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81" r:id="rId12"/>
    <p:sldId id="282" r:id="rId13"/>
    <p:sldId id="283" r:id="rId14"/>
    <p:sldId id="285" r:id="rId15"/>
    <p:sldId id="284" r:id="rId16"/>
    <p:sldId id="286" r:id="rId17"/>
    <p:sldId id="266" r:id="rId18"/>
    <p:sldId id="267" r:id="rId19"/>
    <p:sldId id="268" r:id="rId20"/>
    <p:sldId id="269" r:id="rId21"/>
    <p:sldId id="270" r:id="rId22"/>
    <p:sldId id="271" r:id="rId23"/>
    <p:sldId id="272" r:id="rId24"/>
    <p:sldId id="273" r:id="rId25"/>
    <p:sldId id="275" r:id="rId26"/>
    <p:sldId id="274" r:id="rId27"/>
    <p:sldId id="276" r:id="rId28"/>
    <p:sldId id="277" r:id="rId29"/>
    <p:sldId id="278" r:id="rId30"/>
    <p:sldId id="279" r:id="rId31"/>
    <p:sldId id="280"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81" d="100"/>
          <a:sy n="81"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D09AA4-D284-436B-B134-58DF843A361C}"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FB846B6F-87DF-4BBF-B0AC-9B83D8EEA68F}">
      <dgm:prSet/>
      <dgm:spPr/>
      <dgm:t>
        <a:bodyPr/>
        <a:lstStyle/>
        <a:p>
          <a:r>
            <a:rPr lang="en-US"/>
            <a:t>Semaphore</a:t>
          </a:r>
          <a:r>
            <a:rPr lang="vi-VN"/>
            <a:t> được dùng để giới hạn số lượng thread có thể truy cập vào một tài nguyên cùng một lúc.</a:t>
          </a:r>
          <a:endParaRPr lang="en-US"/>
        </a:p>
      </dgm:t>
    </dgm:pt>
    <dgm:pt modelId="{A3C11911-F927-4F0A-AAA9-E984646CF576}" type="parTrans" cxnId="{ABF22C98-2471-41DA-81A0-E860713486DC}">
      <dgm:prSet/>
      <dgm:spPr/>
      <dgm:t>
        <a:bodyPr/>
        <a:lstStyle/>
        <a:p>
          <a:endParaRPr lang="en-US"/>
        </a:p>
      </dgm:t>
    </dgm:pt>
    <dgm:pt modelId="{5DF17F34-2025-4E5D-96C7-12E581EC4F30}" type="sibTrans" cxnId="{ABF22C98-2471-41DA-81A0-E860713486DC}">
      <dgm:prSet/>
      <dgm:spPr/>
      <dgm:t>
        <a:bodyPr/>
        <a:lstStyle/>
        <a:p>
          <a:endParaRPr lang="en-US"/>
        </a:p>
      </dgm:t>
    </dgm:pt>
    <dgm:pt modelId="{93B68237-6DFC-48DD-82D0-D4A742DD89F0}">
      <dgm:prSet/>
      <dgm:spPr/>
      <dgm:t>
        <a:bodyPr/>
        <a:lstStyle/>
        <a:p>
          <a:r>
            <a:rPr lang="vi-VN"/>
            <a:t>Semaphore hoạt động bằng cách quản lý số lượng khe trống (slots) có sẵn và số lượng luồng được phép truy cập vào tài nguyên hoặc mã nguồn cùng một lúc. </a:t>
          </a:r>
          <a:endParaRPr lang="en-US"/>
        </a:p>
      </dgm:t>
    </dgm:pt>
    <dgm:pt modelId="{C9538267-7C22-4BB3-B0AC-1DE0AB8B689A}" type="parTrans" cxnId="{4223C59C-288B-4D09-BAA8-0D12A66BF041}">
      <dgm:prSet/>
      <dgm:spPr/>
      <dgm:t>
        <a:bodyPr/>
        <a:lstStyle/>
        <a:p>
          <a:endParaRPr lang="en-US"/>
        </a:p>
      </dgm:t>
    </dgm:pt>
    <dgm:pt modelId="{12106BE5-43EE-412D-9A66-1459D6F79146}" type="sibTrans" cxnId="{4223C59C-288B-4D09-BAA8-0D12A66BF041}">
      <dgm:prSet/>
      <dgm:spPr/>
      <dgm:t>
        <a:bodyPr/>
        <a:lstStyle/>
        <a:p>
          <a:endParaRPr lang="en-US"/>
        </a:p>
      </dgm:t>
    </dgm:pt>
    <dgm:pt modelId="{ED4B87E8-0D81-4058-84A6-E784129D5122}" type="pres">
      <dgm:prSet presAssocID="{CFD09AA4-D284-436B-B134-58DF843A361C}" presName="outerComposite" presStyleCnt="0">
        <dgm:presLayoutVars>
          <dgm:chMax val="5"/>
          <dgm:dir/>
          <dgm:resizeHandles val="exact"/>
        </dgm:presLayoutVars>
      </dgm:prSet>
      <dgm:spPr/>
    </dgm:pt>
    <dgm:pt modelId="{6589A5CF-1952-44F4-AB95-04D46064A88F}" type="pres">
      <dgm:prSet presAssocID="{CFD09AA4-D284-436B-B134-58DF843A361C}" presName="dummyMaxCanvas" presStyleCnt="0">
        <dgm:presLayoutVars/>
      </dgm:prSet>
      <dgm:spPr/>
    </dgm:pt>
    <dgm:pt modelId="{92D6BB2F-9736-45D1-8206-34D4A4634826}" type="pres">
      <dgm:prSet presAssocID="{CFD09AA4-D284-436B-B134-58DF843A361C}" presName="TwoNodes_1" presStyleLbl="node1" presStyleIdx="0" presStyleCnt="2">
        <dgm:presLayoutVars>
          <dgm:bulletEnabled val="1"/>
        </dgm:presLayoutVars>
      </dgm:prSet>
      <dgm:spPr/>
    </dgm:pt>
    <dgm:pt modelId="{C7E37371-3411-4309-8319-309C14C85C31}" type="pres">
      <dgm:prSet presAssocID="{CFD09AA4-D284-436B-B134-58DF843A361C}" presName="TwoNodes_2" presStyleLbl="node1" presStyleIdx="1" presStyleCnt="2">
        <dgm:presLayoutVars>
          <dgm:bulletEnabled val="1"/>
        </dgm:presLayoutVars>
      </dgm:prSet>
      <dgm:spPr/>
    </dgm:pt>
    <dgm:pt modelId="{C94380A3-9DEA-4C60-9F9E-B1FE3BC86974}" type="pres">
      <dgm:prSet presAssocID="{CFD09AA4-D284-436B-B134-58DF843A361C}" presName="TwoConn_1-2" presStyleLbl="fgAccFollowNode1" presStyleIdx="0" presStyleCnt="1">
        <dgm:presLayoutVars>
          <dgm:bulletEnabled val="1"/>
        </dgm:presLayoutVars>
      </dgm:prSet>
      <dgm:spPr/>
    </dgm:pt>
    <dgm:pt modelId="{F1A92489-52C9-43B1-ADA7-F99925734D73}" type="pres">
      <dgm:prSet presAssocID="{CFD09AA4-D284-436B-B134-58DF843A361C}" presName="TwoNodes_1_text" presStyleLbl="node1" presStyleIdx="1" presStyleCnt="2">
        <dgm:presLayoutVars>
          <dgm:bulletEnabled val="1"/>
        </dgm:presLayoutVars>
      </dgm:prSet>
      <dgm:spPr/>
    </dgm:pt>
    <dgm:pt modelId="{A1EE32B4-605D-447B-A0B5-6B3B27029FEB}" type="pres">
      <dgm:prSet presAssocID="{CFD09AA4-D284-436B-B134-58DF843A361C}" presName="TwoNodes_2_text" presStyleLbl="node1" presStyleIdx="1" presStyleCnt="2">
        <dgm:presLayoutVars>
          <dgm:bulletEnabled val="1"/>
        </dgm:presLayoutVars>
      </dgm:prSet>
      <dgm:spPr/>
    </dgm:pt>
  </dgm:ptLst>
  <dgm:cxnLst>
    <dgm:cxn modelId="{1D4F382F-AE1E-44AA-A03A-DB3BA4EEC3A2}" type="presOf" srcId="{93B68237-6DFC-48DD-82D0-D4A742DD89F0}" destId="{A1EE32B4-605D-447B-A0B5-6B3B27029FEB}" srcOrd="1" destOrd="0" presId="urn:microsoft.com/office/officeart/2005/8/layout/vProcess5"/>
    <dgm:cxn modelId="{6145D338-B587-4E67-B551-33E1CBE3D1EF}" type="presOf" srcId="{CFD09AA4-D284-436B-B134-58DF843A361C}" destId="{ED4B87E8-0D81-4058-84A6-E784129D5122}" srcOrd="0" destOrd="0" presId="urn:microsoft.com/office/officeart/2005/8/layout/vProcess5"/>
    <dgm:cxn modelId="{52C7F175-1C45-4C6D-A9F9-F6F37E38DC29}" type="presOf" srcId="{93B68237-6DFC-48DD-82D0-D4A742DD89F0}" destId="{C7E37371-3411-4309-8319-309C14C85C31}" srcOrd="0" destOrd="0" presId="urn:microsoft.com/office/officeart/2005/8/layout/vProcess5"/>
    <dgm:cxn modelId="{1D992794-2A9B-4578-ABEB-EEEB57F37C4D}" type="presOf" srcId="{5DF17F34-2025-4E5D-96C7-12E581EC4F30}" destId="{C94380A3-9DEA-4C60-9F9E-B1FE3BC86974}" srcOrd="0" destOrd="0" presId="urn:microsoft.com/office/officeart/2005/8/layout/vProcess5"/>
    <dgm:cxn modelId="{ABF22C98-2471-41DA-81A0-E860713486DC}" srcId="{CFD09AA4-D284-436B-B134-58DF843A361C}" destId="{FB846B6F-87DF-4BBF-B0AC-9B83D8EEA68F}" srcOrd="0" destOrd="0" parTransId="{A3C11911-F927-4F0A-AAA9-E984646CF576}" sibTransId="{5DF17F34-2025-4E5D-96C7-12E581EC4F30}"/>
    <dgm:cxn modelId="{4223C59C-288B-4D09-BAA8-0D12A66BF041}" srcId="{CFD09AA4-D284-436B-B134-58DF843A361C}" destId="{93B68237-6DFC-48DD-82D0-D4A742DD89F0}" srcOrd="1" destOrd="0" parTransId="{C9538267-7C22-4BB3-B0AC-1DE0AB8B689A}" sibTransId="{12106BE5-43EE-412D-9A66-1459D6F79146}"/>
    <dgm:cxn modelId="{748BF5A8-CA12-409D-BBC0-6FB6AFE81B7E}" type="presOf" srcId="{FB846B6F-87DF-4BBF-B0AC-9B83D8EEA68F}" destId="{F1A92489-52C9-43B1-ADA7-F99925734D73}" srcOrd="1" destOrd="0" presId="urn:microsoft.com/office/officeart/2005/8/layout/vProcess5"/>
    <dgm:cxn modelId="{AAE64FAB-76AF-4616-A5FC-FEB9D5AD43E0}" type="presOf" srcId="{FB846B6F-87DF-4BBF-B0AC-9B83D8EEA68F}" destId="{92D6BB2F-9736-45D1-8206-34D4A4634826}" srcOrd="0" destOrd="0" presId="urn:microsoft.com/office/officeart/2005/8/layout/vProcess5"/>
    <dgm:cxn modelId="{163CDF11-0175-4AF6-B206-368CF563200E}" type="presParOf" srcId="{ED4B87E8-0D81-4058-84A6-E784129D5122}" destId="{6589A5CF-1952-44F4-AB95-04D46064A88F}" srcOrd="0" destOrd="0" presId="urn:microsoft.com/office/officeart/2005/8/layout/vProcess5"/>
    <dgm:cxn modelId="{081E82ED-1618-4F5C-A384-5FEEA4110597}" type="presParOf" srcId="{ED4B87E8-0D81-4058-84A6-E784129D5122}" destId="{92D6BB2F-9736-45D1-8206-34D4A4634826}" srcOrd="1" destOrd="0" presId="urn:microsoft.com/office/officeart/2005/8/layout/vProcess5"/>
    <dgm:cxn modelId="{FE7952B1-5716-4994-B424-7517D91A2400}" type="presParOf" srcId="{ED4B87E8-0D81-4058-84A6-E784129D5122}" destId="{C7E37371-3411-4309-8319-309C14C85C31}" srcOrd="2" destOrd="0" presId="urn:microsoft.com/office/officeart/2005/8/layout/vProcess5"/>
    <dgm:cxn modelId="{D31A0B5F-5E38-4914-87F6-F6AB16834264}" type="presParOf" srcId="{ED4B87E8-0D81-4058-84A6-E784129D5122}" destId="{C94380A3-9DEA-4C60-9F9E-B1FE3BC86974}" srcOrd="3" destOrd="0" presId="urn:microsoft.com/office/officeart/2005/8/layout/vProcess5"/>
    <dgm:cxn modelId="{EE6DE4F2-548C-4182-9245-558C846BD437}" type="presParOf" srcId="{ED4B87E8-0D81-4058-84A6-E784129D5122}" destId="{F1A92489-52C9-43B1-ADA7-F99925734D73}" srcOrd="4" destOrd="0" presId="urn:microsoft.com/office/officeart/2005/8/layout/vProcess5"/>
    <dgm:cxn modelId="{7CB28C71-BDB5-4967-96C9-99CE5ACF48E1}" type="presParOf" srcId="{ED4B87E8-0D81-4058-84A6-E784129D5122}" destId="{A1EE32B4-605D-447B-A0B5-6B3B27029FEB}"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A2CB9C-5ABE-4357-8C52-0D44144AF24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7EAC805-7188-4AAF-B5F7-E59A6CA14642}">
      <dgm:prSet/>
      <dgm:spPr/>
      <dgm:t>
        <a:bodyPr/>
        <a:lstStyle/>
        <a:p>
          <a:r>
            <a:rPr lang="en-US" b="1"/>
            <a:t>Điểm Mạnh của Monitor:</a:t>
          </a:r>
          <a:endParaRPr lang="en-US"/>
        </a:p>
      </dgm:t>
    </dgm:pt>
    <dgm:pt modelId="{1BBABA7B-1BD2-4435-9C56-61CB9BCCACE8}" type="parTrans" cxnId="{B8A62B0D-83E9-41C5-BDB7-611BBB78A712}">
      <dgm:prSet/>
      <dgm:spPr/>
      <dgm:t>
        <a:bodyPr/>
        <a:lstStyle/>
        <a:p>
          <a:endParaRPr lang="en-US"/>
        </a:p>
      </dgm:t>
    </dgm:pt>
    <dgm:pt modelId="{F0E19D00-0FE6-4063-BB70-D12AD030F01A}" type="sibTrans" cxnId="{B8A62B0D-83E9-41C5-BDB7-611BBB78A712}">
      <dgm:prSet/>
      <dgm:spPr/>
      <dgm:t>
        <a:bodyPr/>
        <a:lstStyle/>
        <a:p>
          <a:endParaRPr lang="en-US"/>
        </a:p>
      </dgm:t>
    </dgm:pt>
    <dgm:pt modelId="{8E9DD5AB-FABB-4137-98A9-72575CF92CE7}">
      <dgm:prSet/>
      <dgm:spPr/>
      <dgm:t>
        <a:bodyPr/>
        <a:lstStyle/>
        <a:p>
          <a:r>
            <a:rPr lang="en-US" b="1"/>
            <a:t>Dễ sử dụng:</a:t>
          </a:r>
          <a:r>
            <a:rPr lang="en-US"/>
            <a:t> Monitor cung cấp một cơ chế đơn giản để đồng bộ hóa luồng trong C#. Sử dụng từ khóa lock để bao quanh khối mã cần đồng bộ hóa làm cho việc triển khai trở nên tương đối dễ dàng và đảm bảo tính nhất quán của dữ liệu.</a:t>
          </a:r>
        </a:p>
      </dgm:t>
    </dgm:pt>
    <dgm:pt modelId="{3E3FB9F9-2513-44C5-A5DF-8CA08737E447}" type="parTrans" cxnId="{10252007-F2EB-4028-8B3F-1F641DB32BB0}">
      <dgm:prSet/>
      <dgm:spPr/>
      <dgm:t>
        <a:bodyPr/>
        <a:lstStyle/>
        <a:p>
          <a:endParaRPr lang="en-US"/>
        </a:p>
      </dgm:t>
    </dgm:pt>
    <dgm:pt modelId="{DEFA863E-4479-41EF-9341-5A1C9B013CDF}" type="sibTrans" cxnId="{10252007-F2EB-4028-8B3F-1F641DB32BB0}">
      <dgm:prSet/>
      <dgm:spPr/>
      <dgm:t>
        <a:bodyPr/>
        <a:lstStyle/>
        <a:p>
          <a:endParaRPr lang="en-US"/>
        </a:p>
      </dgm:t>
    </dgm:pt>
    <dgm:pt modelId="{C6C4DF0C-3D9E-4F39-B323-435D88C570DD}">
      <dgm:prSet/>
      <dgm:spPr/>
      <dgm:t>
        <a:bodyPr/>
        <a:lstStyle/>
        <a:p>
          <a:r>
            <a:rPr lang="en-US" b="1"/>
            <a:t>Đáng tin cậy:</a:t>
          </a:r>
          <a:r>
            <a:rPr lang="en-US"/>
            <a:t> Monitor được triển khai rộng rãi trong C# và hệ thống .NET, nên nó đã được kiểm tra và kiểm chứng trong nhiều ứng dụng. Điều này làm cho nó trở thành một lựa chọn đáng tin cậy để đảm bảo tính nhất quán và an toàn trong đồng thời. </a:t>
          </a:r>
        </a:p>
      </dgm:t>
    </dgm:pt>
    <dgm:pt modelId="{806C4283-6879-480F-9BB2-FC5D05E4B871}" type="parTrans" cxnId="{2A3D8365-565E-41AF-A4D9-1F22A8A515CA}">
      <dgm:prSet/>
      <dgm:spPr/>
      <dgm:t>
        <a:bodyPr/>
        <a:lstStyle/>
        <a:p>
          <a:endParaRPr lang="en-US"/>
        </a:p>
      </dgm:t>
    </dgm:pt>
    <dgm:pt modelId="{DEC58E92-BBD3-4D61-A2D7-742E3A38AC41}" type="sibTrans" cxnId="{2A3D8365-565E-41AF-A4D9-1F22A8A515CA}">
      <dgm:prSet/>
      <dgm:spPr/>
      <dgm:t>
        <a:bodyPr/>
        <a:lstStyle/>
        <a:p>
          <a:endParaRPr lang="en-US"/>
        </a:p>
      </dgm:t>
    </dgm:pt>
    <dgm:pt modelId="{862508DA-1E3F-402A-9240-0E13B6FA63C6}" type="pres">
      <dgm:prSet presAssocID="{C8A2CB9C-5ABE-4357-8C52-0D44144AF24C}" presName="linear" presStyleCnt="0">
        <dgm:presLayoutVars>
          <dgm:animLvl val="lvl"/>
          <dgm:resizeHandles val="exact"/>
        </dgm:presLayoutVars>
      </dgm:prSet>
      <dgm:spPr/>
    </dgm:pt>
    <dgm:pt modelId="{67BF2D46-28AF-43B3-BA1D-CFF7CC7E22B0}" type="pres">
      <dgm:prSet presAssocID="{37EAC805-7188-4AAF-B5F7-E59A6CA14642}" presName="parentText" presStyleLbl="node1" presStyleIdx="0" presStyleCnt="3">
        <dgm:presLayoutVars>
          <dgm:chMax val="0"/>
          <dgm:bulletEnabled val="1"/>
        </dgm:presLayoutVars>
      </dgm:prSet>
      <dgm:spPr/>
    </dgm:pt>
    <dgm:pt modelId="{E628B892-042D-482D-917C-7C8CA1778FBA}" type="pres">
      <dgm:prSet presAssocID="{F0E19D00-0FE6-4063-BB70-D12AD030F01A}" presName="spacer" presStyleCnt="0"/>
      <dgm:spPr/>
    </dgm:pt>
    <dgm:pt modelId="{91F257A0-87F4-47C3-BD36-C7209E7FCC05}" type="pres">
      <dgm:prSet presAssocID="{8E9DD5AB-FABB-4137-98A9-72575CF92CE7}" presName="parentText" presStyleLbl="node1" presStyleIdx="1" presStyleCnt="3">
        <dgm:presLayoutVars>
          <dgm:chMax val="0"/>
          <dgm:bulletEnabled val="1"/>
        </dgm:presLayoutVars>
      </dgm:prSet>
      <dgm:spPr/>
    </dgm:pt>
    <dgm:pt modelId="{C13BAE4C-4ACC-4DD6-A2E9-99747F760779}" type="pres">
      <dgm:prSet presAssocID="{DEFA863E-4479-41EF-9341-5A1C9B013CDF}" presName="spacer" presStyleCnt="0"/>
      <dgm:spPr/>
    </dgm:pt>
    <dgm:pt modelId="{C66E5A45-E3C8-4FE3-BC37-CB910BB9CE21}" type="pres">
      <dgm:prSet presAssocID="{C6C4DF0C-3D9E-4F39-B323-435D88C570DD}" presName="parentText" presStyleLbl="node1" presStyleIdx="2" presStyleCnt="3">
        <dgm:presLayoutVars>
          <dgm:chMax val="0"/>
          <dgm:bulletEnabled val="1"/>
        </dgm:presLayoutVars>
      </dgm:prSet>
      <dgm:spPr/>
    </dgm:pt>
  </dgm:ptLst>
  <dgm:cxnLst>
    <dgm:cxn modelId="{10252007-F2EB-4028-8B3F-1F641DB32BB0}" srcId="{C8A2CB9C-5ABE-4357-8C52-0D44144AF24C}" destId="{8E9DD5AB-FABB-4137-98A9-72575CF92CE7}" srcOrd="1" destOrd="0" parTransId="{3E3FB9F9-2513-44C5-A5DF-8CA08737E447}" sibTransId="{DEFA863E-4479-41EF-9341-5A1C9B013CDF}"/>
    <dgm:cxn modelId="{28BF210B-BFE2-4EC4-933E-C912E5BBBE3B}" type="presOf" srcId="{C6C4DF0C-3D9E-4F39-B323-435D88C570DD}" destId="{C66E5A45-E3C8-4FE3-BC37-CB910BB9CE21}" srcOrd="0" destOrd="0" presId="urn:microsoft.com/office/officeart/2005/8/layout/vList2"/>
    <dgm:cxn modelId="{B8A62B0D-83E9-41C5-BDB7-611BBB78A712}" srcId="{C8A2CB9C-5ABE-4357-8C52-0D44144AF24C}" destId="{37EAC805-7188-4AAF-B5F7-E59A6CA14642}" srcOrd="0" destOrd="0" parTransId="{1BBABA7B-1BD2-4435-9C56-61CB9BCCACE8}" sibTransId="{F0E19D00-0FE6-4063-BB70-D12AD030F01A}"/>
    <dgm:cxn modelId="{2A3D8365-565E-41AF-A4D9-1F22A8A515CA}" srcId="{C8A2CB9C-5ABE-4357-8C52-0D44144AF24C}" destId="{C6C4DF0C-3D9E-4F39-B323-435D88C570DD}" srcOrd="2" destOrd="0" parTransId="{806C4283-6879-480F-9BB2-FC5D05E4B871}" sibTransId="{DEC58E92-BBD3-4D61-A2D7-742E3A38AC41}"/>
    <dgm:cxn modelId="{8D39568C-8D05-4CAE-B6A2-1C6AA3002C60}" type="presOf" srcId="{37EAC805-7188-4AAF-B5F7-E59A6CA14642}" destId="{67BF2D46-28AF-43B3-BA1D-CFF7CC7E22B0}" srcOrd="0" destOrd="0" presId="urn:microsoft.com/office/officeart/2005/8/layout/vList2"/>
    <dgm:cxn modelId="{6D648E97-B12E-43FE-A4D3-6C2161DA7411}" type="presOf" srcId="{8E9DD5AB-FABB-4137-98A9-72575CF92CE7}" destId="{91F257A0-87F4-47C3-BD36-C7209E7FCC05}" srcOrd="0" destOrd="0" presId="urn:microsoft.com/office/officeart/2005/8/layout/vList2"/>
    <dgm:cxn modelId="{BAFE67FF-A25B-4B38-A6B2-84A1FB7B4967}" type="presOf" srcId="{C8A2CB9C-5ABE-4357-8C52-0D44144AF24C}" destId="{862508DA-1E3F-402A-9240-0E13B6FA63C6}" srcOrd="0" destOrd="0" presId="urn:microsoft.com/office/officeart/2005/8/layout/vList2"/>
    <dgm:cxn modelId="{9AC76FFC-28F7-43AE-93AE-8AB5A7844428}" type="presParOf" srcId="{862508DA-1E3F-402A-9240-0E13B6FA63C6}" destId="{67BF2D46-28AF-43B3-BA1D-CFF7CC7E22B0}" srcOrd="0" destOrd="0" presId="urn:microsoft.com/office/officeart/2005/8/layout/vList2"/>
    <dgm:cxn modelId="{4C5DB14C-FB35-4C32-AD84-E8ACA7A40DE0}" type="presParOf" srcId="{862508DA-1E3F-402A-9240-0E13B6FA63C6}" destId="{E628B892-042D-482D-917C-7C8CA1778FBA}" srcOrd="1" destOrd="0" presId="urn:microsoft.com/office/officeart/2005/8/layout/vList2"/>
    <dgm:cxn modelId="{A7278947-F0EF-4245-9EAE-233D1B183814}" type="presParOf" srcId="{862508DA-1E3F-402A-9240-0E13B6FA63C6}" destId="{91F257A0-87F4-47C3-BD36-C7209E7FCC05}" srcOrd="2" destOrd="0" presId="urn:microsoft.com/office/officeart/2005/8/layout/vList2"/>
    <dgm:cxn modelId="{3856B37B-CA6B-4E43-8663-E851E8F2406E}" type="presParOf" srcId="{862508DA-1E3F-402A-9240-0E13B6FA63C6}" destId="{C13BAE4C-4ACC-4DD6-A2E9-99747F760779}" srcOrd="3" destOrd="0" presId="urn:microsoft.com/office/officeart/2005/8/layout/vList2"/>
    <dgm:cxn modelId="{F5B11B53-4C92-43E6-8B15-91C040547373}" type="presParOf" srcId="{862508DA-1E3F-402A-9240-0E13B6FA63C6}" destId="{C66E5A45-E3C8-4FE3-BC37-CB910BB9CE2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367C4A-6D42-4E90-8147-224186D81721}"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BCEF783B-7984-44A5-A685-B330F5010961}">
      <dgm:prSet/>
      <dgm:spPr/>
      <dgm:t>
        <a:bodyPr/>
        <a:lstStyle/>
        <a:p>
          <a:pPr>
            <a:defRPr b="1"/>
          </a:pPr>
          <a:r>
            <a:rPr lang="en-US" b="1"/>
            <a:t>Điểm Yếu Của Monitor:</a:t>
          </a:r>
          <a:endParaRPr lang="en-US"/>
        </a:p>
      </dgm:t>
    </dgm:pt>
    <dgm:pt modelId="{D38782F8-8A24-4D0E-9DEB-8C93D96D47BD}" type="parTrans" cxnId="{2CDAC8A8-CE38-4D4A-91DF-6DA75BB91BF2}">
      <dgm:prSet/>
      <dgm:spPr/>
      <dgm:t>
        <a:bodyPr/>
        <a:lstStyle/>
        <a:p>
          <a:endParaRPr lang="en-US" sz="1400"/>
        </a:p>
      </dgm:t>
    </dgm:pt>
    <dgm:pt modelId="{041A9DF1-565C-46EB-A98F-E0374954C6B5}" type="sibTrans" cxnId="{2CDAC8A8-CE38-4D4A-91DF-6DA75BB91BF2}">
      <dgm:prSet/>
      <dgm:spPr/>
      <dgm:t>
        <a:bodyPr/>
        <a:lstStyle/>
        <a:p>
          <a:endParaRPr lang="en-US"/>
        </a:p>
      </dgm:t>
    </dgm:pt>
    <dgm:pt modelId="{ABBB2DB4-D6BC-4F58-9182-416C9F9BD547}">
      <dgm:prSet/>
      <dgm:spPr/>
      <dgm:t>
        <a:bodyPr/>
        <a:lstStyle/>
        <a:p>
          <a:pPr>
            <a:defRPr b="1"/>
          </a:pPr>
          <a:r>
            <a:rPr lang="en-US" b="1"/>
            <a:t>Khả năng chết khóa (Deadlocks):</a:t>
          </a:r>
          <a:r>
            <a:rPr lang="en-US"/>
            <a:t> Một trong những rủi ro lớn khi sử dụng Monitor là có khả năng xảy ra tình trạng chết khóa (deadlock), khi mà hai hoặc nhiều luồng đang chờ lẫn nhau, không thể tiến hành do cùng nhau đã khóa các tài nguyên. Điều này có thể xảy ra nếu không quản lý cẩn thận việc sử dụng các khối lock và Monitor trong mã.</a:t>
          </a:r>
        </a:p>
      </dgm:t>
    </dgm:pt>
    <dgm:pt modelId="{3ACBF93C-6B9C-4620-9D7C-4631D316D395}" type="parTrans" cxnId="{49AF84F9-DBE7-45EE-B6F8-19A4C545E858}">
      <dgm:prSet/>
      <dgm:spPr/>
      <dgm:t>
        <a:bodyPr/>
        <a:lstStyle/>
        <a:p>
          <a:endParaRPr lang="en-US" sz="1400"/>
        </a:p>
      </dgm:t>
    </dgm:pt>
    <dgm:pt modelId="{EB77E965-A203-4DCD-9426-C4ADF1CA9A83}" type="sibTrans" cxnId="{49AF84F9-DBE7-45EE-B6F8-19A4C545E858}">
      <dgm:prSet/>
      <dgm:spPr/>
      <dgm:t>
        <a:bodyPr/>
        <a:lstStyle/>
        <a:p>
          <a:endParaRPr lang="en-US"/>
        </a:p>
      </dgm:t>
    </dgm:pt>
    <dgm:pt modelId="{48328709-9519-471D-AF56-950170CBB6B2}">
      <dgm:prSet/>
      <dgm:spPr/>
      <dgm:t>
        <a:bodyPr/>
        <a:lstStyle/>
        <a:p>
          <a:pPr>
            <a:defRPr b="1"/>
          </a:pPr>
          <a:r>
            <a:rPr lang="en-US" b="1"/>
            <a:t>Hiệu suất thấp trong trường hợp cạnh tranh nhiều:</a:t>
          </a:r>
          <a:r>
            <a:rPr lang="en-US"/>
            <a:t> Monitor có thể làm giảm hiệu suất của ứng dụng trong trường hợp có nhiều cạnh tranh để truy cập tài nguyên được bảo vệ. Điều này có thể dẫn đến tình trạng đợi và giảm hiệu suất của ứng dụng. </a:t>
          </a:r>
        </a:p>
      </dgm:t>
    </dgm:pt>
    <dgm:pt modelId="{499A8FCA-E720-4CF0-A3F1-FA8EB7B0F52B}" type="parTrans" cxnId="{DB261116-7816-4E03-AB88-338ADBB8094A}">
      <dgm:prSet/>
      <dgm:spPr/>
      <dgm:t>
        <a:bodyPr/>
        <a:lstStyle/>
        <a:p>
          <a:endParaRPr lang="en-US" sz="1400"/>
        </a:p>
      </dgm:t>
    </dgm:pt>
    <dgm:pt modelId="{CEDBFBE3-7D11-4EDC-B0D1-3E72545F7C99}" type="sibTrans" cxnId="{DB261116-7816-4E03-AB88-338ADBB8094A}">
      <dgm:prSet/>
      <dgm:spPr/>
      <dgm:t>
        <a:bodyPr/>
        <a:lstStyle/>
        <a:p>
          <a:endParaRPr lang="en-US"/>
        </a:p>
      </dgm:t>
    </dgm:pt>
    <dgm:pt modelId="{3E77D81B-D416-4AE1-B45B-29E9F4B3FDFE}">
      <dgm:prSet/>
      <dgm:spPr/>
      <dgm:t>
        <a:bodyPr/>
        <a:lstStyle/>
        <a:p>
          <a:pPr>
            <a:defRPr b="1"/>
          </a:pPr>
          <a:r>
            <a:rPr lang="en-US" b="1"/>
            <a:t>Khó khảo sát và sửa lỗi (Debugging):</a:t>
          </a:r>
          <a:r>
            <a:rPr lang="en-US"/>
            <a:t> Trong các ứng dụng lớn và phức tạp, việc quản lý và sửa lỗi liên quan đến Monitor có thể trở nên phức tạp. Deadlocks và tình trạng cạnh tranh có thể khó khảo sát và tìm ra nguyên nhân gốc rễ. Khó mở rộng và bảo trì: Sử dụng Monitor có thể làm cho mã trở nên khó mở rộng và bảo trì trong trường hợp  cần đồng bộ hóa nhiều tài nguyên hoặc có nhiều cấp độ đồng bộ hóa khác nhau.</a:t>
          </a:r>
        </a:p>
      </dgm:t>
    </dgm:pt>
    <dgm:pt modelId="{8AEB4D55-74EC-4104-9AA0-84252CCD6660}" type="parTrans" cxnId="{713F2F2D-E37D-454F-AFD9-A77220428EDA}">
      <dgm:prSet/>
      <dgm:spPr/>
      <dgm:t>
        <a:bodyPr/>
        <a:lstStyle/>
        <a:p>
          <a:endParaRPr lang="en-US" sz="1400"/>
        </a:p>
      </dgm:t>
    </dgm:pt>
    <dgm:pt modelId="{3098957C-D2B5-45FB-9FD1-48F3B50FA99D}" type="sibTrans" cxnId="{713F2F2D-E37D-454F-AFD9-A77220428EDA}">
      <dgm:prSet/>
      <dgm:spPr/>
      <dgm:t>
        <a:bodyPr/>
        <a:lstStyle/>
        <a:p>
          <a:endParaRPr lang="en-US"/>
        </a:p>
      </dgm:t>
    </dgm:pt>
    <dgm:pt modelId="{6F2E4FBD-AC82-453C-A287-DFB0A85C178B}" type="pres">
      <dgm:prSet presAssocID="{55367C4A-6D42-4E90-8147-224186D81721}" presName="outerComposite" presStyleCnt="0">
        <dgm:presLayoutVars>
          <dgm:chMax val="5"/>
          <dgm:dir/>
          <dgm:resizeHandles val="exact"/>
        </dgm:presLayoutVars>
      </dgm:prSet>
      <dgm:spPr/>
    </dgm:pt>
    <dgm:pt modelId="{4ED4D241-2C82-4EBD-BD83-C78264A6DF5E}" type="pres">
      <dgm:prSet presAssocID="{55367C4A-6D42-4E90-8147-224186D81721}" presName="dummyMaxCanvas" presStyleCnt="0">
        <dgm:presLayoutVars/>
      </dgm:prSet>
      <dgm:spPr/>
    </dgm:pt>
    <dgm:pt modelId="{D1797B79-D3C2-4A80-9538-72E34CED688B}" type="pres">
      <dgm:prSet presAssocID="{55367C4A-6D42-4E90-8147-224186D81721}" presName="FourNodes_1" presStyleLbl="node1" presStyleIdx="0" presStyleCnt="4">
        <dgm:presLayoutVars>
          <dgm:bulletEnabled val="1"/>
        </dgm:presLayoutVars>
      </dgm:prSet>
      <dgm:spPr/>
    </dgm:pt>
    <dgm:pt modelId="{4A74DD6E-2B41-4C4E-83EB-043C8889EB23}" type="pres">
      <dgm:prSet presAssocID="{55367C4A-6D42-4E90-8147-224186D81721}" presName="FourNodes_2" presStyleLbl="node1" presStyleIdx="1" presStyleCnt="4">
        <dgm:presLayoutVars>
          <dgm:bulletEnabled val="1"/>
        </dgm:presLayoutVars>
      </dgm:prSet>
      <dgm:spPr/>
    </dgm:pt>
    <dgm:pt modelId="{3FA9E3F0-9B3B-4568-B1B6-BF38DB65BA36}" type="pres">
      <dgm:prSet presAssocID="{55367C4A-6D42-4E90-8147-224186D81721}" presName="FourNodes_3" presStyleLbl="node1" presStyleIdx="2" presStyleCnt="4">
        <dgm:presLayoutVars>
          <dgm:bulletEnabled val="1"/>
        </dgm:presLayoutVars>
      </dgm:prSet>
      <dgm:spPr/>
    </dgm:pt>
    <dgm:pt modelId="{E3B48AEA-E518-405B-94A3-6198C8D89330}" type="pres">
      <dgm:prSet presAssocID="{55367C4A-6D42-4E90-8147-224186D81721}" presName="FourNodes_4" presStyleLbl="node1" presStyleIdx="3" presStyleCnt="4">
        <dgm:presLayoutVars>
          <dgm:bulletEnabled val="1"/>
        </dgm:presLayoutVars>
      </dgm:prSet>
      <dgm:spPr/>
    </dgm:pt>
    <dgm:pt modelId="{AD789075-3890-47BA-97A5-9099C4884A3E}" type="pres">
      <dgm:prSet presAssocID="{55367C4A-6D42-4E90-8147-224186D81721}" presName="FourConn_1-2" presStyleLbl="fgAccFollowNode1" presStyleIdx="0" presStyleCnt="3">
        <dgm:presLayoutVars>
          <dgm:bulletEnabled val="1"/>
        </dgm:presLayoutVars>
      </dgm:prSet>
      <dgm:spPr/>
    </dgm:pt>
    <dgm:pt modelId="{1E7490DE-9576-4142-86AE-A227F34AB1EE}" type="pres">
      <dgm:prSet presAssocID="{55367C4A-6D42-4E90-8147-224186D81721}" presName="FourConn_2-3" presStyleLbl="fgAccFollowNode1" presStyleIdx="1" presStyleCnt="3">
        <dgm:presLayoutVars>
          <dgm:bulletEnabled val="1"/>
        </dgm:presLayoutVars>
      </dgm:prSet>
      <dgm:spPr/>
    </dgm:pt>
    <dgm:pt modelId="{6AAAF373-1246-4C33-A108-F89B9C09858B}" type="pres">
      <dgm:prSet presAssocID="{55367C4A-6D42-4E90-8147-224186D81721}" presName="FourConn_3-4" presStyleLbl="fgAccFollowNode1" presStyleIdx="2" presStyleCnt="3">
        <dgm:presLayoutVars>
          <dgm:bulletEnabled val="1"/>
        </dgm:presLayoutVars>
      </dgm:prSet>
      <dgm:spPr/>
    </dgm:pt>
    <dgm:pt modelId="{A505EEB0-D906-41B3-8D7B-71A321681066}" type="pres">
      <dgm:prSet presAssocID="{55367C4A-6D42-4E90-8147-224186D81721}" presName="FourNodes_1_text" presStyleLbl="node1" presStyleIdx="3" presStyleCnt="4">
        <dgm:presLayoutVars>
          <dgm:bulletEnabled val="1"/>
        </dgm:presLayoutVars>
      </dgm:prSet>
      <dgm:spPr/>
    </dgm:pt>
    <dgm:pt modelId="{2BF75A8C-6E83-49FA-B47E-1B61074B8178}" type="pres">
      <dgm:prSet presAssocID="{55367C4A-6D42-4E90-8147-224186D81721}" presName="FourNodes_2_text" presStyleLbl="node1" presStyleIdx="3" presStyleCnt="4">
        <dgm:presLayoutVars>
          <dgm:bulletEnabled val="1"/>
        </dgm:presLayoutVars>
      </dgm:prSet>
      <dgm:spPr/>
    </dgm:pt>
    <dgm:pt modelId="{3C260AD5-BF05-442C-8E71-946630D4769F}" type="pres">
      <dgm:prSet presAssocID="{55367C4A-6D42-4E90-8147-224186D81721}" presName="FourNodes_3_text" presStyleLbl="node1" presStyleIdx="3" presStyleCnt="4">
        <dgm:presLayoutVars>
          <dgm:bulletEnabled val="1"/>
        </dgm:presLayoutVars>
      </dgm:prSet>
      <dgm:spPr/>
    </dgm:pt>
    <dgm:pt modelId="{495E95CD-E8F2-4379-9A0C-6A3E4B3DCA1A}" type="pres">
      <dgm:prSet presAssocID="{55367C4A-6D42-4E90-8147-224186D81721}" presName="FourNodes_4_text" presStyleLbl="node1" presStyleIdx="3" presStyleCnt="4">
        <dgm:presLayoutVars>
          <dgm:bulletEnabled val="1"/>
        </dgm:presLayoutVars>
      </dgm:prSet>
      <dgm:spPr/>
    </dgm:pt>
  </dgm:ptLst>
  <dgm:cxnLst>
    <dgm:cxn modelId="{DB261116-7816-4E03-AB88-338ADBB8094A}" srcId="{55367C4A-6D42-4E90-8147-224186D81721}" destId="{48328709-9519-471D-AF56-950170CBB6B2}" srcOrd="2" destOrd="0" parTransId="{499A8FCA-E720-4CF0-A3F1-FA8EB7B0F52B}" sibTransId="{CEDBFBE3-7D11-4EDC-B0D1-3E72545F7C99}"/>
    <dgm:cxn modelId="{713F2F2D-E37D-454F-AFD9-A77220428EDA}" srcId="{55367C4A-6D42-4E90-8147-224186D81721}" destId="{3E77D81B-D416-4AE1-B45B-29E9F4B3FDFE}" srcOrd="3" destOrd="0" parTransId="{8AEB4D55-74EC-4104-9AA0-84252CCD6660}" sibTransId="{3098957C-D2B5-45FB-9FD1-48F3B50FA99D}"/>
    <dgm:cxn modelId="{6D2CF22F-9433-46F6-B71E-623F6EA6E17E}" type="presOf" srcId="{48328709-9519-471D-AF56-950170CBB6B2}" destId="{3FA9E3F0-9B3B-4568-B1B6-BF38DB65BA36}" srcOrd="0" destOrd="0" presId="urn:microsoft.com/office/officeart/2005/8/layout/vProcess5"/>
    <dgm:cxn modelId="{0C1AA74A-812D-4F66-AE7F-021EBC97E663}" type="presOf" srcId="{ABBB2DB4-D6BC-4F58-9182-416C9F9BD547}" destId="{4A74DD6E-2B41-4C4E-83EB-043C8889EB23}" srcOrd="0" destOrd="0" presId="urn:microsoft.com/office/officeart/2005/8/layout/vProcess5"/>
    <dgm:cxn modelId="{038DC54D-C05F-45C9-9A63-7549B8190CC6}" type="presOf" srcId="{55367C4A-6D42-4E90-8147-224186D81721}" destId="{6F2E4FBD-AC82-453C-A287-DFB0A85C178B}" srcOrd="0" destOrd="0" presId="urn:microsoft.com/office/officeart/2005/8/layout/vProcess5"/>
    <dgm:cxn modelId="{2E9C2B74-84FC-4520-BE5F-EFD4EDACDDDC}" type="presOf" srcId="{EB77E965-A203-4DCD-9426-C4ADF1CA9A83}" destId="{1E7490DE-9576-4142-86AE-A227F34AB1EE}" srcOrd="0" destOrd="0" presId="urn:microsoft.com/office/officeart/2005/8/layout/vProcess5"/>
    <dgm:cxn modelId="{4ADBF791-9337-4806-BFF1-94931145278F}" type="presOf" srcId="{3E77D81B-D416-4AE1-B45B-29E9F4B3FDFE}" destId="{E3B48AEA-E518-405B-94A3-6198C8D89330}" srcOrd="0" destOrd="0" presId="urn:microsoft.com/office/officeart/2005/8/layout/vProcess5"/>
    <dgm:cxn modelId="{A97A4BA8-A757-4B4A-99F0-8F4D19635730}" type="presOf" srcId="{48328709-9519-471D-AF56-950170CBB6B2}" destId="{3C260AD5-BF05-442C-8E71-946630D4769F}" srcOrd="1" destOrd="0" presId="urn:microsoft.com/office/officeart/2005/8/layout/vProcess5"/>
    <dgm:cxn modelId="{2CDAC8A8-CE38-4D4A-91DF-6DA75BB91BF2}" srcId="{55367C4A-6D42-4E90-8147-224186D81721}" destId="{BCEF783B-7984-44A5-A685-B330F5010961}" srcOrd="0" destOrd="0" parTransId="{D38782F8-8A24-4D0E-9DEB-8C93D96D47BD}" sibTransId="{041A9DF1-565C-46EB-A98F-E0374954C6B5}"/>
    <dgm:cxn modelId="{78E07FA9-8A14-4102-8563-1176DCE467F2}" type="presOf" srcId="{BCEF783B-7984-44A5-A685-B330F5010961}" destId="{A505EEB0-D906-41B3-8D7B-71A321681066}" srcOrd="1" destOrd="0" presId="urn:microsoft.com/office/officeart/2005/8/layout/vProcess5"/>
    <dgm:cxn modelId="{3AC08BB2-D9F8-457A-A7C5-6145A1E8321A}" type="presOf" srcId="{ABBB2DB4-D6BC-4F58-9182-416C9F9BD547}" destId="{2BF75A8C-6E83-49FA-B47E-1B61074B8178}" srcOrd="1" destOrd="0" presId="urn:microsoft.com/office/officeart/2005/8/layout/vProcess5"/>
    <dgm:cxn modelId="{CCA6D2CE-AAEC-44F1-8618-0500E7AF5ABB}" type="presOf" srcId="{3E77D81B-D416-4AE1-B45B-29E9F4B3FDFE}" destId="{495E95CD-E8F2-4379-9A0C-6A3E4B3DCA1A}" srcOrd="1" destOrd="0" presId="urn:microsoft.com/office/officeart/2005/8/layout/vProcess5"/>
    <dgm:cxn modelId="{25B6C3CF-0446-4B94-ACE8-06B236D385BF}" type="presOf" srcId="{041A9DF1-565C-46EB-A98F-E0374954C6B5}" destId="{AD789075-3890-47BA-97A5-9099C4884A3E}" srcOrd="0" destOrd="0" presId="urn:microsoft.com/office/officeart/2005/8/layout/vProcess5"/>
    <dgm:cxn modelId="{3B8492DF-A0C7-4D60-B4CE-3B7DAB2F7594}" type="presOf" srcId="{BCEF783B-7984-44A5-A685-B330F5010961}" destId="{D1797B79-D3C2-4A80-9538-72E34CED688B}" srcOrd="0" destOrd="0" presId="urn:microsoft.com/office/officeart/2005/8/layout/vProcess5"/>
    <dgm:cxn modelId="{C703EFE2-935E-49E9-B586-659CC5B25644}" type="presOf" srcId="{CEDBFBE3-7D11-4EDC-B0D1-3E72545F7C99}" destId="{6AAAF373-1246-4C33-A108-F89B9C09858B}" srcOrd="0" destOrd="0" presId="urn:microsoft.com/office/officeart/2005/8/layout/vProcess5"/>
    <dgm:cxn modelId="{49AF84F9-DBE7-45EE-B6F8-19A4C545E858}" srcId="{55367C4A-6D42-4E90-8147-224186D81721}" destId="{ABBB2DB4-D6BC-4F58-9182-416C9F9BD547}" srcOrd="1" destOrd="0" parTransId="{3ACBF93C-6B9C-4620-9D7C-4631D316D395}" sibTransId="{EB77E965-A203-4DCD-9426-C4ADF1CA9A83}"/>
    <dgm:cxn modelId="{0273D882-56BB-4DDD-BC64-41389CB8E5D2}" type="presParOf" srcId="{6F2E4FBD-AC82-453C-A287-DFB0A85C178B}" destId="{4ED4D241-2C82-4EBD-BD83-C78264A6DF5E}" srcOrd="0" destOrd="0" presId="urn:microsoft.com/office/officeart/2005/8/layout/vProcess5"/>
    <dgm:cxn modelId="{A2A01B4B-D02D-440D-8C43-B635B5074E25}" type="presParOf" srcId="{6F2E4FBD-AC82-453C-A287-DFB0A85C178B}" destId="{D1797B79-D3C2-4A80-9538-72E34CED688B}" srcOrd="1" destOrd="0" presId="urn:microsoft.com/office/officeart/2005/8/layout/vProcess5"/>
    <dgm:cxn modelId="{2527DEDF-4535-4ACB-86FF-5E4E9D0553BF}" type="presParOf" srcId="{6F2E4FBD-AC82-453C-A287-DFB0A85C178B}" destId="{4A74DD6E-2B41-4C4E-83EB-043C8889EB23}" srcOrd="2" destOrd="0" presId="urn:microsoft.com/office/officeart/2005/8/layout/vProcess5"/>
    <dgm:cxn modelId="{E6F61CDC-9754-4E3F-9E92-6C8506B780C4}" type="presParOf" srcId="{6F2E4FBD-AC82-453C-A287-DFB0A85C178B}" destId="{3FA9E3F0-9B3B-4568-B1B6-BF38DB65BA36}" srcOrd="3" destOrd="0" presId="urn:microsoft.com/office/officeart/2005/8/layout/vProcess5"/>
    <dgm:cxn modelId="{BF5C7C90-E86D-428B-8C80-934DD855A8F1}" type="presParOf" srcId="{6F2E4FBD-AC82-453C-A287-DFB0A85C178B}" destId="{E3B48AEA-E518-405B-94A3-6198C8D89330}" srcOrd="4" destOrd="0" presId="urn:microsoft.com/office/officeart/2005/8/layout/vProcess5"/>
    <dgm:cxn modelId="{DD715C88-DC3E-4CA7-AC6A-1B7237FAA8D1}" type="presParOf" srcId="{6F2E4FBD-AC82-453C-A287-DFB0A85C178B}" destId="{AD789075-3890-47BA-97A5-9099C4884A3E}" srcOrd="5" destOrd="0" presId="urn:microsoft.com/office/officeart/2005/8/layout/vProcess5"/>
    <dgm:cxn modelId="{C2514A7A-7B49-49E8-A011-E14598156859}" type="presParOf" srcId="{6F2E4FBD-AC82-453C-A287-DFB0A85C178B}" destId="{1E7490DE-9576-4142-86AE-A227F34AB1EE}" srcOrd="6" destOrd="0" presId="urn:microsoft.com/office/officeart/2005/8/layout/vProcess5"/>
    <dgm:cxn modelId="{1C890C8B-1B30-4D78-A22F-FBCDDB15CC75}" type="presParOf" srcId="{6F2E4FBD-AC82-453C-A287-DFB0A85C178B}" destId="{6AAAF373-1246-4C33-A108-F89B9C09858B}" srcOrd="7" destOrd="0" presId="urn:microsoft.com/office/officeart/2005/8/layout/vProcess5"/>
    <dgm:cxn modelId="{0E95852E-C250-44F9-B98E-49A8A5A804C1}" type="presParOf" srcId="{6F2E4FBD-AC82-453C-A287-DFB0A85C178B}" destId="{A505EEB0-D906-41B3-8D7B-71A321681066}" srcOrd="8" destOrd="0" presId="urn:microsoft.com/office/officeart/2005/8/layout/vProcess5"/>
    <dgm:cxn modelId="{B28D0B64-066D-4954-B81F-B30830574099}" type="presParOf" srcId="{6F2E4FBD-AC82-453C-A287-DFB0A85C178B}" destId="{2BF75A8C-6E83-49FA-B47E-1B61074B8178}" srcOrd="9" destOrd="0" presId="urn:microsoft.com/office/officeart/2005/8/layout/vProcess5"/>
    <dgm:cxn modelId="{B55024C8-139B-4247-AF31-A955B9B5EFC7}" type="presParOf" srcId="{6F2E4FBD-AC82-453C-A287-DFB0A85C178B}" destId="{3C260AD5-BF05-442C-8E71-946630D4769F}" srcOrd="10" destOrd="0" presId="urn:microsoft.com/office/officeart/2005/8/layout/vProcess5"/>
    <dgm:cxn modelId="{0AD6B826-424F-4BC4-BD59-04EFDF75CB1D}" type="presParOf" srcId="{6F2E4FBD-AC82-453C-A287-DFB0A85C178B}" destId="{495E95CD-E8F2-4379-9A0C-6A3E4B3DCA1A}"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D6FED2-6A72-498C-BA92-ED1D31F49CFE}"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2486D1FD-AFD5-4709-9708-43DE684EACC1}">
      <dgm:prSet/>
      <dgm:spPr/>
      <dgm:t>
        <a:bodyPr/>
        <a:lstStyle/>
        <a:p>
          <a:r>
            <a:rPr lang="en-US" b="1"/>
            <a:t>Monitor:</a:t>
          </a:r>
          <a:endParaRPr lang="en-US"/>
        </a:p>
      </dgm:t>
    </dgm:pt>
    <dgm:pt modelId="{0863EC35-CF5B-483E-A741-E75DFD41EAAE}" type="parTrans" cxnId="{0527AAB7-3F8C-49C4-951A-698523C0FDD6}">
      <dgm:prSet/>
      <dgm:spPr/>
      <dgm:t>
        <a:bodyPr/>
        <a:lstStyle/>
        <a:p>
          <a:endParaRPr lang="en-US"/>
        </a:p>
      </dgm:t>
    </dgm:pt>
    <dgm:pt modelId="{2BC7058E-8D4D-43EA-A324-48BBB6F9C6C5}" type="sibTrans" cxnId="{0527AAB7-3F8C-49C4-951A-698523C0FDD6}">
      <dgm:prSet/>
      <dgm:spPr/>
      <dgm:t>
        <a:bodyPr/>
        <a:lstStyle/>
        <a:p>
          <a:endParaRPr lang="en-US"/>
        </a:p>
      </dgm:t>
    </dgm:pt>
    <dgm:pt modelId="{91007FE4-F4FA-498B-A397-C1ADE668F0F0}">
      <dgm:prSet/>
      <dgm:spPr/>
      <dgm:t>
        <a:bodyPr/>
        <a:lstStyle/>
        <a:p>
          <a:r>
            <a:rPr lang="en-US" b="1"/>
            <a:t>Đảm bảo tính nhất quán dữ liệu chia sẻ: </a:t>
          </a:r>
          <a:r>
            <a:rPr lang="en-US"/>
            <a:t>Khi  muốn đảm bảo tính nhất quán và an toàn khi truy cập và cập nhật dữ liệu chia sẻ, Monitor là một lựa chọn tốt. Có thể sử dụng Monitor để bảo vệ biến, danh sách, hoặc đối tượng để đảm bảo rằng chỉ có một luồng có thể truy cập vào chúng tại một thời điểm. </a:t>
          </a:r>
        </a:p>
      </dgm:t>
    </dgm:pt>
    <dgm:pt modelId="{B26176E8-ED9D-42A8-9DC7-A4AE6FABE084}" type="parTrans" cxnId="{6BAEE34E-ED25-4666-8C6B-02439FBA9B6F}">
      <dgm:prSet/>
      <dgm:spPr/>
      <dgm:t>
        <a:bodyPr/>
        <a:lstStyle/>
        <a:p>
          <a:endParaRPr lang="en-US"/>
        </a:p>
      </dgm:t>
    </dgm:pt>
    <dgm:pt modelId="{6E31590E-F4F4-42D0-9030-4DEC0951724C}" type="sibTrans" cxnId="{6BAEE34E-ED25-4666-8C6B-02439FBA9B6F}">
      <dgm:prSet/>
      <dgm:spPr/>
      <dgm:t>
        <a:bodyPr/>
        <a:lstStyle/>
        <a:p>
          <a:endParaRPr lang="en-US"/>
        </a:p>
      </dgm:t>
    </dgm:pt>
    <dgm:pt modelId="{0BB04AB1-FC9E-4463-97EE-6F7F71D7135D}">
      <dgm:prSet/>
      <dgm:spPr/>
      <dgm:t>
        <a:bodyPr/>
        <a:lstStyle/>
        <a:p>
          <a:r>
            <a:rPr lang="en-US"/>
            <a:t>Tránh đua tài nguyên (Resource contention): Monitor  tránh tình trạng đua tài nguyên, nơi nhiều luồng cố gắng cùng truy cập và sửa đổi tài nguyên cùng một lúc. Điều này làm cho Monitor phù hợp cho việc đồng bộ hóa các hoạt động trên dữ liệu chia sẻ. </a:t>
          </a:r>
        </a:p>
      </dgm:t>
    </dgm:pt>
    <dgm:pt modelId="{35CB0131-8150-4BD9-BF4C-3EAF1B758F35}" type="parTrans" cxnId="{36A42FB4-1998-4A3F-A3E6-B6DED080C4B0}">
      <dgm:prSet/>
      <dgm:spPr/>
      <dgm:t>
        <a:bodyPr/>
        <a:lstStyle/>
        <a:p>
          <a:endParaRPr lang="en-US"/>
        </a:p>
      </dgm:t>
    </dgm:pt>
    <dgm:pt modelId="{AD93D8C9-0138-4C36-BB56-C4C656F470D5}" type="sibTrans" cxnId="{36A42FB4-1998-4A3F-A3E6-B6DED080C4B0}">
      <dgm:prSet/>
      <dgm:spPr/>
      <dgm:t>
        <a:bodyPr/>
        <a:lstStyle/>
        <a:p>
          <a:endParaRPr lang="en-US"/>
        </a:p>
      </dgm:t>
    </dgm:pt>
    <dgm:pt modelId="{09FA5B32-FC8E-475E-B745-26E43EDD2143}">
      <dgm:prSet/>
      <dgm:spPr/>
      <dgm:t>
        <a:bodyPr/>
        <a:lstStyle/>
        <a:p>
          <a:r>
            <a:rPr lang="en-US" b="1"/>
            <a:t>Đảm bảo tính nhất quán trong việc thực thi khối mã cụ thể:</a:t>
          </a:r>
          <a:r>
            <a:rPr lang="en-US"/>
            <a:t> Monitor là lựa chọn tốt khi chỉ muốn đảm bảo rằng một khối mã cụ thể chỉ có một luồng có thể thực thi vào tại một thời điểm, giúp tránh các xung đột và lỗi liên quan đến đồng thời..</a:t>
          </a:r>
        </a:p>
      </dgm:t>
    </dgm:pt>
    <dgm:pt modelId="{E3C5AE71-115E-4C28-BB70-390A33DE1E85}" type="parTrans" cxnId="{0808BC57-F456-48DF-BF5C-51E1993FD6DF}">
      <dgm:prSet/>
      <dgm:spPr/>
      <dgm:t>
        <a:bodyPr/>
        <a:lstStyle/>
        <a:p>
          <a:endParaRPr lang="en-US"/>
        </a:p>
      </dgm:t>
    </dgm:pt>
    <dgm:pt modelId="{C20FCBFB-4163-448D-A5A6-8BAD2D110B21}" type="sibTrans" cxnId="{0808BC57-F456-48DF-BF5C-51E1993FD6DF}">
      <dgm:prSet/>
      <dgm:spPr/>
      <dgm:t>
        <a:bodyPr/>
        <a:lstStyle/>
        <a:p>
          <a:endParaRPr lang="en-US"/>
        </a:p>
      </dgm:t>
    </dgm:pt>
    <dgm:pt modelId="{5A09179C-74C4-40C0-B6A1-B7AB810ACE54}" type="pres">
      <dgm:prSet presAssocID="{88D6FED2-6A72-498C-BA92-ED1D31F49CFE}" presName="root" presStyleCnt="0">
        <dgm:presLayoutVars>
          <dgm:dir/>
          <dgm:resizeHandles val="exact"/>
        </dgm:presLayoutVars>
      </dgm:prSet>
      <dgm:spPr/>
    </dgm:pt>
    <dgm:pt modelId="{AB28AA8C-0BD8-446E-AE6A-F74D973BE7FD}" type="pres">
      <dgm:prSet presAssocID="{2486D1FD-AFD5-4709-9708-43DE684EACC1}" presName="compNode" presStyleCnt="0"/>
      <dgm:spPr/>
    </dgm:pt>
    <dgm:pt modelId="{DC72FE28-207E-46B2-BC03-4027BE4E3FFE}" type="pres">
      <dgm:prSet presAssocID="{2486D1FD-AFD5-4709-9708-43DE684EACC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levision"/>
        </a:ext>
      </dgm:extLst>
    </dgm:pt>
    <dgm:pt modelId="{4437D28F-074B-4C9B-BE09-6CE57D7B5EDC}" type="pres">
      <dgm:prSet presAssocID="{2486D1FD-AFD5-4709-9708-43DE684EACC1}" presName="spaceRect" presStyleCnt="0"/>
      <dgm:spPr/>
    </dgm:pt>
    <dgm:pt modelId="{0D8405C2-B699-4C2B-BACB-762943DF527D}" type="pres">
      <dgm:prSet presAssocID="{2486D1FD-AFD5-4709-9708-43DE684EACC1}" presName="textRect" presStyleLbl="revTx" presStyleIdx="0" presStyleCnt="4">
        <dgm:presLayoutVars>
          <dgm:chMax val="1"/>
          <dgm:chPref val="1"/>
        </dgm:presLayoutVars>
      </dgm:prSet>
      <dgm:spPr/>
    </dgm:pt>
    <dgm:pt modelId="{D7490081-FB52-40F9-AB43-E5E286AC49A5}" type="pres">
      <dgm:prSet presAssocID="{2BC7058E-8D4D-43EA-A324-48BBB6F9C6C5}" presName="sibTrans" presStyleCnt="0"/>
      <dgm:spPr/>
    </dgm:pt>
    <dgm:pt modelId="{B49FF5B4-C4EE-4046-8D77-B21FB3B1C0DE}" type="pres">
      <dgm:prSet presAssocID="{91007FE4-F4FA-498B-A397-C1ADE668F0F0}" presName="compNode" presStyleCnt="0"/>
      <dgm:spPr/>
    </dgm:pt>
    <dgm:pt modelId="{F072CDC2-9D50-454C-A691-DA40512F48AE}" type="pres">
      <dgm:prSet presAssocID="{91007FE4-F4FA-498B-A397-C1ADE668F0F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076DEA06-F520-4429-9969-63B158F0C45E}" type="pres">
      <dgm:prSet presAssocID="{91007FE4-F4FA-498B-A397-C1ADE668F0F0}" presName="spaceRect" presStyleCnt="0"/>
      <dgm:spPr/>
    </dgm:pt>
    <dgm:pt modelId="{198AA696-0F11-4803-8B42-859BF4E64A62}" type="pres">
      <dgm:prSet presAssocID="{91007FE4-F4FA-498B-A397-C1ADE668F0F0}" presName="textRect" presStyleLbl="revTx" presStyleIdx="1" presStyleCnt="4">
        <dgm:presLayoutVars>
          <dgm:chMax val="1"/>
          <dgm:chPref val="1"/>
        </dgm:presLayoutVars>
      </dgm:prSet>
      <dgm:spPr/>
    </dgm:pt>
    <dgm:pt modelId="{4B6B2A0F-C3FE-4DD6-914D-6E01EAA6468C}" type="pres">
      <dgm:prSet presAssocID="{6E31590E-F4F4-42D0-9030-4DEC0951724C}" presName="sibTrans" presStyleCnt="0"/>
      <dgm:spPr/>
    </dgm:pt>
    <dgm:pt modelId="{ABBDD3BC-B951-42DA-8FAA-64AAB426B1D7}" type="pres">
      <dgm:prSet presAssocID="{0BB04AB1-FC9E-4463-97EE-6F7F71D7135D}" presName="compNode" presStyleCnt="0"/>
      <dgm:spPr/>
    </dgm:pt>
    <dgm:pt modelId="{C532B178-F6BC-4C92-8DE2-92F0858B8B64}" type="pres">
      <dgm:prSet presAssocID="{0BB04AB1-FC9E-4463-97EE-6F7F71D7135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ptain"/>
        </a:ext>
      </dgm:extLst>
    </dgm:pt>
    <dgm:pt modelId="{192CBA92-2AA5-48F9-9A35-E4A2CA57D851}" type="pres">
      <dgm:prSet presAssocID="{0BB04AB1-FC9E-4463-97EE-6F7F71D7135D}" presName="spaceRect" presStyleCnt="0"/>
      <dgm:spPr/>
    </dgm:pt>
    <dgm:pt modelId="{13D1B4D3-BE15-4B34-9213-A69EC0779F94}" type="pres">
      <dgm:prSet presAssocID="{0BB04AB1-FC9E-4463-97EE-6F7F71D7135D}" presName="textRect" presStyleLbl="revTx" presStyleIdx="2" presStyleCnt="4">
        <dgm:presLayoutVars>
          <dgm:chMax val="1"/>
          <dgm:chPref val="1"/>
        </dgm:presLayoutVars>
      </dgm:prSet>
      <dgm:spPr/>
    </dgm:pt>
    <dgm:pt modelId="{67CC148E-FF6A-4D3D-AAE7-B1B93F4914B6}" type="pres">
      <dgm:prSet presAssocID="{AD93D8C9-0138-4C36-BB56-C4C656F470D5}" presName="sibTrans" presStyleCnt="0"/>
      <dgm:spPr/>
    </dgm:pt>
    <dgm:pt modelId="{14E6421C-794F-48DD-96F4-F3DA1555ED3C}" type="pres">
      <dgm:prSet presAssocID="{09FA5B32-FC8E-475E-B745-26E43EDD2143}" presName="compNode" presStyleCnt="0"/>
      <dgm:spPr/>
    </dgm:pt>
    <dgm:pt modelId="{0F349114-6BA2-4478-875F-D695CB5D41FD}" type="pres">
      <dgm:prSet presAssocID="{09FA5B32-FC8E-475E-B745-26E43EDD214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78E8762A-031F-4573-94DA-F95A6EF429C4}" type="pres">
      <dgm:prSet presAssocID="{09FA5B32-FC8E-475E-B745-26E43EDD2143}" presName="spaceRect" presStyleCnt="0"/>
      <dgm:spPr/>
    </dgm:pt>
    <dgm:pt modelId="{1D8832CE-FEC6-4641-BF50-3D2B9DD4BAA3}" type="pres">
      <dgm:prSet presAssocID="{09FA5B32-FC8E-475E-B745-26E43EDD2143}" presName="textRect" presStyleLbl="revTx" presStyleIdx="3" presStyleCnt="4">
        <dgm:presLayoutVars>
          <dgm:chMax val="1"/>
          <dgm:chPref val="1"/>
        </dgm:presLayoutVars>
      </dgm:prSet>
      <dgm:spPr/>
    </dgm:pt>
  </dgm:ptLst>
  <dgm:cxnLst>
    <dgm:cxn modelId="{A0B19944-6A40-4488-AA9A-844B1246952C}" type="presOf" srcId="{0BB04AB1-FC9E-4463-97EE-6F7F71D7135D}" destId="{13D1B4D3-BE15-4B34-9213-A69EC0779F94}" srcOrd="0" destOrd="0" presId="urn:microsoft.com/office/officeart/2018/2/layout/IconLabelList"/>
    <dgm:cxn modelId="{6BAEE34E-ED25-4666-8C6B-02439FBA9B6F}" srcId="{88D6FED2-6A72-498C-BA92-ED1D31F49CFE}" destId="{91007FE4-F4FA-498B-A397-C1ADE668F0F0}" srcOrd="1" destOrd="0" parTransId="{B26176E8-ED9D-42A8-9DC7-A4AE6FABE084}" sibTransId="{6E31590E-F4F4-42D0-9030-4DEC0951724C}"/>
    <dgm:cxn modelId="{85B31E77-057F-4B0F-A262-E27C19C602FE}" type="presOf" srcId="{91007FE4-F4FA-498B-A397-C1ADE668F0F0}" destId="{198AA696-0F11-4803-8B42-859BF4E64A62}" srcOrd="0" destOrd="0" presId="urn:microsoft.com/office/officeart/2018/2/layout/IconLabelList"/>
    <dgm:cxn modelId="{0808BC57-F456-48DF-BF5C-51E1993FD6DF}" srcId="{88D6FED2-6A72-498C-BA92-ED1D31F49CFE}" destId="{09FA5B32-FC8E-475E-B745-26E43EDD2143}" srcOrd="3" destOrd="0" parTransId="{E3C5AE71-115E-4C28-BB70-390A33DE1E85}" sibTransId="{C20FCBFB-4163-448D-A5A6-8BAD2D110B21}"/>
    <dgm:cxn modelId="{6030FA8A-A620-47E6-99A9-D06B5582FD36}" type="presOf" srcId="{09FA5B32-FC8E-475E-B745-26E43EDD2143}" destId="{1D8832CE-FEC6-4641-BF50-3D2B9DD4BAA3}" srcOrd="0" destOrd="0" presId="urn:microsoft.com/office/officeart/2018/2/layout/IconLabelList"/>
    <dgm:cxn modelId="{D29E1F9C-7759-4886-9FE9-96C966E11E20}" type="presOf" srcId="{2486D1FD-AFD5-4709-9708-43DE684EACC1}" destId="{0D8405C2-B699-4C2B-BACB-762943DF527D}" srcOrd="0" destOrd="0" presId="urn:microsoft.com/office/officeart/2018/2/layout/IconLabelList"/>
    <dgm:cxn modelId="{36A42FB4-1998-4A3F-A3E6-B6DED080C4B0}" srcId="{88D6FED2-6A72-498C-BA92-ED1D31F49CFE}" destId="{0BB04AB1-FC9E-4463-97EE-6F7F71D7135D}" srcOrd="2" destOrd="0" parTransId="{35CB0131-8150-4BD9-BF4C-3EAF1B758F35}" sibTransId="{AD93D8C9-0138-4C36-BB56-C4C656F470D5}"/>
    <dgm:cxn modelId="{0527AAB7-3F8C-49C4-951A-698523C0FDD6}" srcId="{88D6FED2-6A72-498C-BA92-ED1D31F49CFE}" destId="{2486D1FD-AFD5-4709-9708-43DE684EACC1}" srcOrd="0" destOrd="0" parTransId="{0863EC35-CF5B-483E-A741-E75DFD41EAAE}" sibTransId="{2BC7058E-8D4D-43EA-A324-48BBB6F9C6C5}"/>
    <dgm:cxn modelId="{73723EBA-50F5-47AE-83BE-09D1A02BE6AD}" type="presOf" srcId="{88D6FED2-6A72-498C-BA92-ED1D31F49CFE}" destId="{5A09179C-74C4-40C0-B6A1-B7AB810ACE54}" srcOrd="0" destOrd="0" presId="urn:microsoft.com/office/officeart/2018/2/layout/IconLabelList"/>
    <dgm:cxn modelId="{A9FB0CEB-FEB7-489D-934F-51DE90BBD841}" type="presParOf" srcId="{5A09179C-74C4-40C0-B6A1-B7AB810ACE54}" destId="{AB28AA8C-0BD8-446E-AE6A-F74D973BE7FD}" srcOrd="0" destOrd="0" presId="urn:microsoft.com/office/officeart/2018/2/layout/IconLabelList"/>
    <dgm:cxn modelId="{87D29691-D833-41BC-94CC-E1D162CC35C3}" type="presParOf" srcId="{AB28AA8C-0BD8-446E-AE6A-F74D973BE7FD}" destId="{DC72FE28-207E-46B2-BC03-4027BE4E3FFE}" srcOrd="0" destOrd="0" presId="urn:microsoft.com/office/officeart/2018/2/layout/IconLabelList"/>
    <dgm:cxn modelId="{3C0A2289-BC27-4100-A621-AC37609A3ED7}" type="presParOf" srcId="{AB28AA8C-0BD8-446E-AE6A-F74D973BE7FD}" destId="{4437D28F-074B-4C9B-BE09-6CE57D7B5EDC}" srcOrd="1" destOrd="0" presId="urn:microsoft.com/office/officeart/2018/2/layout/IconLabelList"/>
    <dgm:cxn modelId="{761F0314-942C-461B-9936-BB251825E21B}" type="presParOf" srcId="{AB28AA8C-0BD8-446E-AE6A-F74D973BE7FD}" destId="{0D8405C2-B699-4C2B-BACB-762943DF527D}" srcOrd="2" destOrd="0" presId="urn:microsoft.com/office/officeart/2018/2/layout/IconLabelList"/>
    <dgm:cxn modelId="{91F1F49E-2133-4608-8748-FECDA3844023}" type="presParOf" srcId="{5A09179C-74C4-40C0-B6A1-B7AB810ACE54}" destId="{D7490081-FB52-40F9-AB43-E5E286AC49A5}" srcOrd="1" destOrd="0" presId="urn:microsoft.com/office/officeart/2018/2/layout/IconLabelList"/>
    <dgm:cxn modelId="{F8962908-909F-4E4F-BDBE-1B4AF3C714BB}" type="presParOf" srcId="{5A09179C-74C4-40C0-B6A1-B7AB810ACE54}" destId="{B49FF5B4-C4EE-4046-8D77-B21FB3B1C0DE}" srcOrd="2" destOrd="0" presId="urn:microsoft.com/office/officeart/2018/2/layout/IconLabelList"/>
    <dgm:cxn modelId="{12ADADFE-2E50-427D-A754-2FF16B2B8CD7}" type="presParOf" srcId="{B49FF5B4-C4EE-4046-8D77-B21FB3B1C0DE}" destId="{F072CDC2-9D50-454C-A691-DA40512F48AE}" srcOrd="0" destOrd="0" presId="urn:microsoft.com/office/officeart/2018/2/layout/IconLabelList"/>
    <dgm:cxn modelId="{0130CBA0-CBF8-45B2-AA07-A84EC0F71677}" type="presParOf" srcId="{B49FF5B4-C4EE-4046-8D77-B21FB3B1C0DE}" destId="{076DEA06-F520-4429-9969-63B158F0C45E}" srcOrd="1" destOrd="0" presId="urn:microsoft.com/office/officeart/2018/2/layout/IconLabelList"/>
    <dgm:cxn modelId="{6AF38CEB-F9CD-4EF2-9494-2C84C0915C27}" type="presParOf" srcId="{B49FF5B4-C4EE-4046-8D77-B21FB3B1C0DE}" destId="{198AA696-0F11-4803-8B42-859BF4E64A62}" srcOrd="2" destOrd="0" presId="urn:microsoft.com/office/officeart/2018/2/layout/IconLabelList"/>
    <dgm:cxn modelId="{3F3B1409-C364-4BF8-93AB-1F8B91CFFF38}" type="presParOf" srcId="{5A09179C-74C4-40C0-B6A1-B7AB810ACE54}" destId="{4B6B2A0F-C3FE-4DD6-914D-6E01EAA6468C}" srcOrd="3" destOrd="0" presId="urn:microsoft.com/office/officeart/2018/2/layout/IconLabelList"/>
    <dgm:cxn modelId="{BBC0A5F5-FE3B-4014-8875-B144CE454A51}" type="presParOf" srcId="{5A09179C-74C4-40C0-B6A1-B7AB810ACE54}" destId="{ABBDD3BC-B951-42DA-8FAA-64AAB426B1D7}" srcOrd="4" destOrd="0" presId="urn:microsoft.com/office/officeart/2018/2/layout/IconLabelList"/>
    <dgm:cxn modelId="{56642E5A-15F4-4C6E-A1E8-CCEC574E8F69}" type="presParOf" srcId="{ABBDD3BC-B951-42DA-8FAA-64AAB426B1D7}" destId="{C532B178-F6BC-4C92-8DE2-92F0858B8B64}" srcOrd="0" destOrd="0" presId="urn:microsoft.com/office/officeart/2018/2/layout/IconLabelList"/>
    <dgm:cxn modelId="{20F67FF4-AA18-4059-843E-95C55B502B29}" type="presParOf" srcId="{ABBDD3BC-B951-42DA-8FAA-64AAB426B1D7}" destId="{192CBA92-2AA5-48F9-9A35-E4A2CA57D851}" srcOrd="1" destOrd="0" presId="urn:microsoft.com/office/officeart/2018/2/layout/IconLabelList"/>
    <dgm:cxn modelId="{286AB50A-4B7F-4036-B9F9-24BC434AE845}" type="presParOf" srcId="{ABBDD3BC-B951-42DA-8FAA-64AAB426B1D7}" destId="{13D1B4D3-BE15-4B34-9213-A69EC0779F94}" srcOrd="2" destOrd="0" presId="urn:microsoft.com/office/officeart/2018/2/layout/IconLabelList"/>
    <dgm:cxn modelId="{01F63CB8-AD1F-40C6-8CA2-D47415195234}" type="presParOf" srcId="{5A09179C-74C4-40C0-B6A1-B7AB810ACE54}" destId="{67CC148E-FF6A-4D3D-AAE7-B1B93F4914B6}" srcOrd="5" destOrd="0" presId="urn:microsoft.com/office/officeart/2018/2/layout/IconLabelList"/>
    <dgm:cxn modelId="{D2AE0AA9-8783-41A9-AE5C-675254FA822B}" type="presParOf" srcId="{5A09179C-74C4-40C0-B6A1-B7AB810ACE54}" destId="{14E6421C-794F-48DD-96F4-F3DA1555ED3C}" srcOrd="6" destOrd="0" presId="urn:microsoft.com/office/officeart/2018/2/layout/IconLabelList"/>
    <dgm:cxn modelId="{9B656393-0D59-4805-8F7E-06247825DCBB}" type="presParOf" srcId="{14E6421C-794F-48DD-96F4-F3DA1555ED3C}" destId="{0F349114-6BA2-4478-875F-D695CB5D41FD}" srcOrd="0" destOrd="0" presId="urn:microsoft.com/office/officeart/2018/2/layout/IconLabelList"/>
    <dgm:cxn modelId="{AFD0BBF7-A8B3-4ABA-AA77-518B78D7CE18}" type="presParOf" srcId="{14E6421C-794F-48DD-96F4-F3DA1555ED3C}" destId="{78E8762A-031F-4573-94DA-F95A6EF429C4}" srcOrd="1" destOrd="0" presId="urn:microsoft.com/office/officeart/2018/2/layout/IconLabelList"/>
    <dgm:cxn modelId="{2309BE8B-AEF9-45EF-86B9-C7D83D1C9E91}" type="presParOf" srcId="{14E6421C-794F-48DD-96F4-F3DA1555ED3C}" destId="{1D8832CE-FEC6-4641-BF50-3D2B9DD4BAA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63C574-DDE4-4A3F-95C4-15EE0CDBBE05}" type="doc">
      <dgm:prSet loTypeId="urn:microsoft.com/office/officeart/2005/8/layout/vProcess5" loCatId="process" qsTypeId="urn:microsoft.com/office/officeart/2005/8/quickstyle/simple1" qsCatId="simple" csTypeId="urn:microsoft.com/office/officeart/2005/8/colors/accent3_2" csCatId="accent3"/>
      <dgm:spPr/>
      <dgm:t>
        <a:bodyPr/>
        <a:lstStyle/>
        <a:p>
          <a:endParaRPr lang="en-US"/>
        </a:p>
      </dgm:t>
    </dgm:pt>
    <dgm:pt modelId="{44E19F67-63FD-4AC1-9935-54C2E37A6B09}">
      <dgm:prSet/>
      <dgm:spPr/>
      <dgm:t>
        <a:bodyPr/>
        <a:lstStyle/>
        <a:p>
          <a:r>
            <a:rPr lang="en-US" b="1"/>
            <a:t>Tầm quang trọng đồng bộ hóa trong lập trình của Monitor là:</a:t>
          </a:r>
          <a:endParaRPr lang="en-US"/>
        </a:p>
      </dgm:t>
    </dgm:pt>
    <dgm:pt modelId="{CD6C9B32-A294-4826-8DCA-2387F4A53100}" type="parTrans" cxnId="{60A7F1DF-7042-4535-A01D-5B137B91C342}">
      <dgm:prSet/>
      <dgm:spPr/>
      <dgm:t>
        <a:bodyPr/>
        <a:lstStyle/>
        <a:p>
          <a:endParaRPr lang="en-US"/>
        </a:p>
      </dgm:t>
    </dgm:pt>
    <dgm:pt modelId="{78BCB2AD-32B4-49DE-B932-42D20A3EC59B}" type="sibTrans" cxnId="{60A7F1DF-7042-4535-A01D-5B137B91C342}">
      <dgm:prSet/>
      <dgm:spPr/>
      <dgm:t>
        <a:bodyPr/>
        <a:lstStyle/>
        <a:p>
          <a:endParaRPr lang="en-US"/>
        </a:p>
      </dgm:t>
    </dgm:pt>
    <dgm:pt modelId="{32177DFA-462F-4338-91EA-EDD93906B4B3}">
      <dgm:prSet/>
      <dgm:spPr/>
      <dgm:t>
        <a:bodyPr/>
        <a:lstStyle/>
        <a:p>
          <a:r>
            <a:rPr lang="en-US" b="1"/>
            <a:t>Bảo vệ tính toàn vẹn của dữ liệu:</a:t>
          </a:r>
          <a:r>
            <a:rPr lang="en-US"/>
            <a:t> Monitor giúp bảo vệ tính toàn vẹn của dữ liệu chia sẻ bằng cách đảm bảo rằng chỉ một luồng có quyền truy cập vào phần mã được bảo vệ tại một thời điểm. Điều này ngăn chặn xung đột dữ liệu và đảm bảo rằng các thay đổi vào dữ liệu xảy ra một cách an toàn. </a:t>
          </a:r>
        </a:p>
      </dgm:t>
    </dgm:pt>
    <dgm:pt modelId="{AA23110E-9B8B-4762-81AB-8F8FCDBE676B}" type="parTrans" cxnId="{80BEBD01-D98E-4822-B183-E752C4246219}">
      <dgm:prSet/>
      <dgm:spPr/>
      <dgm:t>
        <a:bodyPr/>
        <a:lstStyle/>
        <a:p>
          <a:endParaRPr lang="en-US"/>
        </a:p>
      </dgm:t>
    </dgm:pt>
    <dgm:pt modelId="{60921550-A2BE-46DB-AAB8-7F822B3A2F28}" type="sibTrans" cxnId="{80BEBD01-D98E-4822-B183-E752C4246219}">
      <dgm:prSet/>
      <dgm:spPr/>
      <dgm:t>
        <a:bodyPr/>
        <a:lstStyle/>
        <a:p>
          <a:endParaRPr lang="en-US"/>
        </a:p>
      </dgm:t>
    </dgm:pt>
    <dgm:pt modelId="{C58F9194-4370-4C1A-AA07-B30F8D74AB47}">
      <dgm:prSet/>
      <dgm:spPr/>
      <dgm:t>
        <a:bodyPr/>
        <a:lstStyle/>
        <a:p>
          <a:r>
            <a:rPr lang="en-US" b="1"/>
            <a:t>Tránh xung đột truy cập dữ liệu:</a:t>
          </a:r>
          <a:r>
            <a:rPr lang="en-US"/>
            <a:t> Monitor loại bỏ xung đột truy cập dữ liệu bằng cách đồng bộ hóa truy cập vào biến hoặc phương thức cơ bản. Chỉ một luồng có quyền truy cập vào phần mã được đồng bộ hóa, trong khi các luồng khác phải đợi.</a:t>
          </a:r>
        </a:p>
      </dgm:t>
    </dgm:pt>
    <dgm:pt modelId="{D88D8BDA-64DD-410D-AB0D-FE5A993C98AB}" type="parTrans" cxnId="{76AA50EF-BCBE-4493-8FD0-7B61949DBDD9}">
      <dgm:prSet/>
      <dgm:spPr/>
      <dgm:t>
        <a:bodyPr/>
        <a:lstStyle/>
        <a:p>
          <a:endParaRPr lang="en-US"/>
        </a:p>
      </dgm:t>
    </dgm:pt>
    <dgm:pt modelId="{7B63026E-2CB5-4115-94D0-C9D8A73D93A1}" type="sibTrans" cxnId="{76AA50EF-BCBE-4493-8FD0-7B61949DBDD9}">
      <dgm:prSet/>
      <dgm:spPr/>
      <dgm:t>
        <a:bodyPr/>
        <a:lstStyle/>
        <a:p>
          <a:endParaRPr lang="en-US"/>
        </a:p>
      </dgm:t>
    </dgm:pt>
    <dgm:pt modelId="{75A24DDA-5B32-409F-9252-5C183B68306E}">
      <dgm:prSet/>
      <dgm:spPr/>
      <dgm:t>
        <a:bodyPr/>
        <a:lstStyle/>
        <a:p>
          <a:r>
            <a:rPr lang="en-US" b="1"/>
            <a:t>Đảm bảo tính an toàn:</a:t>
          </a:r>
          <a:r>
            <a:rPr lang="en-US"/>
            <a:t> Monitor giúp đảm bảo an toàn khi truy cập dữ liệu chia sẻ trong môi trường đa luồng. Nó ngăn chặn lỗi gây ra bởi xung đột dữ liệu và đảm bảo rằng các luồng hoạt động một cách chính xác và đúng đắn.</a:t>
          </a:r>
        </a:p>
      </dgm:t>
    </dgm:pt>
    <dgm:pt modelId="{CE83935D-38F5-4A65-B1B1-AD0025B802D7}" type="parTrans" cxnId="{0E4D4B41-ED1E-4D55-A077-4182CB0AF417}">
      <dgm:prSet/>
      <dgm:spPr/>
      <dgm:t>
        <a:bodyPr/>
        <a:lstStyle/>
        <a:p>
          <a:endParaRPr lang="en-US"/>
        </a:p>
      </dgm:t>
    </dgm:pt>
    <dgm:pt modelId="{CF9C18A6-73A5-4D14-B13A-4EE1A0BDC978}" type="sibTrans" cxnId="{0E4D4B41-ED1E-4D55-A077-4182CB0AF417}">
      <dgm:prSet/>
      <dgm:spPr/>
      <dgm:t>
        <a:bodyPr/>
        <a:lstStyle/>
        <a:p>
          <a:endParaRPr lang="en-US"/>
        </a:p>
      </dgm:t>
    </dgm:pt>
    <dgm:pt modelId="{D8B69529-FE18-41FC-A565-4E61F21B9253}" type="pres">
      <dgm:prSet presAssocID="{F863C574-DDE4-4A3F-95C4-15EE0CDBBE05}" presName="outerComposite" presStyleCnt="0">
        <dgm:presLayoutVars>
          <dgm:chMax val="5"/>
          <dgm:dir/>
          <dgm:resizeHandles val="exact"/>
        </dgm:presLayoutVars>
      </dgm:prSet>
      <dgm:spPr/>
    </dgm:pt>
    <dgm:pt modelId="{5A1CFF88-077C-4ADC-B5EF-FC54322A1379}" type="pres">
      <dgm:prSet presAssocID="{F863C574-DDE4-4A3F-95C4-15EE0CDBBE05}" presName="dummyMaxCanvas" presStyleCnt="0">
        <dgm:presLayoutVars/>
      </dgm:prSet>
      <dgm:spPr/>
    </dgm:pt>
    <dgm:pt modelId="{2A9ED500-7B5E-4E5E-AA15-873CC577F5E5}" type="pres">
      <dgm:prSet presAssocID="{F863C574-DDE4-4A3F-95C4-15EE0CDBBE05}" presName="FourNodes_1" presStyleLbl="node1" presStyleIdx="0" presStyleCnt="4">
        <dgm:presLayoutVars>
          <dgm:bulletEnabled val="1"/>
        </dgm:presLayoutVars>
      </dgm:prSet>
      <dgm:spPr/>
    </dgm:pt>
    <dgm:pt modelId="{F716357E-8C00-4C44-82C6-CF8776E6C216}" type="pres">
      <dgm:prSet presAssocID="{F863C574-DDE4-4A3F-95C4-15EE0CDBBE05}" presName="FourNodes_2" presStyleLbl="node1" presStyleIdx="1" presStyleCnt="4">
        <dgm:presLayoutVars>
          <dgm:bulletEnabled val="1"/>
        </dgm:presLayoutVars>
      </dgm:prSet>
      <dgm:spPr/>
    </dgm:pt>
    <dgm:pt modelId="{E7F704A6-4285-4378-975B-80F565DF3FB3}" type="pres">
      <dgm:prSet presAssocID="{F863C574-DDE4-4A3F-95C4-15EE0CDBBE05}" presName="FourNodes_3" presStyleLbl="node1" presStyleIdx="2" presStyleCnt="4">
        <dgm:presLayoutVars>
          <dgm:bulletEnabled val="1"/>
        </dgm:presLayoutVars>
      </dgm:prSet>
      <dgm:spPr/>
    </dgm:pt>
    <dgm:pt modelId="{D4781CB7-1403-4989-9404-324C7C1F02EB}" type="pres">
      <dgm:prSet presAssocID="{F863C574-DDE4-4A3F-95C4-15EE0CDBBE05}" presName="FourNodes_4" presStyleLbl="node1" presStyleIdx="3" presStyleCnt="4">
        <dgm:presLayoutVars>
          <dgm:bulletEnabled val="1"/>
        </dgm:presLayoutVars>
      </dgm:prSet>
      <dgm:spPr/>
    </dgm:pt>
    <dgm:pt modelId="{AE118EA6-C266-4E78-B8A2-F0846A807D05}" type="pres">
      <dgm:prSet presAssocID="{F863C574-DDE4-4A3F-95C4-15EE0CDBBE05}" presName="FourConn_1-2" presStyleLbl="fgAccFollowNode1" presStyleIdx="0" presStyleCnt="3">
        <dgm:presLayoutVars>
          <dgm:bulletEnabled val="1"/>
        </dgm:presLayoutVars>
      </dgm:prSet>
      <dgm:spPr/>
    </dgm:pt>
    <dgm:pt modelId="{C6E74F03-D06E-46A9-81E4-9538592B90ED}" type="pres">
      <dgm:prSet presAssocID="{F863C574-DDE4-4A3F-95C4-15EE0CDBBE05}" presName="FourConn_2-3" presStyleLbl="fgAccFollowNode1" presStyleIdx="1" presStyleCnt="3">
        <dgm:presLayoutVars>
          <dgm:bulletEnabled val="1"/>
        </dgm:presLayoutVars>
      </dgm:prSet>
      <dgm:spPr/>
    </dgm:pt>
    <dgm:pt modelId="{1588A659-EE64-4B9D-B68E-2519CDD36F9C}" type="pres">
      <dgm:prSet presAssocID="{F863C574-DDE4-4A3F-95C4-15EE0CDBBE05}" presName="FourConn_3-4" presStyleLbl="fgAccFollowNode1" presStyleIdx="2" presStyleCnt="3">
        <dgm:presLayoutVars>
          <dgm:bulletEnabled val="1"/>
        </dgm:presLayoutVars>
      </dgm:prSet>
      <dgm:spPr/>
    </dgm:pt>
    <dgm:pt modelId="{068CCF10-EC6B-4C8C-A1A2-1634C2F9F01A}" type="pres">
      <dgm:prSet presAssocID="{F863C574-DDE4-4A3F-95C4-15EE0CDBBE05}" presName="FourNodes_1_text" presStyleLbl="node1" presStyleIdx="3" presStyleCnt="4">
        <dgm:presLayoutVars>
          <dgm:bulletEnabled val="1"/>
        </dgm:presLayoutVars>
      </dgm:prSet>
      <dgm:spPr/>
    </dgm:pt>
    <dgm:pt modelId="{7E74B067-D2F4-426C-9602-0AC553A92BA4}" type="pres">
      <dgm:prSet presAssocID="{F863C574-DDE4-4A3F-95C4-15EE0CDBBE05}" presName="FourNodes_2_text" presStyleLbl="node1" presStyleIdx="3" presStyleCnt="4">
        <dgm:presLayoutVars>
          <dgm:bulletEnabled val="1"/>
        </dgm:presLayoutVars>
      </dgm:prSet>
      <dgm:spPr/>
    </dgm:pt>
    <dgm:pt modelId="{22BDDAD2-5E99-4984-BAE8-C2F12931F540}" type="pres">
      <dgm:prSet presAssocID="{F863C574-DDE4-4A3F-95C4-15EE0CDBBE05}" presName="FourNodes_3_text" presStyleLbl="node1" presStyleIdx="3" presStyleCnt="4">
        <dgm:presLayoutVars>
          <dgm:bulletEnabled val="1"/>
        </dgm:presLayoutVars>
      </dgm:prSet>
      <dgm:spPr/>
    </dgm:pt>
    <dgm:pt modelId="{4E979B40-84E6-4FA8-A707-0D3F013A6DCE}" type="pres">
      <dgm:prSet presAssocID="{F863C574-DDE4-4A3F-95C4-15EE0CDBBE05}" presName="FourNodes_4_text" presStyleLbl="node1" presStyleIdx="3" presStyleCnt="4">
        <dgm:presLayoutVars>
          <dgm:bulletEnabled val="1"/>
        </dgm:presLayoutVars>
      </dgm:prSet>
      <dgm:spPr/>
    </dgm:pt>
  </dgm:ptLst>
  <dgm:cxnLst>
    <dgm:cxn modelId="{4621F100-15E8-407E-9F28-4F12402657E6}" type="presOf" srcId="{44E19F67-63FD-4AC1-9935-54C2E37A6B09}" destId="{068CCF10-EC6B-4C8C-A1A2-1634C2F9F01A}" srcOrd="1" destOrd="0" presId="urn:microsoft.com/office/officeart/2005/8/layout/vProcess5"/>
    <dgm:cxn modelId="{80BEBD01-D98E-4822-B183-E752C4246219}" srcId="{F863C574-DDE4-4A3F-95C4-15EE0CDBBE05}" destId="{32177DFA-462F-4338-91EA-EDD93906B4B3}" srcOrd="1" destOrd="0" parTransId="{AA23110E-9B8B-4762-81AB-8F8FCDBE676B}" sibTransId="{60921550-A2BE-46DB-AAB8-7F822B3A2F28}"/>
    <dgm:cxn modelId="{144B6D06-D2AB-4C71-AA03-505CD01BB0F1}" type="presOf" srcId="{75A24DDA-5B32-409F-9252-5C183B68306E}" destId="{4E979B40-84E6-4FA8-A707-0D3F013A6DCE}" srcOrd="1" destOrd="0" presId="urn:microsoft.com/office/officeart/2005/8/layout/vProcess5"/>
    <dgm:cxn modelId="{9362C11A-4B2C-4B23-BDFB-D6014B93AC38}" type="presOf" srcId="{C58F9194-4370-4C1A-AA07-B30F8D74AB47}" destId="{E7F704A6-4285-4378-975B-80F565DF3FB3}" srcOrd="0" destOrd="0" presId="urn:microsoft.com/office/officeart/2005/8/layout/vProcess5"/>
    <dgm:cxn modelId="{9D3B7622-8882-4170-BD36-6554B8BCB35F}" type="presOf" srcId="{7B63026E-2CB5-4115-94D0-C9D8A73D93A1}" destId="{1588A659-EE64-4B9D-B68E-2519CDD36F9C}" srcOrd="0" destOrd="0" presId="urn:microsoft.com/office/officeart/2005/8/layout/vProcess5"/>
    <dgm:cxn modelId="{0E4D4B41-ED1E-4D55-A077-4182CB0AF417}" srcId="{F863C574-DDE4-4A3F-95C4-15EE0CDBBE05}" destId="{75A24DDA-5B32-409F-9252-5C183B68306E}" srcOrd="3" destOrd="0" parTransId="{CE83935D-38F5-4A65-B1B1-AD0025B802D7}" sibTransId="{CF9C18A6-73A5-4D14-B13A-4EE1A0BDC978}"/>
    <dgm:cxn modelId="{31D4686E-91D2-48DD-AEB5-B3982851CF2F}" type="presOf" srcId="{C58F9194-4370-4C1A-AA07-B30F8D74AB47}" destId="{22BDDAD2-5E99-4984-BAE8-C2F12931F540}" srcOrd="1" destOrd="0" presId="urn:microsoft.com/office/officeart/2005/8/layout/vProcess5"/>
    <dgm:cxn modelId="{6D92CB55-B310-4F9B-ADA0-8C9CE51F15C8}" type="presOf" srcId="{78BCB2AD-32B4-49DE-B932-42D20A3EC59B}" destId="{AE118EA6-C266-4E78-B8A2-F0846A807D05}" srcOrd="0" destOrd="0" presId="urn:microsoft.com/office/officeart/2005/8/layout/vProcess5"/>
    <dgm:cxn modelId="{D6BB9A7D-60B3-46C9-B159-84CB48815D40}" type="presOf" srcId="{60921550-A2BE-46DB-AAB8-7F822B3A2F28}" destId="{C6E74F03-D06E-46A9-81E4-9538592B90ED}" srcOrd="0" destOrd="0" presId="urn:microsoft.com/office/officeart/2005/8/layout/vProcess5"/>
    <dgm:cxn modelId="{C6CB477F-CDB9-4755-98A2-F4FB96B56659}" type="presOf" srcId="{75A24DDA-5B32-409F-9252-5C183B68306E}" destId="{D4781CB7-1403-4989-9404-324C7C1F02EB}" srcOrd="0" destOrd="0" presId="urn:microsoft.com/office/officeart/2005/8/layout/vProcess5"/>
    <dgm:cxn modelId="{80E206AE-1E25-4514-8370-790206ABADE0}" type="presOf" srcId="{32177DFA-462F-4338-91EA-EDD93906B4B3}" destId="{F716357E-8C00-4C44-82C6-CF8776E6C216}" srcOrd="0" destOrd="0" presId="urn:microsoft.com/office/officeart/2005/8/layout/vProcess5"/>
    <dgm:cxn modelId="{8A7300B0-C289-49C5-B175-94CF5A3C11D6}" type="presOf" srcId="{44E19F67-63FD-4AC1-9935-54C2E37A6B09}" destId="{2A9ED500-7B5E-4E5E-AA15-873CC577F5E5}" srcOrd="0" destOrd="0" presId="urn:microsoft.com/office/officeart/2005/8/layout/vProcess5"/>
    <dgm:cxn modelId="{B05892BC-42B8-440F-93A2-E5D06A28B618}" type="presOf" srcId="{F863C574-DDE4-4A3F-95C4-15EE0CDBBE05}" destId="{D8B69529-FE18-41FC-A565-4E61F21B9253}" srcOrd="0" destOrd="0" presId="urn:microsoft.com/office/officeart/2005/8/layout/vProcess5"/>
    <dgm:cxn modelId="{60A7F1DF-7042-4535-A01D-5B137B91C342}" srcId="{F863C574-DDE4-4A3F-95C4-15EE0CDBBE05}" destId="{44E19F67-63FD-4AC1-9935-54C2E37A6B09}" srcOrd="0" destOrd="0" parTransId="{CD6C9B32-A294-4826-8DCA-2387F4A53100}" sibTransId="{78BCB2AD-32B4-49DE-B932-42D20A3EC59B}"/>
    <dgm:cxn modelId="{A069D4E0-B140-4B61-96AA-6DAF80D3A8D1}" type="presOf" srcId="{32177DFA-462F-4338-91EA-EDD93906B4B3}" destId="{7E74B067-D2F4-426C-9602-0AC553A92BA4}" srcOrd="1" destOrd="0" presId="urn:microsoft.com/office/officeart/2005/8/layout/vProcess5"/>
    <dgm:cxn modelId="{76AA50EF-BCBE-4493-8FD0-7B61949DBDD9}" srcId="{F863C574-DDE4-4A3F-95C4-15EE0CDBBE05}" destId="{C58F9194-4370-4C1A-AA07-B30F8D74AB47}" srcOrd="2" destOrd="0" parTransId="{D88D8BDA-64DD-410D-AB0D-FE5A993C98AB}" sibTransId="{7B63026E-2CB5-4115-94D0-C9D8A73D93A1}"/>
    <dgm:cxn modelId="{618D0C26-3B1E-467B-9C78-7EFFDEDA108D}" type="presParOf" srcId="{D8B69529-FE18-41FC-A565-4E61F21B9253}" destId="{5A1CFF88-077C-4ADC-B5EF-FC54322A1379}" srcOrd="0" destOrd="0" presId="urn:microsoft.com/office/officeart/2005/8/layout/vProcess5"/>
    <dgm:cxn modelId="{6872DFD1-778A-4A46-A6ED-BA2A60F9D075}" type="presParOf" srcId="{D8B69529-FE18-41FC-A565-4E61F21B9253}" destId="{2A9ED500-7B5E-4E5E-AA15-873CC577F5E5}" srcOrd="1" destOrd="0" presId="urn:microsoft.com/office/officeart/2005/8/layout/vProcess5"/>
    <dgm:cxn modelId="{CDB15805-6CB9-41DD-91CA-3B91C06DE365}" type="presParOf" srcId="{D8B69529-FE18-41FC-A565-4E61F21B9253}" destId="{F716357E-8C00-4C44-82C6-CF8776E6C216}" srcOrd="2" destOrd="0" presId="urn:microsoft.com/office/officeart/2005/8/layout/vProcess5"/>
    <dgm:cxn modelId="{8A2DCCB0-C1E5-4CD3-9F79-D937A3C9D294}" type="presParOf" srcId="{D8B69529-FE18-41FC-A565-4E61F21B9253}" destId="{E7F704A6-4285-4378-975B-80F565DF3FB3}" srcOrd="3" destOrd="0" presId="urn:microsoft.com/office/officeart/2005/8/layout/vProcess5"/>
    <dgm:cxn modelId="{FB72071F-C3C8-4241-909B-F51290FD4DCB}" type="presParOf" srcId="{D8B69529-FE18-41FC-A565-4E61F21B9253}" destId="{D4781CB7-1403-4989-9404-324C7C1F02EB}" srcOrd="4" destOrd="0" presId="urn:microsoft.com/office/officeart/2005/8/layout/vProcess5"/>
    <dgm:cxn modelId="{287C9562-2E4B-4F82-83F0-A673543EEF66}" type="presParOf" srcId="{D8B69529-FE18-41FC-A565-4E61F21B9253}" destId="{AE118EA6-C266-4E78-B8A2-F0846A807D05}" srcOrd="5" destOrd="0" presId="urn:microsoft.com/office/officeart/2005/8/layout/vProcess5"/>
    <dgm:cxn modelId="{BAD6F403-9610-4378-AAF7-DA30BAEED224}" type="presParOf" srcId="{D8B69529-FE18-41FC-A565-4E61F21B9253}" destId="{C6E74F03-D06E-46A9-81E4-9538592B90ED}" srcOrd="6" destOrd="0" presId="urn:microsoft.com/office/officeart/2005/8/layout/vProcess5"/>
    <dgm:cxn modelId="{857CD068-D250-403B-A795-70CCED571720}" type="presParOf" srcId="{D8B69529-FE18-41FC-A565-4E61F21B9253}" destId="{1588A659-EE64-4B9D-B68E-2519CDD36F9C}" srcOrd="7" destOrd="0" presId="urn:microsoft.com/office/officeart/2005/8/layout/vProcess5"/>
    <dgm:cxn modelId="{A3E04D20-9107-46A5-9F75-2397EF1B30E1}" type="presParOf" srcId="{D8B69529-FE18-41FC-A565-4E61F21B9253}" destId="{068CCF10-EC6B-4C8C-A1A2-1634C2F9F01A}" srcOrd="8" destOrd="0" presId="urn:microsoft.com/office/officeart/2005/8/layout/vProcess5"/>
    <dgm:cxn modelId="{DDCB4188-2119-4739-BF15-B1F2931C424B}" type="presParOf" srcId="{D8B69529-FE18-41FC-A565-4E61F21B9253}" destId="{7E74B067-D2F4-426C-9602-0AC553A92BA4}" srcOrd="9" destOrd="0" presId="urn:microsoft.com/office/officeart/2005/8/layout/vProcess5"/>
    <dgm:cxn modelId="{9475EFE4-A334-4A90-B403-E8F5D14C9D25}" type="presParOf" srcId="{D8B69529-FE18-41FC-A565-4E61F21B9253}" destId="{22BDDAD2-5E99-4984-BAE8-C2F12931F540}" srcOrd="10" destOrd="0" presId="urn:microsoft.com/office/officeart/2005/8/layout/vProcess5"/>
    <dgm:cxn modelId="{17AF5FBB-9349-458D-A064-42708290F658}" type="presParOf" srcId="{D8B69529-FE18-41FC-A565-4E61F21B9253}" destId="{4E979B40-84E6-4FA8-A707-0D3F013A6DC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6BB2F-9736-45D1-8206-34D4A4634826}">
      <dsp:nvSpPr>
        <dsp:cNvPr id="0" name=""/>
        <dsp:cNvSpPr/>
      </dsp:nvSpPr>
      <dsp:spPr>
        <a:xfrm>
          <a:off x="0" y="0"/>
          <a:ext cx="9375457" cy="1716426"/>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Semaphore</a:t>
          </a:r>
          <a:r>
            <a:rPr lang="vi-VN" sz="2500" kern="1200"/>
            <a:t> được dùng để giới hạn số lượng thread có thể truy cập vào một tài nguyên cùng một lúc.</a:t>
          </a:r>
          <a:endParaRPr lang="en-US" sz="2500" kern="1200"/>
        </a:p>
      </dsp:txBody>
      <dsp:txXfrm>
        <a:off x="50272" y="50272"/>
        <a:ext cx="7601397" cy="1615882"/>
      </dsp:txXfrm>
    </dsp:sp>
    <dsp:sp modelId="{C7E37371-3411-4309-8319-309C14C85C31}">
      <dsp:nvSpPr>
        <dsp:cNvPr id="0" name=""/>
        <dsp:cNvSpPr/>
      </dsp:nvSpPr>
      <dsp:spPr>
        <a:xfrm>
          <a:off x="1654492" y="2097854"/>
          <a:ext cx="9375457" cy="1716426"/>
        </a:xfrm>
        <a:prstGeom prst="roundRect">
          <a:avLst>
            <a:gd name="adj" fmla="val 10000"/>
          </a:avLst>
        </a:prstGeom>
        <a:solidFill>
          <a:schemeClr val="accent2">
            <a:hueOff val="-1496786"/>
            <a:satOff val="-674"/>
            <a:lumOff val="705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vi-VN" sz="2500" kern="1200"/>
            <a:t>Semaphore hoạt động bằng cách quản lý số lượng khe trống (slots) có sẵn và số lượng luồng được phép truy cập vào tài nguyên hoặc mã nguồn cùng một lúc. </a:t>
          </a:r>
          <a:endParaRPr lang="en-US" sz="2500" kern="1200"/>
        </a:p>
      </dsp:txBody>
      <dsp:txXfrm>
        <a:off x="1704764" y="2148126"/>
        <a:ext cx="6504743" cy="1615882"/>
      </dsp:txXfrm>
    </dsp:sp>
    <dsp:sp modelId="{C94380A3-9DEA-4C60-9F9E-B1FE3BC86974}">
      <dsp:nvSpPr>
        <dsp:cNvPr id="0" name=""/>
        <dsp:cNvSpPr/>
      </dsp:nvSpPr>
      <dsp:spPr>
        <a:xfrm>
          <a:off x="8259780" y="1349301"/>
          <a:ext cx="1115677" cy="1115677"/>
        </a:xfrm>
        <a:prstGeom prst="downArrow">
          <a:avLst>
            <a:gd name="adj1" fmla="val 55000"/>
            <a:gd name="adj2" fmla="val 45000"/>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510807" y="1349301"/>
        <a:ext cx="613623" cy="8395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F2D46-28AF-43B3-BA1D-CFF7CC7E22B0}">
      <dsp:nvSpPr>
        <dsp:cNvPr id="0" name=""/>
        <dsp:cNvSpPr/>
      </dsp:nvSpPr>
      <dsp:spPr>
        <a:xfrm>
          <a:off x="0" y="183287"/>
          <a:ext cx="7012370" cy="1409118"/>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Điểm Mạnh của Monitor:</a:t>
          </a:r>
          <a:endParaRPr lang="en-US" sz="2000" kern="1200"/>
        </a:p>
      </dsp:txBody>
      <dsp:txXfrm>
        <a:off x="68787" y="252074"/>
        <a:ext cx="6874796" cy="1271544"/>
      </dsp:txXfrm>
    </dsp:sp>
    <dsp:sp modelId="{91F257A0-87F4-47C3-BD36-C7209E7FCC05}">
      <dsp:nvSpPr>
        <dsp:cNvPr id="0" name=""/>
        <dsp:cNvSpPr/>
      </dsp:nvSpPr>
      <dsp:spPr>
        <a:xfrm>
          <a:off x="0" y="1650006"/>
          <a:ext cx="7012370" cy="1409118"/>
        </a:xfrm>
        <a:prstGeom prst="roundRect">
          <a:avLst/>
        </a:prstGeom>
        <a:gradFill rotWithShape="0">
          <a:gsLst>
            <a:gs pos="0">
              <a:schemeClr val="accent2">
                <a:hueOff val="-748393"/>
                <a:satOff val="-337"/>
                <a:lumOff val="3529"/>
                <a:alphaOff val="0"/>
                <a:tint val="98000"/>
                <a:lumMod val="110000"/>
              </a:schemeClr>
            </a:gs>
            <a:gs pos="84000">
              <a:schemeClr val="accent2">
                <a:hueOff val="-748393"/>
                <a:satOff val="-337"/>
                <a:lumOff val="3529"/>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Dễ sử dụng:</a:t>
          </a:r>
          <a:r>
            <a:rPr lang="en-US" sz="2000" kern="1200"/>
            <a:t> Monitor cung cấp một cơ chế đơn giản để đồng bộ hóa luồng trong C#. Sử dụng từ khóa lock để bao quanh khối mã cần đồng bộ hóa làm cho việc triển khai trở nên tương đối dễ dàng và đảm bảo tính nhất quán của dữ liệu.</a:t>
          </a:r>
        </a:p>
      </dsp:txBody>
      <dsp:txXfrm>
        <a:off x="68787" y="1718793"/>
        <a:ext cx="6874796" cy="1271544"/>
      </dsp:txXfrm>
    </dsp:sp>
    <dsp:sp modelId="{C66E5A45-E3C8-4FE3-BC37-CB910BB9CE21}">
      <dsp:nvSpPr>
        <dsp:cNvPr id="0" name=""/>
        <dsp:cNvSpPr/>
      </dsp:nvSpPr>
      <dsp:spPr>
        <a:xfrm>
          <a:off x="0" y="3116724"/>
          <a:ext cx="7012370" cy="1409118"/>
        </a:xfrm>
        <a:prstGeom prst="roundRect">
          <a:avLst/>
        </a:prstGeom>
        <a:gradFill rotWithShape="0">
          <a:gsLst>
            <a:gs pos="0">
              <a:schemeClr val="accent2">
                <a:hueOff val="-1496786"/>
                <a:satOff val="-674"/>
                <a:lumOff val="7057"/>
                <a:alphaOff val="0"/>
                <a:tint val="98000"/>
                <a:lumMod val="110000"/>
              </a:schemeClr>
            </a:gs>
            <a:gs pos="84000">
              <a:schemeClr val="accent2">
                <a:hueOff val="-1496786"/>
                <a:satOff val="-674"/>
                <a:lumOff val="7057"/>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Đáng tin cậy:</a:t>
          </a:r>
          <a:r>
            <a:rPr lang="en-US" sz="2000" kern="1200"/>
            <a:t> Monitor được triển khai rộng rãi trong C# và hệ thống .NET, nên nó đã được kiểm tra và kiểm chứng trong nhiều ứng dụng. Điều này làm cho nó trở thành một lựa chọn đáng tin cậy để đảm bảo tính nhất quán và an toàn trong đồng thời. </a:t>
          </a:r>
        </a:p>
      </dsp:txBody>
      <dsp:txXfrm>
        <a:off x="68787" y="3185511"/>
        <a:ext cx="6874796" cy="12715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97B79-D3C2-4A80-9538-72E34CED688B}">
      <dsp:nvSpPr>
        <dsp:cNvPr id="0" name=""/>
        <dsp:cNvSpPr/>
      </dsp:nvSpPr>
      <dsp:spPr>
        <a:xfrm>
          <a:off x="0" y="0"/>
          <a:ext cx="8823960" cy="921666"/>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defRPr b="1"/>
          </a:pPr>
          <a:r>
            <a:rPr lang="en-US" sz="1100" b="1" kern="1200"/>
            <a:t>Điểm Yếu Của Monitor:</a:t>
          </a:r>
          <a:endParaRPr lang="en-US" sz="1100" kern="1200"/>
        </a:p>
      </dsp:txBody>
      <dsp:txXfrm>
        <a:off x="26995" y="26995"/>
        <a:ext cx="7751528" cy="867676"/>
      </dsp:txXfrm>
    </dsp:sp>
    <dsp:sp modelId="{4A74DD6E-2B41-4C4E-83EB-043C8889EB23}">
      <dsp:nvSpPr>
        <dsp:cNvPr id="0" name=""/>
        <dsp:cNvSpPr/>
      </dsp:nvSpPr>
      <dsp:spPr>
        <a:xfrm>
          <a:off x="739006" y="1089241"/>
          <a:ext cx="8823960" cy="921666"/>
        </a:xfrm>
        <a:prstGeom prst="roundRect">
          <a:avLst>
            <a:gd name="adj" fmla="val 10000"/>
          </a:avLst>
        </a:prstGeom>
        <a:solidFill>
          <a:schemeClr val="accent2">
            <a:hueOff val="-498929"/>
            <a:satOff val="-225"/>
            <a:lumOff val="235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defRPr b="1"/>
          </a:pPr>
          <a:r>
            <a:rPr lang="en-US" sz="1100" b="1" kern="1200"/>
            <a:t>Khả năng chết khóa (Deadlocks):</a:t>
          </a:r>
          <a:r>
            <a:rPr lang="en-US" sz="1100" kern="1200"/>
            <a:t> Một trong những rủi ro lớn khi sử dụng Monitor là có khả năng xảy ra tình trạng chết khóa (deadlock), khi mà hai hoặc nhiều luồng đang chờ lẫn nhau, không thể tiến hành do cùng nhau đã khóa các tài nguyên. Điều này có thể xảy ra nếu không quản lý cẩn thận việc sử dụng các khối lock và Monitor trong mã.</a:t>
          </a:r>
        </a:p>
      </dsp:txBody>
      <dsp:txXfrm>
        <a:off x="766001" y="1116236"/>
        <a:ext cx="7431880" cy="867676"/>
      </dsp:txXfrm>
    </dsp:sp>
    <dsp:sp modelId="{3FA9E3F0-9B3B-4568-B1B6-BF38DB65BA36}">
      <dsp:nvSpPr>
        <dsp:cNvPr id="0" name=""/>
        <dsp:cNvSpPr/>
      </dsp:nvSpPr>
      <dsp:spPr>
        <a:xfrm>
          <a:off x="1466983" y="2178483"/>
          <a:ext cx="8823960" cy="921666"/>
        </a:xfrm>
        <a:prstGeom prst="roundRect">
          <a:avLst>
            <a:gd name="adj" fmla="val 10000"/>
          </a:avLst>
        </a:prstGeom>
        <a:solidFill>
          <a:schemeClr val="accent2">
            <a:hueOff val="-997858"/>
            <a:satOff val="-449"/>
            <a:lumOff val="470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defRPr b="1"/>
          </a:pPr>
          <a:r>
            <a:rPr lang="en-US" sz="1100" b="1" kern="1200"/>
            <a:t>Hiệu suất thấp trong trường hợp cạnh tranh nhiều:</a:t>
          </a:r>
          <a:r>
            <a:rPr lang="en-US" sz="1100" kern="1200"/>
            <a:t> Monitor có thể làm giảm hiệu suất của ứng dụng trong trường hợp có nhiều cạnh tranh để truy cập tài nguyên được bảo vệ. Điều này có thể dẫn đến tình trạng đợi và giảm hiệu suất của ứng dụng. </a:t>
          </a:r>
        </a:p>
      </dsp:txBody>
      <dsp:txXfrm>
        <a:off x="1493978" y="2205478"/>
        <a:ext cx="7442910" cy="867676"/>
      </dsp:txXfrm>
    </dsp:sp>
    <dsp:sp modelId="{E3B48AEA-E518-405B-94A3-6198C8D89330}">
      <dsp:nvSpPr>
        <dsp:cNvPr id="0" name=""/>
        <dsp:cNvSpPr/>
      </dsp:nvSpPr>
      <dsp:spPr>
        <a:xfrm>
          <a:off x="2205989" y="3267725"/>
          <a:ext cx="8823960" cy="921666"/>
        </a:xfrm>
        <a:prstGeom prst="roundRect">
          <a:avLst>
            <a:gd name="adj" fmla="val 10000"/>
          </a:avLst>
        </a:prstGeom>
        <a:solidFill>
          <a:schemeClr val="accent2">
            <a:hueOff val="-1496786"/>
            <a:satOff val="-674"/>
            <a:lumOff val="705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defRPr b="1"/>
          </a:pPr>
          <a:r>
            <a:rPr lang="en-US" sz="1100" b="1" kern="1200"/>
            <a:t>Khó khảo sát và sửa lỗi (Debugging):</a:t>
          </a:r>
          <a:r>
            <a:rPr lang="en-US" sz="1100" kern="1200"/>
            <a:t> Trong các ứng dụng lớn và phức tạp, việc quản lý và sửa lỗi liên quan đến Monitor có thể trở nên phức tạp. Deadlocks và tình trạng cạnh tranh có thể khó khảo sát và tìm ra nguyên nhân gốc rễ. Khó mở rộng và bảo trì: Sử dụng Monitor có thể làm cho mã trở nên khó mở rộng và bảo trì trong trường hợp  cần đồng bộ hóa nhiều tài nguyên hoặc có nhiều cấp độ đồng bộ hóa khác nhau.</a:t>
          </a:r>
        </a:p>
      </dsp:txBody>
      <dsp:txXfrm>
        <a:off x="2232984" y="3294720"/>
        <a:ext cx="7431880" cy="867676"/>
      </dsp:txXfrm>
    </dsp:sp>
    <dsp:sp modelId="{AD789075-3890-47BA-97A5-9099C4884A3E}">
      <dsp:nvSpPr>
        <dsp:cNvPr id="0" name=""/>
        <dsp:cNvSpPr/>
      </dsp:nvSpPr>
      <dsp:spPr>
        <a:xfrm>
          <a:off x="8224876" y="705912"/>
          <a:ext cx="599083" cy="599083"/>
        </a:xfrm>
        <a:prstGeom prst="downArrow">
          <a:avLst>
            <a:gd name="adj1" fmla="val 55000"/>
            <a:gd name="adj2" fmla="val 45000"/>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359670" y="705912"/>
        <a:ext cx="329495" cy="450810"/>
      </dsp:txXfrm>
    </dsp:sp>
    <dsp:sp modelId="{1E7490DE-9576-4142-86AE-A227F34AB1EE}">
      <dsp:nvSpPr>
        <dsp:cNvPr id="0" name=""/>
        <dsp:cNvSpPr/>
      </dsp:nvSpPr>
      <dsp:spPr>
        <a:xfrm>
          <a:off x="8963883" y="1795154"/>
          <a:ext cx="599083" cy="599083"/>
        </a:xfrm>
        <a:prstGeom prst="downArrow">
          <a:avLst>
            <a:gd name="adj1" fmla="val 55000"/>
            <a:gd name="adj2" fmla="val 45000"/>
          </a:avLst>
        </a:prstGeom>
        <a:solidFill>
          <a:schemeClr val="accent2">
            <a:tint val="40000"/>
            <a:alpha val="90000"/>
            <a:hueOff val="-806916"/>
            <a:satOff val="7923"/>
            <a:lumOff val="708"/>
            <a:alphaOff val="0"/>
          </a:schemeClr>
        </a:solidFill>
        <a:ln w="22225" cap="rnd" cmpd="sng" algn="ctr">
          <a:solidFill>
            <a:schemeClr val="accent2">
              <a:tint val="40000"/>
              <a:alpha val="90000"/>
              <a:hueOff val="-806916"/>
              <a:satOff val="7923"/>
              <a:lumOff val="7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098677" y="1795154"/>
        <a:ext cx="329495" cy="450810"/>
      </dsp:txXfrm>
    </dsp:sp>
    <dsp:sp modelId="{6AAAF373-1246-4C33-A108-F89B9C09858B}">
      <dsp:nvSpPr>
        <dsp:cNvPr id="0" name=""/>
        <dsp:cNvSpPr/>
      </dsp:nvSpPr>
      <dsp:spPr>
        <a:xfrm>
          <a:off x="9691860" y="2884396"/>
          <a:ext cx="599083" cy="599083"/>
        </a:xfrm>
        <a:prstGeom prst="downArrow">
          <a:avLst>
            <a:gd name="adj1" fmla="val 55000"/>
            <a:gd name="adj2" fmla="val 45000"/>
          </a:avLst>
        </a:prstGeom>
        <a:solidFill>
          <a:schemeClr val="accent2">
            <a:tint val="40000"/>
            <a:alpha val="90000"/>
            <a:hueOff val="-1613831"/>
            <a:satOff val="15847"/>
            <a:lumOff val="1416"/>
            <a:alphaOff val="0"/>
          </a:schemeClr>
        </a:solidFill>
        <a:ln w="22225" cap="rnd" cmpd="sng" algn="ctr">
          <a:solidFill>
            <a:schemeClr val="accent2">
              <a:tint val="40000"/>
              <a:alpha val="90000"/>
              <a:hueOff val="-1613831"/>
              <a:satOff val="15847"/>
              <a:lumOff val="14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826654" y="2884396"/>
        <a:ext cx="329495" cy="4508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2FE28-207E-46B2-BC03-4027BE4E3FFE}">
      <dsp:nvSpPr>
        <dsp:cNvPr id="0" name=""/>
        <dsp:cNvSpPr/>
      </dsp:nvSpPr>
      <dsp:spPr>
        <a:xfrm>
          <a:off x="790942" y="549962"/>
          <a:ext cx="1069592" cy="10695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8405C2-B699-4C2B-BACB-762943DF527D}">
      <dsp:nvSpPr>
        <dsp:cNvPr id="0" name=""/>
        <dsp:cNvSpPr/>
      </dsp:nvSpPr>
      <dsp:spPr>
        <a:xfrm>
          <a:off x="137302" y="2026818"/>
          <a:ext cx="2376871"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Monitor:</a:t>
          </a:r>
          <a:endParaRPr lang="en-US" sz="1100" kern="1200"/>
        </a:p>
      </dsp:txBody>
      <dsp:txXfrm>
        <a:off x="137302" y="2026818"/>
        <a:ext cx="2376871" cy="1237500"/>
      </dsp:txXfrm>
    </dsp:sp>
    <dsp:sp modelId="{F072CDC2-9D50-454C-A691-DA40512F48AE}">
      <dsp:nvSpPr>
        <dsp:cNvPr id="0" name=""/>
        <dsp:cNvSpPr/>
      </dsp:nvSpPr>
      <dsp:spPr>
        <a:xfrm>
          <a:off x="3583766" y="549962"/>
          <a:ext cx="1069592" cy="10695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8AA696-0F11-4803-8B42-859BF4E64A62}">
      <dsp:nvSpPr>
        <dsp:cNvPr id="0" name=""/>
        <dsp:cNvSpPr/>
      </dsp:nvSpPr>
      <dsp:spPr>
        <a:xfrm>
          <a:off x="2930126" y="2026818"/>
          <a:ext cx="2376871"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Đảm bảo tính nhất quán dữ liệu chia sẻ: </a:t>
          </a:r>
          <a:r>
            <a:rPr lang="en-US" sz="1100" kern="1200"/>
            <a:t>Khi  muốn đảm bảo tính nhất quán và an toàn khi truy cập và cập nhật dữ liệu chia sẻ, Monitor là một lựa chọn tốt. Có thể sử dụng Monitor để bảo vệ biến, danh sách, hoặc đối tượng để đảm bảo rằng chỉ có một luồng có thể truy cập vào chúng tại một thời điểm. </a:t>
          </a:r>
        </a:p>
      </dsp:txBody>
      <dsp:txXfrm>
        <a:off x="2930126" y="2026818"/>
        <a:ext cx="2376871" cy="1237500"/>
      </dsp:txXfrm>
    </dsp:sp>
    <dsp:sp modelId="{C532B178-F6BC-4C92-8DE2-92F0858B8B64}">
      <dsp:nvSpPr>
        <dsp:cNvPr id="0" name=""/>
        <dsp:cNvSpPr/>
      </dsp:nvSpPr>
      <dsp:spPr>
        <a:xfrm>
          <a:off x="6376591" y="549962"/>
          <a:ext cx="1069592" cy="10695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D1B4D3-BE15-4B34-9213-A69EC0779F94}">
      <dsp:nvSpPr>
        <dsp:cNvPr id="0" name=""/>
        <dsp:cNvSpPr/>
      </dsp:nvSpPr>
      <dsp:spPr>
        <a:xfrm>
          <a:off x="5722951" y="2026818"/>
          <a:ext cx="2376871"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Tránh đua tài nguyên (Resource contention): Monitor  tránh tình trạng đua tài nguyên, nơi nhiều luồng cố gắng cùng truy cập và sửa đổi tài nguyên cùng một lúc. Điều này làm cho Monitor phù hợp cho việc đồng bộ hóa các hoạt động trên dữ liệu chia sẻ. </a:t>
          </a:r>
        </a:p>
      </dsp:txBody>
      <dsp:txXfrm>
        <a:off x="5722951" y="2026818"/>
        <a:ext cx="2376871" cy="1237500"/>
      </dsp:txXfrm>
    </dsp:sp>
    <dsp:sp modelId="{0F349114-6BA2-4478-875F-D695CB5D41FD}">
      <dsp:nvSpPr>
        <dsp:cNvPr id="0" name=""/>
        <dsp:cNvSpPr/>
      </dsp:nvSpPr>
      <dsp:spPr>
        <a:xfrm>
          <a:off x="9169415" y="549962"/>
          <a:ext cx="1069592" cy="10695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8832CE-FEC6-4641-BF50-3D2B9DD4BAA3}">
      <dsp:nvSpPr>
        <dsp:cNvPr id="0" name=""/>
        <dsp:cNvSpPr/>
      </dsp:nvSpPr>
      <dsp:spPr>
        <a:xfrm>
          <a:off x="8515775" y="2026818"/>
          <a:ext cx="2376871"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Đảm bảo tính nhất quán trong việc thực thi khối mã cụ thể:</a:t>
          </a:r>
          <a:r>
            <a:rPr lang="en-US" sz="1100" kern="1200"/>
            <a:t> Monitor là lựa chọn tốt khi chỉ muốn đảm bảo rằng một khối mã cụ thể chỉ có một luồng có thể thực thi vào tại một thời điểm, giúp tránh các xung đột và lỗi liên quan đến đồng thời..</a:t>
          </a:r>
        </a:p>
      </dsp:txBody>
      <dsp:txXfrm>
        <a:off x="8515775" y="2026818"/>
        <a:ext cx="2376871" cy="1237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9ED500-7B5E-4E5E-AA15-873CC577F5E5}">
      <dsp:nvSpPr>
        <dsp:cNvPr id="0" name=""/>
        <dsp:cNvSpPr/>
      </dsp:nvSpPr>
      <dsp:spPr>
        <a:xfrm>
          <a:off x="0" y="0"/>
          <a:ext cx="8724900" cy="871465"/>
        </a:xfrm>
        <a:prstGeom prst="roundRect">
          <a:avLst>
            <a:gd name="adj" fmla="val 1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Tầm quang trọng đồng bộ hóa trong lập trình của Monitor là:</a:t>
          </a:r>
          <a:endParaRPr lang="en-US" sz="1300" kern="1200"/>
        </a:p>
      </dsp:txBody>
      <dsp:txXfrm>
        <a:off x="25524" y="25524"/>
        <a:ext cx="7710883" cy="820417"/>
      </dsp:txXfrm>
    </dsp:sp>
    <dsp:sp modelId="{F716357E-8C00-4C44-82C6-CF8776E6C216}">
      <dsp:nvSpPr>
        <dsp:cNvPr id="0" name=""/>
        <dsp:cNvSpPr/>
      </dsp:nvSpPr>
      <dsp:spPr>
        <a:xfrm>
          <a:off x="730710" y="1029913"/>
          <a:ext cx="8724900" cy="871465"/>
        </a:xfrm>
        <a:prstGeom prst="roundRect">
          <a:avLst>
            <a:gd name="adj" fmla="val 1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Bảo vệ tính toàn vẹn của dữ liệu:</a:t>
          </a:r>
          <a:r>
            <a:rPr lang="en-US" sz="1300" kern="1200"/>
            <a:t> Monitor giúp bảo vệ tính toàn vẹn của dữ liệu chia sẻ bằng cách đảm bảo rằng chỉ một luồng có quyền truy cập vào phần mã được bảo vệ tại một thời điểm. Điều này ngăn chặn xung đột dữ liệu và đảm bảo rằng các thay đổi vào dữ liệu xảy ra một cách an toàn. </a:t>
          </a:r>
        </a:p>
      </dsp:txBody>
      <dsp:txXfrm>
        <a:off x="756234" y="1055437"/>
        <a:ext cx="7376689" cy="820417"/>
      </dsp:txXfrm>
    </dsp:sp>
    <dsp:sp modelId="{E7F704A6-4285-4378-975B-80F565DF3FB3}">
      <dsp:nvSpPr>
        <dsp:cNvPr id="0" name=""/>
        <dsp:cNvSpPr/>
      </dsp:nvSpPr>
      <dsp:spPr>
        <a:xfrm>
          <a:off x="1450514" y="2059826"/>
          <a:ext cx="8724900" cy="871465"/>
        </a:xfrm>
        <a:prstGeom prst="roundRect">
          <a:avLst>
            <a:gd name="adj" fmla="val 1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Tránh xung đột truy cập dữ liệu:</a:t>
          </a:r>
          <a:r>
            <a:rPr lang="en-US" sz="1300" kern="1200"/>
            <a:t> Monitor loại bỏ xung đột truy cập dữ liệu bằng cách đồng bộ hóa truy cập vào biến hoặc phương thức cơ bản. Chỉ một luồng có quyền truy cập vào phần mã được đồng bộ hóa, trong khi các luồng khác phải đợi.</a:t>
          </a:r>
        </a:p>
      </dsp:txBody>
      <dsp:txXfrm>
        <a:off x="1476038" y="2085350"/>
        <a:ext cx="7387595" cy="820417"/>
      </dsp:txXfrm>
    </dsp:sp>
    <dsp:sp modelId="{D4781CB7-1403-4989-9404-324C7C1F02EB}">
      <dsp:nvSpPr>
        <dsp:cNvPr id="0" name=""/>
        <dsp:cNvSpPr/>
      </dsp:nvSpPr>
      <dsp:spPr>
        <a:xfrm>
          <a:off x="2181225" y="3089739"/>
          <a:ext cx="8724900" cy="871465"/>
        </a:xfrm>
        <a:prstGeom prst="roundRect">
          <a:avLst>
            <a:gd name="adj" fmla="val 1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Đảm bảo tính an toàn:</a:t>
          </a:r>
          <a:r>
            <a:rPr lang="en-US" sz="1300" kern="1200"/>
            <a:t> Monitor giúp đảm bảo an toàn khi truy cập dữ liệu chia sẻ trong môi trường đa luồng. Nó ngăn chặn lỗi gây ra bởi xung đột dữ liệu và đảm bảo rằng các luồng hoạt động một cách chính xác và đúng đắn.</a:t>
          </a:r>
        </a:p>
      </dsp:txBody>
      <dsp:txXfrm>
        <a:off x="2206749" y="3115263"/>
        <a:ext cx="7376689" cy="820417"/>
      </dsp:txXfrm>
    </dsp:sp>
    <dsp:sp modelId="{AE118EA6-C266-4E78-B8A2-F0846A807D05}">
      <dsp:nvSpPr>
        <dsp:cNvPr id="0" name=""/>
        <dsp:cNvSpPr/>
      </dsp:nvSpPr>
      <dsp:spPr>
        <a:xfrm>
          <a:off x="8158447" y="667463"/>
          <a:ext cx="566452" cy="566452"/>
        </a:xfrm>
        <a:prstGeom prst="downArrow">
          <a:avLst>
            <a:gd name="adj1" fmla="val 55000"/>
            <a:gd name="adj2" fmla="val 45000"/>
          </a:avLst>
        </a:prstGeom>
        <a:solidFill>
          <a:schemeClr val="accent3">
            <a:alpha val="90000"/>
            <a:tint val="40000"/>
            <a:hueOff val="0"/>
            <a:satOff val="0"/>
            <a:lumOff val="0"/>
            <a:alphaOff val="0"/>
          </a:schemeClr>
        </a:solidFill>
        <a:ln w="22225"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285899" y="667463"/>
        <a:ext cx="311548" cy="426255"/>
      </dsp:txXfrm>
    </dsp:sp>
    <dsp:sp modelId="{C6E74F03-D06E-46A9-81E4-9538592B90ED}">
      <dsp:nvSpPr>
        <dsp:cNvPr id="0" name=""/>
        <dsp:cNvSpPr/>
      </dsp:nvSpPr>
      <dsp:spPr>
        <a:xfrm>
          <a:off x="8889158" y="1697376"/>
          <a:ext cx="566452" cy="566452"/>
        </a:xfrm>
        <a:prstGeom prst="downArrow">
          <a:avLst>
            <a:gd name="adj1" fmla="val 55000"/>
            <a:gd name="adj2" fmla="val 45000"/>
          </a:avLst>
        </a:prstGeom>
        <a:solidFill>
          <a:schemeClr val="accent3">
            <a:alpha val="90000"/>
            <a:tint val="40000"/>
            <a:hueOff val="0"/>
            <a:satOff val="0"/>
            <a:lumOff val="0"/>
            <a:alphaOff val="0"/>
          </a:schemeClr>
        </a:solidFill>
        <a:ln w="22225"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9016610" y="1697376"/>
        <a:ext cx="311548" cy="426255"/>
      </dsp:txXfrm>
    </dsp:sp>
    <dsp:sp modelId="{1588A659-EE64-4B9D-B68E-2519CDD36F9C}">
      <dsp:nvSpPr>
        <dsp:cNvPr id="0" name=""/>
        <dsp:cNvSpPr/>
      </dsp:nvSpPr>
      <dsp:spPr>
        <a:xfrm>
          <a:off x="9608962" y="2727289"/>
          <a:ext cx="566452" cy="566452"/>
        </a:xfrm>
        <a:prstGeom prst="downArrow">
          <a:avLst>
            <a:gd name="adj1" fmla="val 55000"/>
            <a:gd name="adj2" fmla="val 45000"/>
          </a:avLst>
        </a:prstGeom>
        <a:solidFill>
          <a:schemeClr val="accent3">
            <a:alpha val="90000"/>
            <a:tint val="40000"/>
            <a:hueOff val="0"/>
            <a:satOff val="0"/>
            <a:lumOff val="0"/>
            <a:alphaOff val="0"/>
          </a:schemeClr>
        </a:solidFill>
        <a:ln w="22225"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9736414" y="2727289"/>
        <a:ext cx="311548" cy="42625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9/19/2023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8946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3177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9/19/2023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1309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9/19/2023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1087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9/19/2023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6806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664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86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1593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4004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9/19/2023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5106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9/19/2023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011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9/19/2023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1882323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6F9D8BC-B309-FAC6-AD6B-F505C5143933}"/>
              </a:ext>
            </a:extLst>
          </p:cNvPr>
          <p:cNvSpPr>
            <a:spLocks noGrp="1"/>
          </p:cNvSpPr>
          <p:nvPr>
            <p:ph type="ctrTitle"/>
          </p:nvPr>
        </p:nvSpPr>
        <p:spPr>
          <a:xfrm>
            <a:off x="638620" y="863695"/>
            <a:ext cx="3511233" cy="3779995"/>
          </a:xfrm>
        </p:spPr>
        <p:txBody>
          <a:bodyPr anchor="ctr">
            <a:normAutofit/>
          </a:bodyPr>
          <a:lstStyle/>
          <a:p>
            <a:r>
              <a:rPr lang="vi-VN" dirty="0">
                <a:solidFill>
                  <a:schemeClr val="tx1"/>
                </a:solidFill>
              </a:rPr>
              <a:t>Đồng bộ hóa C# Sử dụng Semaphore và Monitor</a:t>
            </a:r>
            <a:endParaRPr lang="en-US" dirty="0">
              <a:solidFill>
                <a:schemeClr val="tx1"/>
              </a:solidFill>
            </a:endParaRPr>
          </a:p>
        </p:txBody>
      </p:sp>
      <p:sp>
        <p:nvSpPr>
          <p:cNvPr id="3" name="Subtitle 2">
            <a:extLst>
              <a:ext uri="{FF2B5EF4-FFF2-40B4-BE49-F238E27FC236}">
                <a16:creationId xmlns:a16="http://schemas.microsoft.com/office/drawing/2014/main" id="{FD902738-9569-FEFC-8A86-FE85640F202E}"/>
              </a:ext>
            </a:extLst>
          </p:cNvPr>
          <p:cNvSpPr>
            <a:spLocks noGrp="1"/>
          </p:cNvSpPr>
          <p:nvPr>
            <p:ph type="subTitle" idx="1"/>
          </p:nvPr>
        </p:nvSpPr>
        <p:spPr>
          <a:xfrm>
            <a:off x="638621" y="4739780"/>
            <a:ext cx="3511233" cy="1147054"/>
          </a:xfrm>
        </p:spPr>
        <p:txBody>
          <a:bodyPr anchor="t">
            <a:normAutofit fontScale="92500" lnSpcReduction="10000"/>
          </a:bodyPr>
          <a:lstStyle/>
          <a:p>
            <a:pPr>
              <a:lnSpc>
                <a:spcPct val="90000"/>
              </a:lnSpc>
            </a:pPr>
            <a:r>
              <a:rPr lang="vi-VN" sz="2200" dirty="0"/>
              <a:t>Nhóm 2: </a:t>
            </a:r>
          </a:p>
          <a:p>
            <a:pPr>
              <a:lnSpc>
                <a:spcPct val="90000"/>
              </a:lnSpc>
            </a:pPr>
            <a:r>
              <a:rPr lang="vi-VN" sz="2200" dirty="0"/>
              <a:t>Trần Đức Long </a:t>
            </a:r>
          </a:p>
          <a:p>
            <a:pPr>
              <a:lnSpc>
                <a:spcPct val="90000"/>
              </a:lnSpc>
            </a:pPr>
            <a:r>
              <a:rPr lang="vi-VN" sz="2200" dirty="0"/>
              <a:t>Nguyễn Tấn Đạt</a:t>
            </a:r>
            <a:endParaRPr lang="en-US" sz="2200" dirty="0"/>
          </a:p>
        </p:txBody>
      </p:sp>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A40ED0B7-7CD9-43AC-8F73-3A5F6C2A5882}"/>
              </a:ext>
            </a:extLst>
          </p:cNvPr>
          <p:cNvPicPr>
            <a:picLocks noChangeAspect="1"/>
          </p:cNvPicPr>
          <p:nvPr/>
        </p:nvPicPr>
        <p:blipFill rotWithShape="1">
          <a:blip r:embed="rId2"/>
          <a:srcRect l="2523" r="35652"/>
          <a:stretch/>
        </p:blipFill>
        <p:spPr>
          <a:xfrm>
            <a:off x="4654295" y="10"/>
            <a:ext cx="7537705" cy="6857990"/>
          </a:xfrm>
          <a:prstGeom prst="rect">
            <a:avLst/>
          </a:prstGeom>
        </p:spPr>
      </p:pic>
    </p:spTree>
    <p:extLst>
      <p:ext uri="{BB962C8B-B14F-4D97-AF65-F5344CB8AC3E}">
        <p14:creationId xmlns:p14="http://schemas.microsoft.com/office/powerpoint/2010/main" val="35641402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581192" y="1124999"/>
            <a:ext cx="4076149" cy="4608003"/>
          </a:xfrm>
        </p:spPr>
        <p:txBody>
          <a:bodyPr anchor="ctr">
            <a:normAutofit/>
          </a:bodyPr>
          <a:lstStyle/>
          <a:p>
            <a:r>
              <a:rPr lang="vi-VN" sz="4000" dirty="0">
                <a:solidFill>
                  <a:schemeClr val="accent1"/>
                </a:solidFill>
              </a:rPr>
              <a:t>Monitor</a:t>
            </a:r>
            <a:endParaRPr lang="en-US" sz="4000" dirty="0">
              <a:solidFill>
                <a:schemeClr val="accent1"/>
              </a:solidFill>
            </a:endParaRP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7E20575-1972-9A3C-67BE-7E66CEEEC418}"/>
              </a:ext>
            </a:extLst>
          </p:cNvPr>
          <p:cNvSpPr>
            <a:spLocks noGrp="1"/>
          </p:cNvSpPr>
          <p:nvPr>
            <p:ph idx="1"/>
          </p:nvPr>
        </p:nvSpPr>
        <p:spPr>
          <a:xfrm>
            <a:off x="5117586" y="1124998"/>
            <a:ext cx="6143248" cy="4608003"/>
          </a:xfrm>
        </p:spPr>
        <p:txBody>
          <a:bodyPr>
            <a:normAutofit/>
          </a:bodyPr>
          <a:lstStyle/>
          <a:p>
            <a:pPr marL="520920" lvl="1" indent="0">
              <a:lnSpc>
                <a:spcPct val="107000"/>
              </a:lnSpc>
              <a:spcBef>
                <a:spcPts val="0"/>
              </a:spcBef>
              <a:spcAft>
                <a:spcPts val="800"/>
              </a:spcAft>
              <a:buNone/>
            </a:pPr>
            <a:r>
              <a:rPr lang="en-US" sz="2000" b="1" kern="100">
                <a:latin typeface="Calibri" panose="020F0502020204030204" pitchFamily="34" charset="0"/>
                <a:ea typeface="Calibri" panose="020F0502020204030204" pitchFamily="34" charset="0"/>
                <a:cs typeface="Times New Roman" panose="02020603050405020304" pitchFamily="18" charset="0"/>
              </a:rPr>
              <a:t>Introduction</a:t>
            </a:r>
          </a:p>
          <a:p>
            <a:pPr marL="520920" lvl="1" indent="0">
              <a:lnSpc>
                <a:spcPct val="107000"/>
              </a:lnSpc>
              <a:spcBef>
                <a:spcPts val="0"/>
              </a:spcBef>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-Monitor cung cấp các phương thức và khối lệnh (lock) để đảm bảo rằng chỉ có một luồng có thể truy cập một phần của mã (được bao quanh bởi khối lock) tại một thời điểm. Điều này giúp tránh tình trạng đua tài nguyên (resource contention) và đảm bảo tính nhất quán dữ liệu. </a:t>
            </a:r>
          </a:p>
          <a:p>
            <a:pPr marL="520920" lvl="1" indent="0">
              <a:lnSpc>
                <a:spcPct val="107000"/>
              </a:lnSpc>
              <a:spcBef>
                <a:spcPts val="0"/>
              </a:spcBef>
              <a:spcAft>
                <a:spcPts val="800"/>
              </a:spcAft>
              <a:buNone/>
            </a:pPr>
            <a:r>
              <a:rPr lang="en-US" sz="1800" kern="100">
                <a:latin typeface="Calibri" panose="020F0502020204030204" pitchFamily="34" charset="0"/>
                <a:ea typeface="Calibri" panose="020F0502020204030204" pitchFamily="34" charset="0"/>
                <a:cs typeface="Times New Roman" panose="02020603050405020304" pitchFamily="18" charset="0"/>
              </a:rPr>
              <a:t>-</a:t>
            </a:r>
            <a:r>
              <a:rPr lang="en-US" sz="1800" b="1">
                <a:effectLst/>
                <a:latin typeface="Calibri" panose="020F0502020204030204" pitchFamily="34" charset="0"/>
                <a:ea typeface="Calibri" panose="020F0502020204030204" pitchFamily="34" charset="0"/>
                <a:cs typeface="Times New Roman" panose="02020603050405020304" pitchFamily="18" charset="0"/>
              </a:rPr>
              <a:t>Kiểm soát Truy cập Đồng thời:</a:t>
            </a:r>
            <a:r>
              <a:rPr lang="en-US" sz="1800">
                <a:effectLst/>
                <a:latin typeface="Calibri" panose="020F0502020204030204" pitchFamily="34" charset="0"/>
                <a:ea typeface="Calibri" panose="020F0502020204030204" pitchFamily="34" charset="0"/>
                <a:cs typeface="Times New Roman" panose="02020603050405020304" pitchFamily="18" charset="0"/>
              </a:rPr>
              <a:t> Sử dụng Monitor,  có thể đảm bảo rằng chỉ một luồng có quyền truy cập vào một phần của mã tại một thời điểm. </a:t>
            </a:r>
            <a:endParaRPr lang="en-US" sz="1800" kern="100">
              <a:latin typeface="Calibri" panose="020F0502020204030204" pitchFamily="34" charset="0"/>
              <a:ea typeface="Calibri" panose="020F0502020204030204" pitchFamily="34" charset="0"/>
              <a:cs typeface="Times New Roman" panose="02020603050405020304" pitchFamily="18" charset="0"/>
            </a:endParaRPr>
          </a:p>
          <a:p>
            <a:pPr marL="520920" lvl="1" indent="0">
              <a:lnSpc>
                <a:spcPct val="107000"/>
              </a:lnSpc>
              <a:spcBef>
                <a:spcPts val="0"/>
              </a:spcBef>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Phương thức Monitor:</a:t>
            </a:r>
            <a:r>
              <a:rPr lang="en-US" sz="1800" kern="100">
                <a:effectLst/>
                <a:latin typeface="Calibri" panose="020F0502020204030204" pitchFamily="34" charset="0"/>
                <a:ea typeface="Calibri" panose="020F0502020204030204" pitchFamily="34" charset="0"/>
                <a:cs typeface="Times New Roman" panose="02020603050405020304" pitchFamily="18" charset="0"/>
              </a:rPr>
              <a:t> Monitor cung cấp các phương thức như Monitor.Enter, Monitor.Exit, và Monitor.Wait để kiểm soát việc truy cập và đồng bộ hóa luồng. </a:t>
            </a:r>
          </a:p>
          <a:p>
            <a:pPr marL="520920" lvl="1" indent="0">
              <a:lnSpc>
                <a:spcPct val="107000"/>
              </a:lnSpc>
              <a:spcBef>
                <a:spcPts val="0"/>
              </a:spcBef>
              <a:spcAft>
                <a:spcPts val="800"/>
              </a:spcAft>
              <a:buNone/>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520920" lvl="1" indent="0">
              <a:lnSpc>
                <a:spcPct val="107000"/>
              </a:lnSpc>
              <a:spcBef>
                <a:spcPts val="0"/>
              </a:spcBef>
              <a:spcAft>
                <a:spcPts val="800"/>
              </a:spcAft>
              <a:buNone/>
            </a:pP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9962872"/>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746228" y="1037967"/>
            <a:ext cx="3054091" cy="4709131"/>
          </a:xfrm>
        </p:spPr>
        <p:txBody>
          <a:bodyPr anchor="ctr">
            <a:normAutofit/>
          </a:bodyPr>
          <a:lstStyle/>
          <a:p>
            <a:r>
              <a:rPr lang="vi-VN">
                <a:solidFill>
                  <a:schemeClr val="bg1">
                    <a:lumMod val="85000"/>
                    <a:lumOff val="15000"/>
                  </a:schemeClr>
                </a:solidFill>
              </a:rPr>
              <a:t>Monitor</a:t>
            </a:r>
            <a:endParaRPr lang="en-US">
              <a:solidFill>
                <a:schemeClr val="bg1">
                  <a:lumMod val="85000"/>
                  <a:lumOff val="15000"/>
                </a:schemeClr>
              </a:solidFill>
            </a:endParaRPr>
          </a:p>
        </p:txBody>
      </p:sp>
      <p:sp>
        <p:nvSpPr>
          <p:cNvPr id="20" name="Rectangle 19">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14" name="Content Placeholder 2">
            <a:extLst>
              <a:ext uri="{FF2B5EF4-FFF2-40B4-BE49-F238E27FC236}">
                <a16:creationId xmlns:a16="http://schemas.microsoft.com/office/drawing/2014/main" id="{DD0272C3-BCB0-AE43-BF0A-75FDDF056F51}"/>
              </a:ext>
            </a:extLst>
          </p:cNvPr>
          <p:cNvGraphicFramePr>
            <a:graphicFrameLocks noGrp="1"/>
          </p:cNvGraphicFramePr>
          <p:nvPr>
            <p:ph idx="1"/>
            <p:extLst>
              <p:ext uri="{D42A27DB-BD31-4B8C-83A1-F6EECF244321}">
                <p14:modId xmlns:p14="http://schemas.microsoft.com/office/powerpoint/2010/main" val="3107872165"/>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6082152"/>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581192" y="702156"/>
            <a:ext cx="11029616" cy="1188720"/>
          </a:xfrm>
        </p:spPr>
        <p:txBody>
          <a:bodyPr>
            <a:normAutofit/>
          </a:bodyPr>
          <a:lstStyle/>
          <a:p>
            <a:r>
              <a:rPr lang="vi-VN">
                <a:solidFill>
                  <a:schemeClr val="tx1">
                    <a:lumMod val="85000"/>
                    <a:lumOff val="15000"/>
                  </a:schemeClr>
                </a:solidFill>
              </a:rPr>
              <a:t>Monitor</a:t>
            </a:r>
            <a:endParaRPr lang="en-US">
              <a:solidFill>
                <a:schemeClr val="tx1">
                  <a:lumMod val="85000"/>
                  <a:lumOff val="15000"/>
                </a:schemeClr>
              </a:solidFill>
            </a:endParaRPr>
          </a:p>
        </p:txBody>
      </p:sp>
      <p:sp>
        <p:nvSpPr>
          <p:cNvPr id="21" name="Rectangle 2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14" name="Content Placeholder 2">
            <a:extLst>
              <a:ext uri="{FF2B5EF4-FFF2-40B4-BE49-F238E27FC236}">
                <a16:creationId xmlns:a16="http://schemas.microsoft.com/office/drawing/2014/main" id="{AA4075A0-5BD6-DD83-D080-A71920F90C73}"/>
              </a:ext>
            </a:extLst>
          </p:cNvPr>
          <p:cNvGraphicFramePr>
            <a:graphicFrameLocks noGrp="1"/>
          </p:cNvGraphicFramePr>
          <p:nvPr>
            <p:ph idx="1"/>
            <p:extLst>
              <p:ext uri="{D42A27DB-BD31-4B8C-83A1-F6EECF244321}">
                <p14:modId xmlns:p14="http://schemas.microsoft.com/office/powerpoint/2010/main" val="1610852968"/>
              </p:ext>
            </p:extLst>
          </p:nvPr>
        </p:nvGraphicFramePr>
        <p:xfrm>
          <a:off x="581025" y="1966453"/>
          <a:ext cx="11029950" cy="4189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6574965"/>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581193" y="702156"/>
            <a:ext cx="6309003" cy="1013800"/>
          </a:xfrm>
        </p:spPr>
        <p:txBody>
          <a:bodyPr>
            <a:normAutofit/>
          </a:bodyPr>
          <a:lstStyle/>
          <a:p>
            <a:r>
              <a:rPr lang="vi-VN">
                <a:solidFill>
                  <a:schemeClr val="tx2"/>
                </a:solidFill>
              </a:rPr>
              <a:t>Monitor</a:t>
            </a:r>
            <a:endParaRPr lang="en-US">
              <a:solidFill>
                <a:schemeClr val="tx2"/>
              </a:solidFill>
            </a:endParaRPr>
          </a:p>
        </p:txBody>
      </p:sp>
      <p:sp>
        <p:nvSpPr>
          <p:cNvPr id="20" name="Rectangle 19">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7E20575-1972-9A3C-67BE-7E66CEEEC418}"/>
              </a:ext>
            </a:extLst>
          </p:cNvPr>
          <p:cNvSpPr>
            <a:spLocks noGrp="1"/>
          </p:cNvSpPr>
          <p:nvPr>
            <p:ph idx="1"/>
          </p:nvPr>
        </p:nvSpPr>
        <p:spPr>
          <a:xfrm>
            <a:off x="581194" y="1896533"/>
            <a:ext cx="6309003" cy="3962266"/>
          </a:xfrm>
        </p:spPr>
        <p:txBody>
          <a:bodyPr>
            <a:normAutofit/>
          </a:bodyPr>
          <a:lstStyle/>
          <a:p>
            <a:pPr marL="0" lvl="0" indent="0">
              <a:lnSpc>
                <a:spcPct val="90000"/>
              </a:lnSpc>
              <a:spcAft>
                <a:spcPts val="800"/>
              </a:spcAft>
              <a:buNone/>
            </a:pPr>
            <a:r>
              <a:rPr lang="vi-VN" sz="1700" b="1"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So sánh semaphore và monitor</a:t>
            </a:r>
            <a:r>
              <a:rPr lang="en-US" sz="1700" b="1"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700"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buFont typeface="+mj-lt"/>
              <a:buAutoNum type="arabicPeriod"/>
            </a:pPr>
            <a:r>
              <a:rPr lang="en-US" sz="1700" b="1"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Semaphore: </a:t>
            </a:r>
            <a:endParaRPr lang="en-US" sz="1700"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731520">
              <a:lnSpc>
                <a:spcPct val="90000"/>
              </a:lnSpc>
            </a:pPr>
            <a:r>
              <a:rPr lang="en-US" sz="1700" b="1"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Cách hoạt động</a:t>
            </a:r>
            <a:r>
              <a:rPr lang="en-US" sz="1700"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Semaphore là một biến đồng bộ hóa, thường là một số nguyên không âm, biểu thị số lượng cấp phát tài nguyên hoặc luồng có thể truy cập tài nguyên cùng một lúc. Khi một luồng muốn sử dụng tài nguyên, nó phải giảm giá trị của Semaphore (gọi là WaitOne) và khi hoàn thành, nó tăng giá trị của Semaphore (gọi là Release).</a:t>
            </a:r>
            <a:r>
              <a:rPr lang="en-US" sz="1700" b="1"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700"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731520">
              <a:lnSpc>
                <a:spcPct val="90000"/>
              </a:lnSpc>
              <a:spcAft>
                <a:spcPts val="800"/>
              </a:spcAft>
            </a:pPr>
            <a:r>
              <a:rPr lang="en-US" sz="1700" b="1"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Ứng dụng: </a:t>
            </a:r>
            <a:r>
              <a:rPr lang="en-US" sz="1700"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Semaphore thường được sử dụng khi muốn kiểm soát số lượng luồng có thể truy cập vào tài nguyên cụ thể, chẳng hạn như giới hạn số kết nối đối với một cơ sở dữ liệu, quản lý luồng trong hàng đợi, hoặc đảm bảo số lượng tài nguyên được sử dụng tại một thời điểm không vượt quá một ngưỡng nhất định</a:t>
            </a:r>
            <a:r>
              <a:rPr lang="en-US" sz="1700" b="1"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700"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520920" lvl="1" indent="0">
              <a:lnSpc>
                <a:spcPct val="90000"/>
              </a:lnSpc>
              <a:spcBef>
                <a:spcPts val="0"/>
              </a:spcBef>
              <a:spcAft>
                <a:spcPts val="800"/>
              </a:spcAft>
              <a:buNone/>
            </a:pPr>
            <a:endParaRPr lang="en-US" sz="1700"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520920" lvl="1" indent="0">
              <a:lnSpc>
                <a:spcPct val="90000"/>
              </a:lnSpc>
              <a:spcBef>
                <a:spcPts val="0"/>
              </a:spcBef>
              <a:spcAft>
                <a:spcPts val="800"/>
              </a:spcAft>
              <a:buNone/>
            </a:pPr>
            <a:endParaRPr lang="en-US" sz="1700"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descr="Abstract green lights">
            <a:extLst>
              <a:ext uri="{FF2B5EF4-FFF2-40B4-BE49-F238E27FC236}">
                <a16:creationId xmlns:a16="http://schemas.microsoft.com/office/drawing/2014/main" id="{22F7AAD5-F416-9EE3-0EF8-1096E0032DC5}"/>
              </a:ext>
            </a:extLst>
          </p:cNvPr>
          <p:cNvPicPr>
            <a:picLocks noChangeAspect="1"/>
          </p:cNvPicPr>
          <p:nvPr/>
        </p:nvPicPr>
        <p:blipFill rotWithShape="1">
          <a:blip r:embed="rId2"/>
          <a:srcRect l="15171" r="33749"/>
          <a:stretch/>
        </p:blipFill>
        <p:spPr>
          <a:xfrm>
            <a:off x="7521283" y="10"/>
            <a:ext cx="4670717" cy="6857990"/>
          </a:xfrm>
          <a:prstGeom prst="rect">
            <a:avLst/>
          </a:prstGeom>
        </p:spPr>
      </p:pic>
    </p:spTree>
    <p:extLst>
      <p:ext uri="{BB962C8B-B14F-4D97-AF65-F5344CB8AC3E}">
        <p14:creationId xmlns:p14="http://schemas.microsoft.com/office/powerpoint/2010/main" val="290437753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581193" y="702156"/>
            <a:ext cx="6309003" cy="1013800"/>
          </a:xfrm>
        </p:spPr>
        <p:txBody>
          <a:bodyPr>
            <a:normAutofit/>
          </a:bodyPr>
          <a:lstStyle/>
          <a:p>
            <a:r>
              <a:rPr lang="vi-VN">
                <a:solidFill>
                  <a:schemeClr val="tx2"/>
                </a:solidFill>
              </a:rPr>
              <a:t>Monitor</a:t>
            </a:r>
            <a:endParaRPr lang="en-US">
              <a:solidFill>
                <a:schemeClr val="tx2"/>
              </a:solidFill>
            </a:endParaRPr>
          </a:p>
        </p:txBody>
      </p:sp>
      <p:sp>
        <p:nvSpPr>
          <p:cNvPr id="20" name="Rectangle 19">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7E20575-1972-9A3C-67BE-7E66CEEEC418}"/>
              </a:ext>
            </a:extLst>
          </p:cNvPr>
          <p:cNvSpPr>
            <a:spLocks noGrp="1"/>
          </p:cNvSpPr>
          <p:nvPr>
            <p:ph idx="1"/>
          </p:nvPr>
        </p:nvSpPr>
        <p:spPr>
          <a:xfrm>
            <a:off x="581194" y="1896533"/>
            <a:ext cx="6309003" cy="3962266"/>
          </a:xfrm>
        </p:spPr>
        <p:txBody>
          <a:bodyPr>
            <a:normAutofit fontScale="92500"/>
          </a:bodyPr>
          <a:lstStyle/>
          <a:p>
            <a:pPr marL="0" lvl="0" indent="0">
              <a:lnSpc>
                <a:spcPct val="90000"/>
              </a:lnSpc>
              <a:spcAft>
                <a:spcPts val="800"/>
              </a:spcAft>
              <a:buNone/>
            </a:pPr>
            <a:r>
              <a:rPr lang="vi-VN" sz="1700" b="1"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So sánh semaphore và monitor</a:t>
            </a:r>
            <a:r>
              <a:rPr lang="en-US" sz="1700" b="1"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700"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425520" indent="0">
              <a:lnSpc>
                <a:spcPct val="107000"/>
              </a:lnSpc>
              <a:buNone/>
            </a:pPr>
            <a:r>
              <a:rPr lang="en-US" b="1" kern="100">
                <a:latin typeface="Calibri" panose="020F0502020204030204" pitchFamily="34" charset="0"/>
                <a:ea typeface="Calibri" panose="020F0502020204030204" pitchFamily="34" charset="0"/>
                <a:cs typeface="Times New Roman" panose="02020603050405020304" pitchFamily="18" charset="0"/>
              </a:rPr>
              <a:t>2.</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Monitor:</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p>
          <a:p>
            <a:pPr marL="731520">
              <a:lnSpc>
                <a:spcPct val="107000"/>
              </a:lnSpc>
            </a:pPr>
            <a:r>
              <a:rPr lang="en-US" sz="1800" b="1" kern="100">
                <a:effectLst/>
                <a:latin typeface="Calibri" panose="020F0502020204030204" pitchFamily="34" charset="0"/>
                <a:ea typeface="Calibri" panose="020F0502020204030204" pitchFamily="34" charset="0"/>
                <a:cs typeface="Times New Roman" panose="02020603050405020304" pitchFamily="18" charset="0"/>
              </a:rPr>
              <a:t>Cách hoạt động: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Monitor cung cấp cơ chế đồng bộ hóa bằng cách sử dụng khối lệnh lock. Khi một luồng thực thi vào một khối lock, nó có quyền truy cập và thực thi trong khối đó, và các luồng khác phải chờ đợi cho đến khi luồng đang thực thi trong khối kết thúc. </a:t>
            </a:r>
          </a:p>
          <a:p>
            <a:pPr marL="731520">
              <a:lnSpc>
                <a:spcPct val="107000"/>
              </a:lnSpc>
              <a:spcAft>
                <a:spcPts val="800"/>
              </a:spcAft>
            </a:pPr>
            <a:r>
              <a:rPr lang="en-US" sz="1800" b="1" kern="100">
                <a:effectLst/>
                <a:latin typeface="Calibri" panose="020F0502020204030204" pitchFamily="34" charset="0"/>
                <a:ea typeface="Calibri" panose="020F0502020204030204" pitchFamily="34" charset="0"/>
                <a:cs typeface="Times New Roman" panose="02020603050405020304" pitchFamily="18" charset="0"/>
              </a:rPr>
              <a:t>Ứng dụng:</a:t>
            </a:r>
            <a:r>
              <a:rPr lang="en-US" sz="1800" kern="100">
                <a:effectLst/>
                <a:latin typeface="Calibri" panose="020F0502020204030204" pitchFamily="34" charset="0"/>
                <a:ea typeface="Calibri" panose="020F0502020204030204" pitchFamily="34" charset="0"/>
                <a:cs typeface="Times New Roman" panose="02020603050405020304" pitchFamily="18" charset="0"/>
              </a:rPr>
              <a:t> Monitor thường được sử dụng để đảm bảo tính nhất quán và an toàn khi truy cập vào các tài nguyên chia sẻ như biến, danh sách, hoặc đối tượng. Nó giúp tránh tình trạng đua tài nguyên và đảm bảo rằng chỉ có một luồng có thể thực thi vào một phần mã cụ thể tại một thời điểm.</a:t>
            </a:r>
          </a:p>
          <a:p>
            <a:pPr marL="520920" lvl="1" indent="0">
              <a:lnSpc>
                <a:spcPct val="90000"/>
              </a:lnSpc>
              <a:spcBef>
                <a:spcPts val="0"/>
              </a:spcBef>
              <a:spcAft>
                <a:spcPts val="800"/>
              </a:spcAft>
              <a:buNone/>
            </a:pPr>
            <a:endParaRPr lang="en-US" sz="1700"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520920" lvl="1" indent="0">
              <a:lnSpc>
                <a:spcPct val="90000"/>
              </a:lnSpc>
              <a:spcBef>
                <a:spcPts val="0"/>
              </a:spcBef>
              <a:spcAft>
                <a:spcPts val="800"/>
              </a:spcAft>
              <a:buNone/>
            </a:pPr>
            <a:endParaRPr lang="en-US" sz="1700"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descr="Abstract green lights">
            <a:extLst>
              <a:ext uri="{FF2B5EF4-FFF2-40B4-BE49-F238E27FC236}">
                <a16:creationId xmlns:a16="http://schemas.microsoft.com/office/drawing/2014/main" id="{22F7AAD5-F416-9EE3-0EF8-1096E0032DC5}"/>
              </a:ext>
            </a:extLst>
          </p:cNvPr>
          <p:cNvPicPr>
            <a:picLocks noChangeAspect="1"/>
          </p:cNvPicPr>
          <p:nvPr/>
        </p:nvPicPr>
        <p:blipFill rotWithShape="1">
          <a:blip r:embed="rId2"/>
          <a:srcRect l="15171" r="33749"/>
          <a:stretch/>
        </p:blipFill>
        <p:spPr>
          <a:xfrm>
            <a:off x="7521283" y="10"/>
            <a:ext cx="4670717" cy="6857990"/>
          </a:xfrm>
          <a:prstGeom prst="rect">
            <a:avLst/>
          </a:prstGeom>
        </p:spPr>
      </p:pic>
    </p:spTree>
    <p:extLst>
      <p:ext uri="{BB962C8B-B14F-4D97-AF65-F5344CB8AC3E}">
        <p14:creationId xmlns:p14="http://schemas.microsoft.com/office/powerpoint/2010/main" val="321656738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581192" y="1124999"/>
            <a:ext cx="4076149" cy="4608003"/>
          </a:xfrm>
        </p:spPr>
        <p:txBody>
          <a:bodyPr anchor="ctr">
            <a:normAutofit fontScale="90000"/>
          </a:bodyPr>
          <a:lstStyle/>
          <a:p>
            <a:r>
              <a:rPr lang="en-US" sz="4000" b="1" kern="10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Giải thích tại sao bạn nên sử dụng Semaphore trong một số trường hợp và Monitor trong những trường hợp khác.</a:t>
            </a:r>
            <a:br>
              <a:rPr lang="en-US" sz="4000" kern="100">
                <a:effectLst/>
                <a:latin typeface="Calibri" panose="020F0502020204030204" pitchFamily="34" charset="0"/>
                <a:ea typeface="Calibri" panose="020F0502020204030204" pitchFamily="34" charset="0"/>
                <a:cs typeface="Times New Roman" panose="02020603050405020304" pitchFamily="18" charset="0"/>
              </a:rPr>
            </a:br>
            <a:endParaRPr lang="en-US" sz="4000" dirty="0">
              <a:solidFill>
                <a:schemeClr val="accent1"/>
              </a:solidFill>
            </a:endParaRP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7E20575-1972-9A3C-67BE-7E66CEEEC418}"/>
              </a:ext>
            </a:extLst>
          </p:cNvPr>
          <p:cNvSpPr>
            <a:spLocks noGrp="1"/>
          </p:cNvSpPr>
          <p:nvPr>
            <p:ph idx="1"/>
          </p:nvPr>
        </p:nvSpPr>
        <p:spPr>
          <a:xfrm>
            <a:off x="5117586" y="1124998"/>
            <a:ext cx="6143248" cy="4608003"/>
          </a:xfrm>
        </p:spPr>
        <p:txBody>
          <a:bodyPr>
            <a:normAutofit/>
          </a:bodyPr>
          <a:lstStyle/>
          <a:p>
            <a:pPr marL="502920">
              <a:lnSpc>
                <a:spcPct val="107000"/>
              </a:lnSpc>
            </a:pPr>
            <a:r>
              <a:rPr lang="en-US" sz="1600" b="1" kern="100">
                <a:effectLst/>
                <a:latin typeface="Calibri" panose="020F0502020204030204" pitchFamily="34" charset="0"/>
                <a:ea typeface="Calibri" panose="020F0502020204030204" pitchFamily="34" charset="0"/>
                <a:cs typeface="Times New Roman" panose="02020603050405020304" pitchFamily="18" charset="0"/>
              </a:rPr>
              <a:t>Semaphore: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p>
            <a:pPr marL="502920">
              <a:lnSpc>
                <a:spcPct val="107000"/>
              </a:lnSpc>
            </a:pPr>
            <a:r>
              <a:rPr lang="en-US" sz="1600" b="1" kern="100">
                <a:effectLst/>
                <a:latin typeface="Calibri" panose="020F0502020204030204" pitchFamily="34" charset="0"/>
                <a:ea typeface="Calibri" panose="020F0502020204030204" pitchFamily="34" charset="0"/>
                <a:cs typeface="Times New Roman" panose="02020603050405020304" pitchFamily="18" charset="0"/>
              </a:rPr>
              <a:t>Giới hạn số lượng truy cập đồng thời</a:t>
            </a:r>
            <a:r>
              <a:rPr lang="en-US" sz="1600" kern="100">
                <a:effectLst/>
                <a:latin typeface="Calibri" panose="020F0502020204030204" pitchFamily="34" charset="0"/>
                <a:ea typeface="Calibri" panose="020F0502020204030204" pitchFamily="34" charset="0"/>
                <a:cs typeface="Times New Roman" panose="02020603050405020304" pitchFamily="18" charset="0"/>
              </a:rPr>
              <a:t>: Nếu  muốn giới hạn số lượng luồng hoặc tiến trình có thể truy cập vào một tài nguyên cụ thể tại cùng một thời điểm, Semaphore là lựa chọn tốt. Ví dụ,  có thể sử dụng Semaphore để giới hạn số lượng kết nối đến cơ sở dữ liệu hoặc số luồng trong một hàng đợi xử lý. </a:t>
            </a:r>
          </a:p>
          <a:p>
            <a:pPr marL="502920">
              <a:lnSpc>
                <a:spcPct val="107000"/>
              </a:lnSpc>
            </a:pPr>
            <a:r>
              <a:rPr lang="en-US" sz="1600" b="1" kern="100">
                <a:effectLst/>
                <a:latin typeface="Calibri" panose="020F0502020204030204" pitchFamily="34" charset="0"/>
                <a:ea typeface="Calibri" panose="020F0502020204030204" pitchFamily="34" charset="0"/>
                <a:cs typeface="Times New Roman" panose="02020603050405020304" pitchFamily="18" charset="0"/>
              </a:rPr>
              <a:t>Quản lý nguồn tài nguyên hạn chế:</a:t>
            </a:r>
            <a:r>
              <a:rPr lang="en-US" sz="1600" kern="100">
                <a:effectLst/>
                <a:latin typeface="Calibri" panose="020F0502020204030204" pitchFamily="34" charset="0"/>
                <a:ea typeface="Calibri" panose="020F0502020204030204" pitchFamily="34" charset="0"/>
                <a:cs typeface="Times New Roman" panose="02020603050405020304" pitchFamily="18" charset="0"/>
              </a:rPr>
              <a:t> Khi  cần quản lý việc sử dụng tài nguyên hạn chế như số lượng giấy phép sử dụng cho một dịch vụ hoặc số lượng phiên làm việc đồng thời, Semaphore giúp  thực hiện điều này một cách hiệu quả. </a:t>
            </a:r>
          </a:p>
          <a:p>
            <a:pPr marL="502920">
              <a:lnSpc>
                <a:spcPct val="107000"/>
              </a:lnSpc>
              <a:spcAft>
                <a:spcPts val="800"/>
              </a:spcAft>
            </a:pPr>
            <a:r>
              <a:rPr lang="en-US" sz="1600" b="1" kern="100">
                <a:effectLst/>
                <a:latin typeface="Calibri" panose="020F0502020204030204" pitchFamily="34" charset="0"/>
                <a:ea typeface="Calibri" panose="020F0502020204030204" pitchFamily="34" charset="0"/>
                <a:cs typeface="Times New Roman" panose="02020603050405020304" pitchFamily="18" charset="0"/>
              </a:rPr>
              <a:t>Kiểm soát truy cập vào các dịch vụ bên ngoài:</a:t>
            </a:r>
            <a:r>
              <a:rPr lang="en-US" sz="1600" kern="100">
                <a:effectLst/>
                <a:latin typeface="Calibri" panose="020F0502020204030204" pitchFamily="34" charset="0"/>
                <a:ea typeface="Calibri" panose="020F0502020204030204" pitchFamily="34" charset="0"/>
                <a:cs typeface="Times New Roman" panose="02020603050405020304" pitchFamily="18" charset="0"/>
              </a:rPr>
              <a:t> Khi ứng dụng  phải tương tác với các dịch vụ bên ngoài hoặc API có hạn chế về tài nguyên, Semaphore có thể giúp  quản lý số lượng yêu cầu gửi đi một cách cẩn thận.</a:t>
            </a:r>
          </a:p>
          <a:p>
            <a:pPr marL="520920" lvl="1" indent="0">
              <a:lnSpc>
                <a:spcPct val="107000"/>
              </a:lnSpc>
              <a:spcBef>
                <a:spcPts val="0"/>
              </a:spcBef>
              <a:spcAft>
                <a:spcPts val="800"/>
              </a:spcAft>
              <a:buNone/>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520920" lvl="1" indent="0">
              <a:lnSpc>
                <a:spcPct val="107000"/>
              </a:lnSpc>
              <a:spcBef>
                <a:spcPts val="0"/>
              </a:spcBef>
              <a:spcAft>
                <a:spcPts val="800"/>
              </a:spcAft>
              <a:buNone/>
            </a:pP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7963722"/>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581192" y="702156"/>
            <a:ext cx="11029616" cy="1188720"/>
          </a:xfrm>
        </p:spPr>
        <p:txBody>
          <a:bodyPr>
            <a:normAutofit/>
          </a:bodyPr>
          <a:lstStyle/>
          <a:p>
            <a:pPr>
              <a:lnSpc>
                <a:spcPct val="90000"/>
              </a:lnSpc>
            </a:pPr>
            <a:r>
              <a:rPr lang="en-US" sz="2600" b="1"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Giải thích tại sao bạn nên sử dụng Semaphore trong một số trường hợp và Monitor trong những trường hợp khác.</a:t>
            </a:r>
            <a:br>
              <a:rPr lang="en-US" sz="2600" kern="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2600">
              <a:solidFill>
                <a:schemeClr val="tx1">
                  <a:lumMod val="85000"/>
                  <a:lumOff val="15000"/>
                </a:schemeClr>
              </a:solidFill>
            </a:endParaRPr>
          </a:p>
        </p:txBody>
      </p:sp>
      <p:sp>
        <p:nvSpPr>
          <p:cNvPr id="20" name="Rectangle 19">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14" name="Content Placeholder 2">
            <a:extLst>
              <a:ext uri="{FF2B5EF4-FFF2-40B4-BE49-F238E27FC236}">
                <a16:creationId xmlns:a16="http://schemas.microsoft.com/office/drawing/2014/main" id="{21028BAF-920E-9404-8520-F9E423E3D0ED}"/>
              </a:ext>
            </a:extLst>
          </p:cNvPr>
          <p:cNvGraphicFramePr>
            <a:graphicFrameLocks noGrp="1"/>
          </p:cNvGraphicFramePr>
          <p:nvPr>
            <p:ph idx="1"/>
            <p:extLst>
              <p:ext uri="{D42A27DB-BD31-4B8C-83A1-F6EECF244321}">
                <p14:modId xmlns:p14="http://schemas.microsoft.com/office/powerpoint/2010/main" val="1022852714"/>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063030"/>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581192" y="1124999"/>
            <a:ext cx="4076149" cy="4608003"/>
          </a:xfrm>
        </p:spPr>
        <p:txBody>
          <a:bodyPr anchor="ctr">
            <a:normAutofit/>
          </a:bodyPr>
          <a:lstStyle/>
          <a:p>
            <a:r>
              <a:rPr lang="vi-VN" sz="4000" dirty="0">
                <a:solidFill>
                  <a:schemeClr val="accent1"/>
                </a:solidFill>
              </a:rPr>
              <a:t>Ứng dụng thực tế</a:t>
            </a:r>
            <a:endParaRPr lang="en-US" sz="4000" dirty="0">
              <a:solidFill>
                <a:schemeClr val="accent1"/>
              </a:solidFill>
            </a:endParaRP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7E20575-1972-9A3C-67BE-7E66CEEEC418}"/>
              </a:ext>
            </a:extLst>
          </p:cNvPr>
          <p:cNvSpPr>
            <a:spLocks noGrp="1"/>
          </p:cNvSpPr>
          <p:nvPr>
            <p:ph idx="1"/>
          </p:nvPr>
        </p:nvSpPr>
        <p:spPr>
          <a:xfrm>
            <a:off x="5117586" y="1124998"/>
            <a:ext cx="6143248" cy="4608003"/>
          </a:xfrm>
        </p:spPr>
        <p:txBody>
          <a:bodyPr>
            <a:normAutofit/>
          </a:bodyPr>
          <a:lstStyle/>
          <a:p>
            <a:pPr marL="50292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Semaphore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công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cụ</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mạnh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mẽ</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quản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lý</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đồng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thời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đồng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bộ</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hóa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trong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lập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luồng</a:t>
            </a:r>
            <a:endParaRPr lang="vi-V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502920">
              <a:lnSpc>
                <a:spcPct val="107000"/>
              </a:lnSpc>
              <a:spcBef>
                <a:spcPts val="0"/>
              </a:spcBef>
              <a:spcAft>
                <a:spcPts val="800"/>
              </a:spcAft>
            </a:pPr>
            <a:r>
              <a:rPr lang="vi-VN" sz="1800" kern="100" dirty="0">
                <a:effectLst/>
                <a:latin typeface="Calibri" panose="020F0502020204030204" pitchFamily="34" charset="0"/>
                <a:ea typeface="Calibri" panose="020F0502020204030204" pitchFamily="34" charset="0"/>
                <a:cs typeface="Times New Roman" panose="02020603050405020304" pitchFamily="18" charset="0"/>
              </a:rPr>
              <a:t>Monitor trong C# là một công cụ đồng bộ hóa được sử dụng để quản lý truy cập vào các phần tài nguyên hoặc mã nguồn có tiềm năng xung đột giữa các luồng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7723979"/>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581192" y="1507414"/>
            <a:ext cx="5120255" cy="3903332"/>
          </a:xfrm>
        </p:spPr>
        <p:txBody>
          <a:bodyPr anchor="t">
            <a:normAutofit/>
          </a:bodyPr>
          <a:lstStyle/>
          <a:p>
            <a:r>
              <a:rPr lang="vi-VN" sz="4000">
                <a:solidFill>
                  <a:schemeClr val="tx1">
                    <a:lumMod val="85000"/>
                    <a:lumOff val="15000"/>
                  </a:schemeClr>
                </a:solidFill>
              </a:rPr>
              <a:t>Ứng dụng Semaphore</a:t>
            </a:r>
            <a:endParaRPr lang="en-US" sz="4000">
              <a:solidFill>
                <a:schemeClr val="tx1">
                  <a:lumMod val="85000"/>
                  <a:lumOff val="15000"/>
                </a:schemeClr>
              </a:solidFill>
            </a:endParaRPr>
          </a:p>
        </p:txBody>
      </p:sp>
      <p:sp>
        <p:nvSpPr>
          <p:cNvPr id="19" name="Rectangle 18">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7E20575-1972-9A3C-67BE-7E66CEEEC418}"/>
              </a:ext>
            </a:extLst>
          </p:cNvPr>
          <p:cNvSpPr>
            <a:spLocks noGrp="1"/>
          </p:cNvSpPr>
          <p:nvPr>
            <p:ph idx="1"/>
          </p:nvPr>
        </p:nvSpPr>
        <p:spPr>
          <a:xfrm>
            <a:off x="6441743" y="1507415"/>
            <a:ext cx="4819091" cy="3903331"/>
          </a:xfrm>
          <a:ln w="57150">
            <a:noFill/>
          </a:ln>
        </p:spPr>
        <p:txBody>
          <a:bodyPr anchor="t">
            <a:normAutofit/>
          </a:bodyPr>
          <a:lstStyle/>
          <a:p>
            <a:pPr marL="502920" marR="0">
              <a:spcBef>
                <a:spcPts val="0"/>
              </a:spcBef>
            </a:pPr>
            <a:r>
              <a:rPr lang="vi-VN" sz="2000" b="1" kern="100">
                <a:effectLst/>
                <a:latin typeface="Calibri" panose="020F0502020204030204" pitchFamily="34" charset="0"/>
                <a:ea typeface="Calibri" panose="020F0502020204030204" pitchFamily="34" charset="0"/>
                <a:cs typeface="Times New Roman" panose="02020603050405020304" pitchFamily="18" charset="0"/>
              </a:rPr>
              <a:t>Quản lý kết nối cơ sở dữ liệu:</a:t>
            </a:r>
            <a:r>
              <a:rPr lang="vi-VN" sz="2000" kern="100">
                <a:effectLst/>
                <a:latin typeface="Calibri" panose="020F0502020204030204" pitchFamily="34" charset="0"/>
                <a:ea typeface="Calibri" panose="020F0502020204030204" pitchFamily="34" charset="0"/>
                <a:cs typeface="Times New Roman" panose="02020603050405020304" pitchFamily="18" charset="0"/>
              </a:rPr>
              <a:t> Trong ứng dụng web hoặc hệ thống có nhiều luồng cần truy cập cơ sở dữ liệu, bạn có thể sử dụng Semaphore để giới hạn số lượng luồng có thể thực hiện truy vấn cơ sở dữ liệu cùng một lúc. Điều này giúp tránh quá tải cơ sở dữ liệu.</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7650645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581192" y="1507414"/>
            <a:ext cx="5120255" cy="3903332"/>
          </a:xfrm>
        </p:spPr>
        <p:txBody>
          <a:bodyPr anchor="t">
            <a:normAutofit/>
          </a:bodyPr>
          <a:lstStyle/>
          <a:p>
            <a:r>
              <a:rPr lang="vi-VN" sz="4000">
                <a:solidFill>
                  <a:schemeClr val="tx1">
                    <a:lumMod val="85000"/>
                    <a:lumOff val="15000"/>
                  </a:schemeClr>
                </a:solidFill>
              </a:rPr>
              <a:t>Ứng dụng Semaphore</a:t>
            </a:r>
            <a:endParaRPr lang="en-US" sz="4000">
              <a:solidFill>
                <a:schemeClr val="tx1">
                  <a:lumMod val="85000"/>
                  <a:lumOff val="15000"/>
                </a:schemeClr>
              </a:solidFill>
            </a:endParaRPr>
          </a:p>
        </p:txBody>
      </p:sp>
      <p:sp>
        <p:nvSpPr>
          <p:cNvPr id="19" name="Rectangle 18">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7E20575-1972-9A3C-67BE-7E66CEEEC418}"/>
              </a:ext>
            </a:extLst>
          </p:cNvPr>
          <p:cNvSpPr>
            <a:spLocks noGrp="1"/>
          </p:cNvSpPr>
          <p:nvPr>
            <p:ph idx="1"/>
          </p:nvPr>
        </p:nvSpPr>
        <p:spPr>
          <a:xfrm>
            <a:off x="6441743" y="1507415"/>
            <a:ext cx="4819091" cy="3903331"/>
          </a:xfrm>
          <a:ln w="57150">
            <a:noFill/>
          </a:ln>
        </p:spPr>
        <p:txBody>
          <a:bodyPr anchor="t">
            <a:normAutofit/>
          </a:bodyPr>
          <a:lstStyle/>
          <a:p>
            <a:pPr marL="502920" marR="0">
              <a:spcBef>
                <a:spcPts val="0"/>
              </a:spcBef>
            </a:pPr>
            <a:r>
              <a:rPr lang="vi-VN" sz="2000" b="1" kern="100">
                <a:effectLst/>
                <a:latin typeface="Calibri" panose="020F0502020204030204" pitchFamily="34" charset="0"/>
                <a:ea typeface="Calibri" panose="020F0502020204030204" pitchFamily="34" charset="0"/>
                <a:cs typeface="Times New Roman" panose="02020603050405020304" pitchFamily="18" charset="0"/>
              </a:rPr>
              <a:t>Quản lý tài nguyên hệ thống:</a:t>
            </a:r>
            <a:r>
              <a:rPr lang="vi-VN" sz="2000" kern="100">
                <a:effectLst/>
                <a:latin typeface="Calibri" panose="020F0502020204030204" pitchFamily="34" charset="0"/>
                <a:ea typeface="Calibri" panose="020F0502020204030204" pitchFamily="34" charset="0"/>
                <a:cs typeface="Times New Roman" panose="02020603050405020304" pitchFamily="18" charset="0"/>
              </a:rPr>
              <a:t> Semaphore có thể được sử dụng để quản lý truy cập đồng thời vào tài nguyên hệ thống như máy in, thiết bị lưu trữ, hoặc các dịch vụ hệ thống khác.Các vấn đề và lỗi thường gặp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863713077"/>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E82AA-52A9-9A8C-A67C-16D4F1212D78}"/>
              </a:ext>
            </a:extLst>
          </p:cNvPr>
          <p:cNvSpPr>
            <a:spLocks noGrp="1"/>
          </p:cNvSpPr>
          <p:nvPr>
            <p:ph type="title"/>
          </p:nvPr>
        </p:nvSpPr>
        <p:spPr>
          <a:xfrm>
            <a:off x="581192" y="1124999"/>
            <a:ext cx="4076149" cy="4608003"/>
          </a:xfrm>
        </p:spPr>
        <p:txBody>
          <a:bodyPr anchor="ctr">
            <a:normAutofit/>
          </a:bodyPr>
          <a:lstStyle/>
          <a:p>
            <a:r>
              <a:rPr lang="vi-VN" sz="4000" dirty="0">
                <a:solidFill>
                  <a:schemeClr val="accent1"/>
                </a:solidFill>
              </a:rPr>
              <a:t>Đồng bộ hóa trên C#</a:t>
            </a:r>
            <a:endParaRPr lang="en-US" sz="4000" dirty="0">
              <a:solidFill>
                <a:schemeClr val="accent1"/>
              </a:solidFill>
            </a:endParaRP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428E39C-1662-3D7B-7F92-DB9626514406}"/>
              </a:ext>
            </a:extLst>
          </p:cNvPr>
          <p:cNvSpPr>
            <a:spLocks noGrp="1"/>
          </p:cNvSpPr>
          <p:nvPr>
            <p:ph idx="1"/>
          </p:nvPr>
        </p:nvSpPr>
        <p:spPr>
          <a:xfrm>
            <a:off x="5117586" y="1124998"/>
            <a:ext cx="6143248" cy="4608003"/>
          </a:xfrm>
        </p:spPr>
        <p:txBody>
          <a:bodyPr>
            <a:normAutofit/>
          </a:bodyPr>
          <a:lstStyle/>
          <a:p>
            <a:r>
              <a:rPr lang="vi-VN" sz="2000" dirty="0">
                <a:effectLst/>
                <a:latin typeface="Calibri" panose="020F0502020204030204" pitchFamily="34" charset="0"/>
                <a:ea typeface="Calibri" panose="020F0502020204030204" pitchFamily="34" charset="0"/>
                <a:cs typeface="Times New Roman" panose="02020603050405020304" pitchFamily="18" charset="0"/>
              </a:rPr>
              <a:t>Trong ngôn ngữ lập trình C#, "đồng bộ hóa" (synchronization) là một thuật ngữ được sử dụng để chỉ quá trình kiểm soát truy cập đồng thời và thực thi của nhiều luồng trong môi trường đa luồng (multithreading). </a:t>
            </a:r>
            <a:endParaRPr lang="en-US" sz="2000" dirty="0"/>
          </a:p>
        </p:txBody>
      </p:sp>
    </p:spTree>
    <p:extLst>
      <p:ext uri="{BB962C8B-B14F-4D97-AF65-F5344CB8AC3E}">
        <p14:creationId xmlns:p14="http://schemas.microsoft.com/office/powerpoint/2010/main" val="1117337366"/>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581192" y="1507414"/>
            <a:ext cx="5120255" cy="3903332"/>
          </a:xfrm>
        </p:spPr>
        <p:txBody>
          <a:bodyPr anchor="t">
            <a:normAutofit/>
          </a:bodyPr>
          <a:lstStyle/>
          <a:p>
            <a:r>
              <a:rPr lang="vi-VN" sz="4000">
                <a:solidFill>
                  <a:schemeClr val="tx1">
                    <a:lumMod val="85000"/>
                    <a:lumOff val="15000"/>
                  </a:schemeClr>
                </a:solidFill>
              </a:rPr>
              <a:t>Ứng dụng Semaphore</a:t>
            </a:r>
            <a:endParaRPr lang="en-US" sz="4000">
              <a:solidFill>
                <a:schemeClr val="tx1">
                  <a:lumMod val="85000"/>
                  <a:lumOff val="15000"/>
                </a:schemeClr>
              </a:solidFill>
            </a:endParaRPr>
          </a:p>
        </p:txBody>
      </p:sp>
      <p:sp>
        <p:nvSpPr>
          <p:cNvPr id="19" name="Rectangle 18">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7E20575-1972-9A3C-67BE-7E66CEEEC418}"/>
              </a:ext>
            </a:extLst>
          </p:cNvPr>
          <p:cNvSpPr>
            <a:spLocks noGrp="1"/>
          </p:cNvSpPr>
          <p:nvPr>
            <p:ph idx="1"/>
          </p:nvPr>
        </p:nvSpPr>
        <p:spPr>
          <a:xfrm>
            <a:off x="6441743" y="1507415"/>
            <a:ext cx="4819091" cy="3903331"/>
          </a:xfrm>
          <a:ln w="57150">
            <a:noFill/>
          </a:ln>
        </p:spPr>
        <p:txBody>
          <a:bodyPr anchor="t">
            <a:normAutofit/>
          </a:bodyPr>
          <a:lstStyle/>
          <a:p>
            <a:pPr marL="502920" marR="0">
              <a:spcBef>
                <a:spcPts val="0"/>
              </a:spcBef>
              <a:spcAft>
                <a:spcPts val="800"/>
              </a:spcAft>
            </a:pPr>
            <a:r>
              <a:rPr lang="vi-VN" sz="2000" b="1" kern="100">
                <a:effectLst/>
                <a:latin typeface="Calibri" panose="020F0502020204030204" pitchFamily="34" charset="0"/>
                <a:ea typeface="Calibri" panose="020F0502020204030204" pitchFamily="34" charset="0"/>
                <a:cs typeface="Times New Roman" panose="02020603050405020304" pitchFamily="18" charset="0"/>
              </a:rPr>
              <a:t>Kiểm Soát Truy Cập Vào Tài Liệu/Files</a:t>
            </a:r>
            <a:r>
              <a:rPr lang="vi-VN" sz="2000" kern="100">
                <a:effectLst/>
                <a:latin typeface="Calibri" panose="020F0502020204030204" pitchFamily="34" charset="0"/>
                <a:ea typeface="Calibri" panose="020F0502020204030204" pitchFamily="34" charset="0"/>
                <a:cs typeface="Times New Roman" panose="02020603050405020304" pitchFamily="18" charset="0"/>
              </a:rPr>
              <a:t>: Semaphore có thể được sử dụng để kiểm soát việc truy cập đồng thời vào các tài liệu hoặc files, đặc biệt trong trường hợp muốn hạn chế số người cùng thao tác trên một tài liệu cùng lúc.</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087970457"/>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771148" y="1037967"/>
            <a:ext cx="3054091" cy="4709131"/>
          </a:xfrm>
        </p:spPr>
        <p:txBody>
          <a:bodyPr anchor="ctr">
            <a:normAutofit/>
          </a:bodyPr>
          <a:lstStyle/>
          <a:p>
            <a:r>
              <a:rPr lang="vi-VN" dirty="0">
                <a:solidFill>
                  <a:srgbClr val="FFFEFF"/>
                </a:solidFill>
              </a:rPr>
              <a:t>Ứng dụng MoNitor</a:t>
            </a:r>
            <a:endParaRPr lang="en-US" dirty="0">
              <a:solidFill>
                <a:srgbClr val="FFFEFF"/>
              </a:solidFill>
            </a:endParaRPr>
          </a:p>
        </p:txBody>
      </p:sp>
      <p:sp>
        <p:nvSpPr>
          <p:cNvPr id="3" name="Content Placeholder 2">
            <a:extLst>
              <a:ext uri="{FF2B5EF4-FFF2-40B4-BE49-F238E27FC236}">
                <a16:creationId xmlns:a16="http://schemas.microsoft.com/office/drawing/2014/main" id="{77E20575-1972-9A3C-67BE-7E66CEEEC418}"/>
              </a:ext>
            </a:extLst>
          </p:cNvPr>
          <p:cNvSpPr>
            <a:spLocks noGrp="1"/>
          </p:cNvSpPr>
          <p:nvPr>
            <p:ph idx="1"/>
          </p:nvPr>
        </p:nvSpPr>
        <p:spPr>
          <a:xfrm>
            <a:off x="4534935" y="1037968"/>
            <a:ext cx="6725899" cy="4820832"/>
          </a:xfrm>
        </p:spPr>
        <p:txBody>
          <a:bodyPr>
            <a:normAutofit/>
          </a:bodyPr>
          <a:lstStyle/>
          <a:p>
            <a:pPr marL="457200" marR="0">
              <a:spcBef>
                <a:spcPts val="0"/>
              </a:spcBef>
              <a:spcAft>
                <a:spcPts val="800"/>
              </a:spcAft>
            </a:pPr>
            <a:r>
              <a:rPr lang="vi-VN" b="1" kern="100">
                <a:effectLst/>
                <a:latin typeface="Calibri" panose="020F0502020204030204" pitchFamily="34" charset="0"/>
                <a:ea typeface="Calibri" panose="020F0502020204030204" pitchFamily="34" charset="0"/>
                <a:cs typeface="Times New Roman" panose="02020603050405020304" pitchFamily="18" charset="0"/>
              </a:rPr>
              <a:t>Quản lý Truy Cập vào Dữ Liệu Chia Sẻ:</a:t>
            </a:r>
            <a:r>
              <a:rPr lang="vi-VN" kern="100">
                <a:effectLst/>
                <a:latin typeface="Calibri" panose="020F0502020204030204" pitchFamily="34" charset="0"/>
                <a:ea typeface="Calibri" panose="020F0502020204030204" pitchFamily="34" charset="0"/>
                <a:cs typeface="Times New Roman" panose="02020603050405020304" pitchFamily="18" charset="0"/>
              </a:rPr>
              <a:t> Khi nhiều luồng cần đọc hoặc ghi vào cùng một dữ liệu chia sẻ, Monitor có thể được sử dụng để đảm bảo rằng chỉ một luồng được phép thực hiện truy cập vào dữ liệu tại một thời điểm. Điều này giúp tránh xung đột dữ liệu và đảm bảo tính nhất quán.</a:t>
            </a:r>
            <a:endParaRPr lang="en-US" kern="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4148667"/>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771148" y="1037967"/>
            <a:ext cx="3054091" cy="4709131"/>
          </a:xfrm>
        </p:spPr>
        <p:txBody>
          <a:bodyPr anchor="ctr">
            <a:normAutofit/>
          </a:bodyPr>
          <a:lstStyle/>
          <a:p>
            <a:r>
              <a:rPr lang="vi-VN">
                <a:solidFill>
                  <a:srgbClr val="FFFEFF"/>
                </a:solidFill>
              </a:rPr>
              <a:t>Ứng dụng MoNitor</a:t>
            </a:r>
            <a:endParaRPr lang="en-US">
              <a:solidFill>
                <a:srgbClr val="FFFEFF"/>
              </a:solidFill>
            </a:endParaRPr>
          </a:p>
        </p:txBody>
      </p:sp>
      <p:sp>
        <p:nvSpPr>
          <p:cNvPr id="3" name="Content Placeholder 2">
            <a:extLst>
              <a:ext uri="{FF2B5EF4-FFF2-40B4-BE49-F238E27FC236}">
                <a16:creationId xmlns:a16="http://schemas.microsoft.com/office/drawing/2014/main" id="{77E20575-1972-9A3C-67BE-7E66CEEEC418}"/>
              </a:ext>
            </a:extLst>
          </p:cNvPr>
          <p:cNvSpPr>
            <a:spLocks noGrp="1"/>
          </p:cNvSpPr>
          <p:nvPr>
            <p:ph idx="1"/>
          </p:nvPr>
        </p:nvSpPr>
        <p:spPr>
          <a:xfrm>
            <a:off x="4534935" y="1037968"/>
            <a:ext cx="6725899" cy="4820832"/>
          </a:xfrm>
        </p:spPr>
        <p:txBody>
          <a:bodyPr>
            <a:normAutofit/>
          </a:bodyPr>
          <a:lstStyle/>
          <a:p>
            <a:pPr marL="457200" marR="0">
              <a:spcBef>
                <a:spcPts val="0"/>
              </a:spcBef>
              <a:spcAft>
                <a:spcPts val="800"/>
              </a:spcAft>
            </a:pPr>
            <a:r>
              <a:rPr lang="vi-VN" b="1" kern="100">
                <a:effectLst/>
                <a:latin typeface="Calibri" panose="020F0502020204030204" pitchFamily="34" charset="0"/>
                <a:ea typeface="Calibri" panose="020F0502020204030204" pitchFamily="34" charset="0"/>
                <a:cs typeface="Times New Roman" panose="02020603050405020304" pitchFamily="18" charset="0"/>
              </a:rPr>
              <a:t>Đồng Bộ Hóa Tiến Trình Trong Ứng Dụng Đồ Họa</a:t>
            </a:r>
            <a:r>
              <a:rPr lang="vi-VN" kern="100">
                <a:effectLst/>
                <a:latin typeface="Calibri" panose="020F0502020204030204" pitchFamily="34" charset="0"/>
                <a:ea typeface="Calibri" panose="020F0502020204030204" pitchFamily="34" charset="0"/>
                <a:cs typeface="Times New Roman" panose="02020603050405020304" pitchFamily="18" charset="0"/>
              </a:rPr>
              <a:t>: Trong ứng dụng đồ họa, Monitor có thể được sử dụng để đảm bảo rằng chỉ một luồng được phép cập nhật giao diện người dùng tại một thời điểm. Điều này giúp tránh tình trạng cập nhật xung đột và hiển thị giao diện người dùng một cách đúng đắn.</a:t>
            </a:r>
            <a:endParaRPr lang="en-US" kern="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9736549"/>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771148" y="1037967"/>
            <a:ext cx="3054091" cy="4709131"/>
          </a:xfrm>
        </p:spPr>
        <p:txBody>
          <a:bodyPr anchor="ctr">
            <a:normAutofit/>
          </a:bodyPr>
          <a:lstStyle/>
          <a:p>
            <a:r>
              <a:rPr lang="vi-VN">
                <a:solidFill>
                  <a:srgbClr val="FFFEFF"/>
                </a:solidFill>
              </a:rPr>
              <a:t>Ứng dụng MoNitor</a:t>
            </a:r>
            <a:endParaRPr lang="en-US">
              <a:solidFill>
                <a:srgbClr val="FFFEFF"/>
              </a:solidFill>
            </a:endParaRPr>
          </a:p>
        </p:txBody>
      </p:sp>
      <p:sp>
        <p:nvSpPr>
          <p:cNvPr id="3" name="Content Placeholder 2">
            <a:extLst>
              <a:ext uri="{FF2B5EF4-FFF2-40B4-BE49-F238E27FC236}">
                <a16:creationId xmlns:a16="http://schemas.microsoft.com/office/drawing/2014/main" id="{77E20575-1972-9A3C-67BE-7E66CEEEC418}"/>
              </a:ext>
            </a:extLst>
          </p:cNvPr>
          <p:cNvSpPr>
            <a:spLocks noGrp="1"/>
          </p:cNvSpPr>
          <p:nvPr>
            <p:ph idx="1"/>
          </p:nvPr>
        </p:nvSpPr>
        <p:spPr>
          <a:xfrm>
            <a:off x="4534935" y="1037968"/>
            <a:ext cx="6725899" cy="4820832"/>
          </a:xfrm>
        </p:spPr>
        <p:txBody>
          <a:bodyPr>
            <a:normAutofit/>
          </a:bodyPr>
          <a:lstStyle/>
          <a:p>
            <a:pPr marL="457200" marR="0">
              <a:spcBef>
                <a:spcPts val="0"/>
              </a:spcBef>
              <a:spcAft>
                <a:spcPts val="800"/>
              </a:spcAft>
            </a:pPr>
            <a:r>
              <a:rPr lang="vi-VN" b="1" kern="100" dirty="0">
                <a:effectLst/>
                <a:latin typeface="Calibri" panose="020F0502020204030204" pitchFamily="34" charset="0"/>
                <a:ea typeface="Calibri" panose="020F0502020204030204" pitchFamily="34" charset="0"/>
                <a:cs typeface="Times New Roman" panose="02020603050405020304" pitchFamily="18" charset="0"/>
              </a:rPr>
              <a:t>Lập Trình Đa Luồng Trong Ứng Dụng Server:</a:t>
            </a:r>
            <a:r>
              <a:rPr lang="vi-VN" kern="100" dirty="0">
                <a:effectLst/>
                <a:latin typeface="Calibri" panose="020F0502020204030204" pitchFamily="34" charset="0"/>
                <a:ea typeface="Calibri" panose="020F0502020204030204" pitchFamily="34" charset="0"/>
                <a:cs typeface="Times New Roman" panose="02020603050405020304" pitchFamily="18" charset="0"/>
              </a:rPr>
              <a:t> Trong ứng dụng máy chủ, Monitor có thể được sử dụng để quản lý truy cập đồng thời của các yêu cầu từ khách hàng và đảm bảo rằng máy chủ xử lý chúng một cách an toàn và hiệu quả.</a:t>
            </a:r>
          </a:p>
          <a:p>
            <a:pPr marL="151200" indent="0">
              <a:spcBef>
                <a:spcPts val="0"/>
              </a:spcBef>
              <a:spcAft>
                <a:spcPts val="800"/>
              </a:spcAft>
              <a:buNone/>
            </a:pPr>
            <a:endParaRPr lang="vi-VN" kern="100" dirty="0">
              <a:effectLst/>
              <a:latin typeface="Calibri" panose="020F0502020204030204" pitchFamily="34" charset="0"/>
              <a:ea typeface="Calibri" panose="020F0502020204030204" pitchFamily="34" charset="0"/>
              <a:cs typeface="Times New Roman" panose="02020603050405020304" pitchFamily="18" charset="0"/>
            </a:endParaRPr>
          </a:p>
          <a:p>
            <a:pPr marL="151200" indent="0">
              <a:spcBef>
                <a:spcPts val="0"/>
              </a:spcBef>
              <a:spcAft>
                <a:spcPts val="800"/>
              </a:spcAft>
              <a:buNone/>
            </a:pPr>
            <a:r>
              <a:rPr lang="vi-VN" kern="100" dirty="0">
                <a:effectLst/>
                <a:latin typeface="Calibri" panose="020F0502020204030204" pitchFamily="34" charset="0"/>
                <a:ea typeface="Calibri" panose="020F0502020204030204" pitchFamily="34" charset="0"/>
                <a:cs typeface="Times New Roman" panose="02020603050405020304" pitchFamily="18" charset="0"/>
              </a:rPr>
              <a:t>Monitor cung cấp các phương thức như </a:t>
            </a:r>
            <a:r>
              <a:rPr lang="vi-VN" b="1" kern="100" dirty="0">
                <a:effectLst/>
                <a:latin typeface="Calibri" panose="020F0502020204030204" pitchFamily="34" charset="0"/>
                <a:ea typeface="Calibri" panose="020F0502020204030204" pitchFamily="34" charset="0"/>
                <a:cs typeface="Times New Roman" panose="02020603050405020304" pitchFamily="18" charset="0"/>
              </a:rPr>
              <a:t>Monitor.Enter() </a:t>
            </a:r>
            <a:r>
              <a:rPr lang="vi-VN" kern="100" dirty="0">
                <a:effectLst/>
                <a:latin typeface="Calibri" panose="020F0502020204030204" pitchFamily="34" charset="0"/>
                <a:ea typeface="Calibri" panose="020F0502020204030204" pitchFamily="34" charset="0"/>
                <a:cs typeface="Times New Roman" panose="02020603050405020304" pitchFamily="18" charset="0"/>
              </a:rPr>
              <a:t>và </a:t>
            </a:r>
            <a:r>
              <a:rPr lang="vi-VN" b="1" kern="100" dirty="0">
                <a:effectLst/>
                <a:latin typeface="Calibri" panose="020F0502020204030204" pitchFamily="34" charset="0"/>
                <a:ea typeface="Calibri" panose="020F0502020204030204" pitchFamily="34" charset="0"/>
                <a:cs typeface="Times New Roman" panose="02020603050405020304" pitchFamily="18" charset="0"/>
              </a:rPr>
              <a:t>Monitor.Exit() </a:t>
            </a:r>
            <a:r>
              <a:rPr lang="vi-VN" kern="100" dirty="0">
                <a:effectLst/>
                <a:latin typeface="Calibri" panose="020F0502020204030204" pitchFamily="34" charset="0"/>
                <a:ea typeface="Calibri" panose="020F0502020204030204" pitchFamily="34" charset="0"/>
                <a:cs typeface="Times New Roman" panose="02020603050405020304" pitchFamily="18" charset="0"/>
              </a:rPr>
              <a:t>để đồng bộ hóa truy cập vào một phần mã nguồn hoặc tài nguyên. Nó giúp đảm bảo tính an toàn và nhất quán trong lập trình đa luồng.</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11574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 name="Rectangle 76">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9" name="Rectangle 78">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1" name="Rectangle 80">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3" name="Rectangle 82">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dirty="0" err="1">
                <a:solidFill>
                  <a:srgbClr val="FFFFFF">
                    <a:alpha val="90000"/>
                  </a:srgbClr>
                </a:solidFill>
                <a:latin typeface="Tahoma" panose="020B0604030504040204" pitchFamily="34" charset="0"/>
                <a:ea typeface="Tahoma" panose="020B0604030504040204" pitchFamily="34" charset="0"/>
                <a:cs typeface="Tahoma" panose="020B0604030504040204" pitchFamily="34" charset="0"/>
              </a:rPr>
              <a:t>Những</a:t>
            </a:r>
            <a:r>
              <a:rPr lang="en-US" sz="6600" b="0" kern="1200" cap="all" dirty="0">
                <a:solidFill>
                  <a:srgbClr val="FFFFFF">
                    <a:alpha val="90000"/>
                  </a:srgbClr>
                </a:solidFill>
                <a:latin typeface="Tahoma" panose="020B0604030504040204" pitchFamily="34" charset="0"/>
                <a:ea typeface="Tahoma" panose="020B0604030504040204" pitchFamily="34" charset="0"/>
                <a:cs typeface="Tahoma" panose="020B0604030504040204" pitchFamily="34" charset="0"/>
              </a:rPr>
              <a:t> </a:t>
            </a:r>
            <a:r>
              <a:rPr lang="en-US" sz="6600" b="0" kern="1200" cap="all" dirty="0" err="1">
                <a:solidFill>
                  <a:srgbClr val="FFFFFF">
                    <a:alpha val="90000"/>
                  </a:srgbClr>
                </a:solidFill>
                <a:latin typeface="Tahoma" panose="020B0604030504040204" pitchFamily="34" charset="0"/>
                <a:ea typeface="Tahoma" panose="020B0604030504040204" pitchFamily="34" charset="0"/>
                <a:cs typeface="Tahoma" panose="020B0604030504040204" pitchFamily="34" charset="0"/>
              </a:rPr>
              <a:t>vấn</a:t>
            </a:r>
            <a:r>
              <a:rPr lang="en-US" sz="6600" b="0" kern="1200" cap="all" dirty="0">
                <a:solidFill>
                  <a:srgbClr val="FFFFFF">
                    <a:alpha val="90000"/>
                  </a:srgbClr>
                </a:solidFill>
                <a:latin typeface="Tahoma" panose="020B0604030504040204" pitchFamily="34" charset="0"/>
                <a:ea typeface="Tahoma" panose="020B0604030504040204" pitchFamily="34" charset="0"/>
                <a:cs typeface="Tahoma" panose="020B0604030504040204" pitchFamily="34" charset="0"/>
              </a:rPr>
              <a:t> </a:t>
            </a:r>
            <a:r>
              <a:rPr lang="en-US" sz="6600" b="0" kern="1200" cap="all" dirty="0" err="1">
                <a:solidFill>
                  <a:srgbClr val="FFFFFF">
                    <a:alpha val="90000"/>
                  </a:srgbClr>
                </a:solidFill>
                <a:latin typeface="Tahoma" panose="020B0604030504040204" pitchFamily="34" charset="0"/>
                <a:ea typeface="Tahoma" panose="020B0604030504040204" pitchFamily="34" charset="0"/>
                <a:cs typeface="Tahoma" panose="020B0604030504040204" pitchFamily="34" charset="0"/>
              </a:rPr>
              <a:t>đề</a:t>
            </a:r>
            <a:r>
              <a:rPr lang="en-US" sz="6600" b="0" kern="1200" cap="all" dirty="0">
                <a:solidFill>
                  <a:srgbClr val="FFFFFF">
                    <a:alpha val="90000"/>
                  </a:srgbClr>
                </a:solidFill>
                <a:latin typeface="Tahoma" panose="020B0604030504040204" pitchFamily="34" charset="0"/>
                <a:ea typeface="Tahoma" panose="020B0604030504040204" pitchFamily="34" charset="0"/>
                <a:cs typeface="Tahoma" panose="020B0604030504040204" pitchFamily="34" charset="0"/>
              </a:rPr>
              <a:t> </a:t>
            </a:r>
            <a:r>
              <a:rPr lang="en-US" sz="6600" b="0" kern="1200" cap="all" dirty="0" err="1">
                <a:solidFill>
                  <a:srgbClr val="FFFFFF">
                    <a:alpha val="90000"/>
                  </a:srgbClr>
                </a:solidFill>
                <a:latin typeface="Tahoma" panose="020B0604030504040204" pitchFamily="34" charset="0"/>
                <a:ea typeface="Tahoma" panose="020B0604030504040204" pitchFamily="34" charset="0"/>
                <a:cs typeface="Tahoma" panose="020B0604030504040204" pitchFamily="34" charset="0"/>
              </a:rPr>
              <a:t>và</a:t>
            </a:r>
            <a:r>
              <a:rPr lang="en-US" sz="6600" b="0" kern="1200" cap="all" dirty="0">
                <a:solidFill>
                  <a:srgbClr val="FFFFFF">
                    <a:alpha val="90000"/>
                  </a:srgbClr>
                </a:solidFill>
                <a:latin typeface="Tahoma" panose="020B0604030504040204" pitchFamily="34" charset="0"/>
                <a:ea typeface="Tahoma" panose="020B0604030504040204" pitchFamily="34" charset="0"/>
                <a:cs typeface="Tahoma" panose="020B0604030504040204" pitchFamily="34" charset="0"/>
              </a:rPr>
              <a:t> </a:t>
            </a:r>
            <a:r>
              <a:rPr lang="en-US" sz="6600" b="0" kern="1200" cap="all" dirty="0" err="1">
                <a:solidFill>
                  <a:srgbClr val="FFFFFF">
                    <a:alpha val="90000"/>
                  </a:srgbClr>
                </a:solidFill>
                <a:latin typeface="Tahoma" panose="020B0604030504040204" pitchFamily="34" charset="0"/>
                <a:ea typeface="Tahoma" panose="020B0604030504040204" pitchFamily="34" charset="0"/>
                <a:cs typeface="Tahoma" panose="020B0604030504040204" pitchFamily="34" charset="0"/>
              </a:rPr>
              <a:t>lỗi</a:t>
            </a:r>
            <a:r>
              <a:rPr lang="en-US" sz="6600" b="0" kern="1200" cap="all" dirty="0">
                <a:solidFill>
                  <a:srgbClr val="FFFFFF">
                    <a:alpha val="90000"/>
                  </a:srgbClr>
                </a:solidFill>
                <a:latin typeface="Tahoma" panose="020B0604030504040204" pitchFamily="34" charset="0"/>
                <a:ea typeface="Tahoma" panose="020B0604030504040204" pitchFamily="34" charset="0"/>
                <a:cs typeface="Tahoma" panose="020B0604030504040204" pitchFamily="34" charset="0"/>
              </a:rPr>
              <a:t> </a:t>
            </a:r>
            <a:r>
              <a:rPr lang="en-US" sz="6600" b="0" kern="1200" cap="all" dirty="0" err="1">
                <a:solidFill>
                  <a:srgbClr val="FFFFFF">
                    <a:alpha val="90000"/>
                  </a:srgbClr>
                </a:solidFill>
                <a:latin typeface="Tahoma" panose="020B0604030504040204" pitchFamily="34" charset="0"/>
                <a:ea typeface="Tahoma" panose="020B0604030504040204" pitchFamily="34" charset="0"/>
                <a:cs typeface="Tahoma" panose="020B0604030504040204" pitchFamily="34" charset="0"/>
              </a:rPr>
              <a:t>thường</a:t>
            </a:r>
            <a:r>
              <a:rPr lang="en-US" sz="6600" b="0" kern="1200" cap="all" dirty="0">
                <a:solidFill>
                  <a:srgbClr val="FFFFFF">
                    <a:alpha val="90000"/>
                  </a:srgbClr>
                </a:solidFill>
                <a:latin typeface="Tahoma" panose="020B0604030504040204" pitchFamily="34" charset="0"/>
                <a:ea typeface="Tahoma" panose="020B0604030504040204" pitchFamily="34" charset="0"/>
                <a:cs typeface="Tahoma" panose="020B0604030504040204" pitchFamily="34" charset="0"/>
              </a:rPr>
              <a:t> </a:t>
            </a:r>
            <a:r>
              <a:rPr lang="en-US" sz="6600" b="0" kern="1200" cap="all" dirty="0" err="1">
                <a:solidFill>
                  <a:srgbClr val="FFFFFF">
                    <a:alpha val="90000"/>
                  </a:srgbClr>
                </a:solidFill>
                <a:latin typeface="Tahoma" panose="020B0604030504040204" pitchFamily="34" charset="0"/>
                <a:ea typeface="Tahoma" panose="020B0604030504040204" pitchFamily="34" charset="0"/>
                <a:cs typeface="Tahoma" panose="020B0604030504040204" pitchFamily="34" charset="0"/>
              </a:rPr>
              <a:t>gặp</a:t>
            </a:r>
            <a:endParaRPr lang="en-US" sz="6600" b="0" kern="1200" cap="all" dirty="0">
              <a:solidFill>
                <a:srgbClr val="FFFFFF">
                  <a:alpha val="90000"/>
                </a:srgbClr>
              </a:solidFill>
              <a:latin typeface="Tahoma" panose="020B0604030504040204" pitchFamily="34" charset="0"/>
              <a:ea typeface="Tahoma" panose="020B0604030504040204" pitchFamily="34" charset="0"/>
              <a:cs typeface="Tahoma" panose="020B0604030504040204" pitchFamily="34" charset="0"/>
            </a:endParaRPr>
          </a:p>
        </p:txBody>
      </p:sp>
      <p:sp>
        <p:nvSpPr>
          <p:cNvPr id="85" name="Rectangle 84">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437875851"/>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A0B771-B69B-AB17-6025-67A647260DC6}"/>
              </a:ext>
            </a:extLst>
          </p:cNvPr>
          <p:cNvSpPr>
            <a:spLocks noGrp="1"/>
          </p:cNvSpPr>
          <p:nvPr>
            <p:ph type="title"/>
          </p:nvPr>
        </p:nvSpPr>
        <p:spPr>
          <a:xfrm>
            <a:off x="581192" y="1073231"/>
            <a:ext cx="3219127" cy="4711539"/>
          </a:xfrm>
        </p:spPr>
        <p:txBody>
          <a:bodyPr vert="horz" lIns="91440" tIns="45720" rIns="91440" bIns="45720" rtlCol="0" anchor="ctr">
            <a:normAutofit/>
          </a:bodyPr>
          <a:lstStyle/>
          <a:p>
            <a:r>
              <a:rPr lang="en-US" sz="2800" b="0" kern="1200" cap="all">
                <a:solidFill>
                  <a:schemeClr val="bg1">
                    <a:lumMod val="85000"/>
                    <a:lumOff val="15000"/>
                  </a:schemeClr>
                </a:solidFill>
                <a:latin typeface="+mj-lt"/>
                <a:ea typeface="+mj-ea"/>
                <a:cs typeface="+mj-cs"/>
              </a:rPr>
              <a:t>Semaphore</a:t>
            </a:r>
            <a:br>
              <a:rPr lang="en-US" sz="2800" b="0" kern="1200" cap="all">
                <a:solidFill>
                  <a:schemeClr val="bg1">
                    <a:lumMod val="85000"/>
                    <a:lumOff val="15000"/>
                  </a:schemeClr>
                </a:solidFill>
                <a:latin typeface="+mj-lt"/>
                <a:ea typeface="+mj-ea"/>
                <a:cs typeface="+mj-cs"/>
              </a:rPr>
            </a:br>
            <a:br>
              <a:rPr lang="en-US" sz="2800" b="0" kern="1200" cap="all">
                <a:solidFill>
                  <a:schemeClr val="bg1">
                    <a:lumMod val="85000"/>
                    <a:lumOff val="15000"/>
                  </a:schemeClr>
                </a:solidFill>
                <a:latin typeface="+mj-lt"/>
                <a:ea typeface="+mj-ea"/>
                <a:cs typeface="+mj-cs"/>
              </a:rPr>
            </a:br>
            <a:r>
              <a:rPr lang="en-US" sz="2800" b="0" kern="1200" cap="all">
                <a:solidFill>
                  <a:schemeClr val="bg1">
                    <a:lumMod val="85000"/>
                    <a:lumOff val="15000"/>
                  </a:schemeClr>
                </a:solidFill>
                <a:latin typeface="+mj-lt"/>
                <a:ea typeface="+mj-ea"/>
                <a:cs typeface="+mj-cs"/>
              </a:rPr>
              <a:t>Deadlock</a:t>
            </a:r>
            <a:r>
              <a:rPr lang="en-US" sz="2800" b="0" kern="1200" cap="all">
                <a:solidFill>
                  <a:schemeClr val="bg1">
                    <a:lumMod val="85000"/>
                    <a:lumOff val="15000"/>
                  </a:schemeClr>
                </a:solidFill>
                <a:effectLst/>
                <a:latin typeface="+mj-lt"/>
                <a:ea typeface="+mj-ea"/>
                <a:cs typeface="+mj-cs"/>
              </a:rPr>
              <a:t>(Tình trạng xử lý đóng băng):</a:t>
            </a:r>
            <a:br>
              <a:rPr lang="en-US" sz="2800" b="0" kern="1200" cap="all">
                <a:solidFill>
                  <a:schemeClr val="bg1">
                    <a:lumMod val="85000"/>
                    <a:lumOff val="15000"/>
                  </a:schemeClr>
                </a:solidFill>
                <a:latin typeface="+mj-lt"/>
                <a:ea typeface="+mj-ea"/>
                <a:cs typeface="+mj-cs"/>
              </a:rPr>
            </a:br>
            <a:endParaRPr lang="en-US" sz="2800" b="0" kern="1200" cap="all">
              <a:solidFill>
                <a:schemeClr val="bg1">
                  <a:lumMod val="85000"/>
                  <a:lumOff val="15000"/>
                </a:schemeClr>
              </a:solidFill>
              <a:latin typeface="+mj-lt"/>
              <a:ea typeface="+mj-ea"/>
              <a:cs typeface="+mj-cs"/>
            </a:endParaRPr>
          </a:p>
        </p:txBody>
      </p:sp>
      <p:sp>
        <p:nvSpPr>
          <p:cNvPr id="16" name="Rectangle 15">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6E0DFA90-0C81-8FDD-6F6B-CC6B8033332D}"/>
              </a:ext>
            </a:extLst>
          </p:cNvPr>
          <p:cNvSpPr>
            <a:spLocks noGrp="1"/>
          </p:cNvSpPr>
          <p:nvPr>
            <p:ph idx="1"/>
          </p:nvPr>
        </p:nvSpPr>
        <p:spPr>
          <a:xfrm>
            <a:off x="4702629" y="1073231"/>
            <a:ext cx="6541841" cy="4711539"/>
          </a:xfrm>
        </p:spPr>
        <p:txBody>
          <a:bodyPr vert="horz" lIns="91440" tIns="45720" rIns="91440" bIns="45720" rtlCol="0" anchor="ctr">
            <a:normAutofit/>
          </a:bodyPr>
          <a:lstStyle/>
          <a:p>
            <a:r>
              <a:rPr lang="en-US">
                <a:solidFill>
                  <a:srgbClr val="FFFFFF"/>
                </a:solidFill>
                <a:effectLst/>
              </a:rPr>
              <a:t>Điều này xảy ra khi một luồng lấy Semaphore và sau đó không giải phóng nó (release) bao giờ. Khi các luồng khác cố gắng lấy Semaphore, họ sẽ bị chặn vô thời hạn và không thể tiến hành. Điều này có thể xảy ra nếu bạn không đảm bảo rằng mọi trường hợp xử lý (bao gồm xử lý ngoại lệ) đều giải phóng Semaphore.</a:t>
            </a:r>
            <a:endParaRPr lang="en-US">
              <a:solidFill>
                <a:srgbClr val="FFFFFF"/>
              </a:solidFill>
            </a:endParaRPr>
          </a:p>
        </p:txBody>
      </p:sp>
    </p:spTree>
    <p:extLst>
      <p:ext uri="{BB962C8B-B14F-4D97-AF65-F5344CB8AC3E}">
        <p14:creationId xmlns:p14="http://schemas.microsoft.com/office/powerpoint/2010/main" val="34595761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A0B771-B69B-AB17-6025-67A647260DC6}"/>
              </a:ext>
            </a:extLst>
          </p:cNvPr>
          <p:cNvSpPr>
            <a:spLocks noGrp="1"/>
          </p:cNvSpPr>
          <p:nvPr>
            <p:ph type="title"/>
          </p:nvPr>
        </p:nvSpPr>
        <p:spPr>
          <a:xfrm>
            <a:off x="581192" y="1073231"/>
            <a:ext cx="3219127" cy="4711539"/>
          </a:xfrm>
        </p:spPr>
        <p:txBody>
          <a:bodyPr vert="horz" lIns="91440" tIns="45720" rIns="91440" bIns="45720" rtlCol="0" anchor="ctr">
            <a:normAutofit/>
          </a:bodyPr>
          <a:lstStyle/>
          <a:p>
            <a:r>
              <a:rPr lang="en-US" sz="2800" b="0" kern="1200" cap="all">
                <a:solidFill>
                  <a:schemeClr val="bg1">
                    <a:lumMod val="85000"/>
                    <a:lumOff val="15000"/>
                  </a:schemeClr>
                </a:solidFill>
                <a:latin typeface="+mj-lt"/>
                <a:ea typeface="+mj-ea"/>
                <a:cs typeface="+mj-cs"/>
              </a:rPr>
              <a:t>Semaphore</a:t>
            </a:r>
            <a:br>
              <a:rPr lang="en-US" sz="2800" b="0" kern="1200" cap="all">
                <a:solidFill>
                  <a:schemeClr val="bg1">
                    <a:lumMod val="85000"/>
                    <a:lumOff val="15000"/>
                  </a:schemeClr>
                </a:solidFill>
                <a:latin typeface="+mj-lt"/>
                <a:ea typeface="+mj-ea"/>
                <a:cs typeface="+mj-cs"/>
              </a:rPr>
            </a:br>
            <a:br>
              <a:rPr lang="en-US" sz="2800" b="0" kern="1200" cap="all">
                <a:solidFill>
                  <a:schemeClr val="bg1">
                    <a:lumMod val="85000"/>
                    <a:lumOff val="15000"/>
                  </a:schemeClr>
                </a:solidFill>
                <a:latin typeface="+mj-lt"/>
                <a:ea typeface="+mj-ea"/>
                <a:cs typeface="+mj-cs"/>
              </a:rPr>
            </a:br>
            <a:r>
              <a:rPr lang="en-US" sz="2800" b="0" kern="1200" cap="all">
                <a:solidFill>
                  <a:schemeClr val="bg1">
                    <a:lumMod val="85000"/>
                    <a:lumOff val="15000"/>
                  </a:schemeClr>
                </a:solidFill>
                <a:effectLst/>
                <a:latin typeface="+mj-lt"/>
                <a:ea typeface="+mj-ea"/>
                <a:cs typeface="+mj-cs"/>
              </a:rPr>
              <a:t>Starvation (Sự đói đau):</a:t>
            </a:r>
            <a:br>
              <a:rPr lang="en-US" sz="2800" b="0" kern="1200" cap="all">
                <a:solidFill>
                  <a:schemeClr val="bg1">
                    <a:lumMod val="85000"/>
                    <a:lumOff val="15000"/>
                  </a:schemeClr>
                </a:solidFill>
                <a:latin typeface="+mj-lt"/>
                <a:ea typeface="+mj-ea"/>
                <a:cs typeface="+mj-cs"/>
              </a:rPr>
            </a:br>
            <a:endParaRPr lang="en-US" sz="2800" b="0" kern="1200" cap="all">
              <a:solidFill>
                <a:schemeClr val="bg1">
                  <a:lumMod val="85000"/>
                  <a:lumOff val="15000"/>
                </a:schemeClr>
              </a:solidFill>
              <a:latin typeface="+mj-lt"/>
              <a:ea typeface="+mj-ea"/>
              <a:cs typeface="+mj-cs"/>
            </a:endParaRPr>
          </a:p>
        </p:txBody>
      </p:sp>
      <p:sp>
        <p:nvSpPr>
          <p:cNvPr id="16" name="Rectangle 15">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6E0DFA90-0C81-8FDD-6F6B-CC6B8033332D}"/>
              </a:ext>
            </a:extLst>
          </p:cNvPr>
          <p:cNvSpPr>
            <a:spLocks noGrp="1"/>
          </p:cNvSpPr>
          <p:nvPr>
            <p:ph idx="1"/>
          </p:nvPr>
        </p:nvSpPr>
        <p:spPr>
          <a:xfrm>
            <a:off x="4702629" y="1073231"/>
            <a:ext cx="6541841" cy="4711539"/>
          </a:xfrm>
        </p:spPr>
        <p:txBody>
          <a:bodyPr vert="horz" lIns="91440" tIns="45720" rIns="91440" bIns="45720" rtlCol="0" anchor="ctr">
            <a:normAutofit/>
          </a:bodyPr>
          <a:lstStyle/>
          <a:p>
            <a:r>
              <a:rPr lang="en-US">
                <a:solidFill>
                  <a:srgbClr val="FFFFFF"/>
                </a:solidFill>
                <a:effectLst/>
              </a:rPr>
              <a:t>Starvation xảy ra khi một số luồng luôn bị ưu tiên và có quyền lấy Semaphore trước, trong khi các luồng khác phải chờ đợi một thời gian dài. Điều này có thể ảnh hưởng đến hiệu suất tổng thể của ứng dụng.</a:t>
            </a:r>
            <a:endParaRPr lang="en-US">
              <a:solidFill>
                <a:srgbClr val="FFFFFF"/>
              </a:solidFill>
            </a:endParaRPr>
          </a:p>
        </p:txBody>
      </p:sp>
    </p:spTree>
    <p:extLst>
      <p:ext uri="{BB962C8B-B14F-4D97-AF65-F5344CB8AC3E}">
        <p14:creationId xmlns:p14="http://schemas.microsoft.com/office/powerpoint/2010/main" val="2454359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B771-B69B-AB17-6025-67A647260DC6}"/>
              </a:ext>
            </a:extLst>
          </p:cNvPr>
          <p:cNvSpPr>
            <a:spLocks noGrp="1"/>
          </p:cNvSpPr>
          <p:nvPr>
            <p:ph type="title"/>
          </p:nvPr>
        </p:nvSpPr>
        <p:spPr/>
        <p:txBody>
          <a:bodyPr/>
          <a:lstStyle/>
          <a:p>
            <a:r>
              <a:rPr lang="vi-VN" dirty="0"/>
              <a:t>monitor</a:t>
            </a:r>
            <a:endParaRPr lang="en-US" dirty="0"/>
          </a:p>
        </p:txBody>
      </p:sp>
      <p:sp>
        <p:nvSpPr>
          <p:cNvPr id="3" name="Content Placeholder 2">
            <a:extLst>
              <a:ext uri="{FF2B5EF4-FFF2-40B4-BE49-F238E27FC236}">
                <a16:creationId xmlns:a16="http://schemas.microsoft.com/office/drawing/2014/main" id="{6E0DFA90-0C81-8FDD-6F6B-CC6B8033332D}"/>
              </a:ext>
            </a:extLst>
          </p:cNvPr>
          <p:cNvSpPr>
            <a:spLocks noGrp="1"/>
          </p:cNvSpPr>
          <p:nvPr>
            <p:ph idx="1"/>
          </p:nvPr>
        </p:nvSpPr>
        <p:spPr/>
        <p:txBody>
          <a:bodyPr/>
          <a:lstStyle/>
          <a:p>
            <a:r>
              <a:rPr lang="vi-VN" sz="1800" dirty="0">
                <a:effectLst/>
                <a:latin typeface="Calibri" panose="020F0502020204030204" pitchFamily="34" charset="0"/>
                <a:ea typeface="Calibri" panose="020F0502020204030204" pitchFamily="34" charset="0"/>
                <a:cs typeface="Times New Roman" panose="02020603050405020304" pitchFamily="18" charset="0"/>
              </a:rPr>
              <a:t>Điều này xảy ra khi hai hoặc nhiều luồng chặn (lock) vào các đối tượng Monitor khác nhau và đợi lẫn nhau vô thời hạn. Ví dụ, luồng A chặn Monitor 1 và đợi Monitor 2, trong khi luồng B chặn Monitor 2 và đợi Monitor 1. Kết quả là cả hai luồng đều đứng im vô thời hạn.</a:t>
            </a:r>
            <a:endParaRPr lang="en-US" dirty="0"/>
          </a:p>
        </p:txBody>
      </p:sp>
      <p:sp>
        <p:nvSpPr>
          <p:cNvPr id="4" name="Text Placeholder 3">
            <a:extLst>
              <a:ext uri="{FF2B5EF4-FFF2-40B4-BE49-F238E27FC236}">
                <a16:creationId xmlns:a16="http://schemas.microsoft.com/office/drawing/2014/main" id="{7C69AC30-BB6D-818C-8BA5-9C28B1A87679}"/>
              </a:ext>
            </a:extLst>
          </p:cNvPr>
          <p:cNvSpPr>
            <a:spLocks noGrp="1"/>
          </p:cNvSpPr>
          <p:nvPr>
            <p:ph type="body" sz="half" idx="2"/>
          </p:nvPr>
        </p:nvSpPr>
        <p:spPr/>
        <p:txBody>
          <a:bodyPr/>
          <a:lstStyle/>
          <a:p>
            <a:r>
              <a:rPr lang="vi-VN" dirty="0"/>
              <a:t>Deadlock</a:t>
            </a:r>
            <a:r>
              <a:rPr lang="vi-VN" sz="1800" dirty="0">
                <a:effectLst/>
                <a:latin typeface="Calibri" panose="020F0502020204030204" pitchFamily="34" charset="0"/>
                <a:ea typeface="Calibri" panose="020F0502020204030204" pitchFamily="34" charset="0"/>
                <a:cs typeface="Times New Roman" panose="02020603050405020304" pitchFamily="18" charset="0"/>
              </a:rPr>
              <a:t>(Tình trạng xử lý đóng băng):</a:t>
            </a:r>
            <a:endParaRPr lang="en-US" dirty="0"/>
          </a:p>
        </p:txBody>
      </p:sp>
    </p:spTree>
    <p:extLst>
      <p:ext uri="{BB962C8B-B14F-4D97-AF65-F5344CB8AC3E}">
        <p14:creationId xmlns:p14="http://schemas.microsoft.com/office/powerpoint/2010/main" val="4220169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B771-B69B-AB17-6025-67A647260DC6}"/>
              </a:ext>
            </a:extLst>
          </p:cNvPr>
          <p:cNvSpPr>
            <a:spLocks noGrp="1"/>
          </p:cNvSpPr>
          <p:nvPr>
            <p:ph type="title"/>
          </p:nvPr>
        </p:nvSpPr>
        <p:spPr>
          <a:xfrm>
            <a:off x="767857" y="904875"/>
            <a:ext cx="3031852" cy="1722419"/>
          </a:xfrm>
        </p:spPr>
        <p:txBody>
          <a:bodyPr/>
          <a:lstStyle/>
          <a:p>
            <a:r>
              <a:rPr lang="vi-VN" dirty="0"/>
              <a:t>monitor</a:t>
            </a:r>
            <a:endParaRPr lang="en-US" dirty="0"/>
          </a:p>
        </p:txBody>
      </p:sp>
      <p:sp>
        <p:nvSpPr>
          <p:cNvPr id="3" name="Content Placeholder 2">
            <a:extLst>
              <a:ext uri="{FF2B5EF4-FFF2-40B4-BE49-F238E27FC236}">
                <a16:creationId xmlns:a16="http://schemas.microsoft.com/office/drawing/2014/main" id="{6E0DFA90-0C81-8FDD-6F6B-CC6B8033332D}"/>
              </a:ext>
            </a:extLst>
          </p:cNvPr>
          <p:cNvSpPr>
            <a:spLocks noGrp="1"/>
          </p:cNvSpPr>
          <p:nvPr>
            <p:ph idx="1"/>
          </p:nvPr>
        </p:nvSpPr>
        <p:spPr/>
        <p:txBody>
          <a:bodyPr/>
          <a:lstStyle/>
          <a:p>
            <a:pPr marL="228600" marR="0">
              <a:lnSpc>
                <a:spcPct val="107000"/>
              </a:lnSpc>
              <a:spcBef>
                <a:spcPts val="0"/>
              </a:spcBef>
              <a:spcAft>
                <a:spcPts val="800"/>
              </a:spcAft>
            </a:pPr>
            <a:r>
              <a:rPr lang="vi-VN" sz="1800" kern="100">
                <a:effectLst/>
                <a:latin typeface="Calibri" panose="020F0502020204030204" pitchFamily="34" charset="0"/>
                <a:ea typeface="Calibri" panose="020F0502020204030204" pitchFamily="34" charset="0"/>
                <a:cs typeface="Times New Roman" panose="02020603050405020304" pitchFamily="18" charset="0"/>
              </a:rPr>
              <a:t>Race condition xảy ra khi nhiều luồng truy cập và thay đổi dữ liệu chia sẻ mà không được đồng bộ hóa đúng đắn bằng Monitor. Điều này có thể dẫn đến kết quả không xác định hoặc sai lệch trong dữ liệu chia sẻ.</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 Placeholder 3">
            <a:extLst>
              <a:ext uri="{FF2B5EF4-FFF2-40B4-BE49-F238E27FC236}">
                <a16:creationId xmlns:a16="http://schemas.microsoft.com/office/drawing/2014/main" id="{7C69AC30-BB6D-818C-8BA5-9C28B1A87679}"/>
              </a:ext>
            </a:extLst>
          </p:cNvPr>
          <p:cNvSpPr>
            <a:spLocks noGrp="1"/>
          </p:cNvSpPr>
          <p:nvPr>
            <p:ph type="body" sz="half" idx="2"/>
          </p:nvPr>
        </p:nvSpPr>
        <p:spPr/>
        <p:txBody>
          <a:bodyPr/>
          <a:lstStyle/>
          <a:p>
            <a:r>
              <a:rPr lang="vi-VN" sz="1800" dirty="0">
                <a:effectLst/>
                <a:latin typeface="Calibri" panose="020F0502020204030204" pitchFamily="34" charset="0"/>
                <a:ea typeface="Calibri" panose="020F0502020204030204" pitchFamily="34" charset="0"/>
                <a:cs typeface="Times New Roman" panose="02020603050405020304" pitchFamily="18" charset="0"/>
              </a:rPr>
              <a:t>Race Condition (Điều kiện đua): </a:t>
            </a:r>
            <a:endParaRPr lang="en-US" dirty="0"/>
          </a:p>
        </p:txBody>
      </p:sp>
    </p:spTree>
    <p:extLst>
      <p:ext uri="{BB962C8B-B14F-4D97-AF65-F5344CB8AC3E}">
        <p14:creationId xmlns:p14="http://schemas.microsoft.com/office/powerpoint/2010/main" val="3522596234"/>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B771-B69B-AB17-6025-67A647260DC6}"/>
              </a:ext>
            </a:extLst>
          </p:cNvPr>
          <p:cNvSpPr>
            <a:spLocks noGrp="1"/>
          </p:cNvSpPr>
          <p:nvPr>
            <p:ph type="title"/>
          </p:nvPr>
        </p:nvSpPr>
        <p:spPr/>
        <p:txBody>
          <a:bodyPr/>
          <a:lstStyle/>
          <a:p>
            <a:r>
              <a:rPr lang="vi-VN" dirty="0"/>
              <a:t>monitor</a:t>
            </a:r>
            <a:endParaRPr lang="en-US" dirty="0"/>
          </a:p>
        </p:txBody>
      </p:sp>
      <p:sp>
        <p:nvSpPr>
          <p:cNvPr id="3" name="Content Placeholder 2">
            <a:extLst>
              <a:ext uri="{FF2B5EF4-FFF2-40B4-BE49-F238E27FC236}">
                <a16:creationId xmlns:a16="http://schemas.microsoft.com/office/drawing/2014/main" id="{6E0DFA90-0C81-8FDD-6F6B-CC6B8033332D}"/>
              </a:ext>
            </a:extLst>
          </p:cNvPr>
          <p:cNvSpPr>
            <a:spLocks noGrp="1"/>
          </p:cNvSpPr>
          <p:nvPr>
            <p:ph idx="1"/>
          </p:nvPr>
        </p:nvSpPr>
        <p:spPr/>
        <p:txBody>
          <a:bodyPr/>
          <a:lstStyle/>
          <a:p>
            <a:pPr marL="228600" marR="0">
              <a:lnSpc>
                <a:spcPct val="107000"/>
              </a:lnSpc>
              <a:spcBef>
                <a:spcPts val="0"/>
              </a:spcBef>
              <a:spcAft>
                <a:spcPts val="800"/>
              </a:spcAft>
            </a:pPr>
            <a:r>
              <a:rPr lang="vi-VN" sz="1800" kern="100" dirty="0">
                <a:effectLst/>
                <a:latin typeface="Calibri" panose="020F0502020204030204" pitchFamily="34" charset="0"/>
                <a:ea typeface="Calibri" panose="020F0502020204030204" pitchFamily="34" charset="0"/>
                <a:cs typeface="Times New Roman" panose="02020603050405020304" pitchFamily="18" charset="0"/>
              </a:rPr>
              <a:t>Sử dụng Monitor có thể tạo ra overhead về hiệu suất do đợi và chờ đối tượng khóa. Nếu không cẩn thận, điều này có thể làm giảm hiệu suất tổng thể của ứng dụng.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 Placeholder 3">
            <a:extLst>
              <a:ext uri="{FF2B5EF4-FFF2-40B4-BE49-F238E27FC236}">
                <a16:creationId xmlns:a16="http://schemas.microsoft.com/office/drawing/2014/main" id="{7C69AC30-BB6D-818C-8BA5-9C28B1A87679}"/>
              </a:ext>
            </a:extLst>
          </p:cNvPr>
          <p:cNvSpPr>
            <a:spLocks noGrp="1"/>
          </p:cNvSpPr>
          <p:nvPr>
            <p:ph type="body" sz="half" idx="2"/>
          </p:nvPr>
        </p:nvSpPr>
        <p:spPr/>
        <p:txBody>
          <a:bodyPr/>
          <a:lstStyle/>
          <a:p>
            <a:r>
              <a:rPr lang="vi-VN" sz="1800" dirty="0">
                <a:effectLst/>
                <a:latin typeface="Calibri" panose="020F0502020204030204" pitchFamily="34" charset="0"/>
                <a:ea typeface="Calibri" panose="020F0502020204030204" pitchFamily="34" charset="0"/>
                <a:cs typeface="Times New Roman" panose="02020603050405020304" pitchFamily="18" charset="0"/>
              </a:rPr>
              <a:t>Performance Overhead (Tăng khối lượng công việc): </a:t>
            </a:r>
            <a:endParaRPr lang="en-US" dirty="0"/>
          </a:p>
        </p:txBody>
      </p:sp>
    </p:spTree>
    <p:extLst>
      <p:ext uri="{BB962C8B-B14F-4D97-AF65-F5344CB8AC3E}">
        <p14:creationId xmlns:p14="http://schemas.microsoft.com/office/powerpoint/2010/main" val="2520838017"/>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581192" y="1124999"/>
            <a:ext cx="4076149" cy="4608003"/>
          </a:xfrm>
        </p:spPr>
        <p:txBody>
          <a:bodyPr anchor="ctr">
            <a:normAutofit/>
          </a:bodyPr>
          <a:lstStyle/>
          <a:p>
            <a:r>
              <a:rPr lang="vi-VN" sz="4000" dirty="0">
                <a:solidFill>
                  <a:schemeClr val="accent1"/>
                </a:solidFill>
              </a:rPr>
              <a:t>Đồng bộ hóa trên C#</a:t>
            </a:r>
            <a:endParaRPr lang="en-US" sz="4000" dirty="0">
              <a:solidFill>
                <a:schemeClr val="accent1"/>
              </a:solidFill>
            </a:endParaRP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7E20575-1972-9A3C-67BE-7E66CEEEC418}"/>
              </a:ext>
            </a:extLst>
          </p:cNvPr>
          <p:cNvSpPr>
            <a:spLocks noGrp="1"/>
          </p:cNvSpPr>
          <p:nvPr>
            <p:ph idx="1"/>
          </p:nvPr>
        </p:nvSpPr>
        <p:spPr>
          <a:xfrm>
            <a:off x="5117586" y="1124998"/>
            <a:ext cx="6143248" cy="4608003"/>
          </a:xfrm>
        </p:spPr>
        <p:txBody>
          <a:bodyPr>
            <a:normAutofit/>
          </a:bodyPr>
          <a:lstStyle/>
          <a:p>
            <a:r>
              <a:rPr lang="vi-VN" sz="2000" kern="100">
                <a:effectLst/>
                <a:latin typeface="Calibri" panose="020F0502020204030204" pitchFamily="34" charset="0"/>
                <a:ea typeface="Calibri" panose="020F0502020204030204" pitchFamily="34" charset="0"/>
                <a:cs typeface="Times New Roman" panose="02020603050405020304" pitchFamily="18" charset="0"/>
              </a:rPr>
              <a:t>C# cung cấp nhiều cách để thực hiện đồng bộ hóa, bao gồm sử dụng các cấu trúc như `lock`, `Monitor`, `Semaphore`, `Mutex`, và các phương thức đồng bộ hóa như `Monitor.Enter()` và `Monitor.Exit()`. Mục tiêu chung của đồng bộ hóa là đảm bảo rằng các luồng hoạt động một cách an toàn và theo thứ tự cần thiết để tránh các lỗi giao thức và xung đột dữ liệu không mong muốn.</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a:p>
        </p:txBody>
      </p:sp>
    </p:spTree>
    <p:extLst>
      <p:ext uri="{BB962C8B-B14F-4D97-AF65-F5344CB8AC3E}">
        <p14:creationId xmlns:p14="http://schemas.microsoft.com/office/powerpoint/2010/main" val="2733777525"/>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D0C1086B-B6CF-9196-3E00-11628F4A2F41}"/>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b="0" kern="1200" cap="all"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Để</a:t>
            </a:r>
            <a:r>
              <a:rPr lang="en-US" b="0" kern="1200" cap="all"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en-US" b="0" kern="1200" cap="all"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tránh</a:t>
            </a:r>
            <a:r>
              <a:rPr lang="en-US" b="0" kern="1200" cap="all"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en-US" b="0" kern="1200" cap="all"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những</a:t>
            </a:r>
            <a:r>
              <a:rPr lang="en-US" b="0" kern="1200" cap="all"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en-US" b="0" kern="1200" cap="all"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vấn</a:t>
            </a:r>
            <a:r>
              <a:rPr lang="en-US" b="0" kern="1200" cap="all"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en-US" b="0" kern="1200" cap="all"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đề</a:t>
            </a:r>
            <a:r>
              <a:rPr lang="en-US" b="0" kern="1200" cap="all"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en-US" b="0" kern="1200" cap="all"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này</a:t>
            </a:r>
            <a:r>
              <a:rPr lang="en-US" b="0" kern="1200" cap="all"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a:t>
            </a:r>
          </a:p>
        </p:txBody>
      </p:sp>
      <p:sp>
        <p:nvSpPr>
          <p:cNvPr id="18" name="Rectangle 17">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9F95C3E-9784-B048-3CA2-3E330A0642C2}"/>
              </a:ext>
            </a:extLst>
          </p:cNvPr>
          <p:cNvSpPr>
            <a:spLocks noGrp="1"/>
          </p:cNvSpPr>
          <p:nvPr>
            <p:ph sz="half" idx="1"/>
          </p:nvPr>
        </p:nvSpPr>
        <p:spPr>
          <a:xfrm>
            <a:off x="581025" y="2432125"/>
            <a:ext cx="5194925" cy="3633157"/>
          </a:xfrm>
        </p:spPr>
        <p:txBody>
          <a:bodyPr/>
          <a:lstStyle/>
          <a:p>
            <a:pPr marL="228600">
              <a:lnSpc>
                <a:spcPct val="107000"/>
              </a:lnSpc>
              <a:spcBef>
                <a:spcPts val="0"/>
              </a:spcBef>
              <a:spcAft>
                <a:spcPts val="800"/>
              </a:spcAft>
            </a:pPr>
            <a:r>
              <a:rPr lang="vi-VN" kern="100" dirty="0">
                <a:solidFill>
                  <a:schemeClr val="tx1">
                    <a:lumMod val="75000"/>
                    <a:lumOff val="25000"/>
                  </a:schemeClr>
                </a:solidFill>
                <a:latin typeface="Calibri" panose="020F0502020204030204" pitchFamily="34" charset="0"/>
                <a:ea typeface="+mn-ea"/>
                <a:cs typeface="Times New Roman" panose="02020603050405020304" pitchFamily="18" charset="0"/>
              </a:rPr>
              <a:t>Đảm bảo Giải Phóng Semaphore/Monitor Đúng Cách: Luôn đảm bảo rằng bạn giải phóng Semaphore hoặc Monitor sau khi sử dụng xong để không tạo ra tình trạng deadlock.</a:t>
            </a:r>
            <a:endParaRPr lang="en-US" kern="100" dirty="0">
              <a:solidFill>
                <a:schemeClr val="tx1">
                  <a:lumMod val="75000"/>
                  <a:lumOff val="25000"/>
                </a:schemeClr>
              </a:solidFill>
              <a:latin typeface="Calibri" panose="020F0502020204030204" pitchFamily="34" charset="0"/>
              <a:ea typeface="+mn-ea"/>
              <a:cs typeface="Times New Roman" panose="02020603050405020304" pitchFamily="18" charset="0"/>
            </a:endParaRPr>
          </a:p>
          <a:p>
            <a:pPr marL="228600">
              <a:lnSpc>
                <a:spcPct val="107000"/>
              </a:lnSpc>
              <a:spcBef>
                <a:spcPts val="0"/>
              </a:spcBef>
              <a:spcAft>
                <a:spcPts val="800"/>
              </a:spcAft>
            </a:pPr>
            <a:r>
              <a:rPr lang="vi-VN" kern="100" dirty="0">
                <a:solidFill>
                  <a:schemeClr val="tx1">
                    <a:lumMod val="75000"/>
                    <a:lumOff val="25000"/>
                  </a:schemeClr>
                </a:solidFill>
                <a:latin typeface="Calibri" panose="020F0502020204030204" pitchFamily="34" charset="0"/>
                <a:ea typeface="+mn-ea"/>
                <a:cs typeface="Times New Roman" panose="02020603050405020304" pitchFamily="18" charset="0"/>
              </a:rPr>
              <a:t>Kiểm tra Trước Khi Triển Khai: Thoroughly kiểm tra và xác minh tất cả các trường hợp sử dụng Semaphore và Monitor trong mã của bạn để đảm bảo tính đúng đắn và an toàn.</a:t>
            </a:r>
            <a:endParaRPr lang="en-US" kern="100" dirty="0">
              <a:solidFill>
                <a:schemeClr val="tx1">
                  <a:lumMod val="75000"/>
                  <a:lumOff val="25000"/>
                </a:schemeClr>
              </a:solidFill>
              <a:latin typeface="Calibri" panose="020F0502020204030204" pitchFamily="34" charset="0"/>
              <a:ea typeface="+mn-ea"/>
              <a:cs typeface="Times New Roman" panose="02020603050405020304" pitchFamily="18" charset="0"/>
            </a:endParaRPr>
          </a:p>
          <a:p>
            <a:pPr marL="228600">
              <a:lnSpc>
                <a:spcPct val="107000"/>
              </a:lnSpc>
              <a:spcBef>
                <a:spcPts val="0"/>
              </a:spcBef>
              <a:spcAft>
                <a:spcPts val="800"/>
              </a:spcAft>
            </a:pPr>
            <a:r>
              <a:rPr lang="vi-VN" kern="100" dirty="0">
                <a:solidFill>
                  <a:schemeClr val="tx1">
                    <a:lumMod val="75000"/>
                    <a:lumOff val="25000"/>
                  </a:schemeClr>
                </a:solidFill>
                <a:latin typeface="Calibri" panose="020F0502020204030204" pitchFamily="34" charset="0"/>
                <a:ea typeface="+mn-ea"/>
                <a:cs typeface="Times New Roman" panose="02020603050405020304" pitchFamily="18" charset="0"/>
              </a:rPr>
              <a:t>-Thiết Kế Đồng Bộ Hóa Cẩn Thận:Thiết kế đồng bộ hóa một cách cẩn thận để tránh tình trạng xử lý đóng băng và đua đòi.</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C722DE6-A70A-21AC-71E7-77720FC6704C}"/>
              </a:ext>
            </a:extLst>
          </p:cNvPr>
          <p:cNvSpPr>
            <a:spLocks noGrp="1"/>
          </p:cNvSpPr>
          <p:nvPr>
            <p:ph sz="half" idx="2"/>
          </p:nvPr>
        </p:nvSpPr>
        <p:spPr>
          <a:xfrm>
            <a:off x="6416048" y="2432125"/>
            <a:ext cx="5194927" cy="3633157"/>
          </a:xfrm>
        </p:spPr>
        <p:txBody>
          <a:bodyPr/>
          <a:lstStyle/>
          <a:p>
            <a:pPr marL="228600">
              <a:lnSpc>
                <a:spcPct val="107000"/>
              </a:lnSpc>
              <a:spcBef>
                <a:spcPts val="0"/>
              </a:spcBef>
              <a:spcAft>
                <a:spcPts val="800"/>
              </a:spcAft>
              <a:buFont typeface="Wingdings" panose="05000000000000000000" pitchFamily="2" charset="2"/>
              <a:buChar char="v"/>
            </a:pPr>
            <a:r>
              <a:rPr lang="vi-VN" kern="100" dirty="0">
                <a:solidFill>
                  <a:schemeClr val="tx1">
                    <a:lumMod val="75000"/>
                    <a:lumOff val="25000"/>
                  </a:schemeClr>
                </a:solidFill>
                <a:latin typeface="Calibri" panose="020F0502020204030204" pitchFamily="34" charset="0"/>
                <a:ea typeface="+mn-ea"/>
                <a:cs typeface="Times New Roman" panose="02020603050405020304" pitchFamily="18" charset="0"/>
              </a:rPr>
              <a:t>Lưu ý rằng các vấn đề này có thể ảnh hưởng đến tính ổn định và hiệu suất của ứng dụng, vì vậy việc hiểu và quản lý đúng cơ chế đồng bộ hóa là quan trọng trong lập trình đa luồng.</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3024758"/>
      </p:ext>
    </p:extLst>
  </p:cSld>
  <p:clrMapOvr>
    <a:overrideClrMapping bg1="dk1" tx1="lt1" bg2="dk2" tx2="lt2" accent1="accent1" accent2="accent2" accent3="accent3" accent4="accent4" accent5="accent5" accent6="accent6" hlink="hlink" folHlink="folHlink"/>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4602822" y="938022"/>
            <a:ext cx="6658013" cy="1188720"/>
          </a:xfrm>
        </p:spPr>
        <p:txBody>
          <a:bodyPr>
            <a:normAutofit/>
          </a:bodyPr>
          <a:lstStyle/>
          <a:p>
            <a:r>
              <a:rPr lang="vi-VN">
                <a:solidFill>
                  <a:srgbClr val="FFFFFF"/>
                </a:solidFill>
              </a:rPr>
              <a:t>Kết luận &amp; hỏi đáp thảo luận</a:t>
            </a:r>
            <a:endParaRPr lang="en-US">
              <a:solidFill>
                <a:srgbClr val="FFFFFF"/>
              </a:solidFill>
            </a:endParaRPr>
          </a:p>
        </p:txBody>
      </p:sp>
      <p:sp>
        <p:nvSpPr>
          <p:cNvPr id="36" name="Rectangle 35">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Rectangle 39">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Graphic 15" descr="Checkmark">
            <a:extLst>
              <a:ext uri="{FF2B5EF4-FFF2-40B4-BE49-F238E27FC236}">
                <a16:creationId xmlns:a16="http://schemas.microsoft.com/office/drawing/2014/main" id="{A399824C-E3C6-DB06-A748-1753D1240F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700" y="2049354"/>
            <a:ext cx="3053422" cy="3053422"/>
          </a:xfrm>
          <a:prstGeom prst="rect">
            <a:avLst/>
          </a:prstGeom>
        </p:spPr>
      </p:pic>
      <p:sp>
        <p:nvSpPr>
          <p:cNvPr id="3" name="Content Placeholder 2">
            <a:extLst>
              <a:ext uri="{FF2B5EF4-FFF2-40B4-BE49-F238E27FC236}">
                <a16:creationId xmlns:a16="http://schemas.microsoft.com/office/drawing/2014/main" id="{77E20575-1972-9A3C-67BE-7E66CEEEC418}"/>
              </a:ext>
            </a:extLst>
          </p:cNvPr>
          <p:cNvSpPr>
            <a:spLocks noGrp="1"/>
          </p:cNvSpPr>
          <p:nvPr>
            <p:ph idx="1"/>
          </p:nvPr>
        </p:nvSpPr>
        <p:spPr>
          <a:xfrm>
            <a:off x="4602822" y="2340864"/>
            <a:ext cx="6658013" cy="3793237"/>
          </a:xfrm>
        </p:spPr>
        <p:txBody>
          <a:bodyPr>
            <a:normAutofit/>
          </a:bodyPr>
          <a:lstStyle/>
          <a:p>
            <a:pPr marL="502920">
              <a:spcAft>
                <a:spcPts val="800"/>
              </a:spcAft>
            </a:pPr>
            <a:r>
              <a:rPr lang="en-US" b="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Semaphore và Monitor:</a:t>
            </a:r>
            <a:r>
              <a:rPr lang="en-US"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đều là công cụ quan trọng trong C# để kiểm soát và đồng bộ hóa truy cập đồng thời vào tài nguyên chia sẻ. Sự lựa chọn giữa chúng phụ thuộc vào yêu cầu cụ thể của ứng dụng và  muốn quản lý truy cập đồng thời và tài nguyên. Semaphore thường được sử dụng để giới hạn số lượng truy cập, trong khi Monitor thường được sử dụng để đảm bảo tính nhất quán và an toàn trong truy cập dữ liệu..</a:t>
            </a:r>
          </a:p>
        </p:txBody>
      </p:sp>
    </p:spTree>
    <p:extLst>
      <p:ext uri="{BB962C8B-B14F-4D97-AF65-F5344CB8AC3E}">
        <p14:creationId xmlns:p14="http://schemas.microsoft.com/office/powerpoint/2010/main" val="2294461734"/>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581193" y="702156"/>
            <a:ext cx="6309003" cy="1013800"/>
          </a:xfrm>
        </p:spPr>
        <p:txBody>
          <a:bodyPr>
            <a:normAutofit/>
          </a:bodyPr>
          <a:lstStyle/>
          <a:p>
            <a:r>
              <a:rPr lang="vi-VN">
                <a:solidFill>
                  <a:schemeClr val="tx2"/>
                </a:solidFill>
              </a:rPr>
              <a:t>Kết luận &amp; hỏi đáp thảo luận</a:t>
            </a:r>
            <a:endParaRPr lang="en-US">
              <a:solidFill>
                <a:schemeClr val="tx2"/>
              </a:solidFill>
            </a:endParaRPr>
          </a:p>
        </p:txBody>
      </p:sp>
      <p:sp>
        <p:nvSpPr>
          <p:cNvPr id="48" name="Rectangle 47">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7E20575-1972-9A3C-67BE-7E66CEEEC418}"/>
              </a:ext>
            </a:extLst>
          </p:cNvPr>
          <p:cNvSpPr>
            <a:spLocks noGrp="1"/>
          </p:cNvSpPr>
          <p:nvPr>
            <p:ph idx="1"/>
          </p:nvPr>
        </p:nvSpPr>
        <p:spPr>
          <a:xfrm>
            <a:off x="581194" y="1896533"/>
            <a:ext cx="6309003" cy="3962266"/>
          </a:xfrm>
        </p:spPr>
        <p:txBody>
          <a:bodyPr>
            <a:normAutofit/>
          </a:bodyPr>
          <a:lstStyle/>
          <a:p>
            <a:pPr marL="502920"/>
            <a:r>
              <a:rPr lang="en-US" b="1"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Tầm quang trọng đồng bộ hóa trong lập trình của Samephore là:</a:t>
            </a:r>
            <a:endParaRPr lang="en-US"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502920">
              <a:spcAft>
                <a:spcPts val="800"/>
              </a:spcAft>
            </a:pPr>
            <a:r>
              <a:rPr lang="en-US" b="1"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Bảo vệ dữ liệu chia sẻ:</a:t>
            </a:r>
            <a:r>
              <a:rPr lang="en-US"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Semaphore giúp đảm bảo rằng chỉ có một số lượng hạn chế luồng hoặc tiến trình có quyền truy cập vào tài nguyên chia sẻ tại một thời điểm. Điều này ngăn chặn xung đột và đua tài nguyên, đảm bảo tính nhất quán của dữ liệu. </a:t>
            </a:r>
          </a:p>
          <a:p>
            <a:r>
              <a:rPr lang="en-US" b="1">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Giới hạn truy cập đồng thời:</a:t>
            </a:r>
            <a:r>
              <a:rPr lang="en-US">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Semaphore cho phép  kiểm soát số lượng luồng hoặc tiến trình có thể truy cập vào tài nguyên cùng một lúc. Điều này hữu ích khi  cần giới hạn việc truy cập đồng thời vào các tài nguyên như cơ sở dữ liệu hoặc hệ thống tài nguyên hạn chế khác. </a:t>
            </a:r>
            <a:endParaRPr lang="en-US" kern="10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2" name="Picture 41" descr="Electronic circuit board">
            <a:extLst>
              <a:ext uri="{FF2B5EF4-FFF2-40B4-BE49-F238E27FC236}">
                <a16:creationId xmlns:a16="http://schemas.microsoft.com/office/drawing/2014/main" id="{700B9631-EE10-D832-6A4E-F0B0F3CA983A}"/>
              </a:ext>
            </a:extLst>
          </p:cNvPr>
          <p:cNvPicPr>
            <a:picLocks noChangeAspect="1"/>
          </p:cNvPicPr>
          <p:nvPr/>
        </p:nvPicPr>
        <p:blipFill rotWithShape="1">
          <a:blip r:embed="rId2"/>
          <a:srcRect l="43185" r="11353" b="-1"/>
          <a:stretch/>
        </p:blipFill>
        <p:spPr>
          <a:xfrm>
            <a:off x="7521283" y="10"/>
            <a:ext cx="4670717" cy="6857990"/>
          </a:xfrm>
          <a:prstGeom prst="rect">
            <a:avLst/>
          </a:prstGeom>
        </p:spPr>
      </p:pic>
    </p:spTree>
    <p:extLst>
      <p:ext uri="{BB962C8B-B14F-4D97-AF65-F5344CB8AC3E}">
        <p14:creationId xmlns:p14="http://schemas.microsoft.com/office/powerpoint/2010/main" val="257507377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9B35BB5-1630-45F0-B55C-B6847DF21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581192" y="5264486"/>
            <a:ext cx="10883444" cy="958513"/>
          </a:xfrm>
        </p:spPr>
        <p:txBody>
          <a:bodyPr anchor="ctr">
            <a:normAutofit/>
          </a:bodyPr>
          <a:lstStyle/>
          <a:p>
            <a:r>
              <a:rPr lang="vi-VN"/>
              <a:t>Kết luận &amp; hỏi đáp thảo luận</a:t>
            </a:r>
            <a:endParaRPr lang="en-US"/>
          </a:p>
        </p:txBody>
      </p:sp>
      <p:sp>
        <p:nvSpPr>
          <p:cNvPr id="57" name="Rectangle 56">
            <a:extLst>
              <a:ext uri="{FF2B5EF4-FFF2-40B4-BE49-F238E27FC236}">
                <a16:creationId xmlns:a16="http://schemas.microsoft.com/office/drawing/2014/main" id="{D05C6BB3-F359-4E0C-B8DA-4CEA9EE8C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Rectangle 58">
            <a:extLst>
              <a:ext uri="{FF2B5EF4-FFF2-40B4-BE49-F238E27FC236}">
                <a16:creationId xmlns:a16="http://schemas.microsoft.com/office/drawing/2014/main" id="{E512FDBA-7374-4A50-B15C-1C421A40B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Rectangle 60">
            <a:extLst>
              <a:ext uri="{FF2B5EF4-FFF2-40B4-BE49-F238E27FC236}">
                <a16:creationId xmlns:a16="http://schemas.microsoft.com/office/drawing/2014/main" id="{799D451D-9C66-42CF-BC10-324A4F647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0" name="Content Placeholder 2">
            <a:extLst>
              <a:ext uri="{FF2B5EF4-FFF2-40B4-BE49-F238E27FC236}">
                <a16:creationId xmlns:a16="http://schemas.microsoft.com/office/drawing/2014/main" id="{8812BEBB-9864-D466-3624-DFEEFF1D00E4}"/>
              </a:ext>
            </a:extLst>
          </p:cNvPr>
          <p:cNvGraphicFramePr>
            <a:graphicFrameLocks noGrp="1"/>
          </p:cNvGraphicFramePr>
          <p:nvPr>
            <p:ph idx="1"/>
            <p:extLst>
              <p:ext uri="{D42A27DB-BD31-4B8C-83A1-F6EECF244321}">
                <p14:modId xmlns:p14="http://schemas.microsoft.com/office/powerpoint/2010/main" val="2103742853"/>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9246175"/>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31B145DD-0A16-ADE4-D1F5-EDE2E363E704}"/>
              </a:ext>
            </a:extLst>
          </p:cNvPr>
          <p:cNvPicPr>
            <a:picLocks noChangeAspect="1"/>
          </p:cNvPicPr>
          <p:nvPr/>
        </p:nvPicPr>
        <p:blipFill rotWithShape="1">
          <a:blip r:embed="rId2"/>
          <a:srcRect t="1510" b="14220"/>
          <a:stretch/>
        </p:blipFill>
        <p:spPr>
          <a:xfrm>
            <a:off x="20" y="10"/>
            <a:ext cx="12191980" cy="6857988"/>
          </a:xfrm>
          <a:prstGeom prst="rect">
            <a:avLst/>
          </a:prstGeom>
        </p:spPr>
      </p:pic>
      <p:sp>
        <p:nvSpPr>
          <p:cNvPr id="9" name="Rectangle 8">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21C8929-4CD1-3257-267A-607CB7F2EE43}"/>
              </a:ext>
            </a:extLst>
          </p:cNvPr>
          <p:cNvSpPr>
            <a:spLocks noGrp="1"/>
          </p:cNvSpPr>
          <p:nvPr>
            <p:ph type="title"/>
          </p:nvPr>
        </p:nvSpPr>
        <p:spPr>
          <a:xfrm>
            <a:off x="6966184" y="938022"/>
            <a:ext cx="4389261" cy="1188720"/>
          </a:xfrm>
        </p:spPr>
        <p:txBody>
          <a:bodyPr>
            <a:normAutofit/>
          </a:bodyPr>
          <a:lstStyle/>
          <a:p>
            <a:r>
              <a:rPr lang="vi-VN"/>
              <a:t>Kết luận &amp; hỏi đáp thảo luận</a:t>
            </a:r>
            <a:endParaRPr lang="en-US"/>
          </a:p>
        </p:txBody>
      </p:sp>
      <p:sp>
        <p:nvSpPr>
          <p:cNvPr id="3" name="Content Placeholder 2">
            <a:extLst>
              <a:ext uri="{FF2B5EF4-FFF2-40B4-BE49-F238E27FC236}">
                <a16:creationId xmlns:a16="http://schemas.microsoft.com/office/drawing/2014/main" id="{DB716FD7-7783-F4E4-20AB-69FBFF95AE49}"/>
              </a:ext>
            </a:extLst>
          </p:cNvPr>
          <p:cNvSpPr>
            <a:spLocks noGrp="1"/>
          </p:cNvSpPr>
          <p:nvPr>
            <p:ph idx="1"/>
          </p:nvPr>
        </p:nvSpPr>
        <p:spPr>
          <a:xfrm>
            <a:off x="6966184" y="2340865"/>
            <a:ext cx="4389262" cy="3788474"/>
          </a:xfrm>
        </p:spPr>
        <p:txBody>
          <a:bodyPr>
            <a:normAutofit/>
          </a:bodyPr>
          <a:lstStyle/>
          <a:p>
            <a:pPr marL="228600"/>
            <a:r>
              <a:rPr lang="en-US" b="1" kern="100">
                <a:effectLst/>
                <a:latin typeface="Times New Roman" panose="02020603050405020304" pitchFamily="18" charset="0"/>
                <a:ea typeface="Calibri" panose="020F0502020204030204" pitchFamily="34" charset="0"/>
                <a:cs typeface="Times New Roman" panose="02020603050405020304" pitchFamily="18" charset="0"/>
              </a:rPr>
              <a:t>-Khi nào  nên sử dụng Monitor thay vì Semaphore trong ứng dụng C# của bạn? Cung cấp một ví dụ cụ thể.</a:t>
            </a:r>
            <a:endParaRPr lang="en-US" kern="100">
              <a:effectLst/>
              <a:latin typeface="Calibri" panose="020F0502020204030204" pitchFamily="34" charset="0"/>
              <a:ea typeface="Calibri" panose="020F0502020204030204" pitchFamily="34" charset="0"/>
              <a:cs typeface="Times New Roman" panose="02020603050405020304" pitchFamily="18" charset="0"/>
            </a:endParaRPr>
          </a:p>
          <a:p>
            <a:pPr marL="228600">
              <a:spcAft>
                <a:spcPts val="800"/>
              </a:spcAft>
            </a:pPr>
            <a:r>
              <a:rPr lang="en-US" b="1" kern="100">
                <a:effectLst/>
                <a:latin typeface="Times New Roman" panose="02020603050405020304" pitchFamily="18" charset="0"/>
                <a:ea typeface="Calibri" panose="020F0502020204030204" pitchFamily="34" charset="0"/>
                <a:cs typeface="Times New Roman" panose="02020603050405020304" pitchFamily="18" charset="0"/>
              </a:rPr>
              <a:t>-Tại sao việc sử dụng Monitor có thể giúp tránh tình trạng đua tài nguyên và xung đột giữa các luồng?</a:t>
            </a:r>
            <a:endParaRPr lang="en-US"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62448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3" name="Rectangle 1032">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5" name="Rectangle 1034">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037" name="Rectangle 1036">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38">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E72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0">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100+ Hình Ảnh Động Cảm Ơn Sinh Động, &quot;ĐẸP NHẤT TRÁI ĐẤT&quot;">
            <a:extLst>
              <a:ext uri="{FF2B5EF4-FFF2-40B4-BE49-F238E27FC236}">
                <a16:creationId xmlns:a16="http://schemas.microsoft.com/office/drawing/2014/main" id="{1F6CE9A3-3CFF-337A-7FC0-785C580A40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26131" y="1123527"/>
            <a:ext cx="6139733" cy="46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89680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581192" y="1124999"/>
            <a:ext cx="4076149" cy="4608003"/>
          </a:xfrm>
        </p:spPr>
        <p:txBody>
          <a:bodyPr anchor="ctr">
            <a:normAutofit/>
          </a:bodyPr>
          <a:lstStyle/>
          <a:p>
            <a:r>
              <a:rPr lang="vi-VN" sz="4000" dirty="0">
                <a:solidFill>
                  <a:schemeClr val="accent1"/>
                </a:solidFill>
              </a:rPr>
              <a:t>Đồng bộ hóa trên C#</a:t>
            </a:r>
            <a:endParaRPr lang="en-US" sz="4000" dirty="0">
              <a:solidFill>
                <a:schemeClr val="accent1"/>
              </a:solidFill>
            </a:endParaRP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7E20575-1972-9A3C-67BE-7E66CEEEC418}"/>
              </a:ext>
            </a:extLst>
          </p:cNvPr>
          <p:cNvSpPr>
            <a:spLocks noGrp="1"/>
          </p:cNvSpPr>
          <p:nvPr>
            <p:ph idx="1"/>
          </p:nvPr>
        </p:nvSpPr>
        <p:spPr>
          <a:xfrm>
            <a:off x="5117586" y="1124998"/>
            <a:ext cx="6143248" cy="4608003"/>
          </a:xfrm>
        </p:spPr>
        <p:txBody>
          <a:bodyPr>
            <a:normAutofit/>
          </a:bodyPr>
          <a:lstStyle/>
          <a:p>
            <a:pPr marL="502920" marR="0">
              <a:lnSpc>
                <a:spcPct val="107000"/>
              </a:lnSpc>
              <a:spcBef>
                <a:spcPts val="0"/>
              </a:spcBef>
              <a:spcAft>
                <a:spcPts val="800"/>
              </a:spcAft>
            </a:pPr>
            <a:r>
              <a:rPr lang="vi-VN" sz="1800" kern="100" dirty="0">
                <a:effectLst/>
                <a:latin typeface="Calibri" panose="020F0502020204030204" pitchFamily="34" charset="0"/>
                <a:ea typeface="Calibri" panose="020F0502020204030204" pitchFamily="34" charset="0"/>
                <a:cs typeface="Times New Roman" panose="02020603050405020304" pitchFamily="18" charset="0"/>
              </a:rPr>
              <a:t>Semaphore và monitor là hai khái niệm quan trọng trong lập trình đa luồng trong 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vi-VN" sz="1800" kern="100" dirty="0">
                <a:effectLst/>
                <a:latin typeface="Calibri" panose="020F0502020204030204" pitchFamily="34" charset="0"/>
                <a:ea typeface="Calibri" panose="020F0502020204030204" pitchFamily="34" charset="0"/>
                <a:cs typeface="Times New Roman" panose="02020603050405020304" pitchFamily="18" charset="0"/>
              </a:rPr>
              <a:t>Semaphore được sử dụng để giới hạn số lượng thread có thể truy cập vào một tài nguyên cùng một lúc. Trong khi đó Monitor được dùng dể dồng bộ hóa các thread để tránh xung đột khi truy cập vào một tài nguyên.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5852621"/>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581192" y="702156"/>
            <a:ext cx="11029616" cy="1188720"/>
          </a:xfrm>
        </p:spPr>
        <p:txBody>
          <a:bodyPr>
            <a:normAutofit/>
          </a:bodyPr>
          <a:lstStyle/>
          <a:p>
            <a:r>
              <a:rPr lang="en-US"/>
              <a:t>SEMAPHORE</a:t>
            </a:r>
          </a:p>
        </p:txBody>
      </p:sp>
      <p:graphicFrame>
        <p:nvGraphicFramePr>
          <p:cNvPr id="14" name="Content Placeholder 2">
            <a:extLst>
              <a:ext uri="{FF2B5EF4-FFF2-40B4-BE49-F238E27FC236}">
                <a16:creationId xmlns:a16="http://schemas.microsoft.com/office/drawing/2014/main" id="{38A1F50C-7442-2C99-C7D4-18717D14EBC9}"/>
              </a:ext>
            </a:extLst>
          </p:cNvPr>
          <p:cNvGraphicFramePr>
            <a:graphicFrameLocks noGrp="1"/>
          </p:cNvGraphicFramePr>
          <p:nvPr>
            <p:ph idx="1"/>
            <p:extLst>
              <p:ext uri="{D42A27DB-BD31-4B8C-83A1-F6EECF244321}">
                <p14:modId xmlns:p14="http://schemas.microsoft.com/office/powerpoint/2010/main" val="395360972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70137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16">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581192" y="1073231"/>
            <a:ext cx="3219127" cy="4711539"/>
          </a:xfrm>
        </p:spPr>
        <p:txBody>
          <a:bodyPr anchor="ctr">
            <a:normAutofit/>
          </a:bodyPr>
          <a:lstStyle/>
          <a:p>
            <a:r>
              <a:rPr lang="en-US">
                <a:solidFill>
                  <a:schemeClr val="bg1">
                    <a:lumMod val="85000"/>
                    <a:lumOff val="15000"/>
                  </a:schemeClr>
                </a:solidFill>
              </a:rPr>
              <a:t>SEMAPHORE</a:t>
            </a:r>
          </a:p>
        </p:txBody>
      </p:sp>
      <p:sp>
        <p:nvSpPr>
          <p:cNvPr id="28" name="Rectangle 18">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0">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2">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4">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7E20575-1972-9A3C-67BE-7E66CEEEC418}"/>
              </a:ext>
            </a:extLst>
          </p:cNvPr>
          <p:cNvSpPr>
            <a:spLocks noGrp="1"/>
          </p:cNvSpPr>
          <p:nvPr>
            <p:ph idx="1"/>
          </p:nvPr>
        </p:nvSpPr>
        <p:spPr>
          <a:xfrm>
            <a:off x="4702629" y="1073231"/>
            <a:ext cx="6541841" cy="4711539"/>
          </a:xfrm>
        </p:spPr>
        <p:txBody>
          <a:bodyPr>
            <a:normAutofit/>
          </a:bodyPr>
          <a:lstStyle/>
          <a:p>
            <a:pPr marL="502920" marR="0">
              <a:spcBef>
                <a:spcPts val="0"/>
              </a:spcBef>
              <a:spcAft>
                <a:spcPts val="0"/>
              </a:spcAft>
            </a:pPr>
            <a:r>
              <a:rPr lang="vi-VN"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Semaphore có 2 phương thức quan trọng là </a:t>
            </a:r>
            <a:r>
              <a:rPr lang="vi-VN" b="1"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Wait &amp; Release.</a:t>
            </a:r>
            <a:endParaRPr lang="en-US"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spcBef>
                <a:spcPts val="0"/>
              </a:spcBef>
              <a:spcAft>
                <a:spcPts val="0"/>
              </a:spcAft>
              <a:buNone/>
            </a:pPr>
            <a:r>
              <a:rPr lang="en-US"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vi-VN" b="1"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Phương thức Wait </a:t>
            </a:r>
            <a:r>
              <a:rPr lang="vi-VN"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được dùng để giảm giá trị của </a:t>
            </a:r>
            <a:r>
              <a:rPr lang="en-US"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vi-VN"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Semaphore đi một đơn vụ và chặn luồng hiện tại nếu giá trị </a:t>
            </a:r>
            <a:r>
              <a:rPr lang="en-US"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vi-VN"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của Semaphore bằng 0.</a:t>
            </a:r>
            <a:endParaRPr lang="en-US"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spcBef>
                <a:spcPts val="0"/>
              </a:spcBef>
              <a:spcAft>
                <a:spcPts val="800"/>
              </a:spcAft>
              <a:buNone/>
            </a:pPr>
            <a:r>
              <a:rPr lang="en-US"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vi-VN"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Phương thức Release được sử dụng để tăng giá trị của </a:t>
            </a:r>
            <a:r>
              <a:rPr lang="en-US"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vi-VN"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Semaphore lên một đơn vị và cho phép các luồng khác tiếp </a:t>
            </a:r>
            <a:r>
              <a:rPr lang="en-US"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vi-VN"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tục thực thi. </a:t>
            </a:r>
            <a:endParaRPr lang="en-US"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3967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959157" y="1113764"/>
            <a:ext cx="3269749" cy="4624327"/>
          </a:xfrm>
        </p:spPr>
        <p:txBody>
          <a:bodyPr anchor="ctr">
            <a:normAutofit/>
          </a:bodyPr>
          <a:lstStyle/>
          <a:p>
            <a:r>
              <a:rPr lang="vi-VN">
                <a:solidFill>
                  <a:srgbClr val="FFFFFF"/>
                </a:solidFill>
              </a:rPr>
              <a:t>SEMAPHORE</a:t>
            </a:r>
            <a:endParaRPr lang="en-US">
              <a:solidFill>
                <a:srgbClr val="FFFFFF"/>
              </a:solidFill>
            </a:endParaRPr>
          </a:p>
        </p:txBody>
      </p:sp>
      <p:sp>
        <p:nvSpPr>
          <p:cNvPr id="3" name="Content Placeholder 2">
            <a:extLst>
              <a:ext uri="{FF2B5EF4-FFF2-40B4-BE49-F238E27FC236}">
                <a16:creationId xmlns:a16="http://schemas.microsoft.com/office/drawing/2014/main" id="{77E20575-1972-9A3C-67BE-7E66CEEEC418}"/>
              </a:ext>
            </a:extLst>
          </p:cNvPr>
          <p:cNvSpPr>
            <a:spLocks noGrp="1"/>
          </p:cNvSpPr>
          <p:nvPr>
            <p:ph idx="1"/>
          </p:nvPr>
        </p:nvSpPr>
        <p:spPr>
          <a:xfrm>
            <a:off x="5155905" y="1113764"/>
            <a:ext cx="6108179" cy="4624327"/>
          </a:xfrm>
        </p:spPr>
        <p:txBody>
          <a:bodyPr anchor="ctr">
            <a:normAutofit/>
          </a:bodyPr>
          <a:lstStyle/>
          <a:p>
            <a:pPr marL="502920" marR="0">
              <a:spcBef>
                <a:spcPts val="0"/>
              </a:spcBef>
              <a:spcAft>
                <a:spcPts val="800"/>
              </a:spcAft>
            </a:pPr>
            <a:r>
              <a:rPr lang="vi-VN" kern="100">
                <a:effectLst/>
                <a:latin typeface="Calibri" panose="020F0502020204030204" pitchFamily="34" charset="0"/>
                <a:ea typeface="Calibri" panose="020F0502020204030204" pitchFamily="34" charset="0"/>
                <a:cs typeface="Times New Roman" panose="02020603050405020304" pitchFamily="18" charset="0"/>
              </a:rPr>
              <a:t>Điểm mạnh của Semaphore  là cho phép quản lý tài nguyên chặt chẽ hơn và giảm thiểu xung đột giữa các luồng khi truy cập vào tài nguyên chung. Nó cũng cho phép các luồng được phân bổ công bằng và tránh tình trạng một luồng chiếm hết tài nguyên.</a:t>
            </a:r>
            <a:endParaRPr lang="en-US" kern="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3405748"/>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628FD-0A03-E83A-7573-BE2135217328}"/>
              </a:ext>
            </a:extLst>
          </p:cNvPr>
          <p:cNvSpPr>
            <a:spLocks noGrp="1"/>
          </p:cNvSpPr>
          <p:nvPr>
            <p:ph type="title"/>
          </p:nvPr>
        </p:nvSpPr>
        <p:spPr>
          <a:xfrm>
            <a:off x="959157" y="1113764"/>
            <a:ext cx="3269749" cy="4624327"/>
          </a:xfrm>
        </p:spPr>
        <p:txBody>
          <a:bodyPr anchor="ctr">
            <a:normAutofit/>
          </a:bodyPr>
          <a:lstStyle/>
          <a:p>
            <a:r>
              <a:rPr lang="vi-VN">
                <a:solidFill>
                  <a:srgbClr val="FFFFFF"/>
                </a:solidFill>
              </a:rPr>
              <a:t>SEMAPHORE</a:t>
            </a:r>
            <a:endParaRPr lang="en-US">
              <a:solidFill>
                <a:srgbClr val="FFFFFF"/>
              </a:solidFill>
            </a:endParaRPr>
          </a:p>
        </p:txBody>
      </p:sp>
      <p:sp>
        <p:nvSpPr>
          <p:cNvPr id="3" name="Content Placeholder 2">
            <a:extLst>
              <a:ext uri="{FF2B5EF4-FFF2-40B4-BE49-F238E27FC236}">
                <a16:creationId xmlns:a16="http://schemas.microsoft.com/office/drawing/2014/main" id="{77E20575-1972-9A3C-67BE-7E66CEEEC418}"/>
              </a:ext>
            </a:extLst>
          </p:cNvPr>
          <p:cNvSpPr>
            <a:spLocks noGrp="1"/>
          </p:cNvSpPr>
          <p:nvPr>
            <p:ph idx="1"/>
          </p:nvPr>
        </p:nvSpPr>
        <p:spPr>
          <a:xfrm>
            <a:off x="5155905" y="1113764"/>
            <a:ext cx="6108179" cy="4624327"/>
          </a:xfrm>
        </p:spPr>
        <p:txBody>
          <a:bodyPr anchor="ctr">
            <a:normAutofit/>
          </a:bodyPr>
          <a:lstStyle/>
          <a:p>
            <a:pPr marL="502920" marR="0">
              <a:spcBef>
                <a:spcPts val="0"/>
              </a:spcBef>
              <a:spcAft>
                <a:spcPts val="800"/>
              </a:spcAft>
            </a:pPr>
            <a:r>
              <a:rPr lang="vi-VN" kern="100">
                <a:effectLst/>
                <a:latin typeface="Calibri" panose="020F0502020204030204" pitchFamily="34" charset="0"/>
                <a:ea typeface="Calibri" panose="020F0502020204030204" pitchFamily="34" charset="0"/>
                <a:cs typeface="Times New Roman" panose="02020603050405020304" pitchFamily="18" charset="0"/>
              </a:rPr>
              <a:t>Điểm yếu của Semaphore là nó có thể dẫn đến hiện tượng “đói tài nguyên” (resource starvation) khi một số luồng không thể truy cập vào tài nguyên vì Semaphore đã bị chiếm hết. Ngoài ra, Semaphore có thể dẫn đến hiện tượng “chết khóa” (deadlock) khi các luồng đang chờ nhau và không thể tiếp tục thực thi.</a:t>
            </a:r>
            <a:endParaRPr lang="en-US" kern="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5830867"/>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0C6D3-0083-5E72-FA87-BB143E76286A}"/>
              </a:ext>
            </a:extLst>
          </p:cNvPr>
          <p:cNvSpPr>
            <a:spLocks noGrp="1"/>
          </p:cNvSpPr>
          <p:nvPr>
            <p:ph type="title"/>
          </p:nvPr>
        </p:nvSpPr>
        <p:spPr/>
        <p:txBody>
          <a:bodyPr/>
          <a:lstStyle/>
          <a:p>
            <a:r>
              <a:rPr lang="vi-VN" dirty="0"/>
              <a:t>Ví dụ cơ bản cách sử dụng Semaphore để giới hạn truy cập đồng thời vào tài nguyên</a:t>
            </a:r>
            <a:endParaRPr lang="en-US" dirty="0"/>
          </a:p>
        </p:txBody>
      </p:sp>
      <p:sp>
        <p:nvSpPr>
          <p:cNvPr id="3" name="Content Placeholder 2">
            <a:extLst>
              <a:ext uri="{FF2B5EF4-FFF2-40B4-BE49-F238E27FC236}">
                <a16:creationId xmlns:a16="http://schemas.microsoft.com/office/drawing/2014/main" id="{D33418EA-4989-6B5B-71CA-39E3C0E82DF3}"/>
              </a:ext>
            </a:extLst>
          </p:cNvPr>
          <p:cNvSpPr>
            <a:spLocks noGrp="1"/>
          </p:cNvSpPr>
          <p:nvPr>
            <p:ph sz="half" idx="1"/>
          </p:nvPr>
        </p:nvSpPr>
        <p:spPr/>
        <p:txBody>
          <a:bodyPr>
            <a:normAutofit fontScale="77500" lnSpcReduction="20000"/>
          </a:bodyPr>
          <a:lstStyle/>
          <a:p>
            <a:pPr marL="196920" marR="0" indent="0">
              <a:lnSpc>
                <a:spcPct val="107000"/>
              </a:lnSpc>
              <a:spcBef>
                <a:spcPts val="0"/>
              </a:spcBef>
              <a:spcAft>
                <a:spcPts val="0"/>
              </a:spcAft>
              <a:buNone/>
            </a:pPr>
            <a:r>
              <a:rPr lang="vi-VN"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using System;</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using System.Threading;</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class Program</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static Semaphore semaphore = new Semaphore(2, 2);</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static void Main(string[] args)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for (int i = 1; i &lt;= 5; i++)</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Thread thread = new Thread(new ParameterizedThreadStart(Worker));</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thread.Start(i);</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Console.ReadLine();</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800"/>
              </a:spcAft>
              <a:buNone/>
            </a:pPr>
            <a:r>
              <a:rPr lang="vi-VN"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Content Placeholder 3">
            <a:extLst>
              <a:ext uri="{FF2B5EF4-FFF2-40B4-BE49-F238E27FC236}">
                <a16:creationId xmlns:a16="http://schemas.microsoft.com/office/drawing/2014/main" id="{A85F19DF-4D91-D2A8-E476-96C78F795180}"/>
              </a:ext>
            </a:extLst>
          </p:cNvPr>
          <p:cNvSpPr>
            <a:spLocks noGrp="1"/>
          </p:cNvSpPr>
          <p:nvPr>
            <p:ph sz="half" idx="2"/>
          </p:nvPr>
        </p:nvSpPr>
        <p:spPr/>
        <p:txBody>
          <a:bodyPr>
            <a:normAutofit fontScale="77500" lnSpcReduction="20000"/>
          </a:bodyPr>
          <a:lstStyle/>
          <a:p>
            <a:pPr marL="196920" marR="0" indent="0">
              <a:lnSpc>
                <a:spcPct val="107000"/>
              </a:lnSpc>
              <a:spcBef>
                <a:spcPts val="0"/>
              </a:spcBef>
              <a:spcAft>
                <a:spcPts val="0"/>
              </a:spcAft>
              <a:buNone/>
            </a:pPr>
            <a:r>
              <a:rPr lang="vi-VN" sz="1800"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static void Worker(object num)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sz="1800"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sz="1800"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Console.WriteLine("Thread {0} is waiting for the semaphore.", num);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sz="1800"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semaphore.WaitOne();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sz="1800"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sz="1800"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Console.WriteLine("Thread {0} enters the semaphore.", num);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sz="1800"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Thread.Sleep(1000);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sz="1800"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sz="1800"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Console.WriteLine("Thread {0} releases the semaphore.", num);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sz="1800"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semaphore.Release();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0"/>
              </a:spcAft>
              <a:buNone/>
            </a:pPr>
            <a:r>
              <a:rPr lang="vi-VN" sz="1800"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96920" marR="0" indent="0">
              <a:lnSpc>
                <a:spcPct val="107000"/>
              </a:lnSpc>
              <a:spcBef>
                <a:spcPts val="0"/>
              </a:spcBef>
              <a:spcAft>
                <a:spcPts val="800"/>
              </a:spcAft>
              <a:buNone/>
            </a:pPr>
            <a:r>
              <a:rPr lang="vi-VN" sz="1800" kern="1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39570224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DividendVTI">
  <a:themeElements>
    <a:clrScheme name="AnalogousFromDarkSeedLeftStep">
      <a:dk1>
        <a:srgbClr val="000000"/>
      </a:dk1>
      <a:lt1>
        <a:srgbClr val="FFFFFF"/>
      </a:lt1>
      <a:dk2>
        <a:srgbClr val="1C2031"/>
      </a:dk2>
      <a:lt2>
        <a:srgbClr val="F0F3F1"/>
      </a:lt2>
      <a:accent1>
        <a:srgbClr val="E729BF"/>
      </a:accent1>
      <a:accent2>
        <a:srgbClr val="AD17D5"/>
      </a:accent2>
      <a:accent3>
        <a:srgbClr val="7029E7"/>
      </a:accent3>
      <a:accent4>
        <a:srgbClr val="2E35D9"/>
      </a:accent4>
      <a:accent5>
        <a:srgbClr val="2980E7"/>
      </a:accent5>
      <a:accent6>
        <a:srgbClr val="17BDD5"/>
      </a:accent6>
      <a:hlink>
        <a:srgbClr val="3F64BF"/>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158</TotalTime>
  <Words>3301</Words>
  <Application>Microsoft Office PowerPoint</Application>
  <PresentationFormat>Widescreen</PresentationFormat>
  <Paragraphs>135</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Gill Sans MT</vt:lpstr>
      <vt:lpstr>Tahoma</vt:lpstr>
      <vt:lpstr>Times New Roman</vt:lpstr>
      <vt:lpstr>Wingdings</vt:lpstr>
      <vt:lpstr>Wingdings 2</vt:lpstr>
      <vt:lpstr>DividendVTI</vt:lpstr>
      <vt:lpstr>Đồng bộ hóa C# Sử dụng Semaphore và Monitor</vt:lpstr>
      <vt:lpstr>Đồng bộ hóa trên C#</vt:lpstr>
      <vt:lpstr>Đồng bộ hóa trên C#</vt:lpstr>
      <vt:lpstr>Đồng bộ hóa trên C#</vt:lpstr>
      <vt:lpstr>SEMAPHORE</vt:lpstr>
      <vt:lpstr>SEMAPHORE</vt:lpstr>
      <vt:lpstr>SEMAPHORE</vt:lpstr>
      <vt:lpstr>SEMAPHORE</vt:lpstr>
      <vt:lpstr>Ví dụ cơ bản cách sử dụng Semaphore để giới hạn truy cập đồng thời vào tài nguyên</vt:lpstr>
      <vt:lpstr>Monitor</vt:lpstr>
      <vt:lpstr>Monitor</vt:lpstr>
      <vt:lpstr>Monitor</vt:lpstr>
      <vt:lpstr>Monitor</vt:lpstr>
      <vt:lpstr>Monitor</vt:lpstr>
      <vt:lpstr>Giải thích tại sao bạn nên sử dụng Semaphore trong một số trường hợp và Monitor trong những trường hợp khác. </vt:lpstr>
      <vt:lpstr>Giải thích tại sao bạn nên sử dụng Semaphore trong một số trường hợp và Monitor trong những trường hợp khác. </vt:lpstr>
      <vt:lpstr>Ứng dụng thực tế</vt:lpstr>
      <vt:lpstr>Ứng dụng Semaphore</vt:lpstr>
      <vt:lpstr>Ứng dụng Semaphore</vt:lpstr>
      <vt:lpstr>Ứng dụng Semaphore</vt:lpstr>
      <vt:lpstr>Ứng dụng MoNitor</vt:lpstr>
      <vt:lpstr>Ứng dụng MoNitor</vt:lpstr>
      <vt:lpstr>Ứng dụng MoNitor</vt:lpstr>
      <vt:lpstr>Những vấn đề và lỗi thường gặp</vt:lpstr>
      <vt:lpstr>Semaphore  Deadlock(Tình trạng xử lý đóng băng): </vt:lpstr>
      <vt:lpstr>Semaphore  Starvation (Sự đói đau): </vt:lpstr>
      <vt:lpstr>monitor</vt:lpstr>
      <vt:lpstr>monitor</vt:lpstr>
      <vt:lpstr>monitor</vt:lpstr>
      <vt:lpstr>Để tránh những vấn đề này:</vt:lpstr>
      <vt:lpstr>Kết luận &amp; hỏi đáp thảo luận</vt:lpstr>
      <vt:lpstr>Kết luận &amp; hỏi đáp thảo luận</vt:lpstr>
      <vt:lpstr>Kết luận &amp; hỏi đáp thảo luận</vt:lpstr>
      <vt:lpstr>Kết luận &amp; hỏi đáp thảo luận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Đồng bộ hóa C# Sử dụng Semaphore và Monitor</dc:title>
  <dc:creator>hải store248</dc:creator>
  <cp:lastModifiedBy>Nguyễn Tấn Đạt</cp:lastModifiedBy>
  <cp:revision>12</cp:revision>
  <dcterms:created xsi:type="dcterms:W3CDTF">2023-09-19T10:53:36Z</dcterms:created>
  <dcterms:modified xsi:type="dcterms:W3CDTF">2023-09-19T17:16:34Z</dcterms:modified>
</cp:coreProperties>
</file>