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0" r:id="rId2"/>
    <p:sldId id="259" r:id="rId3"/>
    <p:sldId id="335" r:id="rId4"/>
    <p:sldId id="337" r:id="rId5"/>
    <p:sldId id="339" r:id="rId6"/>
    <p:sldId id="315" r:id="rId7"/>
    <p:sldId id="334" r:id="rId8"/>
    <p:sldId id="341" r:id="rId9"/>
    <p:sldId id="343" r:id="rId10"/>
    <p:sldId id="342" r:id="rId11"/>
    <p:sldId id="344" r:id="rId12"/>
    <p:sldId id="345" r:id="rId13"/>
    <p:sldId id="346" r:id="rId14"/>
    <p:sldId id="340" r:id="rId15"/>
    <p:sldId id="347" r:id="rId16"/>
    <p:sldId id="358" r:id="rId17"/>
    <p:sldId id="350" r:id="rId18"/>
    <p:sldId id="359" r:id="rId19"/>
    <p:sldId id="360" r:id="rId20"/>
    <p:sldId id="353" r:id="rId21"/>
    <p:sldId id="351" r:id="rId22"/>
    <p:sldId id="356" r:id="rId23"/>
    <p:sldId id="352" r:id="rId24"/>
    <p:sldId id="357" r:id="rId25"/>
    <p:sldId id="355" r:id="rId26"/>
    <p:sldId id="303" r:id="rId27"/>
    <p:sldId id="304" r:id="rId28"/>
    <p:sldId id="305" r:id="rId29"/>
    <p:sldId id="307" r:id="rId30"/>
    <p:sldId id="308" r:id="rId31"/>
    <p:sldId id="309" r:id="rId32"/>
    <p:sldId id="311" r:id="rId33"/>
    <p:sldId id="310" r:id="rId34"/>
    <p:sldId id="312" r:id="rId35"/>
    <p:sldId id="354" r:id="rId36"/>
    <p:sldId id="338" r:id="rId37"/>
    <p:sldId id="33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0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E0FD3-0A68-447D-85CC-A7CD4E98834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9722-9589-4EDE-B44A-8E17D17B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8AF24-B98E-4A2A-ABF0-AA5C60484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59722-9589-4EDE-B44A-8E17D17B9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59722-9589-4EDE-B44A-8E17D17B95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59722-9589-4EDE-B44A-8E17D17B9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8E5-CD38-41AD-A5EB-BBA41999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9280-D796-49B4-9F49-55E48F35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2BA7-F288-451A-8C10-31A920C3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3E14-B2AB-42A0-B5D8-DAA30DA5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784A-0BEF-456D-80B6-1C77FD8E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2ED-3EA3-4767-84B7-72FE4B2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FC85-7894-441D-BFE8-BED1750D8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9656-2010-4296-B921-4192D561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17C5-0621-4034-B9AF-8CD5EA06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B4E7-B142-4157-8278-398E554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29CA7-755C-4EC9-8A5E-ED769295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107E-2578-423D-A777-E25E1C9D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4436-5121-4920-8E1A-749A7E0E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039B-DD09-45E4-8A8A-9DF26BC4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DFD5-8AB0-4344-9190-88C63514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20B8-CFA6-44C5-9AEC-C2403C79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7F20-D62D-4548-B5DE-93431A4F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058B2-08BA-4F8A-BDCE-389DBBE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3DA6-3C06-4A29-82E1-1C64893F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5EE7-3A59-4167-B8FD-AD383B1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5ED4-AF39-4B34-A7B4-9FD4FD67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9CC2-53A2-48E6-AC6D-12B6C99B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2BD3-3052-4922-8BB1-18F43D4D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79B8-5CCC-4293-8704-1FF73F5C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AD9A-DAE2-41F6-9DDF-0500553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73D5-9D1C-4B12-9369-45A491F5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0EE7-FF8D-4563-B29C-A186C377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85608-114C-46F4-AB3C-4701B406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EFCB-1336-428D-917E-4AE0A20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7FCE-E86F-4CBD-BA44-75F9FB6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BE79-2039-47CC-BA41-BB61338A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376E-84AA-4D8F-A3A0-E206EA5A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606D-6E93-4039-8DF1-0D38119C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A3234-7EDC-45B1-A020-7249B12D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6959B-1E06-4EFB-9681-5AAC7D8C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8AC0-8D69-484F-879E-C82CD6C0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C03CC-1C16-4D5A-834C-7BD5DD6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77581-3849-4276-B559-06DF239C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CFCB-A5DC-4FB6-9A02-87BEFBE9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B531-3CFE-4401-B0CC-FFEEA1E5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FC53-A1C5-485F-ACA6-DBC08036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4DE4-0326-45CE-976D-0021CBD1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97600-C515-4E18-B6D8-CE86760E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29019-6FEF-48FC-984B-9A96F716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AE30F-8542-473A-A9CB-B2CD58A7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43FE-A6B4-47A9-8941-1846F3FA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986-4227-4544-9042-A86599CB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D566-1C3A-49D9-B8FA-A0B2D360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0345E-31D5-4D7D-BF52-7BDF843FE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DA2F-2E72-4B6A-9484-3E39C0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6B012-C4A2-491B-9258-C0BE36CE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1F5B-2FD2-4F69-8F92-35BB516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6011-3507-4AAE-8033-326E712B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0C984-A6F6-4626-81EC-57F14F1A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C0DE6-4B1C-4810-946E-E6446CD0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C44F-27A7-4DFB-873F-92C380E5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CA5-115F-4639-B1E3-2A6F01A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47CF9-C7EB-4A5F-9691-C4BDB9D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46A8E-974A-4AA7-80D5-A5EE56AB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7997-1142-4656-8F5D-942FF80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F01-D501-45B9-AD3D-8DB46FCE6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BF76-56FA-4FE9-8264-92B718A9D93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E974-F95E-4107-A672-4112250F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029E-4A17-4B6C-BA3E-3DBDF2766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C2F3-E0F7-46EC-A0DC-FC6E87E2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ộ hình nền powerpoint slide mở đầu đẹp, chuyên nghiệp nhất">
            <a:extLst>
              <a:ext uri="{FF2B5EF4-FFF2-40B4-BE49-F238E27FC236}">
                <a16:creationId xmlns:a16="http://schemas.microsoft.com/office/drawing/2014/main" id="{A55100C8-47A6-4A9D-9A08-DDBF11A4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3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6829-3ACE-4CC6-8143-25372015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113"/>
            <a:ext cx="10515600" cy="900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vi-V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có phương thức lấy độ ưu tiên toán tử như sau:</a:t>
            </a:r>
            <a:b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2654-8302-4E2C-B535-BA425AB3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isOperator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nó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toán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tử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'%'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'^'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'!’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 getPriority(</a:t>
            </a: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vi-VN" sz="2000" dirty="0">
                <a:solidFill>
                  <a:srgbClr val="008000"/>
                </a:solidFill>
                <a:latin typeface="Consolas" panose="020B0609020204030204" pitchFamily="49" charset="0"/>
              </a:rPr>
              <a:t>//Kiểm tra thứ tự ưu tiên của toán tử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'%'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'^'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3;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thức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825625"/>
            <a:ext cx="9418468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 Thứ tự ưu tiên trong biểu thức</a:t>
            </a:r>
            <a:r>
              <a:rPr lang="vi-VN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vi-VN" sz="2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Dấu ngoặc</a:t>
            </a:r>
          </a:p>
          <a:p>
            <a:pPr marL="0" indent="0">
              <a:buNone/>
            </a:pPr>
            <a:br>
              <a:rPr lang="vi-VN" sz="2400" dirty="0"/>
            </a:br>
            <a:r>
              <a:rPr lang="vi-VN" sz="2400" dirty="0"/>
              <a:t>Nếu biểu thức có các dấu ngoặc :</a:t>
            </a:r>
            <a:endParaRPr lang="en-US" sz="2400" dirty="0"/>
          </a:p>
          <a:p>
            <a:pPr marL="0" indent="0">
              <a:buNone/>
            </a:pPr>
            <a:r>
              <a:rPr lang="vi-VN" sz="2400" dirty="0"/>
              <a:t>ngoặc tròn ( ), ngoặc vuông [ ], ngoặc nhọn { }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vi-VN" sz="2400" dirty="0"/>
              <a:t>a thực hiện phép tính theo thứ tự 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vi-VN" sz="2400" dirty="0"/>
              <a:t>(</a:t>
            </a:r>
            <a:r>
              <a:rPr lang="en-US" sz="2400" dirty="0"/>
              <a:t> </a:t>
            </a:r>
            <a:r>
              <a:rPr lang="vi-VN" sz="2400" dirty="0"/>
              <a:t>)</a:t>
            </a:r>
            <a:r>
              <a:rPr lang="en-US" sz="2400" dirty="0"/>
              <a:t> </a:t>
            </a:r>
            <a:r>
              <a:rPr lang="vi-VN" sz="2400" dirty="0"/>
              <a:t>→</a:t>
            </a:r>
            <a:r>
              <a:rPr lang="en-US" sz="2400" dirty="0"/>
              <a:t> </a:t>
            </a:r>
            <a:r>
              <a:rPr lang="vi-VN" sz="2400" dirty="0"/>
              <a:t>[</a:t>
            </a:r>
            <a:r>
              <a:rPr lang="en-US" sz="2400" dirty="0"/>
              <a:t> </a:t>
            </a:r>
            <a:r>
              <a:rPr lang="vi-VN" sz="2400" dirty="0"/>
              <a:t>]</a:t>
            </a:r>
            <a:r>
              <a:rPr lang="en-US" sz="2400" dirty="0"/>
              <a:t> </a:t>
            </a:r>
            <a:r>
              <a:rPr lang="vi-VN" sz="2400" dirty="0"/>
              <a:t>→</a:t>
            </a:r>
            <a:r>
              <a:rPr lang="en-US" sz="2400" dirty="0"/>
              <a:t> </a:t>
            </a:r>
            <a:r>
              <a:rPr lang="vi-VN" sz="2400" dirty="0"/>
              <a:t>{</a:t>
            </a:r>
            <a:r>
              <a:rPr lang="en-US" sz="2400" dirty="0"/>
              <a:t> </a:t>
            </a:r>
            <a:r>
              <a:rPr lang="vi-VN" sz="2400" dirty="0"/>
              <a:t>}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67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thức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440611"/>
            <a:ext cx="9418468" cy="4736352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 Thứ tự ưu tiên trong biểu thức</a:t>
            </a:r>
            <a:r>
              <a:rPr lang="vi-VN" sz="2600" i="1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vi-VN" sz="2600" b="1" i="1" dirty="0">
                <a:solidFill>
                  <a:srgbClr val="000000"/>
                </a:solidFill>
                <a:latin typeface="Arial" panose="020B0604020202020204" pitchFamily="34" charset="0"/>
              </a:rPr>
              <a:t>Toán hạng</a:t>
            </a:r>
            <a:endParaRPr lang="vi-VN" sz="2600" b="1" i="1" dirty="0">
              <a:effectLst/>
            </a:endParaRPr>
          </a:p>
          <a:p>
            <a:pPr marL="0" indent="0">
              <a:buNone/>
            </a:pPr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nguyên</a:t>
            </a:r>
            <a:r>
              <a:rPr lang="en-US" sz="2600" dirty="0"/>
              <a:t> </a:t>
            </a:r>
            <a:r>
              <a:rPr lang="en-US" sz="2600" dirty="0" err="1"/>
              <a:t>dương</a:t>
            </a:r>
            <a:r>
              <a:rPr lang="en-US" sz="2600" dirty="0"/>
              <a:t> : {0 1 2 3 4 5 6 7 8 9}</a:t>
            </a:r>
            <a:r>
              <a:rPr lang="vi-VN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thập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vi-VN" sz="2400" dirty="0"/>
              <a:t>Hàm kiểm tra Toán hạng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isOperand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nó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là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toán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hạng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‘9’) ||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‘.’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6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thức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36" y="1825625"/>
            <a:ext cx="9738064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 Cách chạy của bài toán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vi-VN" sz="2400" b="0" i="1" dirty="0">
              <a:effectLst/>
            </a:endParaRPr>
          </a:p>
          <a:p>
            <a:r>
              <a:rPr lang="en-US" sz="2400" i="1" dirty="0" err="1"/>
              <a:t>Khởi</a:t>
            </a:r>
            <a:r>
              <a:rPr lang="en-US" sz="2400" i="1" dirty="0"/>
              <a:t> </a:t>
            </a:r>
            <a:r>
              <a:rPr lang="en-US" sz="2400" i="1" dirty="0" err="1"/>
              <a:t>tạo</a:t>
            </a:r>
            <a:r>
              <a:rPr lang="en-US" sz="2400" i="1" dirty="0"/>
              <a:t>:</a:t>
            </a:r>
          </a:p>
          <a:p>
            <a:pPr marL="0" indent="0">
              <a:buNone/>
            </a:pPr>
            <a:r>
              <a:rPr lang="en-US" sz="2400" dirty="0"/>
              <a:t>+ </a:t>
            </a:r>
            <a:r>
              <a:rPr lang="en-US" sz="2400" dirty="0">
                <a:solidFill>
                  <a:srgbClr val="00B0F0"/>
                </a:solidFill>
              </a:rPr>
              <a:t>Result</a:t>
            </a:r>
            <a:r>
              <a:rPr lang="en-US" sz="2400" dirty="0"/>
              <a:t>(string):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+ </a:t>
            </a:r>
            <a:r>
              <a:rPr lang="en-US" sz="2400" dirty="0" err="1">
                <a:solidFill>
                  <a:srgbClr val="00B0F0"/>
                </a:solidFill>
              </a:rPr>
              <a:t>OperatorStack</a:t>
            </a:r>
            <a:r>
              <a:rPr lang="en-US" sz="2400" dirty="0"/>
              <a:t>: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đệm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8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90A3-D02E-4360-88FF-EBA66C1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thức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4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175-D64A-4936-B8D0-A1172F60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char x in string(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)</a:t>
            </a:r>
          </a:p>
          <a:p>
            <a:pPr marL="342900" indent="-342900">
              <a:buAutoNum type="arabicPeriod"/>
            </a:pPr>
            <a:r>
              <a:rPr lang="en-US" sz="2800" dirty="0"/>
              <a:t>IF 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</a:t>
            </a:r>
            <a:r>
              <a:rPr lang="en-US" dirty="0"/>
              <a:t>=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hạng</a:t>
            </a:r>
            <a:r>
              <a:rPr lang="en-US" sz="2800" dirty="0"/>
              <a:t>) -&gt; push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sz="2800" dirty="0"/>
              <a:t>IF 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= ‘( { [ </a:t>
            </a:r>
            <a:r>
              <a:rPr lang="en-US" dirty="0"/>
              <a:t>‘</a:t>
            </a:r>
            <a:r>
              <a:rPr lang="en-US" sz="2800" dirty="0"/>
              <a:t>)   -&gt; push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</a:rPr>
              <a:t>OperatorStack</a:t>
            </a:r>
            <a:endParaRPr lang="en-US" sz="28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/>
              <a:t>IF 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= ‘ ) } ] ‘  -&gt;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</a:rPr>
              <a:t>OperatorStack</a:t>
            </a:r>
            <a:r>
              <a:rPr lang="en-US" sz="2800" dirty="0"/>
              <a:t> ra </a:t>
            </a:r>
            <a:r>
              <a:rPr lang="en-US" sz="2800" dirty="0" err="1"/>
              <a:t>và</a:t>
            </a:r>
            <a:r>
              <a:rPr lang="en-US" sz="2800" dirty="0"/>
              <a:t> push </a:t>
            </a:r>
            <a:r>
              <a:rPr lang="en-US" sz="2800" dirty="0" err="1"/>
              <a:t>vào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00B0F0"/>
                </a:solidFill>
              </a:rPr>
              <a:t>Result </a:t>
            </a:r>
            <a:r>
              <a:rPr lang="en-US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” ( { [ “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. </a:t>
            </a:r>
            <a:endParaRPr lang="vi-VN" sz="2800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ngoặc</a:t>
            </a:r>
            <a:endParaRPr lang="vi-VN" sz="2800" dirty="0"/>
          </a:p>
          <a:p>
            <a:pPr marL="0" indent="0">
              <a:buNone/>
            </a:pPr>
            <a:r>
              <a:rPr lang="vi-VN" dirty="0"/>
              <a:t>			</a:t>
            </a:r>
            <a:r>
              <a:rPr lang="en-US" sz="2800" dirty="0"/>
              <a:t> </a:t>
            </a:r>
            <a:r>
              <a:rPr lang="vi-VN" sz="2800" dirty="0"/>
              <a:t>(</a:t>
            </a:r>
            <a:r>
              <a:rPr lang="en-US" sz="2800" dirty="0"/>
              <a:t> </a:t>
            </a:r>
            <a:r>
              <a:rPr lang="vi-VN" sz="2800" dirty="0"/>
              <a:t>)</a:t>
            </a:r>
            <a:r>
              <a:rPr lang="en-US" sz="2800" dirty="0"/>
              <a:t> </a:t>
            </a:r>
            <a:r>
              <a:rPr lang="vi-VN" sz="2800" dirty="0"/>
              <a:t>→</a:t>
            </a:r>
            <a:r>
              <a:rPr lang="en-US" sz="2800" dirty="0"/>
              <a:t> </a:t>
            </a:r>
            <a:r>
              <a:rPr lang="vi-VN" sz="2800" dirty="0"/>
              <a:t>[</a:t>
            </a:r>
            <a:r>
              <a:rPr lang="en-US" sz="2800" dirty="0"/>
              <a:t> </a:t>
            </a:r>
            <a:r>
              <a:rPr lang="vi-VN" sz="2800" dirty="0"/>
              <a:t>]</a:t>
            </a:r>
            <a:r>
              <a:rPr lang="en-US" sz="2800" dirty="0"/>
              <a:t> </a:t>
            </a:r>
            <a:r>
              <a:rPr lang="vi-VN" sz="2800" dirty="0"/>
              <a:t>→</a:t>
            </a:r>
            <a:r>
              <a:rPr lang="en-US" sz="2800" dirty="0"/>
              <a:t> </a:t>
            </a:r>
            <a:r>
              <a:rPr lang="vi-VN" sz="2800" dirty="0"/>
              <a:t>{</a:t>
            </a:r>
            <a:r>
              <a:rPr lang="en-US" sz="2800" dirty="0"/>
              <a:t> </a:t>
            </a:r>
            <a:r>
              <a:rPr lang="vi-VN" sz="2800" dirty="0"/>
              <a:t>}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” ( { [ “ 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</a:rPr>
              <a:t>OperatorStack</a:t>
            </a:r>
            <a:endParaRPr lang="en-U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B4C3-EAD3-40AD-87F4-73170B1E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41" y="271522"/>
            <a:ext cx="10952671" cy="6586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4. IF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A.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-&gt; push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vi-VN" dirty="0"/>
              <a:t>	a.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!=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vi-VN" dirty="0"/>
              <a:t> </a:t>
            </a:r>
            <a:r>
              <a:rPr lang="en-US" dirty="0"/>
              <a:t>-&gt; push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dirty="0"/>
              <a:t>b.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==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vi-VN" dirty="0"/>
              <a:t>		</a:t>
            </a:r>
            <a:r>
              <a:rPr lang="en-US" dirty="0"/>
              <a:t>-IF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 &lt;  </a:t>
            </a:r>
            <a:r>
              <a:rPr lang="en-US" dirty="0">
                <a:solidFill>
                  <a:srgbClr val="FF0000"/>
                </a:solidFill>
              </a:rPr>
              <a:t>X)</a:t>
            </a:r>
            <a:r>
              <a:rPr lang="en-US" dirty="0"/>
              <a:t> -&gt;  push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vi-VN" dirty="0"/>
              <a:t>	</a:t>
            </a:r>
            <a:r>
              <a:rPr lang="en-US" dirty="0"/>
              <a:t>-IF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 &gt; =  </a:t>
            </a:r>
            <a:r>
              <a:rPr lang="en-US" dirty="0">
                <a:solidFill>
                  <a:srgbClr val="FF0000"/>
                </a:solidFill>
              </a:rPr>
              <a:t>X)</a:t>
            </a:r>
          </a:p>
          <a:p>
            <a:pPr marL="0" indent="0">
              <a:buNone/>
            </a:pPr>
            <a:r>
              <a:rPr lang="en-US" dirty="0"/>
              <a:t>	      	</a:t>
            </a: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push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Result.</a:t>
            </a:r>
          </a:p>
          <a:p>
            <a:pPr marL="0" indent="0">
              <a:buNone/>
            </a:pPr>
            <a:r>
              <a:rPr lang="en-US" dirty="0"/>
              <a:t>	      	</a:t>
            </a: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1: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vi-VN" dirty="0"/>
              <a:t>	</a:t>
            </a:r>
            <a:r>
              <a:rPr lang="en-US" dirty="0"/>
              <a:t>+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-&gt;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vi-VN" dirty="0"/>
              <a:t>		</a:t>
            </a:r>
            <a:r>
              <a:rPr lang="en-US" dirty="0"/>
              <a:t>+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!=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-&gt; </a:t>
            </a:r>
            <a:r>
              <a:rPr lang="vi-VN" dirty="0"/>
              <a:t>dừng,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		push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OperatorStack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-&gt; push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Result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46F5CF8-3F35-4394-AD32-2ACFBA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C5EC28-729F-41FD-BFC4-D3605DDFCCEF}"/>
              </a:ext>
            </a:extLst>
          </p:cNvPr>
          <p:cNvGraphicFramePr>
            <a:graphicFrameLocks noGrp="1"/>
          </p:cNvGraphicFramePr>
          <p:nvPr/>
        </p:nvGraphicFramePr>
        <p:xfrm>
          <a:off x="155511" y="1326156"/>
          <a:ext cx="437916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68">
                  <a:extLst>
                    <a:ext uri="{9D8B030D-6E8A-4147-A177-3AD203B41FA5}">
                      <a16:colId xmlns:a16="http://schemas.microsoft.com/office/drawing/2014/main" val="71889485"/>
                    </a:ext>
                  </a:extLst>
                </a:gridCol>
                <a:gridCol w="1347721">
                  <a:extLst>
                    <a:ext uri="{9D8B030D-6E8A-4147-A177-3AD203B41FA5}">
                      <a16:colId xmlns:a16="http://schemas.microsoft.com/office/drawing/2014/main" val="4246693674"/>
                    </a:ext>
                  </a:extLst>
                </a:gridCol>
                <a:gridCol w="2153778">
                  <a:extLst>
                    <a:ext uri="{9D8B030D-6E8A-4147-A177-3AD203B41FA5}">
                      <a16:colId xmlns:a16="http://schemas.microsoft.com/office/drawing/2014/main" val="212768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Duyệt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5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{ 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2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{ [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2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r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r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9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^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r (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4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r (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2 32 3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32 3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5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5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32 3 ^ 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2325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F121EF-E861-4A29-B780-077B4EBE9C3E}"/>
              </a:ext>
            </a:extLst>
          </p:cNvPr>
          <p:cNvSpPr/>
          <p:nvPr/>
        </p:nvSpPr>
        <p:spPr>
          <a:xfrm>
            <a:off x="2967135" y="365297"/>
            <a:ext cx="4996197" cy="698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E7561-AD71-4DEE-886B-31E77DD6E5EF}"/>
              </a:ext>
            </a:extLst>
          </p:cNvPr>
          <p:cNvSpPr txBox="1"/>
          <p:nvPr/>
        </p:nvSpPr>
        <p:spPr>
          <a:xfrm>
            <a:off x="3547792" y="455907"/>
            <a:ext cx="383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{[r(32^3)-10*10%13]+6!}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3A58EE-B13A-4E4F-ABED-FE1535854622}"/>
              </a:ext>
            </a:extLst>
          </p:cNvPr>
          <p:cNvGraphicFramePr>
            <a:graphicFrameLocks noGrp="1"/>
          </p:cNvGraphicFramePr>
          <p:nvPr/>
        </p:nvGraphicFramePr>
        <p:xfrm>
          <a:off x="4853475" y="1326156"/>
          <a:ext cx="540086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42">
                  <a:extLst>
                    <a:ext uri="{9D8B030D-6E8A-4147-A177-3AD203B41FA5}">
                      <a16:colId xmlns:a16="http://schemas.microsoft.com/office/drawing/2014/main" val="1746937570"/>
                    </a:ext>
                  </a:extLst>
                </a:gridCol>
                <a:gridCol w="1434675">
                  <a:extLst>
                    <a:ext uri="{9D8B030D-6E8A-4147-A177-3AD203B41FA5}">
                      <a16:colId xmlns:a16="http://schemas.microsoft.com/office/drawing/2014/main" val="2672944088"/>
                    </a:ext>
                  </a:extLst>
                </a:gridCol>
                <a:gridCol w="3052050">
                  <a:extLst>
                    <a:ext uri="{9D8B030D-6E8A-4147-A177-3AD203B41FA5}">
                      <a16:colId xmlns:a16="http://schemas.microsoft.com/office/drawing/2014/main" val="219965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Duyệt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OperatorStack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0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8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 [ -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2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13 %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13 %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13 % - 6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 +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13 % - 6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32 3 ^ r 10 10 * 13 % - 6 1 !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53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96F082-5103-4AA2-8E79-ADAD7B23D63D}"/>
              </a:ext>
            </a:extLst>
          </p:cNvPr>
          <p:cNvSpPr txBox="1"/>
          <p:nvPr/>
        </p:nvSpPr>
        <p:spPr>
          <a:xfrm>
            <a:off x="4853475" y="5195616"/>
            <a:ext cx="6688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Thấy căn (r) , giai thừa (!) thì push căn, giai thừa vào Operatorstack, thêm giả lập số 2( tương ứng với r ) và số 1 (tương ứng với !) vào Result</a:t>
            </a:r>
          </a:p>
        </p:txBody>
      </p:sp>
    </p:spTree>
    <p:extLst>
      <p:ext uri="{BB962C8B-B14F-4D97-AF65-F5344CB8AC3E}">
        <p14:creationId xmlns:p14="http://schemas.microsoft.com/office/powerpoint/2010/main" val="165672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E1E5-2ED7-45A8-9C1E-B9E453E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2.Đưa Hậu tố vào Cây BSTree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28809"/>
            <a:ext cx="10800425" cy="5429191"/>
          </a:xfrm>
        </p:spPr>
        <p:txBody>
          <a:bodyPr>
            <a:normAutofit/>
          </a:bodyPr>
          <a:lstStyle/>
          <a:p>
            <a:r>
              <a:rPr lang="en-US" dirty="0"/>
              <a:t>B1 :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-&gt; Post Fix(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).</a:t>
            </a:r>
          </a:p>
          <a:p>
            <a:r>
              <a:rPr lang="en-US" dirty="0"/>
              <a:t>B2:	For each char x in string </a:t>
            </a:r>
            <a:r>
              <a:rPr lang="en-US" dirty="0" err="1"/>
              <a:t>PostFix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2.1:IF (x=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{ -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TNode</a:t>
            </a:r>
            <a:r>
              <a:rPr lang="en-US" dirty="0"/>
              <a:t> p </a:t>
            </a:r>
            <a:r>
              <a:rPr lang="en-US" dirty="0" err="1"/>
              <a:t>chứa</a:t>
            </a:r>
            <a:r>
              <a:rPr lang="en-US" dirty="0"/>
              <a:t> x </a:t>
            </a:r>
          </a:p>
          <a:p>
            <a:pPr marL="457200" lvl="1" indent="0">
              <a:buNone/>
            </a:pPr>
            <a:r>
              <a:rPr lang="en-US" dirty="0"/>
              <a:t>      -</a:t>
            </a:r>
            <a:r>
              <a:rPr lang="en-US" dirty="0" err="1"/>
              <a:t>Lưu</a:t>
            </a:r>
            <a:r>
              <a:rPr lang="en-US" dirty="0"/>
              <a:t> p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StackTNode</a:t>
            </a:r>
            <a:r>
              <a:rPr lang="en-US" dirty="0"/>
              <a:t>.}</a:t>
            </a:r>
          </a:p>
          <a:p>
            <a:pPr marL="457200" lvl="1" indent="0">
              <a:buNone/>
            </a:pPr>
            <a:r>
              <a:rPr lang="en-US" dirty="0"/>
              <a:t>2.2 IF(x=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{	-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TNode</a:t>
            </a:r>
            <a:r>
              <a:rPr lang="en-US" dirty="0"/>
              <a:t> p </a:t>
            </a:r>
            <a:r>
              <a:rPr lang="en-US" dirty="0" err="1"/>
              <a:t>chứa</a:t>
            </a:r>
            <a:r>
              <a:rPr lang="en-US" dirty="0"/>
              <a:t> x.</a:t>
            </a:r>
          </a:p>
          <a:p>
            <a:pPr marL="457200" lvl="1" indent="0">
              <a:buNone/>
            </a:pPr>
            <a:r>
              <a:rPr lang="en-US" dirty="0"/>
              <a:t>   	-</a:t>
            </a:r>
            <a:r>
              <a:rPr lang="en-US" dirty="0" err="1"/>
              <a:t>Nối</a:t>
            </a:r>
            <a:r>
              <a:rPr lang="en-US" dirty="0"/>
              <a:t> p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TNode</a:t>
            </a:r>
            <a:r>
              <a:rPr lang="en-US" dirty="0"/>
              <a:t> ở </a:t>
            </a:r>
            <a:r>
              <a:rPr lang="en-US" dirty="0" err="1"/>
              <a:t>đỉnh</a:t>
            </a:r>
            <a:r>
              <a:rPr lang="en-US" dirty="0"/>
              <a:t> Stack ,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phải,đỉnh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	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TNode</a:t>
            </a:r>
            <a:r>
              <a:rPr lang="en-US" dirty="0"/>
              <a:t> p.</a:t>
            </a:r>
          </a:p>
          <a:p>
            <a:pPr marL="457200" lvl="1" indent="0">
              <a:buNone/>
            </a:pPr>
            <a:r>
              <a:rPr lang="en-US" dirty="0"/>
              <a:t>	-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Tnode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Stack.</a:t>
            </a:r>
          </a:p>
          <a:p>
            <a:pPr marL="457200" lvl="1" indent="0">
              <a:buNone/>
            </a:pPr>
            <a:r>
              <a:rPr lang="en-US" dirty="0"/>
              <a:t>    	-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Tnode</a:t>
            </a:r>
            <a:r>
              <a:rPr lang="en-US" dirty="0"/>
              <a:t> p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StackTnode</a:t>
            </a:r>
            <a:r>
              <a:rPr lang="en-US" dirty="0"/>
              <a:t>.}</a:t>
            </a:r>
          </a:p>
          <a:p>
            <a:r>
              <a:rPr lang="en-US" dirty="0"/>
              <a:t>B3:	-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StackTNode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566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765" y="1676399"/>
            <a:ext cx="1891554" cy="51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StackNode</a:t>
            </a:r>
            <a:r>
              <a:rPr lang="en-US" sz="28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476" y="483307"/>
            <a:ext cx="943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PostFix</a:t>
            </a:r>
            <a:r>
              <a:rPr lang="en-US" sz="2800" dirty="0"/>
              <a:t>:	</a:t>
            </a:r>
            <a:r>
              <a:rPr lang="pt-BR" sz="2800" dirty="0"/>
              <a:t>2 32 3 ^ r 10 10 * 13 % - 6 1 ! +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271618" y="1497487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841624" y="1537378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8" name="Oval 7"/>
          <p:cNvSpPr/>
          <p:nvPr/>
        </p:nvSpPr>
        <p:spPr>
          <a:xfrm>
            <a:off x="6411630" y="1537377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41624" y="296145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</a:p>
        </p:txBody>
      </p:sp>
      <p:sp>
        <p:nvSpPr>
          <p:cNvPr id="15" name="Oval 14"/>
          <p:cNvSpPr/>
          <p:nvPr/>
        </p:nvSpPr>
        <p:spPr>
          <a:xfrm>
            <a:off x="4056621" y="417738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6" name="Oval 15"/>
          <p:cNvSpPr/>
          <p:nvPr/>
        </p:nvSpPr>
        <p:spPr>
          <a:xfrm>
            <a:off x="5626627" y="417738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8" name="Straight Connector 17"/>
          <p:cNvCxnSpPr>
            <a:stCxn id="9" idx="3"/>
            <a:endCxn id="15" idx="0"/>
          </p:cNvCxnSpPr>
          <p:nvPr/>
        </p:nvCxnSpPr>
        <p:spPr>
          <a:xfrm flipH="1">
            <a:off x="4449123" y="3535773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6" idx="0"/>
          </p:cNvCxnSpPr>
          <p:nvPr/>
        </p:nvCxnSpPr>
        <p:spPr>
          <a:xfrm>
            <a:off x="5511666" y="3535773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762" y="1525279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</a:p>
        </p:txBody>
      </p:sp>
      <p:sp>
        <p:nvSpPr>
          <p:cNvPr id="24" name="Oval 23"/>
          <p:cNvSpPr/>
          <p:nvPr/>
        </p:nvSpPr>
        <p:spPr>
          <a:xfrm>
            <a:off x="4852946" y="29758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25" name="Oval 24"/>
          <p:cNvSpPr/>
          <p:nvPr/>
        </p:nvSpPr>
        <p:spPr>
          <a:xfrm>
            <a:off x="4060327" y="417738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630333" y="417738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4452829" y="3550199"/>
            <a:ext cx="515078" cy="62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5522988" y="3550199"/>
            <a:ext cx="499847" cy="62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53342" y="148274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30" name="Oval 29"/>
          <p:cNvSpPr/>
          <p:nvPr/>
        </p:nvSpPr>
        <p:spPr>
          <a:xfrm>
            <a:off x="4830301" y="1525279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6388984" y="15373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4852946" y="29758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33" name="Oval 32"/>
          <p:cNvSpPr/>
          <p:nvPr/>
        </p:nvSpPr>
        <p:spPr>
          <a:xfrm>
            <a:off x="4067943" y="4191808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5637949" y="4191807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>
            <a:stCxn id="32" idx="3"/>
            <a:endCxn id="33" idx="0"/>
          </p:cNvCxnSpPr>
          <p:nvPr/>
        </p:nvCxnSpPr>
        <p:spPr>
          <a:xfrm flipH="1">
            <a:off x="4460445" y="3550199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5"/>
            <a:endCxn id="34" idx="0"/>
          </p:cNvCxnSpPr>
          <p:nvPr/>
        </p:nvCxnSpPr>
        <p:spPr>
          <a:xfrm>
            <a:off x="5522988" y="3550199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30301" y="15373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1" name="Oval 40"/>
          <p:cNvSpPr/>
          <p:nvPr/>
        </p:nvSpPr>
        <p:spPr>
          <a:xfrm>
            <a:off x="6381372" y="149806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42" name="Oval 41"/>
          <p:cNvSpPr/>
          <p:nvPr/>
        </p:nvSpPr>
        <p:spPr>
          <a:xfrm>
            <a:off x="4830302" y="299030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%</a:t>
            </a:r>
          </a:p>
        </p:txBody>
      </p:sp>
      <p:sp>
        <p:nvSpPr>
          <p:cNvPr id="43" name="Oval 42"/>
          <p:cNvSpPr/>
          <p:nvPr/>
        </p:nvSpPr>
        <p:spPr>
          <a:xfrm>
            <a:off x="4045299" y="420623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44" name="Oval 43"/>
          <p:cNvSpPr/>
          <p:nvPr/>
        </p:nvSpPr>
        <p:spPr>
          <a:xfrm>
            <a:off x="5615305" y="420623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45" name="Straight Connector 44"/>
          <p:cNvCxnSpPr>
            <a:stCxn id="42" idx="3"/>
            <a:endCxn id="43" idx="0"/>
          </p:cNvCxnSpPr>
          <p:nvPr/>
        </p:nvCxnSpPr>
        <p:spPr>
          <a:xfrm flipH="1">
            <a:off x="4437801" y="3564625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5"/>
            <a:endCxn id="44" idx="0"/>
          </p:cNvCxnSpPr>
          <p:nvPr/>
        </p:nvCxnSpPr>
        <p:spPr>
          <a:xfrm>
            <a:off x="5500344" y="3564625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834870" y="154291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%</a:t>
            </a:r>
          </a:p>
        </p:txBody>
      </p:sp>
      <p:sp>
        <p:nvSpPr>
          <p:cNvPr id="52" name="Oval 51"/>
          <p:cNvSpPr/>
          <p:nvPr/>
        </p:nvSpPr>
        <p:spPr>
          <a:xfrm>
            <a:off x="4841624" y="296145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53" name="Oval 52"/>
          <p:cNvSpPr/>
          <p:nvPr/>
        </p:nvSpPr>
        <p:spPr>
          <a:xfrm>
            <a:off x="4056621" y="417738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54" name="Oval 53"/>
          <p:cNvSpPr/>
          <p:nvPr/>
        </p:nvSpPr>
        <p:spPr>
          <a:xfrm>
            <a:off x="5626627" y="417738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%</a:t>
            </a:r>
          </a:p>
        </p:txBody>
      </p:sp>
      <p:cxnSp>
        <p:nvCxnSpPr>
          <p:cNvPr id="55" name="Straight Connector 54"/>
          <p:cNvCxnSpPr>
            <a:stCxn id="52" idx="3"/>
            <a:endCxn id="53" idx="0"/>
          </p:cNvCxnSpPr>
          <p:nvPr/>
        </p:nvCxnSpPr>
        <p:spPr>
          <a:xfrm flipH="1">
            <a:off x="4449123" y="3535773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5"/>
            <a:endCxn id="54" idx="0"/>
          </p:cNvCxnSpPr>
          <p:nvPr/>
        </p:nvCxnSpPr>
        <p:spPr>
          <a:xfrm>
            <a:off x="5511666" y="3535773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280756" y="153343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58" name="Oval 57"/>
          <p:cNvSpPr/>
          <p:nvPr/>
        </p:nvSpPr>
        <p:spPr>
          <a:xfrm>
            <a:off x="4850762" y="155076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59" name="Oval 58"/>
          <p:cNvSpPr/>
          <p:nvPr/>
        </p:nvSpPr>
        <p:spPr>
          <a:xfrm>
            <a:off x="6420768" y="155076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799810" y="29758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</a:t>
            </a:r>
          </a:p>
        </p:txBody>
      </p:sp>
      <p:sp>
        <p:nvSpPr>
          <p:cNvPr id="61" name="Oval 60"/>
          <p:cNvSpPr/>
          <p:nvPr/>
        </p:nvSpPr>
        <p:spPr>
          <a:xfrm>
            <a:off x="4014807" y="4191808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5584813" y="4191807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63" name="Straight Connector 62"/>
          <p:cNvCxnSpPr>
            <a:stCxn id="60" idx="3"/>
            <a:endCxn id="61" idx="0"/>
          </p:cNvCxnSpPr>
          <p:nvPr/>
        </p:nvCxnSpPr>
        <p:spPr>
          <a:xfrm flipH="1">
            <a:off x="4407309" y="3550199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5"/>
            <a:endCxn id="62" idx="0"/>
          </p:cNvCxnSpPr>
          <p:nvPr/>
        </p:nvCxnSpPr>
        <p:spPr>
          <a:xfrm>
            <a:off x="5469852" y="3550199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45430" y="151806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</a:t>
            </a:r>
          </a:p>
        </p:txBody>
      </p:sp>
      <p:sp>
        <p:nvSpPr>
          <p:cNvPr id="67" name="Oval 66"/>
          <p:cNvSpPr/>
          <p:nvPr/>
        </p:nvSpPr>
        <p:spPr>
          <a:xfrm>
            <a:off x="4841624" y="296145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68" name="Oval 67"/>
          <p:cNvSpPr/>
          <p:nvPr/>
        </p:nvSpPr>
        <p:spPr>
          <a:xfrm>
            <a:off x="4056621" y="417738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69" name="Oval 68"/>
          <p:cNvSpPr/>
          <p:nvPr/>
        </p:nvSpPr>
        <p:spPr>
          <a:xfrm>
            <a:off x="5626627" y="417738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</a:t>
            </a:r>
          </a:p>
        </p:txBody>
      </p:sp>
      <p:cxnSp>
        <p:nvCxnSpPr>
          <p:cNvPr id="70" name="Straight Connector 69"/>
          <p:cNvCxnSpPr>
            <a:stCxn id="67" idx="3"/>
            <a:endCxn id="68" idx="0"/>
          </p:cNvCxnSpPr>
          <p:nvPr/>
        </p:nvCxnSpPr>
        <p:spPr>
          <a:xfrm flipH="1">
            <a:off x="4449123" y="3535773"/>
            <a:ext cx="507462" cy="64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5"/>
            <a:endCxn id="69" idx="0"/>
          </p:cNvCxnSpPr>
          <p:nvPr/>
        </p:nvCxnSpPr>
        <p:spPr>
          <a:xfrm>
            <a:off x="5511666" y="3535773"/>
            <a:ext cx="507463" cy="64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237450" y="151546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66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  <p:bldP spid="48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4074" y="554678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1878406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3331238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724406" y="558128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177238" y="554678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632944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10" name="Oval 9"/>
          <p:cNvSpPr/>
          <p:nvPr/>
        </p:nvSpPr>
        <p:spPr>
          <a:xfrm>
            <a:off x="9189288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10582456" y="558128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663409" y="428445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</a:p>
        </p:txBody>
      </p:sp>
      <p:sp>
        <p:nvSpPr>
          <p:cNvPr id="13" name="Oval 12"/>
          <p:cNvSpPr/>
          <p:nvPr/>
        </p:nvSpPr>
        <p:spPr>
          <a:xfrm>
            <a:off x="1878406" y="312276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4" name="Oval 13"/>
          <p:cNvSpPr/>
          <p:nvPr/>
        </p:nvSpPr>
        <p:spPr>
          <a:xfrm>
            <a:off x="5509409" y="428445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15" name="Oval 14"/>
          <p:cNvSpPr/>
          <p:nvPr/>
        </p:nvSpPr>
        <p:spPr>
          <a:xfrm>
            <a:off x="6294412" y="312276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%</a:t>
            </a:r>
          </a:p>
        </p:txBody>
      </p:sp>
      <p:sp>
        <p:nvSpPr>
          <p:cNvPr id="16" name="Oval 15"/>
          <p:cNvSpPr/>
          <p:nvPr/>
        </p:nvSpPr>
        <p:spPr>
          <a:xfrm>
            <a:off x="4116241" y="184605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17" name="Oval 16"/>
          <p:cNvSpPr/>
          <p:nvPr/>
        </p:nvSpPr>
        <p:spPr>
          <a:xfrm>
            <a:off x="9797453" y="42930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</a:t>
            </a:r>
          </a:p>
        </p:txBody>
      </p:sp>
      <p:sp>
        <p:nvSpPr>
          <p:cNvPr id="18" name="Oval 17"/>
          <p:cNvSpPr/>
          <p:nvPr/>
        </p:nvSpPr>
        <p:spPr>
          <a:xfrm>
            <a:off x="7632943" y="603848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cxnSp>
        <p:nvCxnSpPr>
          <p:cNvPr id="20" name="Straight Connector 19"/>
          <p:cNvCxnSpPr>
            <a:stCxn id="16" idx="7"/>
            <a:endCxn id="18" idx="2"/>
          </p:cNvCxnSpPr>
          <p:nvPr/>
        </p:nvCxnSpPr>
        <p:spPr>
          <a:xfrm flipV="1">
            <a:off x="4786283" y="940279"/>
            <a:ext cx="2846660" cy="100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  <a:endCxn id="13" idx="7"/>
          </p:cNvCxnSpPr>
          <p:nvPr/>
        </p:nvCxnSpPr>
        <p:spPr>
          <a:xfrm flipH="1">
            <a:off x="2548448" y="2182483"/>
            <a:ext cx="1567793" cy="103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6"/>
            <a:endCxn id="15" idx="1"/>
          </p:cNvCxnSpPr>
          <p:nvPr/>
        </p:nvCxnSpPr>
        <p:spPr>
          <a:xfrm>
            <a:off x="4901244" y="2182483"/>
            <a:ext cx="1508129" cy="103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5"/>
            <a:endCxn id="12" idx="0"/>
          </p:cNvCxnSpPr>
          <p:nvPr/>
        </p:nvCxnSpPr>
        <p:spPr>
          <a:xfrm>
            <a:off x="2548448" y="3697083"/>
            <a:ext cx="507463" cy="58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3"/>
            <a:endCxn id="4" idx="0"/>
          </p:cNvCxnSpPr>
          <p:nvPr/>
        </p:nvCxnSpPr>
        <p:spPr>
          <a:xfrm flipH="1">
            <a:off x="806576" y="3697083"/>
            <a:ext cx="1186791" cy="184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  <a:endCxn id="5" idx="0"/>
          </p:cNvCxnSpPr>
          <p:nvPr/>
        </p:nvCxnSpPr>
        <p:spPr>
          <a:xfrm flipH="1">
            <a:off x="2270908" y="4858775"/>
            <a:ext cx="507462" cy="68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5"/>
            <a:endCxn id="6" idx="0"/>
          </p:cNvCxnSpPr>
          <p:nvPr/>
        </p:nvCxnSpPr>
        <p:spPr>
          <a:xfrm>
            <a:off x="3333451" y="4858775"/>
            <a:ext cx="390289" cy="68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3"/>
            <a:endCxn id="14" idx="0"/>
          </p:cNvCxnSpPr>
          <p:nvPr/>
        </p:nvCxnSpPr>
        <p:spPr>
          <a:xfrm flipH="1">
            <a:off x="5901911" y="3697083"/>
            <a:ext cx="507462" cy="58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5"/>
            <a:endCxn id="9" idx="0"/>
          </p:cNvCxnSpPr>
          <p:nvPr/>
        </p:nvCxnSpPr>
        <p:spPr>
          <a:xfrm>
            <a:off x="6964454" y="3697083"/>
            <a:ext cx="1060992" cy="184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7" idx="0"/>
          </p:cNvCxnSpPr>
          <p:nvPr/>
        </p:nvCxnSpPr>
        <p:spPr>
          <a:xfrm flipH="1">
            <a:off x="5116908" y="4858774"/>
            <a:ext cx="507462" cy="72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5"/>
            <a:endCxn id="8" idx="0"/>
          </p:cNvCxnSpPr>
          <p:nvPr/>
        </p:nvCxnSpPr>
        <p:spPr>
          <a:xfrm>
            <a:off x="6179451" y="4858774"/>
            <a:ext cx="390289" cy="6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6"/>
            <a:endCxn id="17" idx="0"/>
          </p:cNvCxnSpPr>
          <p:nvPr/>
        </p:nvCxnSpPr>
        <p:spPr>
          <a:xfrm>
            <a:off x="8417946" y="940279"/>
            <a:ext cx="1772009" cy="335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3"/>
            <a:endCxn id="10" idx="0"/>
          </p:cNvCxnSpPr>
          <p:nvPr/>
        </p:nvCxnSpPr>
        <p:spPr>
          <a:xfrm flipH="1">
            <a:off x="9581790" y="4867399"/>
            <a:ext cx="330624" cy="67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5"/>
            <a:endCxn id="11" idx="0"/>
          </p:cNvCxnSpPr>
          <p:nvPr/>
        </p:nvCxnSpPr>
        <p:spPr>
          <a:xfrm>
            <a:off x="10467495" y="4867399"/>
            <a:ext cx="507463" cy="71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9366" y="401249"/>
            <a:ext cx="1891554" cy="51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StackNode</a:t>
            </a:r>
            <a:r>
              <a:rPr lang="en-US" sz="2800" dirty="0"/>
              <a:t>:</a:t>
            </a:r>
          </a:p>
        </p:txBody>
      </p:sp>
      <p:sp>
        <p:nvSpPr>
          <p:cNvPr id="47" name="Oval 46"/>
          <p:cNvSpPr/>
          <p:nvPr/>
        </p:nvSpPr>
        <p:spPr>
          <a:xfrm>
            <a:off x="3295778" y="24834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9077" y="1107819"/>
            <a:ext cx="1891554" cy="51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Tree:</a:t>
            </a:r>
          </a:p>
        </p:txBody>
      </p:sp>
    </p:spTree>
    <p:extLst>
      <p:ext uri="{BB962C8B-B14F-4D97-AF65-F5344CB8AC3E}">
        <p14:creationId xmlns:p14="http://schemas.microsoft.com/office/powerpoint/2010/main" val="36223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6" grpId="0"/>
      <p:bldP spid="47" grpId="0" animBg="1"/>
      <p:bldP spid="47" grpId="1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69+ Hình nền Powerpoint đẹp, đơn giản, ấn tượng theo Chủ đề">
            <a:extLst>
              <a:ext uri="{FF2B5EF4-FFF2-40B4-BE49-F238E27FC236}">
                <a16:creationId xmlns:a16="http://schemas.microsoft.com/office/drawing/2014/main" id="{D7A597B3-1FEF-4C87-BD1F-09EB28A72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-201918"/>
            <a:ext cx="12191980" cy="705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8E1EE7-D5A1-408A-A5DE-B4E8A0F75F26}"/>
              </a:ext>
            </a:extLst>
          </p:cNvPr>
          <p:cNvSpPr txBox="1"/>
          <p:nvPr/>
        </p:nvSpPr>
        <p:spPr>
          <a:xfrm>
            <a:off x="761999" y="548937"/>
            <a:ext cx="52019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b="1">
                <a:solidFill>
                  <a:schemeClr val="bg1">
                    <a:lumMod val="85000"/>
                  </a:schemeClr>
                </a:solidFill>
              </a:rPr>
              <a:t>ĐỒ ÁN MÔN HỌC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491941-6A6E-4E2C-A834-2647807A0C48}"/>
              </a:ext>
            </a:extLst>
          </p:cNvPr>
          <p:cNvSpPr txBox="1"/>
          <p:nvPr/>
        </p:nvSpPr>
        <p:spPr>
          <a:xfrm>
            <a:off x="774215" y="1405640"/>
            <a:ext cx="665438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>
                <a:solidFill>
                  <a:schemeClr val="bg1"/>
                </a:solidFill>
              </a:rPr>
              <a:t>Cấu Trúc </a:t>
            </a:r>
          </a:p>
          <a:p>
            <a:r>
              <a:rPr lang="en-US" sz="6000" i="1">
                <a:solidFill>
                  <a:schemeClr val="bg1"/>
                </a:solidFill>
              </a:rPr>
              <a:t>Dữ Liệu &amp; Giải Thuật</a:t>
            </a:r>
          </a:p>
          <a:p>
            <a:endParaRPr lang="en-US" sz="590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194014-9C0D-444B-B5A2-C292BD92E3D4}"/>
              </a:ext>
            </a:extLst>
          </p:cNvPr>
          <p:cNvGrpSpPr/>
          <p:nvPr/>
        </p:nvGrpSpPr>
        <p:grpSpPr>
          <a:xfrm>
            <a:off x="659985" y="4689756"/>
            <a:ext cx="6614575" cy="646331"/>
            <a:chOff x="659985" y="4689756"/>
            <a:chExt cx="6614575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144D89-F739-4918-90B2-C632C9D1132E}"/>
                </a:ext>
              </a:extLst>
            </p:cNvPr>
            <p:cNvSpPr txBox="1"/>
            <p:nvPr/>
          </p:nvSpPr>
          <p:spPr>
            <a:xfrm>
              <a:off x="1236104" y="4689756"/>
              <a:ext cx="6038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>
                  <a:solidFill>
                    <a:schemeClr val="bg1"/>
                  </a:solidFill>
                </a:rPr>
                <a:t>Đề Tài: </a:t>
              </a:r>
              <a:r>
                <a:rPr lang="en-US" sz="3600" b="1" i="1">
                  <a:solidFill>
                    <a:schemeClr val="bg1"/>
                  </a:solidFill>
                </a:rPr>
                <a:t>Cây Biểu Thức Toán Học</a:t>
              </a:r>
            </a:p>
          </p:txBody>
        </p:sp>
        <p:pic>
          <p:nvPicPr>
            <p:cNvPr id="38" name="Graphic 37" descr="Clipboard Badge with solid fill">
              <a:extLst>
                <a:ext uri="{FF2B5EF4-FFF2-40B4-BE49-F238E27FC236}">
                  <a16:creationId xmlns:a16="http://schemas.microsoft.com/office/drawing/2014/main" id="{85DE86DC-CA22-42B5-8535-AE615397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985" y="4689756"/>
              <a:ext cx="576119" cy="57611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5A01CF-BF42-4A92-8F4F-F6989A3C4AAC}"/>
              </a:ext>
            </a:extLst>
          </p:cNvPr>
          <p:cNvGrpSpPr/>
          <p:nvPr/>
        </p:nvGrpSpPr>
        <p:grpSpPr>
          <a:xfrm>
            <a:off x="948044" y="3552298"/>
            <a:ext cx="4307840" cy="624840"/>
            <a:chOff x="948044" y="3552298"/>
            <a:chExt cx="4307840" cy="62484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9536E8-4854-4136-B091-F3804AA0FD70}"/>
                </a:ext>
              </a:extLst>
            </p:cNvPr>
            <p:cNvSpPr txBox="1"/>
            <p:nvPr/>
          </p:nvSpPr>
          <p:spPr>
            <a:xfrm>
              <a:off x="948044" y="3661676"/>
              <a:ext cx="430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95000"/>
                    </a:schemeClr>
                  </a:solidFill>
                </a:rPr>
                <a:t>GVGD: Huỳnh Thị Thanh Thương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D08BF2-25A4-4B1B-A1D9-84971FCCEE01}"/>
                </a:ext>
              </a:extLst>
            </p:cNvPr>
            <p:cNvSpPr/>
            <p:nvPr/>
          </p:nvSpPr>
          <p:spPr>
            <a:xfrm>
              <a:off x="948044" y="3552298"/>
              <a:ext cx="4162436" cy="624840"/>
            </a:xfrm>
            <a:prstGeom prst="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38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F9DA-2AE9-4603-AA07-9506C891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3.Tính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A04-1444-47E4-9B15-2F53BE43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3.1 Bằng Cây BSTree</a:t>
            </a:r>
          </a:p>
          <a:p>
            <a:pPr marL="0" indent="0">
              <a:buNone/>
            </a:pPr>
            <a:r>
              <a:rPr lang="vi-VN" dirty="0"/>
              <a:t>3.2 Bằng S</a:t>
            </a:r>
            <a:r>
              <a:rPr lang="en-US" dirty="0"/>
              <a:t>t</a:t>
            </a:r>
            <a:r>
              <a:rPr lang="vi-VN" dirty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9FC9-5198-4C67-9908-4D6946A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4000" b="1" dirty="0"/>
              <a:t>3.1 Bằng Cây BSTree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6EA1-16BD-4C5C-9837-2CFDD688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882065"/>
            <a:ext cx="10625831" cy="429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B1: 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qui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TNode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N-L-R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FBD1-D9D3-46F8-AA38-64F84299F538}"/>
              </a:ext>
            </a:extLst>
          </p:cNvPr>
          <p:cNvSpPr txBox="1"/>
          <p:nvPr/>
        </p:nvSpPr>
        <p:spPr>
          <a:xfrm>
            <a:off x="727969" y="2352583"/>
            <a:ext cx="7784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B2: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TNode</a:t>
            </a:r>
            <a:r>
              <a:rPr lang="en-US" sz="2400" dirty="0"/>
              <a:t> R:</a:t>
            </a:r>
          </a:p>
          <a:p>
            <a:pPr marL="0" indent="0">
              <a:buNone/>
            </a:pPr>
            <a:r>
              <a:rPr lang="en-US" sz="2400" dirty="0"/>
              <a:t>	-IF (R-&gt;data=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hạng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		+</a:t>
            </a:r>
            <a:r>
              <a:rPr lang="en-US" sz="2400" dirty="0" err="1"/>
              <a:t>Chuyển</a:t>
            </a:r>
            <a:r>
              <a:rPr lang="en-US" sz="2400" dirty="0"/>
              <a:t> data -&gt;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+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-IF (R-&gt;data=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		+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-&gt;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+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R-&gt;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		R-&gt;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.</a:t>
            </a:r>
            <a:endParaRPr lang="vi-V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3B1B2-FA92-44A3-938F-3BE1F2D8A9AD}"/>
              </a:ext>
            </a:extLst>
          </p:cNvPr>
          <p:cNvSpPr txBox="1"/>
          <p:nvPr/>
        </p:nvSpPr>
        <p:spPr>
          <a:xfrm>
            <a:off x="678565" y="5291091"/>
            <a:ext cx="778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B3: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9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4074" y="554678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1878406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3331238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724406" y="558128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177238" y="5546784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632944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10" name="Oval 9"/>
          <p:cNvSpPr/>
          <p:nvPr/>
        </p:nvSpPr>
        <p:spPr>
          <a:xfrm>
            <a:off x="9189288" y="5546783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10582456" y="558128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663409" y="428445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</a:p>
        </p:txBody>
      </p:sp>
      <p:sp>
        <p:nvSpPr>
          <p:cNvPr id="13" name="Oval 12"/>
          <p:cNvSpPr/>
          <p:nvPr/>
        </p:nvSpPr>
        <p:spPr>
          <a:xfrm>
            <a:off x="1878406" y="312276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4" name="Oval 13"/>
          <p:cNvSpPr/>
          <p:nvPr/>
        </p:nvSpPr>
        <p:spPr>
          <a:xfrm>
            <a:off x="5509409" y="4284451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15" name="Oval 14"/>
          <p:cNvSpPr/>
          <p:nvPr/>
        </p:nvSpPr>
        <p:spPr>
          <a:xfrm>
            <a:off x="6294412" y="3122760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%</a:t>
            </a:r>
          </a:p>
        </p:txBody>
      </p:sp>
      <p:sp>
        <p:nvSpPr>
          <p:cNvPr id="16" name="Oval 15"/>
          <p:cNvSpPr/>
          <p:nvPr/>
        </p:nvSpPr>
        <p:spPr>
          <a:xfrm>
            <a:off x="4116241" y="1846052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17" name="Oval 16"/>
          <p:cNvSpPr/>
          <p:nvPr/>
        </p:nvSpPr>
        <p:spPr>
          <a:xfrm>
            <a:off x="9797453" y="4293076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</a:t>
            </a:r>
          </a:p>
        </p:txBody>
      </p:sp>
      <p:sp>
        <p:nvSpPr>
          <p:cNvPr id="18" name="Oval 17"/>
          <p:cNvSpPr/>
          <p:nvPr/>
        </p:nvSpPr>
        <p:spPr>
          <a:xfrm>
            <a:off x="7632943" y="603848"/>
            <a:ext cx="785003" cy="67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cxnSp>
        <p:nvCxnSpPr>
          <p:cNvPr id="20" name="Straight Connector 19"/>
          <p:cNvCxnSpPr>
            <a:stCxn id="16" idx="7"/>
            <a:endCxn id="18" idx="2"/>
          </p:cNvCxnSpPr>
          <p:nvPr/>
        </p:nvCxnSpPr>
        <p:spPr>
          <a:xfrm flipV="1">
            <a:off x="4786283" y="940279"/>
            <a:ext cx="2846660" cy="100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  <a:endCxn id="13" idx="7"/>
          </p:cNvCxnSpPr>
          <p:nvPr/>
        </p:nvCxnSpPr>
        <p:spPr>
          <a:xfrm flipH="1">
            <a:off x="2548448" y="2182483"/>
            <a:ext cx="1567793" cy="103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6"/>
            <a:endCxn id="15" idx="1"/>
          </p:cNvCxnSpPr>
          <p:nvPr/>
        </p:nvCxnSpPr>
        <p:spPr>
          <a:xfrm>
            <a:off x="4901244" y="2182483"/>
            <a:ext cx="1508129" cy="103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5"/>
            <a:endCxn id="12" idx="0"/>
          </p:cNvCxnSpPr>
          <p:nvPr/>
        </p:nvCxnSpPr>
        <p:spPr>
          <a:xfrm>
            <a:off x="2548448" y="3697083"/>
            <a:ext cx="507463" cy="58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3"/>
            <a:endCxn id="4" idx="0"/>
          </p:cNvCxnSpPr>
          <p:nvPr/>
        </p:nvCxnSpPr>
        <p:spPr>
          <a:xfrm flipH="1">
            <a:off x="806576" y="3697083"/>
            <a:ext cx="1186791" cy="184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  <a:endCxn id="5" idx="0"/>
          </p:cNvCxnSpPr>
          <p:nvPr/>
        </p:nvCxnSpPr>
        <p:spPr>
          <a:xfrm flipH="1">
            <a:off x="2270908" y="4858775"/>
            <a:ext cx="507462" cy="68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5"/>
            <a:endCxn id="6" idx="0"/>
          </p:cNvCxnSpPr>
          <p:nvPr/>
        </p:nvCxnSpPr>
        <p:spPr>
          <a:xfrm>
            <a:off x="3333451" y="4858775"/>
            <a:ext cx="390289" cy="68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3"/>
            <a:endCxn id="14" idx="0"/>
          </p:cNvCxnSpPr>
          <p:nvPr/>
        </p:nvCxnSpPr>
        <p:spPr>
          <a:xfrm flipH="1">
            <a:off x="5901911" y="3697083"/>
            <a:ext cx="507462" cy="58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5"/>
            <a:endCxn id="9" idx="0"/>
          </p:cNvCxnSpPr>
          <p:nvPr/>
        </p:nvCxnSpPr>
        <p:spPr>
          <a:xfrm>
            <a:off x="6964454" y="3697083"/>
            <a:ext cx="1060992" cy="184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7" idx="0"/>
          </p:cNvCxnSpPr>
          <p:nvPr/>
        </p:nvCxnSpPr>
        <p:spPr>
          <a:xfrm flipH="1">
            <a:off x="5116908" y="4858774"/>
            <a:ext cx="507462" cy="72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5"/>
            <a:endCxn id="8" idx="0"/>
          </p:cNvCxnSpPr>
          <p:nvPr/>
        </p:nvCxnSpPr>
        <p:spPr>
          <a:xfrm>
            <a:off x="6179451" y="4858774"/>
            <a:ext cx="390289" cy="6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6"/>
            <a:endCxn id="17" idx="0"/>
          </p:cNvCxnSpPr>
          <p:nvPr/>
        </p:nvCxnSpPr>
        <p:spPr>
          <a:xfrm>
            <a:off x="8417946" y="940279"/>
            <a:ext cx="1772009" cy="335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3"/>
            <a:endCxn id="10" idx="0"/>
          </p:cNvCxnSpPr>
          <p:nvPr/>
        </p:nvCxnSpPr>
        <p:spPr>
          <a:xfrm flipH="1">
            <a:off x="9581790" y="4867399"/>
            <a:ext cx="330624" cy="67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5"/>
            <a:endCxn id="11" idx="0"/>
          </p:cNvCxnSpPr>
          <p:nvPr/>
        </p:nvCxnSpPr>
        <p:spPr>
          <a:xfrm>
            <a:off x="10467495" y="4867399"/>
            <a:ext cx="507463" cy="71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59194" y="6377289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49058" y="6377289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31238" y="6383042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34752" y="6345726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99002" y="6351479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15346" y="6365347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306492" y="6371100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7875" y="6365346"/>
            <a:ext cx="6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83984" y="4354821"/>
            <a:ext cx="109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32768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78370" y="3193853"/>
            <a:ext cx="137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181.019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87787" y="4440369"/>
            <a:ext cx="102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74958" y="3221298"/>
            <a:ext cx="68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08168" y="1901832"/>
            <a:ext cx="137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172.019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2461" y="4413741"/>
            <a:ext cx="137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13694" y="709445"/>
            <a:ext cx="155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892.019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9769FC9-5198-4C67-9908-4D6946AE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000" b="1" dirty="0"/>
              <a:t>3.1 Bằng Cây BSTree</a:t>
            </a:r>
          </a:p>
        </p:txBody>
      </p:sp>
    </p:spTree>
    <p:extLst>
      <p:ext uri="{BB962C8B-B14F-4D97-AF65-F5344CB8AC3E}">
        <p14:creationId xmlns:p14="http://schemas.microsoft.com/office/powerpoint/2010/main" val="3580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ACEF-D775-4375-B994-15D4B796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	3.2 Tính Toán Bằng Stack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6258-DDE5-45B7-9D6E-219CB9A6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B1: 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-&gt; </a:t>
            </a:r>
            <a:r>
              <a:rPr lang="en-US" sz="2800" dirty="0" err="1"/>
              <a:t>PostFix:str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        (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StackNumber:S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.)</a:t>
            </a:r>
            <a:endParaRPr lang="vi-VN" sz="2800" dirty="0"/>
          </a:p>
          <a:p>
            <a:pPr marL="0" indent="0">
              <a:buNone/>
            </a:pPr>
            <a:r>
              <a:rPr lang="en-US" sz="2800" dirty="0"/>
              <a:t>B2: while I &lt;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str:</a:t>
            </a:r>
          </a:p>
          <a:p>
            <a:pPr marL="0" indent="0">
              <a:buNone/>
            </a:pPr>
            <a:r>
              <a:rPr lang="en-US" sz="2800" dirty="0"/>
              <a:t>	-IF (str[</a:t>
            </a:r>
            <a:r>
              <a:rPr lang="en-US" sz="2800" dirty="0" err="1"/>
              <a:t>i</a:t>
            </a:r>
            <a:r>
              <a:rPr lang="en-US" sz="2800" dirty="0"/>
              <a:t>]=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hạng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		+</a:t>
            </a:r>
            <a:r>
              <a:rPr lang="en-US" sz="2800" dirty="0" err="1"/>
              <a:t>Chuyển</a:t>
            </a:r>
            <a:r>
              <a:rPr lang="en-US" sz="2800" dirty="0"/>
              <a:t> str[</a:t>
            </a:r>
            <a:r>
              <a:rPr lang="en-US" sz="2800" dirty="0" err="1"/>
              <a:t>i</a:t>
            </a:r>
            <a:r>
              <a:rPr lang="en-US" sz="2800" dirty="0"/>
              <a:t>] -&gt; </a:t>
            </a:r>
            <a:r>
              <a:rPr lang="en-US" sz="2800" dirty="0" err="1"/>
              <a:t>số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	+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S.</a:t>
            </a:r>
          </a:p>
          <a:p>
            <a:pPr marL="0" indent="0">
              <a:buNone/>
            </a:pPr>
            <a:r>
              <a:rPr lang="en-US" sz="2800" dirty="0"/>
              <a:t>	-IF (str[</a:t>
            </a:r>
            <a:r>
              <a:rPr lang="en-US" sz="2800" dirty="0" err="1"/>
              <a:t>i</a:t>
            </a:r>
            <a:r>
              <a:rPr lang="en-US" sz="2800" dirty="0"/>
              <a:t>]=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		+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-&gt;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	+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2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ở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S,sau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2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đấy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	+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S.</a:t>
            </a:r>
            <a:endParaRPr lang="vi-VN" sz="2800" dirty="0"/>
          </a:p>
          <a:p>
            <a:pPr marL="0" indent="0">
              <a:buNone/>
            </a:pPr>
            <a:r>
              <a:rPr lang="en-US" sz="2800" dirty="0"/>
              <a:t>B3: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ở </a:t>
            </a:r>
            <a:r>
              <a:rPr lang="en-US" sz="2800" dirty="0" err="1"/>
              <a:t>đỉnh</a:t>
            </a:r>
            <a:r>
              <a:rPr lang="en-US" sz="2800" dirty="0"/>
              <a:t> 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3387-2E32-4BC7-8680-5B31D49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Ví dụ </a:t>
            </a:r>
            <a:br>
              <a:rPr lang="vi-VN"/>
            </a:br>
            <a:r>
              <a:rPr lang="vi-VN" sz="2700"/>
              <a:t> </a:t>
            </a:r>
            <a:r>
              <a:rPr lang="vi-VN" sz="2700" dirty="0"/>
              <a:t>10 2 / 3 + 7 4 - *</a:t>
            </a:r>
            <a:br>
              <a:rPr lang="vi-VN" sz="2700" dirty="0"/>
            </a:br>
            <a:endParaRPr lang="en-US" sz="2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7972B-18E9-4AB7-9F88-4A3C1789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2743994"/>
            <a:ext cx="8258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AD69-DFAF-429D-AA39-9FF693A5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1" y="-70375"/>
            <a:ext cx="10515600" cy="1325563"/>
          </a:xfrm>
        </p:spPr>
        <p:txBody>
          <a:bodyPr/>
          <a:lstStyle/>
          <a:p>
            <a:r>
              <a:rPr lang="vi-VN" dirty="0"/>
              <a:t>4.Ví dụ Minh họa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2" y="910131"/>
            <a:ext cx="1022604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160819" y="5727939"/>
            <a:ext cx="994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KQ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tay</a:t>
            </a:r>
            <a:r>
              <a:rPr lang="en-US" sz="3200" dirty="0"/>
              <a:t>: -13.</a:t>
            </a:r>
          </a:p>
        </p:txBody>
      </p:sp>
    </p:spTree>
    <p:extLst>
      <p:ext uri="{BB962C8B-B14F-4D97-AF65-F5344CB8AC3E}">
        <p14:creationId xmlns:p14="http://schemas.microsoft.com/office/powerpoint/2010/main" val="5210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816694"/>
          </a:xfrm>
        </p:spPr>
        <p:txBody>
          <a:bodyPr>
            <a:normAutofit/>
          </a:bodyPr>
          <a:lstStyle/>
          <a:p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6273"/>
            <a:ext cx="10912416" cy="4287328"/>
          </a:xfrm>
        </p:spPr>
      </p:pic>
    </p:spTree>
    <p:extLst>
      <p:ext uri="{BB962C8B-B14F-4D97-AF65-F5344CB8AC3E}">
        <p14:creationId xmlns:p14="http://schemas.microsoft.com/office/powerpoint/2010/main" val="625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6302"/>
            <a:ext cx="9798170" cy="9202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KQ </a:t>
            </a:r>
            <a:r>
              <a:rPr lang="en-US" sz="3200" b="1" dirty="0" err="1"/>
              <a:t>tính</a:t>
            </a:r>
            <a:r>
              <a:rPr lang="en-US" sz="3200" b="1" dirty="0"/>
              <a:t> </a:t>
            </a:r>
            <a:r>
              <a:rPr lang="en-US" sz="3200" b="1" dirty="0" err="1"/>
              <a:t>tay</a:t>
            </a:r>
            <a:r>
              <a:rPr lang="en-US" sz="3200" b="1" dirty="0"/>
              <a:t>: 249.733.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0605"/>
            <a:ext cx="10515600" cy="3828678"/>
          </a:xfrm>
        </p:spPr>
      </p:pic>
    </p:spTree>
    <p:extLst>
      <p:ext uri="{BB962C8B-B14F-4D97-AF65-F5344CB8AC3E}">
        <p14:creationId xmlns:p14="http://schemas.microsoft.com/office/powerpoint/2010/main" val="14521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623" cy="989222"/>
          </a:xfrm>
        </p:spPr>
        <p:txBody>
          <a:bodyPr>
            <a:normAutofit/>
          </a:bodyPr>
          <a:lstStyle/>
          <a:p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3" y="1598745"/>
            <a:ext cx="11159966" cy="4379362"/>
          </a:xfrm>
        </p:spPr>
      </p:pic>
    </p:spTree>
    <p:extLst>
      <p:ext uri="{BB962C8B-B14F-4D97-AF65-F5344CB8AC3E}">
        <p14:creationId xmlns:p14="http://schemas.microsoft.com/office/powerpoint/2010/main" val="1031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6302"/>
            <a:ext cx="9798170" cy="9202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KQ </a:t>
            </a:r>
            <a:r>
              <a:rPr lang="en-US" sz="3200" b="1" dirty="0" err="1"/>
              <a:t>tính</a:t>
            </a:r>
            <a:r>
              <a:rPr lang="en-US" sz="3200" b="1" dirty="0"/>
              <a:t> </a:t>
            </a:r>
            <a:r>
              <a:rPr lang="en-US" sz="3200" b="1" dirty="0" err="1"/>
              <a:t>tay</a:t>
            </a:r>
            <a:r>
              <a:rPr lang="en-US" sz="3200" b="1" dirty="0"/>
              <a:t>: 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1369"/>
            <a:ext cx="10257744" cy="4351338"/>
          </a:xfrm>
        </p:spPr>
      </p:pic>
    </p:spTree>
    <p:extLst>
      <p:ext uri="{BB962C8B-B14F-4D97-AF65-F5344CB8AC3E}">
        <p14:creationId xmlns:p14="http://schemas.microsoft.com/office/powerpoint/2010/main" val="26492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BBAB-984F-430F-9CFA-260BC18C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/>
              <a:t>Khái  quát nội dung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04AF-16A4-453E-B76D-16271AE9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Nêu ra vấn đề và cách giải quyết bài toán, ưu điểm</a:t>
            </a:r>
          </a:p>
          <a:p>
            <a:pPr marL="0" indent="0">
              <a:buNone/>
            </a:pPr>
            <a:r>
              <a:rPr lang="vi-VN" dirty="0"/>
              <a:t>1.Chuyển biểu thức sang dạng hậu tố</a:t>
            </a:r>
          </a:p>
          <a:p>
            <a:pPr marL="0" indent="0">
              <a:buNone/>
            </a:pPr>
            <a:r>
              <a:rPr lang="vi-VN" dirty="0"/>
              <a:t>2.</a:t>
            </a:r>
            <a:r>
              <a:rPr lang="en-US" dirty="0"/>
              <a:t>Đ</a:t>
            </a:r>
            <a:r>
              <a:rPr lang="vi-VN" dirty="0"/>
              <a:t>ưa hậu tố vào Cây (BSTree)</a:t>
            </a:r>
          </a:p>
          <a:p>
            <a:pPr marL="0" indent="0">
              <a:buNone/>
            </a:pPr>
            <a:r>
              <a:rPr lang="vi-VN" dirty="0"/>
              <a:t>3.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4.Ví Dụ minh họa</a:t>
            </a:r>
          </a:p>
          <a:p>
            <a:pPr marL="0" indent="0">
              <a:buNone/>
            </a:pPr>
            <a:r>
              <a:rPr lang="vi-VN" dirty="0"/>
              <a:t>5.Tổng 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623" cy="989222"/>
          </a:xfrm>
        </p:spPr>
        <p:txBody>
          <a:bodyPr>
            <a:normAutofit/>
          </a:bodyPr>
          <a:lstStyle/>
          <a:p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9" y="1593161"/>
            <a:ext cx="10847542" cy="4816266"/>
          </a:xfrm>
        </p:spPr>
      </p:pic>
    </p:spTree>
    <p:extLst>
      <p:ext uri="{BB962C8B-B14F-4D97-AF65-F5344CB8AC3E}">
        <p14:creationId xmlns:p14="http://schemas.microsoft.com/office/powerpoint/2010/main" val="15829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6302"/>
            <a:ext cx="9798170" cy="9202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KQ </a:t>
            </a:r>
            <a:r>
              <a:rPr lang="en-US" sz="3200" b="1" dirty="0" err="1"/>
              <a:t>tính</a:t>
            </a:r>
            <a:r>
              <a:rPr lang="en-US" sz="3200" b="1" dirty="0"/>
              <a:t> tay:10.5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86" y="904964"/>
            <a:ext cx="8636836" cy="4351338"/>
          </a:xfrm>
        </p:spPr>
      </p:pic>
    </p:spTree>
    <p:extLst>
      <p:ext uri="{BB962C8B-B14F-4D97-AF65-F5344CB8AC3E}">
        <p14:creationId xmlns:p14="http://schemas.microsoft.com/office/powerpoint/2010/main" val="39950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623" cy="989222"/>
          </a:xfrm>
        </p:spPr>
        <p:txBody>
          <a:bodyPr>
            <a:normAutofit/>
          </a:bodyPr>
          <a:lstStyle/>
          <a:p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5281"/>
            <a:ext cx="10515600" cy="4356341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0" y="1639014"/>
            <a:ext cx="10932068" cy="45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6302"/>
            <a:ext cx="9798170" cy="9202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KQ </a:t>
            </a:r>
            <a:r>
              <a:rPr lang="en-US" sz="3200" b="1" dirty="0" err="1"/>
              <a:t>tính</a:t>
            </a:r>
            <a:r>
              <a:rPr lang="en-US" sz="3200" b="1" dirty="0"/>
              <a:t> tay:390625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3" y="695116"/>
            <a:ext cx="9564627" cy="4351337"/>
          </a:xfrm>
        </p:spPr>
      </p:pic>
    </p:spTree>
    <p:extLst>
      <p:ext uri="{BB962C8B-B14F-4D97-AF65-F5344CB8AC3E}">
        <p14:creationId xmlns:p14="http://schemas.microsoft.com/office/powerpoint/2010/main" val="31842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623" cy="989222"/>
          </a:xfrm>
        </p:spPr>
        <p:txBody>
          <a:bodyPr>
            <a:normAutofit/>
          </a:bodyPr>
          <a:lstStyle/>
          <a:p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1699403"/>
            <a:ext cx="11044022" cy="4468483"/>
          </a:xfrm>
        </p:spPr>
      </p:pic>
    </p:spTree>
    <p:extLst>
      <p:ext uri="{BB962C8B-B14F-4D97-AF65-F5344CB8AC3E}">
        <p14:creationId xmlns:p14="http://schemas.microsoft.com/office/powerpoint/2010/main" val="40181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B9E5-2CEF-41BA-9E06-9F0B708B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5. Tổng kết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5805-5341-4826-B80E-8270F517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5.1 Đã hoàn thành</a:t>
            </a:r>
          </a:p>
          <a:p>
            <a:pPr marL="0" indent="0">
              <a:buNone/>
            </a:pPr>
            <a:r>
              <a:rPr lang="vi-VN" dirty="0"/>
              <a:t>5.2 Chưa hoàn 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4C53-11F2-46B9-B8B9-73E731B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vi-VN" sz="5400" b="1" i="1" dirty="0"/>
              <a:t>5.1 </a:t>
            </a:r>
            <a:r>
              <a:rPr lang="en-US" sz="5400" b="1" i="1" dirty="0" err="1"/>
              <a:t>Đã</a:t>
            </a:r>
            <a:r>
              <a:rPr lang="en-US" sz="5400" b="1" i="1" dirty="0"/>
              <a:t> </a:t>
            </a:r>
            <a:r>
              <a:rPr lang="en-US" sz="5400" b="1" i="1" dirty="0" err="1"/>
              <a:t>Hoàn</a:t>
            </a:r>
            <a:r>
              <a:rPr lang="en-US" sz="5400" b="1" i="1" dirty="0"/>
              <a:t> </a:t>
            </a:r>
            <a:r>
              <a:rPr lang="en-US" sz="5400" b="1" i="1" dirty="0" err="1"/>
              <a:t>Thành</a:t>
            </a:r>
            <a:endParaRPr lang="en-US" sz="54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DC7F-84DA-42F4-ADE6-72034C78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1911493"/>
            <a:ext cx="6813778" cy="482573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-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phép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 </a:t>
            </a:r>
            <a:r>
              <a:rPr lang="en-US" sz="2400" b="1" dirty="0" err="1"/>
              <a:t>phức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bao </a:t>
            </a:r>
            <a:r>
              <a:rPr lang="en-US" sz="2400" b="1" dirty="0" err="1"/>
              <a:t>gồm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	+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Thực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hiện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được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các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phép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tính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: +, -, *, / ,% 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Segoe UI Historic" panose="020B0502040204020203" pitchFamily="34" charset="0"/>
              </a:rPr>
              <a:t>và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^(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Mũ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), r(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căn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), !(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giai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 </a:t>
            </a:r>
            <a:r>
              <a:rPr lang="en-US" sz="2400" b="0" dirty="0" err="1">
                <a:effectLst/>
                <a:latin typeface="Segoe UI Historic" panose="020B0502040204020203" pitchFamily="34" charset="0"/>
              </a:rPr>
              <a:t>thừa</a:t>
            </a:r>
            <a:r>
              <a:rPr lang="en-US" sz="2400" b="0" dirty="0">
                <a:effectLst/>
                <a:latin typeface="Segoe UI Historic" panose="020B0502040204020203" pitchFamily="34" charset="0"/>
              </a:rPr>
              <a:t>).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+</a:t>
            </a:r>
            <a:r>
              <a:rPr lang="vi-VN" sz="2400" b="0" dirty="0">
                <a:effectLst/>
                <a:latin typeface="Segoe UI Historic" panose="020B0502040204020203" pitchFamily="34" charset="0"/>
              </a:rPr>
              <a:t>Thực hiện được các phép toán với nhiều loại ngoặc</a:t>
            </a:r>
            <a:r>
              <a:rPr lang="en-US" sz="2400" dirty="0">
                <a:latin typeface="Segoe UI Historic" panose="020B0502040204020203" pitchFamily="34" charset="0"/>
              </a:rPr>
              <a:t>: “()”, “[]”, “{}”.</a:t>
            </a:r>
          </a:p>
          <a:p>
            <a:pPr marL="0" indent="0">
              <a:buNone/>
            </a:pPr>
            <a:r>
              <a:rPr lang="en-US" sz="2400" dirty="0">
                <a:latin typeface="Segoe UI Historic" panose="020B0502040204020203" pitchFamily="34" charset="0"/>
              </a:rPr>
              <a:t>	+</a:t>
            </a:r>
            <a:r>
              <a:rPr lang="vi-VN" sz="2400" b="0" dirty="0">
                <a:effectLst/>
                <a:latin typeface="inherit"/>
              </a:rPr>
              <a:t>Thực hiện được </a:t>
            </a:r>
            <a:r>
              <a:rPr lang="en-US" sz="2400" b="0" dirty="0" err="1">
                <a:effectLst/>
                <a:latin typeface="inherit"/>
              </a:rPr>
              <a:t>với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vi-VN" sz="2400" b="0" dirty="0">
                <a:effectLst/>
                <a:latin typeface="inherit"/>
              </a:rPr>
              <a:t>số </a:t>
            </a:r>
            <a:r>
              <a:rPr lang="en-US" sz="2400" b="0" dirty="0" err="1">
                <a:effectLst/>
                <a:latin typeface="inherit"/>
              </a:rPr>
              <a:t>nguyên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vi-VN" sz="2400" b="0" dirty="0">
                <a:effectLst/>
                <a:latin typeface="inherit"/>
              </a:rPr>
              <a:t>dương </a:t>
            </a:r>
            <a:r>
              <a:rPr lang="en-US" sz="2400" b="0" dirty="0" err="1">
                <a:effectLst/>
                <a:latin typeface="inherit"/>
              </a:rPr>
              <a:t>và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en-US" sz="2400" b="0" dirty="0" err="1">
                <a:effectLst/>
                <a:latin typeface="inherit"/>
              </a:rPr>
              <a:t>số</a:t>
            </a:r>
            <a:r>
              <a:rPr lang="vi-VN" sz="2400" b="0" dirty="0">
                <a:effectLst/>
                <a:latin typeface="inherit"/>
              </a:rPr>
              <a:t> thập phân</a:t>
            </a:r>
            <a:r>
              <a:rPr lang="en-US" sz="2400" b="0" dirty="0">
                <a:effectLst/>
                <a:latin typeface="inherit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inherit"/>
              </a:rPr>
              <a:t>	+</a:t>
            </a:r>
            <a:r>
              <a:rPr lang="en-US" sz="2400" dirty="0" err="1">
                <a:latin typeface="inherit"/>
              </a:rPr>
              <a:t>Kết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quả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là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số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nguyên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âm</a:t>
            </a:r>
            <a:r>
              <a:rPr lang="en-US" sz="2400" dirty="0">
                <a:latin typeface="inherit"/>
              </a:rPr>
              <a:t>, </a:t>
            </a:r>
            <a:r>
              <a:rPr lang="en-US" sz="2400" dirty="0" err="1">
                <a:latin typeface="inherit"/>
              </a:rPr>
              <a:t>nguyên</a:t>
            </a:r>
            <a:r>
              <a:rPr lang="en-US" sz="2400" dirty="0">
                <a:latin typeface="inherit"/>
              </a:rPr>
              <a:t> </a:t>
            </a:r>
            <a:r>
              <a:rPr lang="en-US" sz="2400" dirty="0" err="1">
                <a:latin typeface="inherit"/>
              </a:rPr>
              <a:t>dương</a:t>
            </a:r>
            <a:r>
              <a:rPr lang="en-US" sz="2400" dirty="0">
                <a:latin typeface="inherit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inherit"/>
              </a:rPr>
              <a:t>	</a:t>
            </a:r>
            <a:r>
              <a:rPr lang="en-US" sz="2400" b="0" dirty="0" err="1">
                <a:effectLst/>
                <a:latin typeface="inherit"/>
              </a:rPr>
              <a:t>và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en-US" sz="2400" b="0" dirty="0" err="1">
                <a:effectLst/>
                <a:latin typeface="inherit"/>
              </a:rPr>
              <a:t>số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en-US" sz="2400" b="0" dirty="0" err="1">
                <a:effectLst/>
                <a:latin typeface="inherit"/>
              </a:rPr>
              <a:t>thập</a:t>
            </a:r>
            <a:r>
              <a:rPr lang="en-US" sz="2400" b="0" dirty="0">
                <a:effectLst/>
                <a:latin typeface="inherit"/>
              </a:rPr>
              <a:t> </a:t>
            </a:r>
            <a:r>
              <a:rPr lang="en-US" sz="2400" b="0" dirty="0" err="1">
                <a:effectLst/>
                <a:latin typeface="inherit"/>
              </a:rPr>
              <a:t>phân</a:t>
            </a:r>
            <a:r>
              <a:rPr lang="en-US" sz="2400" b="0" dirty="0">
                <a:effectLst/>
                <a:latin typeface="inherit"/>
              </a:rPr>
              <a:t>.</a:t>
            </a:r>
            <a:endParaRPr lang="vi-VN" sz="2400" b="0" dirty="0">
              <a:effectLst/>
              <a:latin typeface="inherit"/>
            </a:endParaRPr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  <p:pic>
        <p:nvPicPr>
          <p:cNvPr id="5" name="Picture 4" descr="In Love Dude">
            <a:extLst>
              <a:ext uri="{FF2B5EF4-FFF2-40B4-BE49-F238E27FC236}">
                <a16:creationId xmlns:a16="http://schemas.microsoft.com/office/drawing/2014/main" id="{8F4DC37C-E43E-4D6E-B0EA-4037D0A5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r="1520"/>
          <a:stretch/>
        </p:blipFill>
        <p:spPr>
          <a:xfrm>
            <a:off x="7831938" y="2329132"/>
            <a:ext cx="4357014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313C-FCF7-4365-BD1E-B4C1592B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165902"/>
            <a:ext cx="7084547" cy="1153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vi-VN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5.2 </a:t>
            </a:r>
            <a:r>
              <a:rPr lang="en-US" sz="40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Chưa</a:t>
            </a:r>
            <a: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Hoàn</a:t>
            </a:r>
            <a: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Thành</a:t>
            </a:r>
            <a:endParaRPr lang="en-US" sz="40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187D-CE23-4F92-BDDA-AAD9C274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86" y="2061713"/>
            <a:ext cx="5753011" cy="3433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-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Đầu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vào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Input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nguyên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âm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-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Các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loại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phép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tính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trong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toán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học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vẫn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còn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khá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kern="1200" dirty="0" err="1">
                <a:solidFill>
                  <a:schemeClr val="tx1">
                    <a:alpha val="60000"/>
                  </a:schemeClr>
                </a:solidFill>
              </a:rPr>
              <a:t>nhiều</a:t>
            </a: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5" name="Picture 4" descr="Sorry Koala">
            <a:extLst>
              <a:ext uri="{FF2B5EF4-FFF2-40B4-BE49-F238E27FC236}">
                <a16:creationId xmlns:a16="http://schemas.microsoft.com/office/drawing/2014/main" id="{EBDB8193-937A-48EA-B20B-894176BB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62" y="1742536"/>
            <a:ext cx="5107638" cy="51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nền, Slide Thank You, Cảm ơn cho bài thuyết trình PowerPoint">
            <a:extLst>
              <a:ext uri="{FF2B5EF4-FFF2-40B4-BE49-F238E27FC236}">
                <a16:creationId xmlns:a16="http://schemas.microsoft.com/office/drawing/2014/main" id="{5B941A9B-A3CD-457C-97FA-1430FEA5A7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" b="4625"/>
          <a:stretch/>
        </p:blipFill>
        <p:spPr bwMode="auto">
          <a:xfrm>
            <a:off x="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D62F-B67C-42DC-AB90-65600C3C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77727"/>
            <a:ext cx="10678655" cy="786275"/>
          </a:xfrm>
        </p:spPr>
        <p:txBody>
          <a:bodyPr anchor="t">
            <a:normAutofit/>
          </a:bodyPr>
          <a:lstStyle/>
          <a:p>
            <a:r>
              <a:rPr lang="en-US" b="1" i="1" dirty="0" err="1">
                <a:latin typeface=".VnTifani Heavy" panose="020B7200000000000000" pitchFamily="34" charset="0"/>
              </a:rPr>
              <a:t>Mở</a:t>
            </a:r>
            <a:r>
              <a:rPr lang="en-US" b="1" i="1" dirty="0">
                <a:latin typeface=".VnTifani Heavy" panose="020B7200000000000000" pitchFamily="34" charset="0"/>
              </a:rPr>
              <a:t> </a:t>
            </a:r>
            <a:r>
              <a:rPr lang="en-US" b="1" i="1" dirty="0" err="1">
                <a:latin typeface=".VnTifani Heavy" panose="020B7200000000000000" pitchFamily="34" charset="0"/>
              </a:rPr>
              <a:t>Đầu</a:t>
            </a:r>
            <a:endParaRPr lang="en-US" b="1" i="1" dirty="0">
              <a:latin typeface=".VnTifani Heavy" panose="020B72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4A9F-8CA2-4035-918E-411FE532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5079548" cy="4045226"/>
          </a:xfrm>
        </p:spPr>
        <p:txBody>
          <a:bodyPr>
            <a:noAutofit/>
          </a:bodyPr>
          <a:lstStyle/>
          <a:p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Câu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hỏi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được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đặt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ra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là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làm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sao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để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tính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toán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một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bài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toán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gồm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nhiều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phép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tính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và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độ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ưu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tiên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phức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tạp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trên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</a:t>
            </a:r>
            <a:r>
              <a:rPr lang="en-US" sz="3200" i="1" dirty="0" err="1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máy</a:t>
            </a:r>
            <a:r>
              <a:rPr lang="en-US" sz="3200" i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 ?</a:t>
            </a:r>
            <a:endParaRPr lang="en-US" sz="3200" i="1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Hi Panda">
            <a:extLst>
              <a:ext uri="{FF2B5EF4-FFF2-40B4-BE49-F238E27FC236}">
                <a16:creationId xmlns:a16="http://schemas.microsoft.com/office/drawing/2014/main" id="{44EEBB39-4E51-4486-9428-913E0C5D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58" y="1690776"/>
            <a:ext cx="4837541" cy="5167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7094" y="1250830"/>
            <a:ext cx="943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solidFill>
                  <a:schemeClr val="tx1">
                    <a:alpha val="60000"/>
                  </a:schemeClr>
                </a:solidFill>
              </a:rPr>
              <a:t>Bài</a:t>
            </a:r>
            <a:r>
              <a:rPr lang="en-US" sz="3600" i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1">
                    <a:alpha val="60000"/>
                  </a:schemeClr>
                </a:solidFill>
              </a:rPr>
              <a:t>toán</a:t>
            </a:r>
            <a:r>
              <a:rPr lang="en-US" sz="3600" i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1">
                    <a:alpha val="60000"/>
                  </a:schemeClr>
                </a:solidFill>
              </a:rPr>
              <a:t>đặt</a:t>
            </a:r>
            <a:r>
              <a:rPr lang="en-US" sz="3600" i="1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1">
                    <a:alpha val="60000"/>
                  </a:schemeClr>
                </a:solidFill>
              </a:rPr>
              <a:t>ra</a:t>
            </a:r>
            <a:r>
              <a:rPr lang="en-US" sz="3600" i="1" dirty="0">
                <a:solidFill>
                  <a:schemeClr val="tx1">
                    <a:alpha val="60000"/>
                  </a:schemeClr>
                </a:solidFill>
              </a:rPr>
              <a:t> :	</a:t>
            </a:r>
            <a:r>
              <a:rPr lang="en-US" sz="3600" b="1" dirty="0">
                <a:solidFill>
                  <a:schemeClr val="tx1">
                    <a:alpha val="60000"/>
                  </a:schemeClr>
                </a:solidFill>
                <a:latin typeface="Segoe UI Historic" panose="020B0502040204020203" pitchFamily="34" charset="0"/>
              </a:rPr>
              <a:t>{[r(32^3)-10*10%13]+6!}</a:t>
            </a:r>
          </a:p>
        </p:txBody>
      </p:sp>
    </p:spTree>
    <p:extLst>
      <p:ext uri="{BB962C8B-B14F-4D97-AF65-F5344CB8AC3E}">
        <p14:creationId xmlns:p14="http://schemas.microsoft.com/office/powerpoint/2010/main" val="29239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0176-49CD-441A-9C44-0DEC11D3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71" y="500062"/>
            <a:ext cx="10515600" cy="1325563"/>
          </a:xfrm>
        </p:spPr>
        <p:txBody>
          <a:bodyPr/>
          <a:lstStyle/>
          <a:p>
            <a:r>
              <a:rPr lang="vi-VN" b="1" dirty="0"/>
              <a:t>Giải quyết bài 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02F0-82A5-4700-8A20-16242E4A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B1: Chuyển biểu thức đã cho ban đầu thành dạng Hậu tố (postfix)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2: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Hậu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tố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-&gt;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BSTree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B3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Tính toán ra kết quả</a:t>
            </a:r>
            <a:endParaRPr lang="vi-VN" sz="2400" b="0" dirty="0">
              <a:effectLst/>
            </a:endParaRPr>
          </a:p>
          <a:p>
            <a:pPr indent="457200" rtl="0">
              <a:spcBef>
                <a:spcPts val="1000"/>
              </a:spcBef>
              <a:spcAft>
                <a:spcPts val="0"/>
              </a:spcAft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 2 cách  tính toán ra KQ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vi-VN" sz="2400" b="0" dirty="0">
              <a:effectLst/>
            </a:endParaRPr>
          </a:p>
          <a:p>
            <a:pPr marL="4572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_Sử dụng stack</a:t>
            </a:r>
            <a:endParaRPr lang="vi-VN" sz="2400" b="0" dirty="0">
              <a:effectLst/>
            </a:endParaRPr>
          </a:p>
          <a:p>
            <a:pPr marL="4572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_Sử dụng cấu trúc Cây </a:t>
            </a:r>
            <a:endParaRPr lang="vi-VN" sz="2400" b="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71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C83E-D179-4541-A3A3-2937416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C4A5-A218-4667-B938-E7345F65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rgbClr val="222222"/>
                </a:solidFill>
                <a:latin typeface="+mj-lt"/>
              </a:rPr>
              <a:t>1.C</a:t>
            </a:r>
            <a:r>
              <a:rPr lang="vi-VN" i="0" dirty="0">
                <a:solidFill>
                  <a:srgbClr val="222222"/>
                </a:solidFill>
                <a:effectLst/>
                <a:latin typeface="+mj-lt"/>
              </a:rPr>
              <a:t>ác nodes đều được liên kết với nhau bằng các con trỏ</a:t>
            </a: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vi-VN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i="0" dirty="0">
                <a:solidFill>
                  <a:srgbClr val="222222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vi-VN" i="0" dirty="0">
                <a:solidFill>
                  <a:srgbClr val="222222"/>
                </a:solidFill>
                <a:effectLst/>
                <a:latin typeface="+mj-lt"/>
              </a:rPr>
              <a:t>Cài đặt sử dụng các con trỏ của các cấu trúc dữ liệu Trees không hề có giới hạn cận trên nào về số lượng các nodes</a:t>
            </a: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vi-VN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dirty="0"/>
              <a:t>2.</a:t>
            </a:r>
            <a:r>
              <a:rPr lang="vi-VN" i="0" dirty="0">
                <a:solidFill>
                  <a:srgbClr val="222222"/>
                </a:solidFill>
                <a:effectLst/>
                <a:latin typeface="+mj-lt"/>
              </a:rPr>
              <a:t> Lưu trữ các phép toán dưới dạng một hệ thống phân cấp tự nhiên</a:t>
            </a: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vi-VN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rgbClr val="222222"/>
                </a:solidFill>
                <a:latin typeface="+mj-lt"/>
                <a:sym typeface="Wingdings" panose="05000000000000000000" pitchFamily="2" charset="2"/>
              </a:rPr>
              <a:t> Giúp tìm kiếm và tính toán  nhanh hơn</a:t>
            </a:r>
            <a:r>
              <a:rPr lang="en-US" dirty="0">
                <a:solidFill>
                  <a:srgbClr val="222222"/>
                </a:solidFill>
                <a:latin typeface="+mj-lt"/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Biểu thức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825625"/>
            <a:ext cx="9418468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 Thứ tự ưu tiên trong biểu thức</a:t>
            </a:r>
            <a:endParaRPr lang="vi-VN" sz="2400" b="0" i="1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 Cách chạy của bài toán</a:t>
            </a:r>
            <a:endParaRPr lang="vi-VN" sz="2400" b="0" i="1" dirty="0">
              <a:effectLst/>
            </a:endParaRPr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61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thức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825625"/>
            <a:ext cx="9418468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 Thứ tự ưu tiên trong biểu thức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	- Toán tử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-Dấu ngoặc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	-Toán hạng</a:t>
            </a:r>
            <a:endParaRPr lang="vi-VN" sz="2400" b="0" i="1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 Cách chạy của bài toán</a:t>
            </a:r>
            <a:endParaRPr lang="vi-VN" sz="2400" b="0" i="1" dirty="0">
              <a:effectLst/>
            </a:endParaRPr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26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5F-9837-4873-8758-95483C4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52771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1.Chuyển </a:t>
            </a:r>
            <a:r>
              <a:rPr lang="vi-V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Biểu thức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sang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hậu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</a:t>
            </a: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7692-ADC2-4421-97F8-A9352469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5" y="1296140"/>
            <a:ext cx="10155315" cy="4880823"/>
          </a:xfrm>
        </p:spPr>
        <p:txBody>
          <a:bodyPr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 Thứ tự ưu tiên trong biểu thức</a:t>
            </a:r>
            <a:r>
              <a:rPr lang="vi-V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vi-VN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Toán tử</a:t>
            </a:r>
          </a:p>
          <a:p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ó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vi-V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toán tử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bao gồm: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 + ,  -  , * ,  /  , % , sqrt , ^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!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Xét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độ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ưu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tiên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toán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tử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“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^ </a:t>
            </a:r>
            <a:r>
              <a:rPr lang="en-US" sz="2400" i="1" dirty="0">
                <a:latin typeface="Arial" panose="020B0604020202020204" pitchFamily="34" charset="0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sqrt </a:t>
            </a:r>
            <a:r>
              <a:rPr lang="en-US" sz="2400" i="1" dirty="0">
                <a:latin typeface="Arial" panose="020B0604020202020204" pitchFamily="34" charset="0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!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”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&gt;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“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* </a:t>
            </a:r>
            <a:r>
              <a:rPr lang="en-US" sz="2400" i="1" dirty="0">
                <a:latin typeface="Arial" panose="020B0604020202020204" pitchFamily="34" charset="0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/ </a:t>
            </a:r>
            <a:r>
              <a:rPr lang="en-US" sz="2400" i="1" dirty="0">
                <a:latin typeface="Arial" panose="020B0604020202020204" pitchFamily="34" charset="0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%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”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&gt;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vi-V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400" b="0" i="1" dirty="0">
                <a:effectLst/>
                <a:latin typeface="Arial" panose="020B0604020202020204" pitchFamily="34" charset="0"/>
              </a:rPr>
              <a:t>,</a:t>
            </a:r>
            <a:r>
              <a:rPr lang="vi-VN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vi-V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có phương thức lấy độ ưu tiên toán tử như sau: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5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1975</Words>
  <Application>Microsoft Office PowerPoint</Application>
  <PresentationFormat>Widescreen</PresentationFormat>
  <Paragraphs>322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.VnTifani Heavy</vt:lpstr>
      <vt:lpstr>Arial</vt:lpstr>
      <vt:lpstr>Calibri</vt:lpstr>
      <vt:lpstr>Calibri Light</vt:lpstr>
      <vt:lpstr>Consolas</vt:lpstr>
      <vt:lpstr>inherit</vt:lpstr>
      <vt:lpstr>Segoe UI Historic</vt:lpstr>
      <vt:lpstr>Times New Roman</vt:lpstr>
      <vt:lpstr>Office Theme</vt:lpstr>
      <vt:lpstr>PowerPoint Presentation</vt:lpstr>
      <vt:lpstr>PowerPoint Presentation</vt:lpstr>
      <vt:lpstr>Khái  quát nội dung</vt:lpstr>
      <vt:lpstr>Mở Đầu</vt:lpstr>
      <vt:lpstr>Giải quyết bài toán</vt:lpstr>
      <vt:lpstr>Ưu điểm:</vt:lpstr>
      <vt:lpstr>1.Chuyển Biểu thức sang hậu tố  </vt:lpstr>
      <vt:lpstr>1.Chuyển Biểu thức sang hậu tố  </vt:lpstr>
      <vt:lpstr>1.Chuyển Biểu thức sang hậu tố  </vt:lpstr>
      <vt:lpstr>Ta có phương thức lấy độ ưu tiên toán tử như sau: </vt:lpstr>
      <vt:lpstr>1.Chuyển Biểu thức sang hậu tố  </vt:lpstr>
      <vt:lpstr>1.Chuyển Biểu thức sang hậu tố  </vt:lpstr>
      <vt:lpstr>1.Chuyển Biểu thức sang hậu tố  </vt:lpstr>
      <vt:lpstr>1.Chuyển Biểu thức sang hậu tố</vt:lpstr>
      <vt:lpstr>PowerPoint Presentation</vt:lpstr>
      <vt:lpstr>PowerPoint Presentation</vt:lpstr>
      <vt:lpstr>2.Đưa Hậu tố vào Cây BSTree</vt:lpstr>
      <vt:lpstr>PowerPoint Presentation</vt:lpstr>
      <vt:lpstr>PowerPoint Presentation</vt:lpstr>
      <vt:lpstr>3.Tính kết quả bài toán.</vt:lpstr>
      <vt:lpstr>3.1 Bằng Cây BSTree</vt:lpstr>
      <vt:lpstr>3.1 Bằng Cây BSTree</vt:lpstr>
      <vt:lpstr> 3.2 Tính Toán Bằng Stack</vt:lpstr>
      <vt:lpstr>Ví dụ   10 2 / 3 + 7 4 - * </vt:lpstr>
      <vt:lpstr>4.Ví dụ Minh họa</vt:lpstr>
      <vt:lpstr>Kết quả chạy máy:</vt:lpstr>
      <vt:lpstr>KQ tính tay: 249.733.</vt:lpstr>
      <vt:lpstr>Kết quả chạy máy:</vt:lpstr>
      <vt:lpstr>KQ tính tay: 15</vt:lpstr>
      <vt:lpstr>Kết quả chạy máy:</vt:lpstr>
      <vt:lpstr>KQ tính tay:10.5</vt:lpstr>
      <vt:lpstr>Kết quả chạy máy:</vt:lpstr>
      <vt:lpstr>KQ tính tay:390625</vt:lpstr>
      <vt:lpstr>Kết quả chạy máy:</vt:lpstr>
      <vt:lpstr>5. Tổng kết</vt:lpstr>
      <vt:lpstr>5.1 Đã Hoàn Thành</vt:lpstr>
      <vt:lpstr>5.2 Chưa Hoàn Thành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Tấn Huệ</dc:creator>
  <cp:lastModifiedBy>Nguyễn Tấn Huệ</cp:lastModifiedBy>
  <cp:revision>54</cp:revision>
  <dcterms:created xsi:type="dcterms:W3CDTF">2021-07-28T13:52:02Z</dcterms:created>
  <dcterms:modified xsi:type="dcterms:W3CDTF">2021-08-01T15:51:37Z</dcterms:modified>
</cp:coreProperties>
</file>