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72" r:id="rId4"/>
    <p:sldId id="273" r:id="rId5"/>
    <p:sldId id="274" r:id="rId6"/>
    <p:sldId id="275" r:id="rId7"/>
    <p:sldId id="295" r:id="rId8"/>
    <p:sldId id="288" r:id="rId9"/>
    <p:sldId id="281" r:id="rId10"/>
    <p:sldId id="282" r:id="rId11"/>
    <p:sldId id="292" r:id="rId12"/>
    <p:sldId id="285" r:id="rId13"/>
    <p:sldId id="298" r:id="rId14"/>
    <p:sldId id="296" r:id="rId15"/>
    <p:sldId id="286" r:id="rId16"/>
    <p:sldId id="299" r:id="rId17"/>
    <p:sldId id="287" r:id="rId18"/>
    <p:sldId id="297"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Open Sans" panose="020B0606030504020204" pitchFamily="34" charset="0"/>
      <p:regular r:id="rId25"/>
      <p:bold r:id="rId26"/>
      <p:italic r:id="rId27"/>
      <p:boldItalic r:id="rId28"/>
    </p:embeddedFont>
    <p:embeddedFont>
      <p:font typeface="Sarabun" panose="020B0604020202020204" charset="-34"/>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j49LJ56mBh4AUbp7icG1dwUlciM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y Nguyen" initials="HN" lastIdx="1" clrIdx="0">
    <p:extLst>
      <p:ext uri="{19B8F6BF-5375-455C-9EA6-DF929625EA0E}">
        <p15:presenceInfo xmlns:p15="http://schemas.microsoft.com/office/powerpoint/2012/main" userId="b93b8172a84cce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58427" autoAdjust="0"/>
  </p:normalViewPr>
  <p:slideViewPr>
    <p:cSldViewPr snapToGrid="0">
      <p:cViewPr varScale="1">
        <p:scale>
          <a:sx n="66" d="100"/>
          <a:sy n="66" d="100"/>
        </p:scale>
        <p:origin x="19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vi-V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vi-V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FontTx/>
              <a:buChar char="-"/>
            </a:pPr>
            <a:r>
              <a:rPr lang="en-US" dirty="0"/>
              <a:t>chart </a:t>
            </a:r>
            <a:r>
              <a:rPr lang="en-US" dirty="0" err="1"/>
              <a:t>là</a:t>
            </a:r>
            <a:r>
              <a:rPr lang="en-US" dirty="0"/>
              <a:t> 1 package </a:t>
            </a:r>
            <a:r>
              <a:rPr lang="en-US" dirty="0" err="1"/>
              <a:t>chứa</a:t>
            </a:r>
            <a:r>
              <a:rPr lang="en-US" dirty="0"/>
              <a:t> </a:t>
            </a:r>
            <a:r>
              <a:rPr lang="en-US" dirty="0" err="1"/>
              <a:t>các</a:t>
            </a:r>
            <a:r>
              <a:rPr lang="en-US" dirty="0"/>
              <a:t> file </a:t>
            </a:r>
            <a:r>
              <a:rPr lang="en-US" dirty="0" err="1"/>
              <a:t>yaml</a:t>
            </a:r>
            <a:r>
              <a:rPr lang="en-US" dirty="0"/>
              <a:t>  </a:t>
            </a:r>
            <a:r>
              <a:rPr lang="en-US" dirty="0" err="1"/>
              <a:t>chứa</a:t>
            </a:r>
            <a:r>
              <a:rPr lang="en-US" dirty="0"/>
              <a:t> </a:t>
            </a:r>
            <a:r>
              <a:rPr lang="en-US" dirty="0" err="1"/>
              <a:t>thông</a:t>
            </a:r>
            <a:r>
              <a:rPr lang="en-US" dirty="0"/>
              <a:t> tin </a:t>
            </a:r>
            <a:r>
              <a:rPr lang="en-US" dirty="0" err="1"/>
              <a:t>cấu</a:t>
            </a:r>
            <a:r>
              <a:rPr lang="en-US" dirty="0"/>
              <a:t> </a:t>
            </a:r>
            <a:r>
              <a:rPr lang="en-US" dirty="0" err="1"/>
              <a:t>hình</a:t>
            </a:r>
            <a:r>
              <a:rPr lang="en-US" dirty="0"/>
              <a:t> </a:t>
            </a:r>
            <a:r>
              <a:rPr lang="en-US" dirty="0" err="1"/>
              <a:t>và</a:t>
            </a:r>
            <a:r>
              <a:rPr lang="en-US" dirty="0"/>
              <a:t> </a:t>
            </a:r>
            <a:r>
              <a:rPr lang="en-US" dirty="0" err="1"/>
              <a:t>thông</a:t>
            </a:r>
            <a:r>
              <a:rPr lang="en-US" dirty="0"/>
              <a:t> tin </a:t>
            </a:r>
            <a:r>
              <a:rPr lang="en-US" dirty="0" err="1"/>
              <a:t>cần</a:t>
            </a:r>
            <a:r>
              <a:rPr lang="en-US" dirty="0"/>
              <a:t> </a:t>
            </a:r>
            <a:r>
              <a:rPr lang="en-US" dirty="0" err="1"/>
              <a:t>thiết</a:t>
            </a:r>
            <a:r>
              <a:rPr lang="en-US" dirty="0"/>
              <a:t> </a:t>
            </a:r>
            <a:r>
              <a:rPr lang="en-US" dirty="0" err="1"/>
              <a:t>khác</a:t>
            </a:r>
            <a:r>
              <a:rPr lang="en-US" dirty="0"/>
              <a:t> </a:t>
            </a:r>
            <a:r>
              <a:rPr lang="en-US" dirty="0" err="1"/>
              <a:t>phục</a:t>
            </a:r>
            <a:r>
              <a:rPr lang="en-US" dirty="0"/>
              <a:t> </a:t>
            </a:r>
            <a:r>
              <a:rPr lang="en-US" dirty="0" err="1"/>
              <a:t>vụ</a:t>
            </a:r>
            <a:r>
              <a:rPr lang="en-US" dirty="0"/>
              <a:t> </a:t>
            </a:r>
            <a:r>
              <a:rPr lang="en-US" dirty="0" err="1"/>
              <a:t>việc</a:t>
            </a:r>
            <a:r>
              <a:rPr lang="en-US" dirty="0"/>
              <a:t> </a:t>
            </a:r>
            <a:r>
              <a:rPr lang="en-US" dirty="0" err="1"/>
              <a:t>triển</a:t>
            </a:r>
            <a:r>
              <a:rPr lang="en-US" dirty="0"/>
              <a:t> </a:t>
            </a:r>
            <a:r>
              <a:rPr lang="en-US" dirty="0" err="1"/>
              <a:t>khai</a:t>
            </a:r>
            <a:r>
              <a:rPr lang="en-US" dirty="0"/>
              <a:t> </a:t>
            </a:r>
            <a:r>
              <a:rPr lang="en-US" dirty="0" err="1"/>
              <a:t>ứng</a:t>
            </a:r>
            <a:r>
              <a:rPr lang="en-US" dirty="0"/>
              <a:t> </a:t>
            </a:r>
            <a:r>
              <a:rPr lang="en-US" dirty="0" err="1"/>
              <a:t>dụng</a:t>
            </a:r>
            <a:r>
              <a:rPr lang="en-US" dirty="0"/>
              <a:t> </a:t>
            </a:r>
            <a:r>
              <a:rPr lang="en-US" dirty="0" err="1"/>
              <a:t>lên</a:t>
            </a:r>
            <a:r>
              <a:rPr lang="en-US" dirty="0"/>
              <a:t> K8s cluster. </a:t>
            </a:r>
          </a:p>
          <a:p>
            <a:pPr marL="171450" lvl="0" indent="-171450" algn="l" rtl="0">
              <a:spcBef>
                <a:spcPts val="0"/>
              </a:spcBef>
              <a:spcAft>
                <a:spcPts val="0"/>
              </a:spcAft>
              <a:buFontTx/>
              <a:buChar char="-"/>
            </a:pPr>
            <a:r>
              <a:rPr lang="en-US" dirty="0"/>
              <a:t>Sau </a:t>
            </a:r>
            <a:r>
              <a:rPr lang="en-US" dirty="0" err="1"/>
              <a:t>đó</a:t>
            </a:r>
            <a:r>
              <a:rPr lang="en-US" dirty="0"/>
              <a:t> </a:t>
            </a:r>
            <a:r>
              <a:rPr lang="en-US" dirty="0" err="1"/>
              <a:t>thông</a:t>
            </a:r>
            <a:r>
              <a:rPr lang="en-US" dirty="0"/>
              <a:t> qua Helm </a:t>
            </a:r>
            <a:r>
              <a:rPr lang="en-US" dirty="0" err="1"/>
              <a:t>để</a:t>
            </a:r>
            <a:r>
              <a:rPr lang="en-US" dirty="0"/>
              <a:t> </a:t>
            </a:r>
            <a:r>
              <a:rPr lang="en-US" dirty="0" err="1"/>
              <a:t>cài</a:t>
            </a:r>
            <a:r>
              <a:rPr lang="en-US" dirty="0"/>
              <a:t> </a:t>
            </a:r>
            <a:r>
              <a:rPr lang="en-US" dirty="0" err="1"/>
              <a:t>đặt</a:t>
            </a:r>
            <a:r>
              <a:rPr lang="en-US" dirty="0"/>
              <a:t> /</a:t>
            </a:r>
            <a:r>
              <a:rPr lang="en-US" dirty="0" err="1"/>
              <a:t>gỡ</a:t>
            </a:r>
            <a:r>
              <a:rPr lang="en-US" dirty="0"/>
              <a:t> </a:t>
            </a:r>
            <a:r>
              <a:rPr lang="en-US" dirty="0" err="1"/>
              <a:t>trên</a:t>
            </a:r>
            <a:r>
              <a:rPr lang="en-US" dirty="0"/>
              <a:t> cluster. </a:t>
            </a:r>
          </a:p>
          <a:p>
            <a:pPr marL="171450" lvl="0" indent="-171450" algn="l" rtl="0">
              <a:spcBef>
                <a:spcPts val="0"/>
              </a:spcBef>
              <a:spcAft>
                <a:spcPts val="0"/>
              </a:spcAft>
              <a:buFontTx/>
              <a:buChar char="-"/>
            </a:pPr>
            <a:r>
              <a:rPr lang="en-US" dirty="0">
                <a:sym typeface="Wingdings" panose="05000000000000000000" pitchFamily="2" charset="2"/>
              </a:rPr>
              <a:t> </a:t>
            </a:r>
            <a:r>
              <a:rPr lang="en-US" dirty="0" err="1">
                <a:sym typeface="Wingdings" panose="05000000000000000000" pitchFamily="2" charset="2"/>
              </a:rPr>
              <a:t>việc</a:t>
            </a:r>
            <a:r>
              <a:rPr lang="en-US" dirty="0">
                <a:sym typeface="Wingdings" panose="05000000000000000000" pitchFamily="2" charset="2"/>
              </a:rPr>
              <a:t> deploy </a:t>
            </a:r>
            <a:r>
              <a:rPr lang="en-US" dirty="0" err="1">
                <a:sym typeface="Wingdings" panose="05000000000000000000" pitchFamily="2" charset="2"/>
              </a:rPr>
              <a:t>và</a:t>
            </a:r>
            <a:r>
              <a:rPr lang="en-US" dirty="0">
                <a:sym typeface="Wingdings" panose="05000000000000000000" pitchFamily="2" charset="2"/>
              </a:rPr>
              <a:t> </a:t>
            </a:r>
            <a:r>
              <a:rPr lang="en-US" dirty="0" err="1">
                <a:sym typeface="Wingdings" panose="05000000000000000000" pitchFamily="2" charset="2"/>
              </a:rPr>
              <a:t>quản</a:t>
            </a:r>
            <a:r>
              <a:rPr lang="en-US" dirty="0">
                <a:sym typeface="Wingdings" panose="05000000000000000000" pitchFamily="2" charset="2"/>
              </a:rPr>
              <a:t> </a:t>
            </a:r>
            <a:r>
              <a:rPr lang="en-US" dirty="0" err="1">
                <a:sym typeface="Wingdings" panose="05000000000000000000" pitchFamily="2" charset="2"/>
              </a:rPr>
              <a:t>lý</a:t>
            </a:r>
            <a:r>
              <a:rPr lang="en-US" dirty="0">
                <a:sym typeface="Wingdings" panose="05000000000000000000" pitchFamily="2" charset="2"/>
              </a:rPr>
              <a:t> </a:t>
            </a:r>
            <a:r>
              <a:rPr lang="en-US" dirty="0" err="1">
                <a:sym typeface="Wingdings" panose="05000000000000000000" pitchFamily="2" charset="2"/>
              </a:rPr>
              <a:t>các</a:t>
            </a:r>
            <a:r>
              <a:rPr lang="en-US" dirty="0">
                <a:sym typeface="Wingdings" panose="05000000000000000000" pitchFamily="2" charset="2"/>
              </a:rPr>
              <a:t> </a:t>
            </a:r>
            <a:r>
              <a:rPr lang="en-US" dirty="0" err="1">
                <a:sym typeface="Wingdings" panose="05000000000000000000" pitchFamily="2" charset="2"/>
              </a:rPr>
              <a:t>ứng</a:t>
            </a:r>
            <a:r>
              <a:rPr lang="en-US" dirty="0">
                <a:sym typeface="Wingdings" panose="05000000000000000000" pitchFamily="2" charset="2"/>
              </a:rPr>
              <a:t> </a:t>
            </a:r>
            <a:r>
              <a:rPr lang="en-US" dirty="0" err="1">
                <a:sym typeface="Wingdings" panose="05000000000000000000" pitchFamily="2" charset="2"/>
              </a:rPr>
              <a:t>dụng</a:t>
            </a:r>
            <a:r>
              <a:rPr lang="en-US" dirty="0">
                <a:sym typeface="Wingdings" panose="05000000000000000000" pitchFamily="2" charset="2"/>
              </a:rPr>
              <a:t> </a:t>
            </a:r>
            <a:r>
              <a:rPr lang="en-US" dirty="0" err="1">
                <a:sym typeface="Wingdings" panose="05000000000000000000" pitchFamily="2" charset="2"/>
              </a:rPr>
              <a:t>trở</a:t>
            </a:r>
            <a:r>
              <a:rPr lang="en-US" dirty="0">
                <a:sym typeface="Wingdings" panose="05000000000000000000" pitchFamily="2" charset="2"/>
              </a:rPr>
              <a:t> </a:t>
            </a:r>
            <a:r>
              <a:rPr lang="en-US" dirty="0" err="1">
                <a:sym typeface="Wingdings" panose="05000000000000000000" pitchFamily="2" charset="2"/>
              </a:rPr>
              <a:t>nên</a:t>
            </a:r>
            <a:r>
              <a:rPr lang="en-US" dirty="0">
                <a:sym typeface="Wingdings" panose="05000000000000000000" pitchFamily="2" charset="2"/>
              </a:rPr>
              <a:t> </a:t>
            </a:r>
            <a:r>
              <a:rPr lang="en-US" dirty="0" err="1">
                <a:sym typeface="Wingdings" panose="05000000000000000000" pitchFamily="2" charset="2"/>
              </a:rPr>
              <a:t>dễ</a:t>
            </a:r>
            <a:r>
              <a:rPr lang="en-US" dirty="0">
                <a:sym typeface="Wingdings" panose="05000000000000000000" pitchFamily="2" charset="2"/>
              </a:rPr>
              <a:t> </a:t>
            </a:r>
            <a:r>
              <a:rPr lang="en-US" dirty="0" err="1">
                <a:sym typeface="Wingdings" panose="05000000000000000000" pitchFamily="2" charset="2"/>
              </a:rPr>
              <a:t>dàng</a:t>
            </a:r>
            <a:r>
              <a:rPr lang="en-US" dirty="0">
                <a:sym typeface="Wingdings" panose="05000000000000000000" pitchFamily="2" charset="2"/>
              </a:rPr>
              <a:t> </a:t>
            </a:r>
            <a:r>
              <a:rPr lang="en-US" dirty="0" err="1">
                <a:sym typeface="Wingdings" panose="05000000000000000000" pitchFamily="2" charset="2"/>
              </a:rPr>
              <a:t>hơn</a:t>
            </a:r>
            <a:r>
              <a:rPr lang="en-US" dirty="0">
                <a:sym typeface="Wingdings" panose="05000000000000000000" pitchFamily="2" charset="2"/>
              </a:rPr>
              <a:t>. </a:t>
            </a:r>
          </a:p>
          <a:p>
            <a:pPr marL="171450" lvl="0" indent="-171450" algn="l" rtl="0">
              <a:spcBef>
                <a:spcPts val="0"/>
              </a:spcBef>
              <a:spcAft>
                <a:spcPts val="0"/>
              </a:spcAft>
              <a:buFontTx/>
              <a:buChar char="-"/>
            </a:pPr>
            <a:endParaRPr lang="en-US" dirty="0"/>
          </a:p>
          <a:p>
            <a:pPr marL="171450" marR="0" lvl="0" indent="-171450" algn="l" defTabSz="914400" rtl="0" eaLnBrk="1" fontAlgn="auto" latinLnBrk="0" hangingPunct="1">
              <a:lnSpc>
                <a:spcPct val="100000"/>
              </a:lnSpc>
              <a:spcBef>
                <a:spcPts val="0"/>
              </a:spcBef>
              <a:spcAft>
                <a:spcPts val="0"/>
              </a:spcAft>
              <a:buClr>
                <a:srgbClr val="000000"/>
              </a:buClr>
              <a:buSzPts val="1400"/>
              <a:buFontTx/>
              <a:buChar char="-"/>
              <a:tabLst/>
              <a:defRPr/>
            </a:pPr>
            <a:r>
              <a:rPr lang="en-US" dirty="0"/>
              <a:t>Chart </a:t>
            </a:r>
            <a:r>
              <a:rPr lang="en-US" dirty="0" err="1"/>
              <a:t>là</a:t>
            </a:r>
            <a:r>
              <a:rPr lang="en-US" dirty="0"/>
              <a:t> 1 </a:t>
            </a:r>
            <a:r>
              <a:rPr lang="en-US" dirty="0" err="1"/>
              <a:t>cây</a:t>
            </a:r>
            <a:r>
              <a:rPr lang="en-US" dirty="0"/>
              <a:t> </a:t>
            </a:r>
            <a:r>
              <a:rPr lang="en-US" dirty="0" err="1"/>
              <a:t>thông</a:t>
            </a:r>
            <a:r>
              <a:rPr lang="en-US" dirty="0"/>
              <a:t> tin </a:t>
            </a:r>
            <a:r>
              <a:rPr lang="en-US" dirty="0" err="1"/>
              <a:t>mô</a:t>
            </a:r>
            <a:r>
              <a:rPr lang="en-US" dirty="0"/>
              <a:t> </a:t>
            </a:r>
            <a:r>
              <a:rPr lang="en-US" dirty="0" err="1"/>
              <a:t>tả</a:t>
            </a:r>
            <a:r>
              <a:rPr lang="en-US" dirty="0"/>
              <a:t> </a:t>
            </a:r>
            <a:r>
              <a:rPr lang="en-US" dirty="0" err="1"/>
              <a:t>ứng</a:t>
            </a:r>
            <a:r>
              <a:rPr lang="en-US" dirty="0"/>
              <a:t> </a:t>
            </a:r>
            <a:r>
              <a:rPr lang="en-US" dirty="0" err="1"/>
              <a:t>dụng</a:t>
            </a:r>
            <a:r>
              <a:rPr lang="en-US" dirty="0"/>
              <a:t> </a:t>
            </a:r>
            <a:r>
              <a:rPr lang="en-US" dirty="0" err="1"/>
              <a:t>chạy</a:t>
            </a:r>
            <a:r>
              <a:rPr lang="en-US" dirty="0"/>
              <a:t> </a:t>
            </a:r>
            <a:r>
              <a:rPr lang="en-US" dirty="0" err="1"/>
              <a:t>trên</a:t>
            </a:r>
            <a:r>
              <a:rPr lang="en-US" dirty="0"/>
              <a:t> </a:t>
            </a:r>
            <a:r>
              <a:rPr lang="en-US" dirty="0" err="1"/>
              <a:t>Kubernets</a:t>
            </a:r>
            <a:r>
              <a:rPr lang="en-US" dirty="0"/>
              <a:t> cluster, bao </a:t>
            </a:r>
            <a:r>
              <a:rPr lang="en-US" dirty="0" err="1"/>
              <a:t>gồm</a:t>
            </a:r>
            <a:r>
              <a:rPr lang="en-US" dirty="0"/>
              <a:t> </a:t>
            </a:r>
            <a:r>
              <a:rPr lang="en-US" dirty="0" err="1"/>
              <a:t>các</a:t>
            </a:r>
            <a:r>
              <a:rPr lang="en-US" dirty="0"/>
              <a:t> file </a:t>
            </a:r>
            <a:r>
              <a:rPr lang="en-US" dirty="0" err="1"/>
              <a:t>dùng</a:t>
            </a:r>
            <a:r>
              <a:rPr lang="en-US" dirty="0"/>
              <a:t> </a:t>
            </a:r>
            <a:r>
              <a:rPr lang="en-US" dirty="0" err="1"/>
              <a:t>cho</a:t>
            </a:r>
            <a:r>
              <a:rPr lang="en-US" dirty="0"/>
              <a:t> </a:t>
            </a:r>
            <a:r>
              <a:rPr lang="en-US" dirty="0" err="1"/>
              <a:t>vc</a:t>
            </a:r>
            <a:r>
              <a:rPr lang="en-US" dirty="0"/>
              <a:t> </a:t>
            </a:r>
            <a:r>
              <a:rPr lang="en-US" dirty="0" err="1"/>
              <a:t>định</a:t>
            </a:r>
            <a:r>
              <a:rPr lang="en-US" dirty="0"/>
              <a:t> </a:t>
            </a:r>
            <a:r>
              <a:rPr lang="en-US" dirty="0" err="1"/>
              <a:t>nghĩa</a:t>
            </a:r>
            <a:r>
              <a:rPr lang="en-US" dirty="0"/>
              <a:t> chart </a:t>
            </a:r>
            <a:r>
              <a:rPr lang="en-US" dirty="0" err="1"/>
              <a:t>và</a:t>
            </a:r>
            <a:r>
              <a:rPr lang="en-US" dirty="0"/>
              <a:t> 1 </a:t>
            </a:r>
            <a:r>
              <a:rPr lang="en-US" dirty="0" err="1"/>
              <a:t>số</a:t>
            </a:r>
            <a:r>
              <a:rPr lang="en-US" dirty="0"/>
              <a:t> template </a:t>
            </a:r>
            <a:r>
              <a:rPr lang="en-US" dirty="0" err="1"/>
              <a:t>dành</a:t>
            </a:r>
            <a:r>
              <a:rPr lang="en-US" dirty="0"/>
              <a:t> </a:t>
            </a:r>
            <a:r>
              <a:rPr lang="en-US" dirty="0" err="1"/>
              <a:t>cho</a:t>
            </a:r>
            <a:r>
              <a:rPr lang="en-US" dirty="0"/>
              <a:t> </a:t>
            </a:r>
            <a:r>
              <a:rPr lang="en-US" dirty="0" err="1"/>
              <a:t>việc</a:t>
            </a:r>
            <a:r>
              <a:rPr lang="en-US" dirty="0"/>
              <a:t> </a:t>
            </a:r>
            <a:r>
              <a:rPr lang="en-US" dirty="0" err="1"/>
              <a:t>tạo</a:t>
            </a:r>
            <a:r>
              <a:rPr lang="en-US" dirty="0"/>
              <a:t> file manifest. </a:t>
            </a:r>
          </a:p>
          <a:p>
            <a:pPr marL="0" marR="0" lvl="0" indent="0" algn="l" defTabSz="914400" rtl="0" eaLnBrk="1" fontAlgn="auto" latinLnBrk="0" hangingPunct="1">
              <a:lnSpc>
                <a:spcPct val="100000"/>
              </a:lnSpc>
              <a:spcBef>
                <a:spcPts val="0"/>
              </a:spcBef>
              <a:spcAft>
                <a:spcPts val="0"/>
              </a:spcAft>
              <a:buClr>
                <a:srgbClr val="000000"/>
              </a:buClr>
              <a:buSzPts val="1400"/>
              <a:buFontTx/>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Tx/>
              <a:buNone/>
              <a:tabLst/>
              <a:defRPr/>
            </a:pPr>
            <a:r>
              <a:rPr lang="en-US" dirty="0"/>
              <a:t>+, </a:t>
            </a:r>
            <a:r>
              <a:rPr lang="en-US" dirty="0" err="1"/>
              <a:t>chart.yaml</a:t>
            </a:r>
            <a:r>
              <a:rPr lang="en-US" dirty="0"/>
              <a:t>/: </a:t>
            </a:r>
            <a:r>
              <a:rPr lang="en-US" dirty="0" err="1"/>
              <a:t>yaml</a:t>
            </a:r>
            <a:r>
              <a:rPr lang="en-US" dirty="0"/>
              <a:t> file </a:t>
            </a:r>
            <a:r>
              <a:rPr lang="en-US" dirty="0" err="1"/>
              <a:t>chứa</a:t>
            </a:r>
            <a:r>
              <a:rPr lang="en-US" dirty="0"/>
              <a:t> </a:t>
            </a:r>
            <a:r>
              <a:rPr lang="en-US" dirty="0" err="1"/>
              <a:t>các</a:t>
            </a:r>
            <a:r>
              <a:rPr lang="en-US" dirty="0"/>
              <a:t> </a:t>
            </a:r>
            <a:r>
              <a:rPr lang="en-US" dirty="0" err="1"/>
              <a:t>thông</a:t>
            </a:r>
            <a:r>
              <a:rPr lang="en-US" dirty="0"/>
              <a:t> tin </a:t>
            </a:r>
            <a:r>
              <a:rPr lang="en-US" dirty="0" err="1"/>
              <a:t>liên</a:t>
            </a:r>
            <a:r>
              <a:rPr lang="en-US" dirty="0"/>
              <a:t> </a:t>
            </a:r>
            <a:r>
              <a:rPr lang="en-US" dirty="0" err="1"/>
              <a:t>quan</a:t>
            </a:r>
            <a:r>
              <a:rPr lang="en-US" dirty="0"/>
              <a:t> </a:t>
            </a:r>
            <a:r>
              <a:rPr lang="en-US" dirty="0" err="1"/>
              <a:t>đến</a:t>
            </a:r>
            <a:r>
              <a:rPr lang="en-US" dirty="0"/>
              <a:t> </a:t>
            </a:r>
            <a:r>
              <a:rPr lang="en-US" dirty="0" err="1"/>
              <a:t>định</a:t>
            </a:r>
            <a:r>
              <a:rPr lang="en-US" dirty="0"/>
              <a:t> </a:t>
            </a:r>
            <a:r>
              <a:rPr lang="en-US" dirty="0" err="1"/>
              <a:t>nghĩa</a:t>
            </a:r>
            <a:r>
              <a:rPr lang="en-US" dirty="0"/>
              <a:t> Chart </a:t>
            </a:r>
            <a:r>
              <a:rPr lang="en-US" dirty="0" err="1"/>
              <a:t>như</a:t>
            </a:r>
            <a:r>
              <a:rPr lang="en-US" dirty="0"/>
              <a:t> </a:t>
            </a:r>
            <a:r>
              <a:rPr lang="en-US" dirty="0" err="1"/>
              <a:t>tên</a:t>
            </a:r>
            <a:r>
              <a:rPr lang="en-US" dirty="0"/>
              <a:t>, version, …</a:t>
            </a:r>
          </a:p>
          <a:p>
            <a:pPr marL="0" marR="0" lvl="0" indent="0" algn="l" defTabSz="914400" rtl="0" eaLnBrk="1" fontAlgn="auto" latinLnBrk="0" hangingPunct="1">
              <a:lnSpc>
                <a:spcPct val="100000"/>
              </a:lnSpc>
              <a:spcBef>
                <a:spcPts val="0"/>
              </a:spcBef>
              <a:spcAft>
                <a:spcPts val="0"/>
              </a:spcAft>
              <a:buClr>
                <a:srgbClr val="000000"/>
              </a:buClr>
              <a:buSzPts val="1400"/>
              <a:buFontTx/>
              <a:buNone/>
              <a:tabLst/>
              <a:defRPr/>
            </a:pPr>
            <a:r>
              <a:rPr lang="en-US" dirty="0"/>
              <a:t>+, </a:t>
            </a:r>
            <a:r>
              <a:rPr lang="en-US" dirty="0" err="1"/>
              <a:t>values.yaml</a:t>
            </a:r>
            <a:r>
              <a:rPr lang="en-US" dirty="0"/>
              <a:t>/: </a:t>
            </a:r>
            <a:r>
              <a:rPr lang="en-US" dirty="0" err="1"/>
              <a:t>chứa</a:t>
            </a:r>
            <a:r>
              <a:rPr lang="en-US" dirty="0"/>
              <a:t> </a:t>
            </a:r>
            <a:r>
              <a:rPr lang="en-US" dirty="0" err="1"/>
              <a:t>các</a:t>
            </a:r>
            <a:r>
              <a:rPr lang="en-US" dirty="0"/>
              <a:t> </a:t>
            </a:r>
            <a:r>
              <a:rPr lang="en-US" dirty="0" err="1"/>
              <a:t>biến</a:t>
            </a:r>
            <a:r>
              <a:rPr lang="en-US" dirty="0"/>
              <a:t> config </a:t>
            </a:r>
            <a:r>
              <a:rPr lang="en-US" dirty="0" err="1"/>
              <a:t>mặc</a:t>
            </a:r>
            <a:r>
              <a:rPr lang="en-US" dirty="0"/>
              <a:t> </a:t>
            </a:r>
            <a:r>
              <a:rPr lang="en-US" dirty="0" err="1"/>
              <a:t>định</a:t>
            </a:r>
            <a:r>
              <a:rPr lang="en-US" dirty="0"/>
              <a:t> </a:t>
            </a:r>
            <a:r>
              <a:rPr lang="en-US" dirty="0" err="1"/>
              <a:t>cho</a:t>
            </a:r>
            <a:r>
              <a:rPr lang="en-US" dirty="0"/>
              <a:t> chart</a:t>
            </a:r>
          </a:p>
          <a:p>
            <a:pPr marL="0" marR="0" lvl="0" indent="0" algn="l" defTabSz="914400" rtl="0" eaLnBrk="1" fontAlgn="auto" latinLnBrk="0" hangingPunct="1">
              <a:lnSpc>
                <a:spcPct val="100000"/>
              </a:lnSpc>
              <a:spcBef>
                <a:spcPts val="0"/>
              </a:spcBef>
              <a:spcAft>
                <a:spcPts val="0"/>
              </a:spcAft>
              <a:buClr>
                <a:srgbClr val="000000"/>
              </a:buClr>
              <a:buSzPts val="1400"/>
              <a:buFontTx/>
              <a:buNone/>
              <a:tabLst/>
              <a:defRPr/>
            </a:pPr>
            <a:r>
              <a:rPr lang="en-US" dirty="0"/>
              <a:t>+, templates/: </a:t>
            </a:r>
            <a:r>
              <a:rPr lang="en-US" dirty="0" err="1"/>
              <a:t>chứa</a:t>
            </a:r>
            <a:r>
              <a:rPr lang="en-US" dirty="0"/>
              <a:t> </a:t>
            </a:r>
            <a:r>
              <a:rPr lang="en-US" dirty="0" err="1"/>
              <a:t>các</a:t>
            </a:r>
            <a:r>
              <a:rPr lang="en-US" dirty="0"/>
              <a:t> template file </a:t>
            </a:r>
            <a:r>
              <a:rPr lang="en-US" dirty="0" err="1"/>
              <a:t>để</a:t>
            </a:r>
            <a:r>
              <a:rPr lang="en-US" dirty="0"/>
              <a:t> </a:t>
            </a:r>
            <a:r>
              <a:rPr lang="en-US" dirty="0" err="1"/>
              <a:t>khi</a:t>
            </a:r>
            <a:r>
              <a:rPr lang="en-US" dirty="0"/>
              <a:t> </a:t>
            </a:r>
            <a:r>
              <a:rPr lang="en-US" dirty="0" err="1"/>
              <a:t>kết</a:t>
            </a:r>
            <a:r>
              <a:rPr lang="en-US" dirty="0"/>
              <a:t> </a:t>
            </a:r>
            <a:r>
              <a:rPr lang="en-US" dirty="0" err="1"/>
              <a:t>hợp</a:t>
            </a:r>
            <a:r>
              <a:rPr lang="en-US" dirty="0"/>
              <a:t> </a:t>
            </a:r>
            <a:r>
              <a:rPr lang="en-US" dirty="0" err="1"/>
              <a:t>với</a:t>
            </a:r>
            <a:r>
              <a:rPr lang="en-US" dirty="0"/>
              <a:t> </a:t>
            </a:r>
            <a:r>
              <a:rPr lang="en-US" dirty="0" err="1"/>
              <a:t>các</a:t>
            </a:r>
            <a:r>
              <a:rPr lang="en-US" dirty="0"/>
              <a:t> </a:t>
            </a:r>
            <a:r>
              <a:rPr lang="en-US" dirty="0" err="1"/>
              <a:t>biến</a:t>
            </a:r>
            <a:r>
              <a:rPr lang="en-US" dirty="0"/>
              <a:t> config </a:t>
            </a:r>
            <a:r>
              <a:rPr lang="en-US" dirty="0" err="1"/>
              <a:t>tạo</a:t>
            </a:r>
            <a:r>
              <a:rPr lang="en-US" dirty="0"/>
              <a:t> </a:t>
            </a:r>
            <a:r>
              <a:rPr lang="en-US" dirty="0" err="1"/>
              <a:t>thành</a:t>
            </a:r>
            <a:r>
              <a:rPr lang="en-US" dirty="0"/>
              <a:t> </a:t>
            </a:r>
            <a:r>
              <a:rPr lang="en-US" dirty="0" err="1"/>
              <a:t>các</a:t>
            </a:r>
            <a:r>
              <a:rPr lang="en-US" dirty="0"/>
              <a:t> file manifest </a:t>
            </a:r>
            <a:r>
              <a:rPr lang="en-US" dirty="0" err="1"/>
              <a:t>cho</a:t>
            </a:r>
            <a:r>
              <a:rPr lang="en-US" dirty="0"/>
              <a:t> k8s.</a:t>
            </a:r>
          </a:p>
          <a:p>
            <a:pPr marL="0" marR="0" lvl="0" indent="0" algn="l" defTabSz="914400" rtl="0" eaLnBrk="1" fontAlgn="auto" latinLnBrk="0" hangingPunct="1">
              <a:lnSpc>
                <a:spcPct val="100000"/>
              </a:lnSpc>
              <a:spcBef>
                <a:spcPts val="0"/>
              </a:spcBef>
              <a:spcAft>
                <a:spcPts val="0"/>
              </a:spcAft>
              <a:buClr>
                <a:srgbClr val="000000"/>
              </a:buClr>
              <a:buSzPts val="1400"/>
              <a:buFontTx/>
              <a:buNone/>
              <a:tabLst/>
              <a:defRPr/>
            </a:pPr>
            <a:r>
              <a:rPr lang="en-US" dirty="0"/>
              <a:t> </a:t>
            </a:r>
          </a:p>
          <a:p>
            <a:pPr marL="171450" lvl="0" indent="-171450" algn="l" rtl="0">
              <a:spcBef>
                <a:spcPts val="0"/>
              </a:spcBef>
              <a:spcAft>
                <a:spcPts val="0"/>
              </a:spcAft>
              <a:buFontTx/>
              <a:buChar char="-"/>
            </a:pPr>
            <a:endParaRPr dirty="0"/>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8148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FontTx/>
              <a:buChar char="-"/>
            </a:pPr>
            <a:r>
              <a:rPr lang="en-US" dirty="0" err="1"/>
              <a:t>Đơn</a:t>
            </a:r>
            <a:r>
              <a:rPr lang="en-US" dirty="0"/>
              <a:t> </a:t>
            </a:r>
            <a:r>
              <a:rPr lang="en-US" dirty="0" err="1"/>
              <a:t>giản</a:t>
            </a:r>
            <a:r>
              <a:rPr lang="en-US" dirty="0"/>
              <a:t> </a:t>
            </a:r>
            <a:r>
              <a:rPr lang="en-US" dirty="0" err="1"/>
              <a:t>hóa</a:t>
            </a:r>
            <a:r>
              <a:rPr lang="en-US" dirty="0"/>
              <a:t> </a:t>
            </a:r>
            <a:r>
              <a:rPr lang="en-US" dirty="0" err="1"/>
              <a:t>việc</a:t>
            </a:r>
            <a:r>
              <a:rPr lang="en-US" dirty="0"/>
              <a:t> </a:t>
            </a:r>
            <a:r>
              <a:rPr lang="en-US" dirty="0" err="1"/>
              <a:t>triển</a:t>
            </a:r>
            <a:r>
              <a:rPr lang="en-US" dirty="0"/>
              <a:t> </a:t>
            </a:r>
            <a:r>
              <a:rPr lang="en-US" dirty="0" err="1"/>
              <a:t>khai</a:t>
            </a:r>
            <a:r>
              <a:rPr lang="en-US" dirty="0"/>
              <a:t>.</a:t>
            </a:r>
          </a:p>
          <a:p>
            <a:pPr marL="171450" lvl="0" indent="-171450" algn="l" rtl="0">
              <a:spcBef>
                <a:spcPts val="0"/>
              </a:spcBef>
              <a:spcAft>
                <a:spcPts val="0"/>
              </a:spcAft>
              <a:buFontTx/>
              <a:buChar char="-"/>
            </a:pPr>
            <a:r>
              <a:rPr lang="en-US" dirty="0" err="1"/>
              <a:t>Giảm</a:t>
            </a:r>
            <a:r>
              <a:rPr lang="en-US" dirty="0"/>
              <a:t> </a:t>
            </a:r>
            <a:r>
              <a:rPr lang="en-US" dirty="0" err="1"/>
              <a:t>thiểu</a:t>
            </a:r>
            <a:r>
              <a:rPr lang="en-US" dirty="0"/>
              <a:t> </a:t>
            </a:r>
            <a:r>
              <a:rPr lang="en-US" dirty="0" err="1"/>
              <a:t>trùng</a:t>
            </a:r>
            <a:r>
              <a:rPr lang="en-US" dirty="0"/>
              <a:t> </a:t>
            </a:r>
            <a:r>
              <a:rPr lang="en-US" dirty="0" err="1"/>
              <a:t>lặp</a:t>
            </a:r>
            <a:r>
              <a:rPr lang="en-US" dirty="0"/>
              <a:t> </a:t>
            </a:r>
            <a:r>
              <a:rPr lang="en-US" dirty="0" err="1"/>
              <a:t>và</a:t>
            </a:r>
            <a:r>
              <a:rPr lang="en-US" dirty="0"/>
              <a:t> </a:t>
            </a:r>
            <a:r>
              <a:rPr lang="en-US" dirty="0" err="1"/>
              <a:t>phức</a:t>
            </a:r>
            <a:r>
              <a:rPr lang="en-US" dirty="0"/>
              <a:t> </a:t>
            </a:r>
            <a:r>
              <a:rPr lang="en-US" dirty="0" err="1"/>
              <a:t>tạp</a:t>
            </a:r>
            <a:r>
              <a:rPr lang="en-US" dirty="0"/>
              <a:t>: </a:t>
            </a:r>
            <a:r>
              <a:rPr lang="en-US" dirty="0" err="1"/>
              <a:t>khi</a:t>
            </a:r>
            <a:r>
              <a:rPr lang="en-US" dirty="0"/>
              <a:t> chart </a:t>
            </a:r>
            <a:r>
              <a:rPr lang="en-US" dirty="0" err="1"/>
              <a:t>được</a:t>
            </a:r>
            <a:r>
              <a:rPr lang="en-US" dirty="0"/>
              <a:t> </a:t>
            </a:r>
            <a:r>
              <a:rPr lang="en-US" dirty="0" err="1"/>
              <a:t>xây</a:t>
            </a:r>
            <a:r>
              <a:rPr lang="en-US" dirty="0"/>
              <a:t> </a:t>
            </a:r>
            <a:r>
              <a:rPr lang="en-US" dirty="0" err="1"/>
              <a:t>dựng</a:t>
            </a:r>
            <a:r>
              <a:rPr lang="en-US" dirty="0"/>
              <a:t>, </a:t>
            </a:r>
            <a:r>
              <a:rPr lang="en-US" dirty="0" err="1"/>
              <a:t>nó</a:t>
            </a:r>
            <a:r>
              <a:rPr lang="en-US" dirty="0"/>
              <a:t> </a:t>
            </a:r>
            <a:r>
              <a:rPr lang="en-US" dirty="0" err="1"/>
              <a:t>có</a:t>
            </a:r>
            <a:r>
              <a:rPr lang="en-US" dirty="0"/>
              <a:t> </a:t>
            </a:r>
            <a:r>
              <a:rPr lang="en-US" dirty="0" err="1"/>
              <a:t>thể</a:t>
            </a:r>
            <a:r>
              <a:rPr lang="en-US" dirty="0"/>
              <a:t> đ </a:t>
            </a:r>
            <a:r>
              <a:rPr lang="en-US" dirty="0" err="1"/>
              <a:t>sử</a:t>
            </a:r>
            <a:r>
              <a:rPr lang="en-US" dirty="0"/>
              <a:t> </a:t>
            </a:r>
            <a:r>
              <a:rPr lang="en-US" dirty="0" err="1"/>
              <a:t>dụng</a:t>
            </a:r>
            <a:r>
              <a:rPr lang="en-US" dirty="0"/>
              <a:t> </a:t>
            </a:r>
            <a:r>
              <a:rPr lang="en-US" dirty="0" err="1"/>
              <a:t>lại</a:t>
            </a:r>
            <a:r>
              <a:rPr lang="en-US" dirty="0"/>
              <a:t> </a:t>
            </a:r>
          </a:p>
          <a:p>
            <a:pPr marL="171450" lvl="0" indent="-171450" algn="l" rtl="0">
              <a:spcBef>
                <a:spcPts val="0"/>
              </a:spcBef>
              <a:spcAft>
                <a:spcPts val="0"/>
              </a:spcAft>
              <a:buFontTx/>
              <a:buChar char="-"/>
            </a:pPr>
            <a:r>
              <a:rPr lang="en-US" dirty="0" err="1"/>
              <a:t>Cải</a:t>
            </a:r>
            <a:r>
              <a:rPr lang="en-US" dirty="0"/>
              <a:t> </a:t>
            </a:r>
            <a:r>
              <a:rPr lang="en-US" dirty="0" err="1"/>
              <a:t>thiện</a:t>
            </a:r>
            <a:r>
              <a:rPr lang="en-US" dirty="0"/>
              <a:t> </a:t>
            </a:r>
            <a:r>
              <a:rPr lang="en-US" dirty="0" err="1"/>
              <a:t>năng</a:t>
            </a:r>
            <a:r>
              <a:rPr lang="en-US" dirty="0"/>
              <a:t> </a:t>
            </a:r>
            <a:r>
              <a:rPr lang="en-US" dirty="0" err="1"/>
              <a:t>suất</a:t>
            </a:r>
            <a:r>
              <a:rPr lang="en-US" dirty="0"/>
              <a:t> </a:t>
            </a:r>
            <a:r>
              <a:rPr lang="en-US" dirty="0" err="1"/>
              <a:t>làm</a:t>
            </a:r>
            <a:r>
              <a:rPr lang="en-US" dirty="0"/>
              <a:t> </a:t>
            </a:r>
            <a:r>
              <a:rPr lang="en-US" dirty="0" err="1"/>
              <a:t>việc</a:t>
            </a:r>
            <a:r>
              <a:rPr lang="en-US" dirty="0"/>
              <a:t>: helm </a:t>
            </a:r>
            <a:r>
              <a:rPr lang="en-US" dirty="0" err="1"/>
              <a:t>giúp</a:t>
            </a:r>
            <a:r>
              <a:rPr lang="en-US" dirty="0"/>
              <a:t> </a:t>
            </a:r>
            <a:r>
              <a:rPr lang="en-US" dirty="0" err="1"/>
              <a:t>việc</a:t>
            </a:r>
            <a:r>
              <a:rPr lang="en-US" dirty="0"/>
              <a:t> </a:t>
            </a:r>
            <a:r>
              <a:rPr lang="en-US" dirty="0" err="1"/>
              <a:t>triển</a:t>
            </a:r>
            <a:r>
              <a:rPr lang="en-US" dirty="0"/>
              <a:t> </a:t>
            </a:r>
            <a:r>
              <a:rPr lang="en-US" dirty="0" err="1"/>
              <a:t>khai</a:t>
            </a:r>
            <a:r>
              <a:rPr lang="en-US" dirty="0"/>
              <a:t> </a:t>
            </a:r>
            <a:r>
              <a:rPr lang="en-US" dirty="0" err="1"/>
              <a:t>phần</a:t>
            </a:r>
            <a:r>
              <a:rPr lang="en-US" dirty="0"/>
              <a:t> </a:t>
            </a:r>
            <a:r>
              <a:rPr lang="en-US" dirty="0" err="1"/>
              <a:t>mềm</a:t>
            </a:r>
            <a:r>
              <a:rPr lang="en-US" dirty="0"/>
              <a:t> </a:t>
            </a:r>
            <a:r>
              <a:rPr lang="en-US" dirty="0" err="1"/>
              <a:t>dễ</a:t>
            </a:r>
            <a:r>
              <a:rPr lang="en-US" dirty="0"/>
              <a:t> </a:t>
            </a:r>
            <a:r>
              <a:rPr lang="en-US" dirty="0" err="1"/>
              <a:t>dàng</a:t>
            </a:r>
            <a:r>
              <a:rPr lang="en-US" dirty="0"/>
              <a:t> qua 1 click </a:t>
            </a:r>
            <a:r>
              <a:rPr lang="en-US" dirty="0" err="1"/>
              <a:t>và</a:t>
            </a:r>
            <a:r>
              <a:rPr lang="en-US" dirty="0"/>
              <a:t> </a:t>
            </a:r>
            <a:r>
              <a:rPr lang="en-US" dirty="0" err="1"/>
              <a:t>tiết</a:t>
            </a:r>
            <a:r>
              <a:rPr lang="en-US" dirty="0"/>
              <a:t> </a:t>
            </a:r>
            <a:r>
              <a:rPr lang="en-US" dirty="0" err="1"/>
              <a:t>kiệm</a:t>
            </a:r>
            <a:r>
              <a:rPr lang="en-US" dirty="0"/>
              <a:t> </a:t>
            </a:r>
            <a:r>
              <a:rPr lang="en-US" dirty="0" err="1"/>
              <a:t>tgian</a:t>
            </a:r>
            <a:r>
              <a:rPr lang="en-US" dirty="0"/>
              <a:t> </a:t>
            </a:r>
            <a:r>
              <a:rPr lang="en-US" dirty="0" err="1"/>
              <a:t>và</a:t>
            </a:r>
            <a:r>
              <a:rPr lang="en-US" dirty="0"/>
              <a:t> </a:t>
            </a:r>
            <a:r>
              <a:rPr lang="en-US" dirty="0" err="1"/>
              <a:t>tăng</a:t>
            </a:r>
            <a:r>
              <a:rPr lang="en-US" dirty="0"/>
              <a:t> </a:t>
            </a:r>
            <a:r>
              <a:rPr lang="en-US" dirty="0" err="1"/>
              <a:t>năng</a:t>
            </a:r>
            <a:r>
              <a:rPr lang="en-US" dirty="0"/>
              <a:t> </a:t>
            </a:r>
            <a:r>
              <a:rPr lang="en-US" dirty="0" err="1"/>
              <a:t>suất</a:t>
            </a:r>
            <a:r>
              <a:rPr lang="en-US" dirty="0"/>
              <a:t> </a:t>
            </a:r>
            <a:r>
              <a:rPr lang="en-US" dirty="0" err="1"/>
              <a:t>công</a:t>
            </a:r>
            <a:r>
              <a:rPr lang="en-US" dirty="0"/>
              <a:t> </a:t>
            </a:r>
            <a:r>
              <a:rPr lang="en-US" dirty="0" err="1"/>
              <a:t>việc</a:t>
            </a:r>
            <a:endParaRPr lang="en-US" dirty="0"/>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endParaRPr dirty="0"/>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0724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lvl="0" indent="0" algn="l" rtl="0">
              <a:spcBef>
                <a:spcPts val="0"/>
              </a:spcBef>
              <a:spcAft>
                <a:spcPts val="0"/>
              </a:spcAft>
              <a:buNone/>
            </a:pPr>
            <a:endParaRPr dirty="0"/>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5402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6530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4909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5503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2155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9465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7884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1243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8783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CSI </a:t>
            </a:r>
            <a:r>
              <a:rPr lang="en-US" dirty="0" err="1"/>
              <a:t>là</a:t>
            </a:r>
            <a:r>
              <a:rPr lang="en-US" dirty="0"/>
              <a:t> </a:t>
            </a:r>
            <a:r>
              <a:rPr lang="vi-VN" dirty="0"/>
              <a:t>một sáng kiến ​​nhằm thống nhất giao diện lưu trữ của </a:t>
            </a:r>
            <a:r>
              <a:rPr lang="en-US" dirty="0" err="1"/>
              <a:t>Hệ</a:t>
            </a:r>
            <a:r>
              <a:rPr lang="en-US" dirty="0"/>
              <a:t> </a:t>
            </a:r>
            <a:r>
              <a:rPr lang="en-US" dirty="0" err="1"/>
              <a:t>thống</a:t>
            </a:r>
            <a:r>
              <a:rPr lang="en-US" dirty="0"/>
              <a:t> </a:t>
            </a:r>
            <a:r>
              <a:rPr lang="en-US" dirty="0" err="1"/>
              <a:t>điều</a:t>
            </a:r>
            <a:r>
              <a:rPr lang="en-US" dirty="0"/>
              <a:t> </a:t>
            </a:r>
            <a:r>
              <a:rPr lang="en-US" dirty="0" err="1"/>
              <a:t>phối</a:t>
            </a:r>
            <a:r>
              <a:rPr lang="en-US" dirty="0"/>
              <a:t> Container</a:t>
            </a:r>
            <a:r>
              <a:rPr lang="vi-VN" dirty="0"/>
              <a:t> (Cos) như Kubernetes, Mesos,… với các nhà cung cấp lưu trữ như Ceph, Portworx, NetApp, ..</a:t>
            </a:r>
            <a:endParaRPr dirty="0"/>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592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6077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0002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9999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 </a:t>
            </a:r>
            <a:r>
              <a:rPr lang="vi-VN" dirty="0"/>
              <a:t>Để deploy 1 app lên K8s cluster đòi hỏi việc tạo 1 loạt các resource của ứng dụng đó ( Pod, Service, deployment, ... ), mỗi resource yêu cầu viết 1 file YAML chi tiết --&gt; phức tạp, mất tgian và dễ bị bỏ sót.</a:t>
            </a:r>
          </a:p>
          <a:p>
            <a:pPr marL="171450" lvl="0" indent="-171450" algn="l" rtl="0">
              <a:spcBef>
                <a:spcPts val="0"/>
              </a:spcBef>
              <a:spcAft>
                <a:spcPts val="0"/>
              </a:spcAft>
              <a:buFontTx/>
              <a:buChar char="-"/>
            </a:pPr>
            <a:r>
              <a:rPr lang="vi-VN" dirty="0"/>
              <a:t>Helm là một trình quản lý gói và công cụ quản lý ứng dụng cho Kubernetes, nó đóng gói nhiều tài nguyên Kubernetes vào một đơn vị triển khai logic duy nhất được gọi là Chart.</a:t>
            </a:r>
            <a:endParaRPr lang="en-US" dirty="0"/>
          </a:p>
          <a:p>
            <a:pPr marL="171450" lvl="0" indent="-171450" algn="l" rtl="0">
              <a:spcBef>
                <a:spcPts val="0"/>
              </a:spcBef>
              <a:spcAft>
                <a:spcPts val="0"/>
              </a:spcAft>
              <a:buFontTx/>
              <a:buChar char="-"/>
            </a:pPr>
            <a:r>
              <a:rPr lang="en-US" dirty="0"/>
              <a:t>Chart </a:t>
            </a:r>
            <a:r>
              <a:rPr lang="en-US" dirty="0" err="1"/>
              <a:t>là</a:t>
            </a:r>
            <a:r>
              <a:rPr lang="en-US" dirty="0"/>
              <a:t> 1 </a:t>
            </a:r>
            <a:r>
              <a:rPr lang="en-US" dirty="0" err="1"/>
              <a:t>cây</a:t>
            </a:r>
            <a:r>
              <a:rPr lang="en-US" dirty="0"/>
              <a:t> </a:t>
            </a:r>
            <a:r>
              <a:rPr lang="en-US" dirty="0" err="1"/>
              <a:t>thông</a:t>
            </a:r>
            <a:r>
              <a:rPr lang="en-US" dirty="0"/>
              <a:t> tin </a:t>
            </a:r>
            <a:r>
              <a:rPr lang="en-US" dirty="0" err="1"/>
              <a:t>mô</a:t>
            </a:r>
            <a:r>
              <a:rPr lang="en-US" dirty="0"/>
              <a:t> </a:t>
            </a:r>
            <a:r>
              <a:rPr lang="en-US" dirty="0" err="1"/>
              <a:t>tả</a:t>
            </a:r>
            <a:r>
              <a:rPr lang="en-US" dirty="0"/>
              <a:t> </a:t>
            </a:r>
            <a:r>
              <a:rPr lang="en-US" dirty="0" err="1"/>
              <a:t>ứng</a:t>
            </a:r>
            <a:r>
              <a:rPr lang="en-US" dirty="0"/>
              <a:t> </a:t>
            </a:r>
            <a:r>
              <a:rPr lang="en-US" dirty="0" err="1"/>
              <a:t>dụng</a:t>
            </a:r>
            <a:r>
              <a:rPr lang="en-US" dirty="0"/>
              <a:t> </a:t>
            </a:r>
            <a:r>
              <a:rPr lang="en-US" dirty="0" err="1"/>
              <a:t>chạy</a:t>
            </a:r>
            <a:r>
              <a:rPr lang="en-US" dirty="0"/>
              <a:t> </a:t>
            </a:r>
            <a:r>
              <a:rPr lang="en-US" dirty="0" err="1"/>
              <a:t>trên</a:t>
            </a:r>
            <a:r>
              <a:rPr lang="en-US" dirty="0"/>
              <a:t> </a:t>
            </a:r>
            <a:r>
              <a:rPr lang="en-US" dirty="0" err="1"/>
              <a:t>Kubernets</a:t>
            </a:r>
            <a:r>
              <a:rPr lang="en-US" dirty="0"/>
              <a:t> cluster.</a:t>
            </a:r>
          </a:p>
          <a:p>
            <a:pPr marL="171450" lvl="0" indent="-171450" algn="l" rtl="0">
              <a:spcBef>
                <a:spcPts val="0"/>
              </a:spcBef>
              <a:spcAft>
                <a:spcPts val="0"/>
              </a:spcAft>
              <a:buFontTx/>
              <a:buChar char="-"/>
            </a:pPr>
            <a:r>
              <a:rPr lang="en-US" dirty="0"/>
              <a:t> Helm Client: </a:t>
            </a:r>
            <a:r>
              <a:rPr lang="en-US" dirty="0" err="1"/>
              <a:t>là</a:t>
            </a:r>
            <a:r>
              <a:rPr lang="en-US" dirty="0"/>
              <a:t> 1 command-line </a:t>
            </a:r>
            <a:r>
              <a:rPr lang="en-US" dirty="0" err="1"/>
              <a:t>chịu</a:t>
            </a:r>
            <a:r>
              <a:rPr lang="en-US" dirty="0"/>
              <a:t> </a:t>
            </a:r>
            <a:r>
              <a:rPr lang="en-US" dirty="0" err="1"/>
              <a:t>trách</a:t>
            </a:r>
            <a:r>
              <a:rPr lang="en-US" dirty="0"/>
              <a:t> </a:t>
            </a:r>
            <a:r>
              <a:rPr lang="en-US" dirty="0" err="1"/>
              <a:t>nhiệm</a:t>
            </a:r>
            <a:r>
              <a:rPr lang="en-US" dirty="0"/>
              <a:t>: </a:t>
            </a:r>
          </a:p>
          <a:p>
            <a:pPr marL="0" lvl="0" indent="0" algn="l" rtl="0">
              <a:spcBef>
                <a:spcPts val="0"/>
              </a:spcBef>
              <a:spcAft>
                <a:spcPts val="0"/>
              </a:spcAft>
              <a:buFontTx/>
              <a:buNone/>
            </a:pPr>
            <a:r>
              <a:rPr lang="en-US" dirty="0"/>
              <a:t>+,  </a:t>
            </a:r>
            <a:r>
              <a:rPr lang="en-US" dirty="0" err="1"/>
              <a:t>tạo</a:t>
            </a:r>
            <a:r>
              <a:rPr lang="en-US" dirty="0"/>
              <a:t> chart ở local</a:t>
            </a:r>
            <a:endParaRPr lang="vi-VN" dirty="0"/>
          </a:p>
          <a:p>
            <a:pPr marL="0" lvl="0" indent="0" algn="l" rtl="0">
              <a:spcBef>
                <a:spcPts val="0"/>
              </a:spcBef>
              <a:spcAft>
                <a:spcPts val="0"/>
              </a:spcAft>
              <a:buNone/>
            </a:pPr>
            <a:r>
              <a:rPr lang="en-US" dirty="0"/>
              <a:t>+, </a:t>
            </a:r>
            <a:r>
              <a:rPr lang="en-US" dirty="0" err="1"/>
              <a:t>quản</a:t>
            </a:r>
            <a:r>
              <a:rPr lang="en-US" dirty="0"/>
              <a:t> </a:t>
            </a:r>
            <a:r>
              <a:rPr lang="en-US" dirty="0" err="1"/>
              <a:t>lý</a:t>
            </a:r>
            <a:r>
              <a:rPr lang="en-US" dirty="0"/>
              <a:t> </a:t>
            </a:r>
            <a:r>
              <a:rPr lang="en-US" dirty="0" err="1"/>
              <a:t>các</a:t>
            </a:r>
            <a:r>
              <a:rPr lang="en-US" dirty="0"/>
              <a:t> repository.</a:t>
            </a:r>
          </a:p>
          <a:p>
            <a:pPr marL="0" lvl="0" indent="0" algn="l" rtl="0">
              <a:spcBef>
                <a:spcPts val="0"/>
              </a:spcBef>
              <a:spcAft>
                <a:spcPts val="0"/>
              </a:spcAft>
              <a:buNone/>
            </a:pPr>
            <a:r>
              <a:rPr lang="en-US" dirty="0"/>
              <a:t>+, </a:t>
            </a:r>
            <a:r>
              <a:rPr lang="en-US" dirty="0" err="1"/>
              <a:t>tương</a:t>
            </a:r>
            <a:r>
              <a:rPr lang="en-US" dirty="0"/>
              <a:t> </a:t>
            </a:r>
            <a:r>
              <a:rPr lang="en-US" dirty="0" err="1"/>
              <a:t>tác</a:t>
            </a:r>
            <a:r>
              <a:rPr lang="en-US" dirty="0"/>
              <a:t> </a:t>
            </a:r>
            <a:r>
              <a:rPr lang="en-US" dirty="0" err="1"/>
              <a:t>với</a:t>
            </a:r>
            <a:r>
              <a:rPr lang="en-US" dirty="0"/>
              <a:t> Tilter server: (</a:t>
            </a:r>
            <a:r>
              <a:rPr lang="en-US" dirty="0" err="1"/>
              <a:t>gửi</a:t>
            </a:r>
            <a:r>
              <a:rPr lang="en-US" dirty="0"/>
              <a:t> chart </a:t>
            </a:r>
            <a:r>
              <a:rPr lang="en-US" dirty="0" err="1"/>
              <a:t>để</a:t>
            </a:r>
            <a:r>
              <a:rPr lang="en-US" dirty="0"/>
              <a:t> </a:t>
            </a:r>
            <a:r>
              <a:rPr lang="en-US" dirty="0" err="1"/>
              <a:t>cài</a:t>
            </a:r>
            <a:r>
              <a:rPr lang="en-US" dirty="0"/>
              <a:t>, </a:t>
            </a:r>
            <a:r>
              <a:rPr lang="en-US" dirty="0" err="1"/>
              <a:t>truy</a:t>
            </a:r>
            <a:r>
              <a:rPr lang="en-US" dirty="0"/>
              <a:t> </a:t>
            </a:r>
            <a:r>
              <a:rPr lang="en-US" dirty="0" err="1"/>
              <a:t>vấn</a:t>
            </a:r>
            <a:r>
              <a:rPr lang="en-US" dirty="0"/>
              <a:t> </a:t>
            </a:r>
            <a:r>
              <a:rPr lang="en-US" dirty="0" err="1"/>
              <a:t>thông</a:t>
            </a:r>
            <a:r>
              <a:rPr lang="en-US" dirty="0"/>
              <a:t> tin </a:t>
            </a:r>
            <a:r>
              <a:rPr lang="en-US" dirty="0" err="1"/>
              <a:t>của</a:t>
            </a:r>
            <a:r>
              <a:rPr lang="en-US" dirty="0"/>
              <a:t> </a:t>
            </a:r>
            <a:r>
              <a:rPr lang="en-US" dirty="0" err="1"/>
              <a:t>các</a:t>
            </a:r>
            <a:r>
              <a:rPr lang="en-US" dirty="0"/>
              <a:t> release, </a:t>
            </a:r>
            <a:r>
              <a:rPr lang="en-US" dirty="0" err="1"/>
              <a:t>gửi</a:t>
            </a:r>
            <a:r>
              <a:rPr lang="en-US" dirty="0"/>
              <a:t> </a:t>
            </a:r>
            <a:r>
              <a:rPr lang="en-US" dirty="0" err="1"/>
              <a:t>yêu</a:t>
            </a:r>
            <a:r>
              <a:rPr lang="en-US" dirty="0"/>
              <a:t> </a:t>
            </a:r>
            <a:r>
              <a:rPr lang="en-US" dirty="0" err="1"/>
              <a:t>cầu</a:t>
            </a:r>
            <a:r>
              <a:rPr lang="en-US" dirty="0"/>
              <a:t> upgrade, uninstall </a:t>
            </a:r>
            <a:r>
              <a:rPr lang="en-US" dirty="0" err="1"/>
              <a:t>các</a:t>
            </a:r>
            <a:r>
              <a:rPr lang="en-US" dirty="0"/>
              <a:t> release </a:t>
            </a:r>
            <a:r>
              <a:rPr lang="en-US" dirty="0" err="1"/>
              <a:t>đã</a:t>
            </a:r>
            <a:r>
              <a:rPr lang="en-US" dirty="0"/>
              <a:t> </a:t>
            </a:r>
            <a:r>
              <a:rPr lang="en-US" dirty="0" err="1"/>
              <a:t>cài</a:t>
            </a:r>
            <a:r>
              <a:rPr lang="en-US" dirty="0"/>
              <a:t>)</a:t>
            </a:r>
          </a:p>
          <a:p>
            <a:pPr marL="171450" lvl="0" indent="-171450" algn="l" rtl="0">
              <a:spcBef>
                <a:spcPts val="0"/>
              </a:spcBef>
              <a:spcAft>
                <a:spcPts val="0"/>
              </a:spcAft>
              <a:buFontTx/>
              <a:buChar char="-"/>
            </a:pPr>
            <a:r>
              <a:rPr lang="en-US" dirty="0"/>
              <a:t>Tiler server: </a:t>
            </a:r>
            <a:r>
              <a:rPr lang="en-US" dirty="0" err="1"/>
              <a:t>là</a:t>
            </a:r>
            <a:r>
              <a:rPr lang="en-US" dirty="0"/>
              <a:t> 1 server </a:t>
            </a:r>
            <a:r>
              <a:rPr lang="en-US" dirty="0" err="1"/>
              <a:t>nằm</a:t>
            </a:r>
            <a:r>
              <a:rPr lang="en-US" dirty="0"/>
              <a:t> </a:t>
            </a:r>
            <a:r>
              <a:rPr lang="en-US" dirty="0" err="1"/>
              <a:t>trong</a:t>
            </a:r>
            <a:r>
              <a:rPr lang="en-US" dirty="0"/>
              <a:t> K8s cluster </a:t>
            </a:r>
            <a:r>
              <a:rPr lang="en-US" dirty="0" err="1"/>
              <a:t>tương</a:t>
            </a:r>
            <a:r>
              <a:rPr lang="en-US" dirty="0"/>
              <a:t> </a:t>
            </a:r>
            <a:r>
              <a:rPr lang="en-US" dirty="0" err="1"/>
              <a:t>tác</a:t>
            </a:r>
            <a:r>
              <a:rPr lang="en-US" dirty="0"/>
              <a:t> </a:t>
            </a:r>
            <a:r>
              <a:rPr lang="en-US" dirty="0" err="1"/>
              <a:t>với</a:t>
            </a:r>
            <a:r>
              <a:rPr lang="en-US" dirty="0"/>
              <a:t> </a:t>
            </a:r>
            <a:r>
              <a:rPr lang="en-US" dirty="0" err="1"/>
              <a:t>HelmClient</a:t>
            </a:r>
            <a:r>
              <a:rPr lang="en-US" dirty="0"/>
              <a:t> </a:t>
            </a:r>
            <a:r>
              <a:rPr lang="en-US" dirty="0" err="1"/>
              <a:t>và</a:t>
            </a:r>
            <a:r>
              <a:rPr lang="en-US" dirty="0"/>
              <a:t> </a:t>
            </a:r>
            <a:r>
              <a:rPr lang="en-US" dirty="0" err="1"/>
              <a:t>là</a:t>
            </a:r>
            <a:r>
              <a:rPr lang="en-US" dirty="0"/>
              <a:t> 1 interface </a:t>
            </a:r>
            <a:r>
              <a:rPr lang="en-US" dirty="0" err="1"/>
              <a:t>đến</a:t>
            </a:r>
            <a:r>
              <a:rPr lang="en-US" dirty="0"/>
              <a:t> </a:t>
            </a:r>
            <a:r>
              <a:rPr lang="en-US" dirty="0" err="1"/>
              <a:t>các</a:t>
            </a:r>
            <a:r>
              <a:rPr lang="en-US" dirty="0"/>
              <a:t> K8s API,. </a:t>
            </a:r>
            <a:r>
              <a:rPr lang="en-US" dirty="0" err="1"/>
              <a:t>Chịu</a:t>
            </a:r>
            <a:r>
              <a:rPr lang="en-US" dirty="0"/>
              <a:t> </a:t>
            </a:r>
            <a:r>
              <a:rPr lang="en-US" dirty="0" err="1"/>
              <a:t>trách</a:t>
            </a:r>
            <a:r>
              <a:rPr lang="en-US" dirty="0"/>
              <a:t> </a:t>
            </a:r>
            <a:r>
              <a:rPr lang="en-US" dirty="0" err="1"/>
              <a:t>nhiệm</a:t>
            </a:r>
            <a:r>
              <a:rPr lang="en-US" dirty="0"/>
              <a:t>:</a:t>
            </a:r>
          </a:p>
          <a:p>
            <a:pPr marL="0" lvl="0" indent="0" algn="l" rtl="0">
              <a:spcBef>
                <a:spcPts val="0"/>
              </a:spcBef>
              <a:spcAft>
                <a:spcPts val="0"/>
              </a:spcAft>
              <a:buFontTx/>
              <a:buNone/>
            </a:pPr>
            <a:r>
              <a:rPr lang="en-US" dirty="0"/>
              <a:t>+, </a:t>
            </a:r>
            <a:r>
              <a:rPr lang="en-US" dirty="0" err="1"/>
              <a:t>lắng</a:t>
            </a:r>
            <a:r>
              <a:rPr lang="en-US" dirty="0"/>
              <a:t> </a:t>
            </a:r>
            <a:r>
              <a:rPr lang="en-US" dirty="0" err="1"/>
              <a:t>nghe</a:t>
            </a:r>
            <a:r>
              <a:rPr lang="en-US" dirty="0"/>
              <a:t> request </a:t>
            </a:r>
            <a:r>
              <a:rPr lang="en-US" dirty="0" err="1"/>
              <a:t>từ</a:t>
            </a:r>
            <a:r>
              <a:rPr lang="en-US" dirty="0"/>
              <a:t> Helm Client</a:t>
            </a:r>
          </a:p>
          <a:p>
            <a:pPr marL="0" lvl="0" indent="0" algn="l" rtl="0">
              <a:spcBef>
                <a:spcPts val="0"/>
              </a:spcBef>
              <a:spcAft>
                <a:spcPts val="0"/>
              </a:spcAft>
              <a:buFontTx/>
              <a:buNone/>
            </a:pPr>
            <a:r>
              <a:rPr lang="en-US" dirty="0"/>
              <a:t>+, </a:t>
            </a:r>
            <a:r>
              <a:rPr lang="en-US" dirty="0" err="1"/>
              <a:t>kếp</a:t>
            </a:r>
            <a:r>
              <a:rPr lang="en-US" dirty="0"/>
              <a:t> </a:t>
            </a:r>
            <a:r>
              <a:rPr lang="en-US" dirty="0" err="1"/>
              <a:t>hợp</a:t>
            </a:r>
            <a:r>
              <a:rPr lang="en-US" dirty="0"/>
              <a:t> Chart </a:t>
            </a:r>
            <a:r>
              <a:rPr lang="en-US" dirty="0" err="1"/>
              <a:t>và</a:t>
            </a:r>
            <a:r>
              <a:rPr lang="en-US" dirty="0"/>
              <a:t> Config </a:t>
            </a:r>
            <a:r>
              <a:rPr lang="en-US" dirty="0" err="1"/>
              <a:t>để</a:t>
            </a:r>
            <a:r>
              <a:rPr lang="en-US" dirty="0"/>
              <a:t> </a:t>
            </a:r>
            <a:r>
              <a:rPr lang="en-US" dirty="0" err="1"/>
              <a:t>tạo</a:t>
            </a:r>
            <a:r>
              <a:rPr lang="en-US" dirty="0"/>
              <a:t> </a:t>
            </a:r>
            <a:r>
              <a:rPr lang="en-US" dirty="0" err="1"/>
              <a:t>nên</a:t>
            </a:r>
            <a:r>
              <a:rPr lang="en-US" dirty="0"/>
              <a:t> 1 release</a:t>
            </a:r>
          </a:p>
          <a:p>
            <a:pPr marL="0" lvl="0" indent="0" algn="l" rtl="0">
              <a:spcBef>
                <a:spcPts val="0"/>
              </a:spcBef>
              <a:spcAft>
                <a:spcPts val="0"/>
              </a:spcAft>
              <a:buFontTx/>
              <a:buNone/>
            </a:pPr>
            <a:r>
              <a:rPr lang="en-US" dirty="0"/>
              <a:t>+, </a:t>
            </a:r>
            <a:r>
              <a:rPr lang="en-US" dirty="0" err="1"/>
              <a:t>cài</a:t>
            </a:r>
            <a:r>
              <a:rPr lang="en-US" dirty="0"/>
              <a:t> </a:t>
            </a:r>
            <a:r>
              <a:rPr lang="en-US" dirty="0" err="1"/>
              <a:t>đặt</a:t>
            </a:r>
            <a:r>
              <a:rPr lang="en-US" dirty="0"/>
              <a:t> chart </a:t>
            </a:r>
            <a:r>
              <a:rPr lang="en-US" dirty="0" err="1"/>
              <a:t>vào</a:t>
            </a:r>
            <a:r>
              <a:rPr lang="en-US" dirty="0"/>
              <a:t> K8s cluster</a:t>
            </a:r>
          </a:p>
          <a:p>
            <a:pPr marL="0" lvl="0" indent="0" algn="l" rtl="0">
              <a:spcBef>
                <a:spcPts val="0"/>
              </a:spcBef>
              <a:spcAft>
                <a:spcPts val="0"/>
              </a:spcAft>
              <a:buFontTx/>
              <a:buNone/>
            </a:pPr>
            <a:r>
              <a:rPr lang="en-US" dirty="0"/>
              <a:t>+, upgrade </a:t>
            </a:r>
            <a:r>
              <a:rPr lang="en-US" dirty="0" err="1"/>
              <a:t>và</a:t>
            </a:r>
            <a:r>
              <a:rPr lang="en-US" dirty="0"/>
              <a:t> uninstall </a:t>
            </a:r>
            <a:r>
              <a:rPr lang="en-US" dirty="0" err="1"/>
              <a:t>các</a:t>
            </a:r>
            <a:r>
              <a:rPr lang="en-US" dirty="0"/>
              <a:t> chart </a:t>
            </a:r>
            <a:r>
              <a:rPr lang="en-US" dirty="0" err="1"/>
              <a:t>bằng</a:t>
            </a:r>
            <a:r>
              <a:rPr lang="en-US" dirty="0"/>
              <a:t> </a:t>
            </a:r>
            <a:r>
              <a:rPr lang="en-US" dirty="0" err="1"/>
              <a:t>các</a:t>
            </a:r>
            <a:r>
              <a:rPr lang="en-US" dirty="0"/>
              <a:t> </a:t>
            </a:r>
            <a:r>
              <a:rPr lang="en-US" dirty="0" err="1"/>
              <a:t>tương</a:t>
            </a:r>
            <a:r>
              <a:rPr lang="en-US" dirty="0"/>
              <a:t> </a:t>
            </a:r>
            <a:r>
              <a:rPr lang="en-US" dirty="0" err="1"/>
              <a:t>tác</a:t>
            </a:r>
            <a:r>
              <a:rPr lang="en-US" dirty="0"/>
              <a:t> </a:t>
            </a:r>
            <a:r>
              <a:rPr lang="en-US" dirty="0" err="1"/>
              <a:t>với</a:t>
            </a:r>
            <a:r>
              <a:rPr lang="en-US" dirty="0"/>
              <a:t> K8s cluster.</a:t>
            </a:r>
            <a:endParaRPr dirty="0"/>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830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44"/>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EE0033"/>
              </a:buClr>
              <a:buSzPts val="4500"/>
              <a:buFont typeface="Arial"/>
              <a:buNone/>
              <a:defRPr sz="45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4"/>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atin typeface="Arial"/>
                <a:ea typeface="Arial"/>
                <a:cs typeface="Arial"/>
                <a:sym typeface="Arial"/>
              </a:defRPr>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2" name="Google Shape;22;p4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44"/>
          <p:cNvSpPr txBox="1">
            <a:spLocks noGrp="1"/>
          </p:cNvSpPr>
          <p:nvPr>
            <p:ph type="sldNum" idx="12"/>
          </p:nvPr>
        </p:nvSpPr>
        <p:spPr>
          <a:xfrm>
            <a:off x="6457950" y="4767263"/>
            <a:ext cx="268605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54"/>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E003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54"/>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7" name="Google Shape;87;p5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5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54"/>
          <p:cNvSpPr txBox="1">
            <a:spLocks noGrp="1"/>
          </p:cNvSpPr>
          <p:nvPr>
            <p:ph type="sldNum" idx="12"/>
          </p:nvPr>
        </p:nvSpPr>
        <p:spPr>
          <a:xfrm>
            <a:off x="6457950" y="4767263"/>
            <a:ext cx="268605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55"/>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E003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55"/>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3" name="Google Shape;93;p5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5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55"/>
          <p:cNvSpPr txBox="1">
            <a:spLocks noGrp="1"/>
          </p:cNvSpPr>
          <p:nvPr>
            <p:ph type="sldNum" idx="12"/>
          </p:nvPr>
        </p:nvSpPr>
        <p:spPr>
          <a:xfrm>
            <a:off x="6457950" y="4767263"/>
            <a:ext cx="268605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E003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5"/>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4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5"/>
          <p:cNvSpPr txBox="1">
            <a:spLocks noGrp="1"/>
          </p:cNvSpPr>
          <p:nvPr>
            <p:ph type="sldNum" idx="12"/>
          </p:nvPr>
        </p:nvSpPr>
        <p:spPr>
          <a:xfrm>
            <a:off x="6457950" y="4767263"/>
            <a:ext cx="268605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4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E003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7"/>
          <p:cNvSpPr txBox="1">
            <a:spLocks noGrp="1"/>
          </p:cNvSpPr>
          <p:nvPr>
            <p:ph type="sldNum" idx="12"/>
          </p:nvPr>
        </p:nvSpPr>
        <p:spPr>
          <a:xfrm>
            <a:off x="6457950" y="4767263"/>
            <a:ext cx="268605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48"/>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EE0033"/>
              </a:buClr>
              <a:buSzPts val="4500"/>
              <a:buFont typeface="Arial"/>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48"/>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46" name="Google Shape;46;p4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8"/>
          <p:cNvSpPr txBox="1">
            <a:spLocks noGrp="1"/>
          </p:cNvSpPr>
          <p:nvPr>
            <p:ph type="sldNum" idx="12"/>
          </p:nvPr>
        </p:nvSpPr>
        <p:spPr>
          <a:xfrm>
            <a:off x="6457950" y="4767263"/>
            <a:ext cx="268605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With A Message">
  <p:cSld name="Two Content With A Message">
    <p:spTree>
      <p:nvGrpSpPr>
        <p:cNvPr id="1" name="Shape 49"/>
        <p:cNvGrpSpPr/>
        <p:nvPr/>
      </p:nvGrpSpPr>
      <p:grpSpPr>
        <a:xfrm>
          <a:off x="0" y="0"/>
          <a:ext cx="0" cy="0"/>
          <a:chOff x="0" y="0"/>
          <a:chExt cx="0" cy="0"/>
        </a:xfrm>
      </p:grpSpPr>
      <p:pic>
        <p:nvPicPr>
          <p:cNvPr id="50" name="Google Shape;50;p49"/>
          <p:cNvPicPr preferRelativeResize="0"/>
          <p:nvPr/>
        </p:nvPicPr>
        <p:blipFill rotWithShape="1">
          <a:blip r:embed="rId2">
            <a:alphaModFix/>
          </a:blip>
          <a:srcRect/>
          <a:stretch/>
        </p:blipFill>
        <p:spPr>
          <a:xfrm>
            <a:off x="-130961" y="1618421"/>
            <a:ext cx="4041118" cy="4890478"/>
          </a:xfrm>
          <a:prstGeom prst="rect">
            <a:avLst/>
          </a:prstGeom>
          <a:noFill/>
          <a:ln>
            <a:noFill/>
          </a:ln>
        </p:spPr>
      </p:pic>
      <p:sp>
        <p:nvSpPr>
          <p:cNvPr id="51" name="Google Shape;51;p4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E003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49"/>
          <p:cNvSpPr txBox="1">
            <a:spLocks noGrp="1"/>
          </p:cNvSpPr>
          <p:nvPr>
            <p:ph type="body" idx="1"/>
          </p:nvPr>
        </p:nvSpPr>
        <p:spPr>
          <a:xfrm>
            <a:off x="628651" y="2194559"/>
            <a:ext cx="2955798" cy="197510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3" name="Google Shape;53;p49"/>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4" name="Google Shape;54;p4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9"/>
          <p:cNvSpPr txBox="1">
            <a:spLocks noGrp="1"/>
          </p:cNvSpPr>
          <p:nvPr>
            <p:ph type="sldNum" idx="12"/>
          </p:nvPr>
        </p:nvSpPr>
        <p:spPr>
          <a:xfrm>
            <a:off x="6457950" y="4767263"/>
            <a:ext cx="268605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sp>
        <p:nvSpPr>
          <p:cNvPr id="58" name="Google Shape;58;p50"/>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E003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50"/>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60" name="Google Shape;60;p50"/>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1" name="Google Shape;61;p50"/>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62" name="Google Shape;62;p50"/>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3" name="Google Shape;63;p5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5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50"/>
          <p:cNvSpPr txBox="1">
            <a:spLocks noGrp="1"/>
          </p:cNvSpPr>
          <p:nvPr>
            <p:ph type="sldNum" idx="12"/>
          </p:nvPr>
        </p:nvSpPr>
        <p:spPr>
          <a:xfrm>
            <a:off x="6457950" y="4767263"/>
            <a:ext cx="268605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5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5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51"/>
          <p:cNvSpPr txBox="1">
            <a:spLocks noGrp="1"/>
          </p:cNvSpPr>
          <p:nvPr>
            <p:ph type="sldNum" idx="12"/>
          </p:nvPr>
        </p:nvSpPr>
        <p:spPr>
          <a:xfrm>
            <a:off x="6457950" y="4767263"/>
            <a:ext cx="268605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52"/>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EE0033"/>
              </a:buClr>
              <a:buSzPts val="2400"/>
              <a:buFont typeface="Arial"/>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52"/>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73" name="Google Shape;73;p52"/>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74" name="Google Shape;74;p5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5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52"/>
          <p:cNvSpPr txBox="1">
            <a:spLocks noGrp="1"/>
          </p:cNvSpPr>
          <p:nvPr>
            <p:ph type="sldNum" idx="12"/>
          </p:nvPr>
        </p:nvSpPr>
        <p:spPr>
          <a:xfrm>
            <a:off x="6457950" y="4767263"/>
            <a:ext cx="268605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53"/>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EE0033"/>
              </a:buClr>
              <a:buSzPts val="2400"/>
              <a:buFont typeface="Arial"/>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53"/>
          <p:cNvSpPr>
            <a:spLocks noGrp="1"/>
          </p:cNvSpPr>
          <p:nvPr>
            <p:ph type="pic" idx="2"/>
          </p:nvPr>
        </p:nvSpPr>
        <p:spPr>
          <a:xfrm>
            <a:off x="3887391" y="740569"/>
            <a:ext cx="4629150" cy="3655219"/>
          </a:xfrm>
          <a:prstGeom prst="rect">
            <a:avLst/>
          </a:prstGeom>
          <a:noFill/>
          <a:ln>
            <a:noFill/>
          </a:ln>
        </p:spPr>
      </p:sp>
      <p:sp>
        <p:nvSpPr>
          <p:cNvPr id="80" name="Google Shape;80;p53"/>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81" name="Google Shape;81;p5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5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53"/>
          <p:cNvSpPr txBox="1">
            <a:spLocks noGrp="1"/>
          </p:cNvSpPr>
          <p:nvPr>
            <p:ph type="sldNum" idx="12"/>
          </p:nvPr>
        </p:nvSpPr>
        <p:spPr>
          <a:xfrm>
            <a:off x="6457950" y="4767263"/>
            <a:ext cx="268605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EE0033"/>
              </a:buClr>
              <a:buSzPts val="3300"/>
              <a:buFont typeface="Arial"/>
              <a:buNone/>
              <a:defRPr sz="3300" b="0" i="0" u="none" strike="noStrike" cap="none">
                <a:solidFill>
                  <a:srgbClr val="EE0033"/>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3"/>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Sarabun"/>
                <a:ea typeface="Sarabun"/>
                <a:cs typeface="Sarabun"/>
                <a:sym typeface="Sarabun"/>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Sarabun"/>
                <a:ea typeface="Sarabun"/>
                <a:cs typeface="Sarabun"/>
                <a:sym typeface="Sarabun"/>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Sarabun"/>
                <a:ea typeface="Sarabun"/>
                <a:cs typeface="Sarabun"/>
                <a:sym typeface="Sarabun"/>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Sarabun"/>
                <a:ea typeface="Sarabun"/>
                <a:cs typeface="Sarabun"/>
                <a:sym typeface="Sarabun"/>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Sarabun"/>
                <a:ea typeface="Sarabun"/>
                <a:cs typeface="Sarabun"/>
                <a:sym typeface="Sarabun"/>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4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grpSp>
        <p:nvGrpSpPr>
          <p:cNvPr id="13" name="Google Shape;13;p43"/>
          <p:cNvGrpSpPr/>
          <p:nvPr/>
        </p:nvGrpSpPr>
        <p:grpSpPr>
          <a:xfrm>
            <a:off x="0" y="4603246"/>
            <a:ext cx="9144000" cy="540254"/>
            <a:chOff x="0" y="4092469"/>
            <a:chExt cx="9144000" cy="540254"/>
          </a:xfrm>
        </p:grpSpPr>
        <p:pic>
          <p:nvPicPr>
            <p:cNvPr id="14" name="Google Shape;14;p43"/>
            <p:cNvPicPr preferRelativeResize="0"/>
            <p:nvPr/>
          </p:nvPicPr>
          <p:blipFill rotWithShape="1">
            <a:blip r:embed="rId13">
              <a:alphaModFix/>
            </a:blip>
            <a:srcRect/>
            <a:stretch/>
          </p:blipFill>
          <p:spPr>
            <a:xfrm>
              <a:off x="0" y="4092469"/>
              <a:ext cx="9144000" cy="540254"/>
            </a:xfrm>
            <a:prstGeom prst="rect">
              <a:avLst/>
            </a:prstGeom>
            <a:noFill/>
            <a:ln>
              <a:noFill/>
            </a:ln>
          </p:spPr>
        </p:pic>
        <p:sp>
          <p:nvSpPr>
            <p:cNvPr id="15" name="Google Shape;15;p43"/>
            <p:cNvSpPr txBox="1"/>
            <p:nvPr/>
          </p:nvSpPr>
          <p:spPr>
            <a:xfrm>
              <a:off x="374650" y="4245372"/>
              <a:ext cx="3968750"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vi-VN" sz="1050" b="0" i="0" u="none" strike="noStrike" cap="none">
                  <a:solidFill>
                    <a:srgbClr val="B4B4B4"/>
                  </a:solidFill>
                  <a:latin typeface="Arial"/>
                  <a:ea typeface="Arial"/>
                  <a:cs typeface="Arial"/>
                  <a:sym typeface="Arial"/>
                </a:rPr>
                <a:t>www.viettel.com.vn</a:t>
              </a:r>
              <a:endParaRPr sz="1400" b="0" i="0" u="none" strike="noStrike" cap="none">
                <a:solidFill>
                  <a:srgbClr val="000000"/>
                </a:solidFill>
                <a:latin typeface="Arial"/>
                <a:ea typeface="Arial"/>
                <a:cs typeface="Arial"/>
                <a:sym typeface="Arial"/>
              </a:endParaRPr>
            </a:p>
          </p:txBody>
        </p:sp>
        <p:pic>
          <p:nvPicPr>
            <p:cNvPr id="16" name="Google Shape;16;p43"/>
            <p:cNvPicPr preferRelativeResize="0"/>
            <p:nvPr/>
          </p:nvPicPr>
          <p:blipFill rotWithShape="1">
            <a:blip r:embed="rId14">
              <a:alphaModFix/>
            </a:blip>
            <a:srcRect/>
            <a:stretch/>
          </p:blipFill>
          <p:spPr>
            <a:xfrm>
              <a:off x="7663175" y="4245372"/>
              <a:ext cx="975214" cy="214760"/>
            </a:xfrm>
            <a:prstGeom prst="rect">
              <a:avLst/>
            </a:prstGeom>
            <a:noFill/>
            <a:ln>
              <a:noFill/>
            </a:ln>
          </p:spPr>
        </p:pic>
      </p:grpSp>
      <p:sp>
        <p:nvSpPr>
          <p:cNvPr id="17" name="Google Shape;17;p43"/>
          <p:cNvSpPr txBox="1">
            <a:spLocks noGrp="1"/>
          </p:cNvSpPr>
          <p:nvPr>
            <p:ph type="sldNum" idx="12"/>
          </p:nvPr>
        </p:nvSpPr>
        <p:spPr>
          <a:xfrm>
            <a:off x="6457950" y="4767263"/>
            <a:ext cx="268605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Sarabun"/>
                <a:ea typeface="Sarabun"/>
                <a:cs typeface="Sarabun"/>
                <a:sym typeface="Sarabun"/>
              </a:defRPr>
            </a:lvl9pPr>
          </a:lstStyle>
          <a:p>
            <a:pPr marL="0" lvl="0" indent="0" algn="r" rtl="0">
              <a:spcBef>
                <a:spcPts val="0"/>
              </a:spcBef>
              <a:spcAft>
                <a:spcPts val="0"/>
              </a:spcAft>
              <a:buNone/>
            </a:pPr>
            <a:fld id="{00000000-1234-1234-1234-123412341234}" type="slidenum">
              <a:rPr lang="vi-VN"/>
              <a:t>‹#›</a:t>
            </a:fld>
            <a:endParaRPr/>
          </a:p>
        </p:txBody>
      </p:sp>
      <p:sp>
        <p:nvSpPr>
          <p:cNvPr id="18" name="Google Shape;18;p4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Sarabun"/>
                <a:ea typeface="Sarabun"/>
                <a:cs typeface="Sarabun"/>
                <a:sym typeface="Sarabun"/>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hyperlink" Target="https://kubernetes.io/docs/tasks/extend-kubernetes/custom-resources/custom-resource-definitions/" TargetMode="Externa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jp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 descr="A picture containing text, indoor, ceiling&#10;&#10;Description automatically generated"/>
          <p:cNvPicPr preferRelativeResize="0"/>
          <p:nvPr/>
        </p:nvPicPr>
        <p:blipFill rotWithShape="1">
          <a:blip r:embed="rId3">
            <a:alphaModFix/>
          </a:blip>
          <a:srcRect/>
          <a:stretch/>
        </p:blipFill>
        <p:spPr>
          <a:xfrm>
            <a:off x="0" y="-1"/>
            <a:ext cx="9144000" cy="5143501"/>
          </a:xfrm>
          <a:prstGeom prst="rect">
            <a:avLst/>
          </a:prstGeom>
          <a:noFill/>
          <a:ln>
            <a:noFill/>
          </a:ln>
        </p:spPr>
      </p:pic>
      <p:grpSp>
        <p:nvGrpSpPr>
          <p:cNvPr id="102" name="Google Shape;102;p1"/>
          <p:cNvGrpSpPr/>
          <p:nvPr/>
        </p:nvGrpSpPr>
        <p:grpSpPr>
          <a:xfrm>
            <a:off x="0" y="420067"/>
            <a:ext cx="3463159" cy="2220978"/>
            <a:chOff x="4047994" y="1188972"/>
            <a:chExt cx="3463159" cy="2220978"/>
          </a:xfrm>
        </p:grpSpPr>
        <p:pic>
          <p:nvPicPr>
            <p:cNvPr id="103" name="Google Shape;103;p1"/>
            <p:cNvPicPr preferRelativeResize="0"/>
            <p:nvPr/>
          </p:nvPicPr>
          <p:blipFill rotWithShape="1">
            <a:blip r:embed="rId4">
              <a:alphaModFix/>
            </a:blip>
            <a:srcRect/>
            <a:stretch/>
          </p:blipFill>
          <p:spPr>
            <a:xfrm>
              <a:off x="4047994" y="1188972"/>
              <a:ext cx="3463159" cy="2220978"/>
            </a:xfrm>
            <a:prstGeom prst="rect">
              <a:avLst/>
            </a:prstGeom>
            <a:noFill/>
            <a:ln>
              <a:noFill/>
            </a:ln>
          </p:spPr>
        </p:pic>
        <p:sp>
          <p:nvSpPr>
            <p:cNvPr id="104" name="Google Shape;104;p1"/>
            <p:cNvSpPr txBox="1"/>
            <p:nvPr/>
          </p:nvSpPr>
          <p:spPr>
            <a:xfrm>
              <a:off x="4110157" y="1391520"/>
              <a:ext cx="3232151" cy="181588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vi-VN" sz="2800" b="0" i="0" u="none" strike="noStrike" cap="none" dirty="0">
                  <a:solidFill>
                    <a:schemeClr val="lt1"/>
                  </a:solidFill>
                  <a:latin typeface="Arial"/>
                  <a:ea typeface="Arial"/>
                  <a:cs typeface="Arial"/>
                  <a:sym typeface="Arial"/>
                </a:rPr>
                <a:t>Viettel</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vi-VN" sz="2800" b="0" i="0" u="none" strike="noStrike" cap="none" dirty="0">
                  <a:solidFill>
                    <a:schemeClr val="lt1"/>
                  </a:solidFill>
                  <a:latin typeface="Arial"/>
                  <a:ea typeface="Arial"/>
                  <a:cs typeface="Arial"/>
                  <a:sym typeface="Arial"/>
                </a:rPr>
                <a:t>Digital Talent</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vi-VN" sz="2800" b="0" i="0" u="none" strike="noStrike" cap="none" dirty="0">
                  <a:solidFill>
                    <a:schemeClr val="lt1"/>
                  </a:solidFill>
                  <a:latin typeface="Arial"/>
                  <a:ea typeface="Arial"/>
                  <a:cs typeface="Arial"/>
                  <a:sym typeface="Arial"/>
                </a:rPr>
                <a:t>Program</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vi-VN" sz="2800" b="0" i="0" u="none" strike="noStrike" cap="none" dirty="0">
                  <a:solidFill>
                    <a:schemeClr val="lt1"/>
                  </a:solidFill>
                  <a:latin typeface="Arial"/>
                  <a:ea typeface="Arial"/>
                  <a:cs typeface="Arial"/>
                  <a:sym typeface="Arial"/>
                </a:rPr>
                <a:t>Cloud - 2022</a:t>
              </a:r>
              <a:endParaRPr sz="2800" b="0" i="0" u="none" strike="noStrike" cap="none" dirty="0">
                <a:solidFill>
                  <a:schemeClr val="lt1"/>
                </a:solidFill>
                <a:latin typeface="Arial"/>
                <a:ea typeface="Arial"/>
                <a:cs typeface="Arial"/>
                <a:sym typeface="Arial"/>
              </a:endParaRPr>
            </a:p>
          </p:txBody>
        </p:sp>
      </p:grpSp>
      <p:sp>
        <p:nvSpPr>
          <p:cNvPr id="105" name="Google Shape;105;p1"/>
          <p:cNvSpPr txBox="1"/>
          <p:nvPr/>
        </p:nvSpPr>
        <p:spPr>
          <a:xfrm>
            <a:off x="374650" y="4756150"/>
            <a:ext cx="3968750"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vi-VN" sz="1050" b="0" i="0" u="none" strike="noStrike" cap="none">
                <a:solidFill>
                  <a:srgbClr val="B4B4B4"/>
                </a:solidFill>
                <a:latin typeface="Arial"/>
                <a:ea typeface="Arial"/>
                <a:cs typeface="Arial"/>
                <a:sym typeface="Arial"/>
              </a:rPr>
              <a:t>www.viettel.com.vn</a:t>
            </a:r>
            <a:endParaRPr sz="1400" b="0" i="0" u="none" strike="noStrike" cap="none">
              <a:solidFill>
                <a:srgbClr val="000000"/>
              </a:solidFill>
              <a:latin typeface="Arial"/>
              <a:ea typeface="Arial"/>
              <a:cs typeface="Arial"/>
              <a:sym typeface="Arial"/>
            </a:endParaRPr>
          </a:p>
        </p:txBody>
      </p:sp>
      <p:pic>
        <p:nvPicPr>
          <p:cNvPr id="106" name="Google Shape;106;p1"/>
          <p:cNvPicPr preferRelativeResize="0"/>
          <p:nvPr/>
        </p:nvPicPr>
        <p:blipFill rotWithShape="1">
          <a:blip r:embed="rId5">
            <a:alphaModFix/>
          </a:blip>
          <a:srcRect/>
          <a:stretch/>
        </p:blipFill>
        <p:spPr>
          <a:xfrm>
            <a:off x="7663175" y="4756150"/>
            <a:ext cx="975214" cy="214760"/>
          </a:xfrm>
          <a:prstGeom prst="rect">
            <a:avLst/>
          </a:prstGeom>
          <a:noFill/>
          <a:ln>
            <a:noFill/>
          </a:ln>
        </p:spPr>
      </p:pic>
      <p:grpSp>
        <p:nvGrpSpPr>
          <p:cNvPr id="107" name="Google Shape;107;p1"/>
          <p:cNvGrpSpPr/>
          <p:nvPr/>
        </p:nvGrpSpPr>
        <p:grpSpPr>
          <a:xfrm>
            <a:off x="0" y="4603247"/>
            <a:ext cx="9144000" cy="540254"/>
            <a:chOff x="0" y="4603247"/>
            <a:chExt cx="9144000" cy="540254"/>
          </a:xfrm>
        </p:grpSpPr>
        <p:grpSp>
          <p:nvGrpSpPr>
            <p:cNvPr id="108" name="Google Shape;108;p1"/>
            <p:cNvGrpSpPr/>
            <p:nvPr/>
          </p:nvGrpSpPr>
          <p:grpSpPr>
            <a:xfrm>
              <a:off x="0" y="4603247"/>
              <a:ext cx="9144000" cy="540254"/>
              <a:chOff x="0" y="4603247"/>
              <a:chExt cx="9144000" cy="540254"/>
            </a:xfrm>
          </p:grpSpPr>
          <p:pic>
            <p:nvPicPr>
              <p:cNvPr id="109" name="Google Shape;109;p1"/>
              <p:cNvPicPr preferRelativeResize="0"/>
              <p:nvPr/>
            </p:nvPicPr>
            <p:blipFill rotWithShape="1">
              <a:blip r:embed="rId6">
                <a:alphaModFix/>
              </a:blip>
              <a:srcRect/>
              <a:stretch/>
            </p:blipFill>
            <p:spPr>
              <a:xfrm>
                <a:off x="0" y="4603247"/>
                <a:ext cx="9144000" cy="540254"/>
              </a:xfrm>
              <a:prstGeom prst="rect">
                <a:avLst/>
              </a:prstGeom>
              <a:noFill/>
              <a:ln>
                <a:noFill/>
              </a:ln>
            </p:spPr>
          </p:pic>
          <p:sp>
            <p:nvSpPr>
              <p:cNvPr id="110" name="Google Shape;110;p1"/>
              <p:cNvSpPr txBox="1"/>
              <p:nvPr/>
            </p:nvSpPr>
            <p:spPr>
              <a:xfrm>
                <a:off x="374650" y="4756150"/>
                <a:ext cx="3968750"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vi-VN" sz="1050" b="0" i="0" u="none" strike="noStrike" cap="none">
                    <a:solidFill>
                      <a:srgbClr val="B4B4B4"/>
                    </a:solidFill>
                    <a:latin typeface="Arial"/>
                    <a:ea typeface="Arial"/>
                    <a:cs typeface="Arial"/>
                    <a:sym typeface="Arial"/>
                  </a:rPr>
                  <a:t>www.viettel.com.vn</a:t>
                </a:r>
                <a:endParaRPr sz="1400" b="0" i="0" u="none" strike="noStrike" cap="none">
                  <a:solidFill>
                    <a:srgbClr val="000000"/>
                  </a:solidFill>
                  <a:latin typeface="Arial"/>
                  <a:ea typeface="Arial"/>
                  <a:cs typeface="Arial"/>
                  <a:sym typeface="Arial"/>
                </a:endParaRPr>
              </a:p>
            </p:txBody>
          </p:sp>
        </p:grpSp>
        <p:pic>
          <p:nvPicPr>
            <p:cNvPr id="111" name="Google Shape;111;p1"/>
            <p:cNvPicPr preferRelativeResize="0"/>
            <p:nvPr/>
          </p:nvPicPr>
          <p:blipFill rotWithShape="1">
            <a:blip r:embed="rId5">
              <a:alphaModFix/>
            </a:blip>
            <a:srcRect/>
            <a:stretch/>
          </p:blipFill>
          <p:spPr>
            <a:xfrm>
              <a:off x="7663175" y="4756150"/>
              <a:ext cx="975214" cy="214760"/>
            </a:xfrm>
            <a:prstGeom prst="rect">
              <a:avLst/>
            </a:prstGeom>
            <a:noFill/>
            <a:ln>
              <a:noFill/>
            </a:ln>
          </p:spPr>
        </p:pic>
      </p:grpSp>
      <p:pic>
        <p:nvPicPr>
          <p:cNvPr id="112" name="Google Shape;112;p1"/>
          <p:cNvPicPr preferRelativeResize="0"/>
          <p:nvPr/>
        </p:nvPicPr>
        <p:blipFill rotWithShape="1">
          <a:blip r:embed="rId7">
            <a:alphaModFix/>
          </a:blip>
          <a:srcRect/>
          <a:stretch/>
        </p:blipFill>
        <p:spPr>
          <a:xfrm>
            <a:off x="0" y="2813127"/>
            <a:ext cx="2841905" cy="468318"/>
          </a:xfrm>
          <a:prstGeom prst="rect">
            <a:avLst/>
          </a:prstGeom>
          <a:noFill/>
          <a:ln>
            <a:noFill/>
          </a:ln>
        </p:spPr>
      </p:pic>
      <p:sp>
        <p:nvSpPr>
          <p:cNvPr id="113" name="Google Shape;113;p1"/>
          <p:cNvSpPr txBox="1"/>
          <p:nvPr/>
        </p:nvSpPr>
        <p:spPr>
          <a:xfrm>
            <a:off x="-83975" y="2813126"/>
            <a:ext cx="2925880"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400" b="0" i="0" u="none" strike="noStrike" cap="none" dirty="0">
                <a:solidFill>
                  <a:srgbClr val="EE0033"/>
                </a:solidFill>
                <a:latin typeface="Arial"/>
                <a:ea typeface="Arial"/>
                <a:cs typeface="Arial"/>
                <a:sym typeface="Arial"/>
              </a:rPr>
              <a:t>Internship Report</a:t>
            </a:r>
            <a:endParaRPr sz="2400" b="0" i="0" u="none" strike="noStrike" cap="none" dirty="0">
              <a:solidFill>
                <a:srgbClr val="EE0033"/>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EE0033"/>
              </a:buClr>
              <a:buSzPts val="1800"/>
              <a:buNone/>
            </a:pPr>
            <a:r>
              <a:rPr lang="en-US" dirty="0"/>
              <a:t>Helm Chart</a:t>
            </a:r>
            <a:endParaRPr dirty="0"/>
          </a:p>
        </p:txBody>
      </p:sp>
      <p:sp>
        <p:nvSpPr>
          <p:cNvPr id="119" name="Google Shape;119;p5"/>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rmAutofit/>
          </a:bodyPr>
          <a:lstStyle/>
          <a:p>
            <a:pPr marL="457200" lvl="0" indent="-342900" algn="ctr" rtl="0">
              <a:lnSpc>
                <a:spcPct val="90000"/>
              </a:lnSpc>
              <a:spcBef>
                <a:spcPts val="750"/>
              </a:spcBef>
              <a:spcAft>
                <a:spcPts val="0"/>
              </a:spcAft>
              <a:buClr>
                <a:schemeClr val="dk1"/>
              </a:buClr>
              <a:buSzPts val="1800"/>
              <a:buChar char="•"/>
            </a:pPr>
            <a:endParaRPr dirty="0"/>
          </a:p>
        </p:txBody>
      </p:sp>
      <p:pic>
        <p:nvPicPr>
          <p:cNvPr id="3" name="Picture 2">
            <a:extLst>
              <a:ext uri="{FF2B5EF4-FFF2-40B4-BE49-F238E27FC236}">
                <a16:creationId xmlns:a16="http://schemas.microsoft.com/office/drawing/2014/main" id="{C63B695F-A4D1-10C9-F197-16CA598A862E}"/>
              </a:ext>
            </a:extLst>
          </p:cNvPr>
          <p:cNvPicPr>
            <a:picLocks noChangeAspect="1"/>
          </p:cNvPicPr>
          <p:nvPr/>
        </p:nvPicPr>
        <p:blipFill>
          <a:blip r:embed="rId3"/>
          <a:stretch>
            <a:fillRect/>
          </a:stretch>
        </p:blipFill>
        <p:spPr>
          <a:xfrm>
            <a:off x="0" y="0"/>
            <a:ext cx="1379095" cy="696443"/>
          </a:xfrm>
          <a:prstGeom prst="rect">
            <a:avLst/>
          </a:prstGeom>
        </p:spPr>
      </p:pic>
      <p:pic>
        <p:nvPicPr>
          <p:cNvPr id="4" name="Picture 3">
            <a:extLst>
              <a:ext uri="{FF2B5EF4-FFF2-40B4-BE49-F238E27FC236}">
                <a16:creationId xmlns:a16="http://schemas.microsoft.com/office/drawing/2014/main" id="{39C0D982-3588-677D-2C18-15EBB4E9BFD3}"/>
              </a:ext>
            </a:extLst>
          </p:cNvPr>
          <p:cNvPicPr>
            <a:picLocks noChangeAspect="1"/>
          </p:cNvPicPr>
          <p:nvPr/>
        </p:nvPicPr>
        <p:blipFill rotWithShape="1">
          <a:blip r:embed="rId4"/>
          <a:srcRect l="4788" r="4306"/>
          <a:stretch/>
        </p:blipFill>
        <p:spPr>
          <a:xfrm>
            <a:off x="662663" y="1866276"/>
            <a:ext cx="4287188" cy="1901750"/>
          </a:xfrm>
          <a:prstGeom prst="rect">
            <a:avLst/>
          </a:prstGeom>
        </p:spPr>
      </p:pic>
      <p:pic>
        <p:nvPicPr>
          <p:cNvPr id="5" name="Picture 4">
            <a:extLst>
              <a:ext uri="{FF2B5EF4-FFF2-40B4-BE49-F238E27FC236}">
                <a16:creationId xmlns:a16="http://schemas.microsoft.com/office/drawing/2014/main" id="{4DFD38A2-77DC-33AE-31DB-5C344DC8D727}"/>
              </a:ext>
            </a:extLst>
          </p:cNvPr>
          <p:cNvPicPr>
            <a:picLocks noChangeAspect="1"/>
          </p:cNvPicPr>
          <p:nvPr/>
        </p:nvPicPr>
        <p:blipFill rotWithShape="1">
          <a:blip r:embed="rId5"/>
          <a:srcRect r="24067"/>
          <a:stretch/>
        </p:blipFill>
        <p:spPr>
          <a:xfrm>
            <a:off x="4848951" y="1866276"/>
            <a:ext cx="3411198" cy="1901750"/>
          </a:xfrm>
          <a:prstGeom prst="rect">
            <a:avLst/>
          </a:prstGeom>
        </p:spPr>
      </p:pic>
    </p:spTree>
    <p:extLst>
      <p:ext uri="{BB962C8B-B14F-4D97-AF65-F5344CB8AC3E}">
        <p14:creationId xmlns:p14="http://schemas.microsoft.com/office/powerpoint/2010/main" val="1032905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EE0033"/>
              </a:buClr>
              <a:buSzPts val="1800"/>
              <a:buNone/>
            </a:pPr>
            <a:r>
              <a:rPr lang="en-US" dirty="0"/>
              <a:t>Why is Helm used ?</a:t>
            </a:r>
            <a:endParaRPr dirty="0"/>
          </a:p>
        </p:txBody>
      </p:sp>
      <p:sp>
        <p:nvSpPr>
          <p:cNvPr id="119" name="Google Shape;119;p5"/>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rmAutofit/>
          </a:bodyPr>
          <a:lstStyle/>
          <a:p>
            <a:pPr marL="457200" lvl="0" indent="-342900" algn="ctr" rtl="0">
              <a:lnSpc>
                <a:spcPct val="90000"/>
              </a:lnSpc>
              <a:spcBef>
                <a:spcPts val="750"/>
              </a:spcBef>
              <a:spcAft>
                <a:spcPts val="0"/>
              </a:spcAft>
              <a:buClr>
                <a:schemeClr val="dk1"/>
              </a:buClr>
              <a:buSzPts val="1800"/>
              <a:buChar char="•"/>
            </a:pPr>
            <a:endParaRPr dirty="0"/>
          </a:p>
        </p:txBody>
      </p:sp>
      <p:pic>
        <p:nvPicPr>
          <p:cNvPr id="3" name="Picture 2">
            <a:extLst>
              <a:ext uri="{FF2B5EF4-FFF2-40B4-BE49-F238E27FC236}">
                <a16:creationId xmlns:a16="http://schemas.microsoft.com/office/drawing/2014/main" id="{C63B695F-A4D1-10C9-F197-16CA598A862E}"/>
              </a:ext>
            </a:extLst>
          </p:cNvPr>
          <p:cNvPicPr>
            <a:picLocks noChangeAspect="1"/>
          </p:cNvPicPr>
          <p:nvPr/>
        </p:nvPicPr>
        <p:blipFill>
          <a:blip r:embed="rId3"/>
          <a:stretch>
            <a:fillRect/>
          </a:stretch>
        </p:blipFill>
        <p:spPr>
          <a:xfrm>
            <a:off x="0" y="0"/>
            <a:ext cx="1379095" cy="696443"/>
          </a:xfrm>
          <a:prstGeom prst="rect">
            <a:avLst/>
          </a:prstGeom>
        </p:spPr>
      </p:pic>
      <p:pic>
        <p:nvPicPr>
          <p:cNvPr id="5" name="Picture 4">
            <a:extLst>
              <a:ext uri="{FF2B5EF4-FFF2-40B4-BE49-F238E27FC236}">
                <a16:creationId xmlns:a16="http://schemas.microsoft.com/office/drawing/2014/main" id="{A74F6CF5-C782-3052-D7EF-C698992BA46D}"/>
              </a:ext>
            </a:extLst>
          </p:cNvPr>
          <p:cNvPicPr>
            <a:picLocks noChangeAspect="1"/>
          </p:cNvPicPr>
          <p:nvPr/>
        </p:nvPicPr>
        <p:blipFill>
          <a:blip r:embed="rId4"/>
          <a:stretch>
            <a:fillRect/>
          </a:stretch>
        </p:blipFill>
        <p:spPr>
          <a:xfrm>
            <a:off x="628648" y="1541860"/>
            <a:ext cx="7886701" cy="2751904"/>
          </a:xfrm>
          <a:prstGeom prst="rect">
            <a:avLst/>
          </a:prstGeom>
        </p:spPr>
      </p:pic>
      <p:pic>
        <p:nvPicPr>
          <p:cNvPr id="7" name="Picture 6">
            <a:extLst>
              <a:ext uri="{FF2B5EF4-FFF2-40B4-BE49-F238E27FC236}">
                <a16:creationId xmlns:a16="http://schemas.microsoft.com/office/drawing/2014/main" id="{FF1A2A47-F6D1-994E-6D7D-1B008D227A36}"/>
              </a:ext>
            </a:extLst>
          </p:cNvPr>
          <p:cNvPicPr>
            <a:picLocks noChangeAspect="1"/>
          </p:cNvPicPr>
          <p:nvPr/>
        </p:nvPicPr>
        <p:blipFill>
          <a:blip r:embed="rId5"/>
          <a:stretch>
            <a:fillRect/>
          </a:stretch>
        </p:blipFill>
        <p:spPr>
          <a:xfrm>
            <a:off x="628647" y="1424065"/>
            <a:ext cx="7886702" cy="3042841"/>
          </a:xfrm>
          <a:prstGeom prst="rect">
            <a:avLst/>
          </a:prstGeom>
        </p:spPr>
      </p:pic>
    </p:spTree>
    <p:extLst>
      <p:ext uri="{BB962C8B-B14F-4D97-AF65-F5344CB8AC3E}">
        <p14:creationId xmlns:p14="http://schemas.microsoft.com/office/powerpoint/2010/main" val="1316643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6" name="Picture 5">
            <a:extLst>
              <a:ext uri="{FF2B5EF4-FFF2-40B4-BE49-F238E27FC236}">
                <a16:creationId xmlns:a16="http://schemas.microsoft.com/office/drawing/2014/main" id="{FE2DD656-1AFC-D90D-3C08-6670A51AB109}"/>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sharpenSoften amount="1000"/>
                    </a14:imgEffect>
                  </a14:imgLayer>
                </a14:imgProps>
              </a:ext>
            </a:extLst>
          </a:blip>
          <a:srcRect l="19527" t="4669" r="16067" b="33518"/>
          <a:stretch/>
        </p:blipFill>
        <p:spPr>
          <a:xfrm>
            <a:off x="5792762" y="1268016"/>
            <a:ext cx="3351238" cy="3070552"/>
          </a:xfrm>
          <a:prstGeom prst="rect">
            <a:avLst/>
          </a:prstGeom>
        </p:spPr>
      </p:pic>
      <p:sp>
        <p:nvSpPr>
          <p:cNvPr id="118" name="Google Shape;118;p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EE0033"/>
              </a:buClr>
              <a:buSzPts val="1800"/>
              <a:buNone/>
            </a:pPr>
            <a:r>
              <a:rPr lang="en-US" dirty="0"/>
              <a:t>CRD</a:t>
            </a:r>
            <a:endParaRPr dirty="0"/>
          </a:p>
        </p:txBody>
      </p:sp>
      <p:sp>
        <p:nvSpPr>
          <p:cNvPr id="119" name="Google Shape;119;p5"/>
          <p:cNvSpPr txBox="1">
            <a:spLocks noGrp="1"/>
          </p:cNvSpPr>
          <p:nvPr>
            <p:ph type="body" idx="1"/>
          </p:nvPr>
        </p:nvSpPr>
        <p:spPr>
          <a:xfrm>
            <a:off x="628650" y="1369219"/>
            <a:ext cx="7886700" cy="3263400"/>
          </a:xfrm>
          <a:prstGeom prst="rect">
            <a:avLst/>
          </a:prstGeom>
        </p:spPr>
        <p:txBody>
          <a:bodyPr spcFirstLastPara="1" wrap="square" lIns="91425" tIns="45700" rIns="91425" bIns="45700" anchor="t" anchorCtr="0">
            <a:normAutofit/>
          </a:bodyPr>
          <a:lstStyle/>
          <a:p>
            <a:r>
              <a:rPr lang="en-US" dirty="0">
                <a:latin typeface="Sarabun" panose="020B0604020202020204" charset="-34"/>
                <a:cs typeface="Sarabun" panose="020B0604020202020204" charset="-34"/>
              </a:rPr>
              <a:t>Custom Resources: is an extension of the Kubernetes API.</a:t>
            </a:r>
          </a:p>
          <a:p>
            <a:r>
              <a:rPr lang="en-US" dirty="0">
                <a:latin typeface="Sarabun" panose="020B0604020202020204" charset="-34"/>
                <a:cs typeface="Sarabun" panose="020B0604020202020204" charset="-34"/>
              </a:rPr>
              <a:t>CRD is the way to tell instructions Kubernetes some Custom Resources properties like “template”</a:t>
            </a:r>
          </a:p>
          <a:p>
            <a:r>
              <a:rPr lang="en-US" b="0" i="0" dirty="0">
                <a:solidFill>
                  <a:srgbClr val="222222"/>
                </a:solidFill>
                <a:effectLst/>
                <a:latin typeface="Sarabun" panose="020B0604020202020204" charset="-34"/>
                <a:cs typeface="Sarabun" panose="020B0604020202020204" charset="-34"/>
              </a:rPr>
              <a:t>The </a:t>
            </a:r>
            <a:r>
              <a:rPr lang="en-US" b="0" i="0" u="none" strike="noStrike" dirty="0" err="1">
                <a:solidFill>
                  <a:srgbClr val="3371E3"/>
                </a:solidFill>
                <a:effectLst/>
                <a:latin typeface="Sarabun" panose="020B0604020202020204" charset="-34"/>
                <a:cs typeface="Sarabun" panose="020B0604020202020204" charset="-34"/>
                <a:hlinkClick r:id="rId5"/>
              </a:rPr>
              <a:t>CustomResourceDefinition</a:t>
            </a:r>
            <a:r>
              <a:rPr lang="en-US" b="0" i="0" dirty="0">
                <a:solidFill>
                  <a:srgbClr val="222222"/>
                </a:solidFill>
                <a:effectLst/>
                <a:latin typeface="Sarabun" panose="020B0604020202020204" charset="-34"/>
                <a:cs typeface="Sarabun" panose="020B0604020202020204" charset="-34"/>
              </a:rPr>
              <a:t> API resource allows you to define custom resources. </a:t>
            </a:r>
          </a:p>
          <a:p>
            <a:r>
              <a:rPr lang="en-US" dirty="0">
                <a:solidFill>
                  <a:srgbClr val="222222"/>
                </a:solidFill>
                <a:latin typeface="Sarabun" panose="020B0604020202020204" charset="-34"/>
                <a:cs typeface="Sarabun" panose="020B0604020202020204" charset="-34"/>
              </a:rPr>
              <a:t>Defining a CRD object creates a new custom resource with a name and scheme that you specify.</a:t>
            </a:r>
          </a:p>
          <a:p>
            <a:r>
              <a:rPr lang="en-US" dirty="0">
                <a:solidFill>
                  <a:srgbClr val="222222"/>
                </a:solidFill>
                <a:latin typeface="Sarabun" panose="020B0604020202020204" charset="-34"/>
                <a:cs typeface="Sarabun" panose="020B0604020202020204" charset="-34"/>
              </a:rPr>
              <a:t>Do not require programming</a:t>
            </a:r>
            <a:endParaRPr dirty="0">
              <a:latin typeface="Sarabun" panose="020B0604020202020204" charset="-34"/>
              <a:cs typeface="Sarabun" panose="020B0604020202020204" charset="-34"/>
            </a:endParaRPr>
          </a:p>
        </p:txBody>
      </p:sp>
      <p:pic>
        <p:nvPicPr>
          <p:cNvPr id="3" name="Picture 2">
            <a:extLst>
              <a:ext uri="{FF2B5EF4-FFF2-40B4-BE49-F238E27FC236}">
                <a16:creationId xmlns:a16="http://schemas.microsoft.com/office/drawing/2014/main" id="{C63B695F-A4D1-10C9-F197-16CA598A862E}"/>
              </a:ext>
            </a:extLst>
          </p:cNvPr>
          <p:cNvPicPr>
            <a:picLocks noChangeAspect="1"/>
          </p:cNvPicPr>
          <p:nvPr/>
        </p:nvPicPr>
        <p:blipFill>
          <a:blip r:embed="rId6"/>
          <a:stretch>
            <a:fillRect/>
          </a:stretch>
        </p:blipFill>
        <p:spPr>
          <a:xfrm>
            <a:off x="0" y="0"/>
            <a:ext cx="1379095" cy="696443"/>
          </a:xfrm>
          <a:prstGeom prst="rect">
            <a:avLst/>
          </a:prstGeom>
        </p:spPr>
      </p:pic>
    </p:spTree>
    <p:extLst>
      <p:ext uri="{BB962C8B-B14F-4D97-AF65-F5344CB8AC3E}">
        <p14:creationId xmlns:p14="http://schemas.microsoft.com/office/powerpoint/2010/main" val="1578012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6" name="Picture 5">
            <a:extLst>
              <a:ext uri="{FF2B5EF4-FFF2-40B4-BE49-F238E27FC236}">
                <a16:creationId xmlns:a16="http://schemas.microsoft.com/office/drawing/2014/main" id="{FE2DD656-1AFC-D90D-3C08-6670A51AB109}"/>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sharpenSoften amount="1000"/>
                    </a14:imgEffect>
                  </a14:imgLayer>
                </a14:imgProps>
              </a:ext>
            </a:extLst>
          </a:blip>
          <a:srcRect l="19527" t="4669" r="16067" b="33518"/>
          <a:stretch/>
        </p:blipFill>
        <p:spPr>
          <a:xfrm>
            <a:off x="5792762" y="1268016"/>
            <a:ext cx="3351238" cy="3070552"/>
          </a:xfrm>
          <a:prstGeom prst="rect">
            <a:avLst/>
          </a:prstGeom>
        </p:spPr>
      </p:pic>
      <p:sp>
        <p:nvSpPr>
          <p:cNvPr id="118" name="Google Shape;118;p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EE0033"/>
              </a:buClr>
              <a:buSzPts val="1800"/>
              <a:buNone/>
            </a:pPr>
            <a:r>
              <a:rPr lang="en-US" dirty="0"/>
              <a:t>Custom Controller</a:t>
            </a:r>
            <a:endParaRPr dirty="0"/>
          </a:p>
        </p:txBody>
      </p:sp>
      <p:sp>
        <p:nvSpPr>
          <p:cNvPr id="119" name="Google Shape;119;p5"/>
          <p:cNvSpPr txBox="1">
            <a:spLocks noGrp="1"/>
          </p:cNvSpPr>
          <p:nvPr>
            <p:ph type="body" idx="1"/>
          </p:nvPr>
        </p:nvSpPr>
        <p:spPr>
          <a:xfrm>
            <a:off x="628650" y="1541859"/>
            <a:ext cx="7886700" cy="3090759"/>
          </a:xfrm>
          <a:prstGeom prst="rect">
            <a:avLst/>
          </a:prstGeom>
        </p:spPr>
        <p:txBody>
          <a:bodyPr spcFirstLastPara="1" wrap="square" lIns="91425" tIns="45700" rIns="91425" bIns="45700" anchor="t" anchorCtr="0">
            <a:normAutofit/>
          </a:bodyPr>
          <a:lstStyle/>
          <a:p>
            <a:pPr marL="457200" lvl="0" indent="-342900" rtl="0">
              <a:lnSpc>
                <a:spcPct val="90000"/>
              </a:lnSpc>
              <a:spcBef>
                <a:spcPts val="750"/>
              </a:spcBef>
              <a:spcAft>
                <a:spcPts val="0"/>
              </a:spcAft>
              <a:buClr>
                <a:schemeClr val="dk1"/>
              </a:buClr>
              <a:buSzPts val="1800"/>
              <a:buChar char="•"/>
            </a:pPr>
            <a:r>
              <a:rPr lang="en-US" sz="2000" dirty="0">
                <a:solidFill>
                  <a:srgbClr val="222222"/>
                </a:solidFill>
                <a:latin typeface="Sarabun" panose="020B0604020202020204" charset="-34"/>
                <a:cs typeface="Sarabun" panose="020B0604020202020204" charset="-34"/>
              </a:rPr>
              <a:t>Watches Kubernetes Resources</a:t>
            </a:r>
          </a:p>
          <a:p>
            <a:pPr marL="457200" lvl="0" indent="-342900" rtl="0">
              <a:lnSpc>
                <a:spcPct val="90000"/>
              </a:lnSpc>
              <a:spcBef>
                <a:spcPts val="750"/>
              </a:spcBef>
              <a:spcAft>
                <a:spcPts val="0"/>
              </a:spcAft>
              <a:buClr>
                <a:schemeClr val="dk1"/>
              </a:buClr>
              <a:buSzPts val="1800"/>
              <a:buChar char="•"/>
            </a:pPr>
            <a:r>
              <a:rPr lang="en-US" sz="2000" dirty="0">
                <a:solidFill>
                  <a:srgbClr val="222222"/>
                </a:solidFill>
                <a:latin typeface="Sarabun" panose="020B0604020202020204" charset="-34"/>
                <a:cs typeface="Sarabun" panose="020B0604020202020204" charset="-34"/>
              </a:rPr>
              <a:t>T</a:t>
            </a:r>
            <a:r>
              <a:rPr lang="en-US" sz="2000" b="0" i="0" dirty="0">
                <a:solidFill>
                  <a:srgbClr val="222222"/>
                </a:solidFill>
                <a:effectLst/>
                <a:latin typeface="Sarabun" panose="020B0604020202020204" charset="-34"/>
                <a:cs typeface="Sarabun" panose="020B0604020202020204" charset="-34"/>
              </a:rPr>
              <a:t>o extend existing Kubernetes functionality to achieve some desired behavior.</a:t>
            </a:r>
          </a:p>
          <a:p>
            <a:pPr marL="457200" lvl="0" indent="-342900" rtl="0">
              <a:lnSpc>
                <a:spcPct val="90000"/>
              </a:lnSpc>
              <a:spcBef>
                <a:spcPts val="750"/>
              </a:spcBef>
              <a:spcAft>
                <a:spcPts val="0"/>
              </a:spcAft>
              <a:buClr>
                <a:schemeClr val="dk1"/>
              </a:buClr>
              <a:buSzPts val="1800"/>
              <a:buChar char="•"/>
            </a:pPr>
            <a:r>
              <a:rPr lang="en-US" sz="2000" dirty="0">
                <a:solidFill>
                  <a:srgbClr val="222222"/>
                </a:solidFill>
                <a:latin typeface="Sarabun" panose="020B0604020202020204" charset="-34"/>
                <a:cs typeface="Sarabun" panose="020B0604020202020204" charset="-34"/>
              </a:rPr>
              <a:t>Enhances platform behavior or introduces new features. </a:t>
            </a:r>
          </a:p>
          <a:p>
            <a:endParaRPr dirty="0">
              <a:latin typeface="Sarabun" panose="020B0604020202020204" charset="-34"/>
              <a:cs typeface="Sarabun" panose="020B0604020202020204" charset="-34"/>
            </a:endParaRPr>
          </a:p>
        </p:txBody>
      </p:sp>
      <p:pic>
        <p:nvPicPr>
          <p:cNvPr id="3" name="Picture 2">
            <a:extLst>
              <a:ext uri="{FF2B5EF4-FFF2-40B4-BE49-F238E27FC236}">
                <a16:creationId xmlns:a16="http://schemas.microsoft.com/office/drawing/2014/main" id="{C63B695F-A4D1-10C9-F197-16CA598A862E}"/>
              </a:ext>
            </a:extLst>
          </p:cNvPr>
          <p:cNvPicPr>
            <a:picLocks noChangeAspect="1"/>
          </p:cNvPicPr>
          <p:nvPr/>
        </p:nvPicPr>
        <p:blipFill>
          <a:blip r:embed="rId5"/>
          <a:stretch>
            <a:fillRect/>
          </a:stretch>
        </p:blipFill>
        <p:spPr>
          <a:xfrm>
            <a:off x="0" y="0"/>
            <a:ext cx="1379095" cy="696443"/>
          </a:xfrm>
          <a:prstGeom prst="rect">
            <a:avLst/>
          </a:prstGeom>
        </p:spPr>
      </p:pic>
    </p:spTree>
    <p:extLst>
      <p:ext uri="{BB962C8B-B14F-4D97-AF65-F5344CB8AC3E}">
        <p14:creationId xmlns:p14="http://schemas.microsoft.com/office/powerpoint/2010/main" val="251263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cxnSp>
        <p:nvCxnSpPr>
          <p:cNvPr id="30" name="Straight Arrow Connector 29">
            <a:extLst>
              <a:ext uri="{FF2B5EF4-FFF2-40B4-BE49-F238E27FC236}">
                <a16:creationId xmlns:a16="http://schemas.microsoft.com/office/drawing/2014/main" id="{E1121E59-93C4-92C3-B6A6-473AEFC2FE42}"/>
              </a:ext>
            </a:extLst>
          </p:cNvPr>
          <p:cNvCxnSpPr>
            <a:cxnSpLocks/>
          </p:cNvCxnSpPr>
          <p:nvPr/>
        </p:nvCxnSpPr>
        <p:spPr>
          <a:xfrm>
            <a:off x="6438276" y="3026288"/>
            <a:ext cx="2705724" cy="0"/>
          </a:xfrm>
          <a:prstGeom prst="straightConnector1">
            <a:avLst/>
          </a:prstGeom>
          <a:ln>
            <a:headEnd type="triangle"/>
            <a:tailEnd type="triangle"/>
          </a:ln>
        </p:spPr>
        <p:style>
          <a:lnRef idx="2">
            <a:schemeClr val="accent4"/>
          </a:lnRef>
          <a:fillRef idx="0">
            <a:schemeClr val="accent4"/>
          </a:fillRef>
          <a:effectRef idx="1">
            <a:schemeClr val="accent4"/>
          </a:effectRef>
          <a:fontRef idx="minor">
            <a:schemeClr val="tx1"/>
          </a:fontRef>
        </p:style>
      </p:cxnSp>
      <p:sp>
        <p:nvSpPr>
          <p:cNvPr id="118" name="Google Shape;118;p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EE0033"/>
              </a:buClr>
              <a:buSzPts val="1800"/>
              <a:buNone/>
            </a:pPr>
            <a:r>
              <a:rPr lang="en-US" dirty="0"/>
              <a:t>Helm Chart Controller </a:t>
            </a:r>
            <a:endParaRPr dirty="0"/>
          </a:p>
        </p:txBody>
      </p:sp>
      <p:pic>
        <p:nvPicPr>
          <p:cNvPr id="3" name="Picture 2">
            <a:extLst>
              <a:ext uri="{FF2B5EF4-FFF2-40B4-BE49-F238E27FC236}">
                <a16:creationId xmlns:a16="http://schemas.microsoft.com/office/drawing/2014/main" id="{C63B695F-A4D1-10C9-F197-16CA598A862E}"/>
              </a:ext>
            </a:extLst>
          </p:cNvPr>
          <p:cNvPicPr>
            <a:picLocks noChangeAspect="1"/>
          </p:cNvPicPr>
          <p:nvPr/>
        </p:nvPicPr>
        <p:blipFill>
          <a:blip r:embed="rId3"/>
          <a:stretch>
            <a:fillRect/>
          </a:stretch>
        </p:blipFill>
        <p:spPr>
          <a:xfrm>
            <a:off x="0" y="0"/>
            <a:ext cx="1379095" cy="696443"/>
          </a:xfrm>
          <a:prstGeom prst="rect">
            <a:avLst/>
          </a:prstGeom>
        </p:spPr>
      </p:pic>
      <p:sp>
        <p:nvSpPr>
          <p:cNvPr id="14" name="Rectangle 13">
            <a:extLst>
              <a:ext uri="{FF2B5EF4-FFF2-40B4-BE49-F238E27FC236}">
                <a16:creationId xmlns:a16="http://schemas.microsoft.com/office/drawing/2014/main" id="{7BBDFBAA-9940-8B04-776D-C4722AC9660C}"/>
              </a:ext>
            </a:extLst>
          </p:cNvPr>
          <p:cNvSpPr/>
          <p:nvPr/>
        </p:nvSpPr>
        <p:spPr>
          <a:xfrm>
            <a:off x="3574539" y="2192990"/>
            <a:ext cx="1139869" cy="1615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Kubernetes API Server</a:t>
            </a:r>
          </a:p>
        </p:txBody>
      </p:sp>
      <p:sp>
        <p:nvSpPr>
          <p:cNvPr id="15" name="Rectangle: Rounded Corners 14">
            <a:extLst>
              <a:ext uri="{FF2B5EF4-FFF2-40B4-BE49-F238E27FC236}">
                <a16:creationId xmlns:a16="http://schemas.microsoft.com/office/drawing/2014/main" id="{CEDE9336-2E64-38F8-C567-C1AE05871187}"/>
              </a:ext>
            </a:extLst>
          </p:cNvPr>
          <p:cNvSpPr/>
          <p:nvPr/>
        </p:nvSpPr>
        <p:spPr>
          <a:xfrm>
            <a:off x="628650" y="1369219"/>
            <a:ext cx="1379095" cy="8237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a:t>
            </a:r>
          </a:p>
          <a:p>
            <a:pPr algn="ctr"/>
            <a:r>
              <a:rPr lang="en-US" dirty="0">
                <a:solidFill>
                  <a:schemeClr val="tx1"/>
                </a:solidFill>
              </a:rPr>
              <a:t>Resource</a:t>
            </a:r>
          </a:p>
          <a:p>
            <a:pPr algn="ctr"/>
            <a:r>
              <a:rPr lang="en-US" dirty="0">
                <a:solidFill>
                  <a:schemeClr val="tx1"/>
                </a:solidFill>
              </a:rPr>
              <a:t>Definition</a:t>
            </a:r>
          </a:p>
        </p:txBody>
      </p:sp>
      <p:cxnSp>
        <p:nvCxnSpPr>
          <p:cNvPr id="17" name="Straight Arrow Connector 16">
            <a:extLst>
              <a:ext uri="{FF2B5EF4-FFF2-40B4-BE49-F238E27FC236}">
                <a16:creationId xmlns:a16="http://schemas.microsoft.com/office/drawing/2014/main" id="{6CB64BB8-8073-FE53-C7B8-919572DC8C21}"/>
              </a:ext>
            </a:extLst>
          </p:cNvPr>
          <p:cNvCxnSpPr>
            <a:cxnSpLocks/>
            <a:stCxn id="15" idx="3"/>
            <a:endCxn id="14" idx="1"/>
          </p:cNvCxnSpPr>
          <p:nvPr/>
        </p:nvCxnSpPr>
        <p:spPr>
          <a:xfrm>
            <a:off x="2007745" y="1781105"/>
            <a:ext cx="1566794" cy="12198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 Placeholder 19">
            <a:extLst>
              <a:ext uri="{FF2B5EF4-FFF2-40B4-BE49-F238E27FC236}">
                <a16:creationId xmlns:a16="http://schemas.microsoft.com/office/drawing/2014/main" id="{0CF34840-2ECD-5594-9EA0-25C4C3077FB5}"/>
              </a:ext>
            </a:extLst>
          </p:cNvPr>
          <p:cNvSpPr>
            <a:spLocks noGrp="1"/>
          </p:cNvSpPr>
          <p:nvPr>
            <p:ph type="body" idx="1"/>
          </p:nvPr>
        </p:nvSpPr>
        <p:spPr>
          <a:xfrm>
            <a:off x="7278663" y="2036799"/>
            <a:ext cx="1543049" cy="1978978"/>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114300" indent="0" algn="ctr">
              <a:buNone/>
            </a:pPr>
            <a:r>
              <a:rPr lang="en-US" dirty="0"/>
              <a:t>Controller</a:t>
            </a:r>
          </a:p>
        </p:txBody>
      </p:sp>
      <p:sp>
        <p:nvSpPr>
          <p:cNvPr id="23" name="TextBox 22">
            <a:extLst>
              <a:ext uri="{FF2B5EF4-FFF2-40B4-BE49-F238E27FC236}">
                <a16:creationId xmlns:a16="http://schemas.microsoft.com/office/drawing/2014/main" id="{F6ED95E5-DDD8-2651-74B5-667C0CB075AE}"/>
              </a:ext>
            </a:extLst>
          </p:cNvPr>
          <p:cNvSpPr txBox="1"/>
          <p:nvPr/>
        </p:nvSpPr>
        <p:spPr>
          <a:xfrm>
            <a:off x="5386432" y="2222890"/>
            <a:ext cx="1220206" cy="307777"/>
          </a:xfrm>
          <a:prstGeom prst="rect">
            <a:avLst/>
          </a:prstGeom>
          <a:noFill/>
        </p:spPr>
        <p:txBody>
          <a:bodyPr wrap="none" rtlCol="0">
            <a:spAutoFit/>
          </a:bodyPr>
          <a:lstStyle/>
          <a:p>
            <a:r>
              <a:rPr lang="en-US" dirty="0"/>
              <a:t>Watch object</a:t>
            </a:r>
          </a:p>
        </p:txBody>
      </p:sp>
      <p:sp>
        <p:nvSpPr>
          <p:cNvPr id="28" name="TextBox 27">
            <a:extLst>
              <a:ext uri="{FF2B5EF4-FFF2-40B4-BE49-F238E27FC236}">
                <a16:creationId xmlns:a16="http://schemas.microsoft.com/office/drawing/2014/main" id="{4BEAB777-B3BD-8559-FFC2-90513DBA7EB3}"/>
              </a:ext>
            </a:extLst>
          </p:cNvPr>
          <p:cNvSpPr txBox="1"/>
          <p:nvPr/>
        </p:nvSpPr>
        <p:spPr>
          <a:xfrm>
            <a:off x="5336739" y="3421353"/>
            <a:ext cx="1319592" cy="307777"/>
          </a:xfrm>
          <a:prstGeom prst="rect">
            <a:avLst/>
          </a:prstGeom>
          <a:noFill/>
        </p:spPr>
        <p:txBody>
          <a:bodyPr wrap="none" rtlCol="0">
            <a:spAutoFit/>
          </a:bodyPr>
          <a:lstStyle/>
          <a:p>
            <a:r>
              <a:rPr lang="en-US" dirty="0"/>
              <a:t>Update Status</a:t>
            </a:r>
          </a:p>
        </p:txBody>
      </p:sp>
      <p:sp>
        <p:nvSpPr>
          <p:cNvPr id="32" name="TextBox 31">
            <a:extLst>
              <a:ext uri="{FF2B5EF4-FFF2-40B4-BE49-F238E27FC236}">
                <a16:creationId xmlns:a16="http://schemas.microsoft.com/office/drawing/2014/main" id="{AA7010CF-C48B-B0CB-BCEC-0B76D4468FE8}"/>
              </a:ext>
            </a:extLst>
          </p:cNvPr>
          <p:cNvSpPr txBox="1"/>
          <p:nvPr/>
        </p:nvSpPr>
        <p:spPr>
          <a:xfrm>
            <a:off x="5878921" y="2718511"/>
            <a:ext cx="1399742" cy="307777"/>
          </a:xfrm>
          <a:prstGeom prst="rect">
            <a:avLst/>
          </a:prstGeom>
          <a:noFill/>
        </p:spPr>
        <p:txBody>
          <a:bodyPr wrap="none" rtlCol="0">
            <a:spAutoFit/>
          </a:bodyPr>
          <a:lstStyle/>
          <a:p>
            <a:r>
              <a:rPr lang="en-US" dirty="0"/>
              <a:t>Apply Changes</a:t>
            </a:r>
          </a:p>
        </p:txBody>
      </p:sp>
      <p:cxnSp>
        <p:nvCxnSpPr>
          <p:cNvPr id="34" name="Straight Arrow Connector 33">
            <a:extLst>
              <a:ext uri="{FF2B5EF4-FFF2-40B4-BE49-F238E27FC236}">
                <a16:creationId xmlns:a16="http://schemas.microsoft.com/office/drawing/2014/main" id="{6E331FB8-78D0-8E06-27F5-E7B7BC099856}"/>
              </a:ext>
            </a:extLst>
          </p:cNvPr>
          <p:cNvCxnSpPr>
            <a:cxnSpLocks/>
          </p:cNvCxnSpPr>
          <p:nvPr/>
        </p:nvCxnSpPr>
        <p:spPr>
          <a:xfrm>
            <a:off x="4714408" y="2571750"/>
            <a:ext cx="2564255"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5" name="Straight Arrow Connector 34">
            <a:extLst>
              <a:ext uri="{FF2B5EF4-FFF2-40B4-BE49-F238E27FC236}">
                <a16:creationId xmlns:a16="http://schemas.microsoft.com/office/drawing/2014/main" id="{316855D5-BE38-A710-DFA1-F0ADD3A32859}"/>
              </a:ext>
            </a:extLst>
          </p:cNvPr>
          <p:cNvCxnSpPr>
            <a:cxnSpLocks/>
          </p:cNvCxnSpPr>
          <p:nvPr/>
        </p:nvCxnSpPr>
        <p:spPr>
          <a:xfrm flipH="1">
            <a:off x="4714408" y="3676025"/>
            <a:ext cx="2564255"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0397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3" name="Rectangle 22">
            <a:extLst>
              <a:ext uri="{FF2B5EF4-FFF2-40B4-BE49-F238E27FC236}">
                <a16:creationId xmlns:a16="http://schemas.microsoft.com/office/drawing/2014/main" id="{D0E1412B-8BCC-C250-1BBB-739EFF36064D}"/>
              </a:ext>
            </a:extLst>
          </p:cNvPr>
          <p:cNvSpPr/>
          <p:nvPr/>
        </p:nvSpPr>
        <p:spPr>
          <a:xfrm>
            <a:off x="929390" y="1708879"/>
            <a:ext cx="2653259" cy="2098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Google Shape;118;p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EE0033"/>
              </a:buClr>
              <a:buSzPts val="1800"/>
              <a:buNone/>
            </a:pPr>
            <a:r>
              <a:rPr lang="en-US" dirty="0"/>
              <a:t>Helm Chart Controller</a:t>
            </a:r>
            <a:endParaRPr dirty="0"/>
          </a:p>
        </p:txBody>
      </p:sp>
      <p:pic>
        <p:nvPicPr>
          <p:cNvPr id="3" name="Picture 2">
            <a:extLst>
              <a:ext uri="{FF2B5EF4-FFF2-40B4-BE49-F238E27FC236}">
                <a16:creationId xmlns:a16="http://schemas.microsoft.com/office/drawing/2014/main" id="{C63B695F-A4D1-10C9-F197-16CA598A862E}"/>
              </a:ext>
            </a:extLst>
          </p:cNvPr>
          <p:cNvPicPr>
            <a:picLocks noChangeAspect="1"/>
          </p:cNvPicPr>
          <p:nvPr/>
        </p:nvPicPr>
        <p:blipFill>
          <a:blip r:embed="rId3"/>
          <a:stretch>
            <a:fillRect/>
          </a:stretch>
        </p:blipFill>
        <p:spPr>
          <a:xfrm>
            <a:off x="0" y="0"/>
            <a:ext cx="1379095" cy="696443"/>
          </a:xfrm>
          <a:prstGeom prst="rect">
            <a:avLst/>
          </a:prstGeom>
        </p:spPr>
      </p:pic>
      <p:sp>
        <p:nvSpPr>
          <p:cNvPr id="20" name="Text Placeholder 19">
            <a:extLst>
              <a:ext uri="{FF2B5EF4-FFF2-40B4-BE49-F238E27FC236}">
                <a16:creationId xmlns:a16="http://schemas.microsoft.com/office/drawing/2014/main" id="{28B79409-063C-0373-69CD-D5966325D09D}"/>
              </a:ext>
            </a:extLst>
          </p:cNvPr>
          <p:cNvSpPr>
            <a:spLocks noGrp="1"/>
          </p:cNvSpPr>
          <p:nvPr>
            <p:ph type="body" idx="1"/>
          </p:nvPr>
        </p:nvSpPr>
        <p:spPr>
          <a:xfrm flipV="1">
            <a:off x="628650" y="4632722"/>
            <a:ext cx="608039" cy="236933"/>
          </a:xfrm>
        </p:spPr>
        <p:txBody>
          <a:bodyPr>
            <a:normAutofit fontScale="25000" lnSpcReduction="20000"/>
          </a:bodyPr>
          <a:lstStyle/>
          <a:p>
            <a:pPr marL="114300" indent="0">
              <a:buNone/>
            </a:pPr>
            <a:endParaRPr lang="en-US" dirty="0"/>
          </a:p>
        </p:txBody>
      </p:sp>
      <p:pic>
        <p:nvPicPr>
          <p:cNvPr id="22" name="Picture 21">
            <a:extLst>
              <a:ext uri="{FF2B5EF4-FFF2-40B4-BE49-F238E27FC236}">
                <a16:creationId xmlns:a16="http://schemas.microsoft.com/office/drawing/2014/main" id="{5C131600-6EE3-D387-09B0-EC52547D71A1}"/>
              </a:ext>
            </a:extLst>
          </p:cNvPr>
          <p:cNvPicPr>
            <a:picLocks noChangeAspect="1"/>
          </p:cNvPicPr>
          <p:nvPr/>
        </p:nvPicPr>
        <p:blipFill>
          <a:blip r:embed="rId4"/>
          <a:stretch>
            <a:fillRect/>
          </a:stretch>
        </p:blipFill>
        <p:spPr>
          <a:xfrm>
            <a:off x="475762" y="1268016"/>
            <a:ext cx="5003786" cy="3312240"/>
          </a:xfrm>
          <a:prstGeom prst="rect">
            <a:avLst/>
          </a:prstGeom>
        </p:spPr>
      </p:pic>
      <p:cxnSp>
        <p:nvCxnSpPr>
          <p:cNvPr id="27" name="Straight Arrow Connector 26">
            <a:extLst>
              <a:ext uri="{FF2B5EF4-FFF2-40B4-BE49-F238E27FC236}">
                <a16:creationId xmlns:a16="http://schemas.microsoft.com/office/drawing/2014/main" id="{D2D771C8-C172-2A0F-7570-B4E107EE1EC2}"/>
              </a:ext>
            </a:extLst>
          </p:cNvPr>
          <p:cNvCxnSpPr/>
          <p:nvPr/>
        </p:nvCxnSpPr>
        <p:spPr>
          <a:xfrm flipH="1">
            <a:off x="2121283" y="1665543"/>
            <a:ext cx="3829987" cy="5246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8" name="Rectangle: Rounded Corners 27">
            <a:extLst>
              <a:ext uri="{FF2B5EF4-FFF2-40B4-BE49-F238E27FC236}">
                <a16:creationId xmlns:a16="http://schemas.microsoft.com/office/drawing/2014/main" id="{3274B1B5-93C2-D4A2-7EEB-93DC797DB28A}"/>
              </a:ext>
            </a:extLst>
          </p:cNvPr>
          <p:cNvSpPr/>
          <p:nvPr/>
        </p:nvSpPr>
        <p:spPr>
          <a:xfrm>
            <a:off x="5928610" y="1417609"/>
            <a:ext cx="2286000" cy="548333"/>
          </a:xfrm>
          <a:prstGeom prst="roundRect">
            <a:avLst>
              <a:gd name="adj" fmla="val 1719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CRD </a:t>
            </a:r>
            <a:r>
              <a:rPr lang="en-US" dirty="0" err="1">
                <a:solidFill>
                  <a:schemeClr val="tx1"/>
                </a:solidFill>
              </a:rPr>
              <a:t>HelmChart</a:t>
            </a:r>
            <a:endParaRPr lang="en-US" dirty="0">
              <a:solidFill>
                <a:schemeClr val="tx1"/>
              </a:solidFill>
            </a:endParaRPr>
          </a:p>
        </p:txBody>
      </p:sp>
      <p:cxnSp>
        <p:nvCxnSpPr>
          <p:cNvPr id="29" name="Straight Arrow Connector 28">
            <a:extLst>
              <a:ext uri="{FF2B5EF4-FFF2-40B4-BE49-F238E27FC236}">
                <a16:creationId xmlns:a16="http://schemas.microsoft.com/office/drawing/2014/main" id="{DCA9A066-8FCE-EE45-4907-FF3C27227F86}"/>
              </a:ext>
            </a:extLst>
          </p:cNvPr>
          <p:cNvCxnSpPr>
            <a:cxnSpLocks/>
          </p:cNvCxnSpPr>
          <p:nvPr/>
        </p:nvCxnSpPr>
        <p:spPr>
          <a:xfrm flipH="1">
            <a:off x="2242452" y="2571750"/>
            <a:ext cx="358764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1" name="Rectangle: Rounded Corners 30">
            <a:extLst>
              <a:ext uri="{FF2B5EF4-FFF2-40B4-BE49-F238E27FC236}">
                <a16:creationId xmlns:a16="http://schemas.microsoft.com/office/drawing/2014/main" id="{E9EF2A13-91E0-A9E7-9E0F-35AC151E75FE}"/>
              </a:ext>
            </a:extLst>
          </p:cNvPr>
          <p:cNvSpPr/>
          <p:nvPr/>
        </p:nvSpPr>
        <p:spPr>
          <a:xfrm>
            <a:off x="5824469" y="2297583"/>
            <a:ext cx="2345960" cy="54833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HelmChart</a:t>
            </a:r>
            <a:r>
              <a:rPr lang="en-US" dirty="0">
                <a:solidFill>
                  <a:schemeClr val="tx1"/>
                </a:solidFill>
              </a:rPr>
              <a:t> Controller</a:t>
            </a:r>
          </a:p>
        </p:txBody>
      </p:sp>
    </p:spTree>
    <p:extLst>
      <p:ext uri="{BB962C8B-B14F-4D97-AF65-F5344CB8AC3E}">
        <p14:creationId xmlns:p14="http://schemas.microsoft.com/office/powerpoint/2010/main" val="2666191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EE0033"/>
              </a:buClr>
              <a:buSzPts val="1800"/>
              <a:buNone/>
            </a:pPr>
            <a:r>
              <a:rPr lang="en-US" dirty="0"/>
              <a:t>Helm Chart Controller</a:t>
            </a:r>
            <a:endParaRPr dirty="0"/>
          </a:p>
        </p:txBody>
      </p:sp>
      <p:pic>
        <p:nvPicPr>
          <p:cNvPr id="3" name="Picture 2">
            <a:extLst>
              <a:ext uri="{FF2B5EF4-FFF2-40B4-BE49-F238E27FC236}">
                <a16:creationId xmlns:a16="http://schemas.microsoft.com/office/drawing/2014/main" id="{C63B695F-A4D1-10C9-F197-16CA598A862E}"/>
              </a:ext>
            </a:extLst>
          </p:cNvPr>
          <p:cNvPicPr>
            <a:picLocks noChangeAspect="1"/>
          </p:cNvPicPr>
          <p:nvPr/>
        </p:nvPicPr>
        <p:blipFill>
          <a:blip r:embed="rId3"/>
          <a:stretch>
            <a:fillRect/>
          </a:stretch>
        </p:blipFill>
        <p:spPr>
          <a:xfrm>
            <a:off x="0" y="0"/>
            <a:ext cx="1379095" cy="696443"/>
          </a:xfrm>
          <a:prstGeom prst="rect">
            <a:avLst/>
          </a:prstGeom>
        </p:spPr>
      </p:pic>
      <p:sp>
        <p:nvSpPr>
          <p:cNvPr id="20" name="Text Placeholder 19">
            <a:extLst>
              <a:ext uri="{FF2B5EF4-FFF2-40B4-BE49-F238E27FC236}">
                <a16:creationId xmlns:a16="http://schemas.microsoft.com/office/drawing/2014/main" id="{28B79409-063C-0373-69CD-D5966325D09D}"/>
              </a:ext>
            </a:extLst>
          </p:cNvPr>
          <p:cNvSpPr>
            <a:spLocks noGrp="1"/>
          </p:cNvSpPr>
          <p:nvPr>
            <p:ph type="body" idx="1"/>
          </p:nvPr>
        </p:nvSpPr>
        <p:spPr>
          <a:xfrm flipV="1">
            <a:off x="628650" y="4632722"/>
            <a:ext cx="608039" cy="236933"/>
          </a:xfrm>
        </p:spPr>
        <p:txBody>
          <a:bodyPr>
            <a:normAutofit fontScale="25000" lnSpcReduction="20000"/>
          </a:bodyPr>
          <a:lstStyle/>
          <a:p>
            <a:pPr marL="114300" indent="0">
              <a:buNone/>
            </a:pPr>
            <a:endParaRPr lang="en-US" dirty="0"/>
          </a:p>
        </p:txBody>
      </p:sp>
      <p:sp>
        <p:nvSpPr>
          <p:cNvPr id="28" name="Rectangle: Rounded Corners 27">
            <a:extLst>
              <a:ext uri="{FF2B5EF4-FFF2-40B4-BE49-F238E27FC236}">
                <a16:creationId xmlns:a16="http://schemas.microsoft.com/office/drawing/2014/main" id="{3274B1B5-93C2-D4A2-7EEB-93DC797DB28A}"/>
              </a:ext>
            </a:extLst>
          </p:cNvPr>
          <p:cNvSpPr/>
          <p:nvPr/>
        </p:nvSpPr>
        <p:spPr>
          <a:xfrm>
            <a:off x="628650" y="2242068"/>
            <a:ext cx="2286000" cy="548333"/>
          </a:xfrm>
          <a:prstGeom prst="roundRect">
            <a:avLst>
              <a:gd name="adj" fmla="val 1719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CRD </a:t>
            </a:r>
            <a:r>
              <a:rPr lang="en-US" dirty="0" err="1">
                <a:solidFill>
                  <a:schemeClr val="tx1"/>
                </a:solidFill>
              </a:rPr>
              <a:t>HelmChart</a:t>
            </a:r>
            <a:endParaRPr lang="en-US" dirty="0">
              <a:solidFill>
                <a:schemeClr val="tx1"/>
              </a:solidFill>
            </a:endParaRPr>
          </a:p>
        </p:txBody>
      </p:sp>
      <p:pic>
        <p:nvPicPr>
          <p:cNvPr id="4" name="Picture 3">
            <a:extLst>
              <a:ext uri="{FF2B5EF4-FFF2-40B4-BE49-F238E27FC236}">
                <a16:creationId xmlns:a16="http://schemas.microsoft.com/office/drawing/2014/main" id="{D06D856F-6FE5-F39E-F49A-6069FF1C42B4}"/>
              </a:ext>
            </a:extLst>
          </p:cNvPr>
          <p:cNvPicPr>
            <a:picLocks noChangeAspect="1"/>
          </p:cNvPicPr>
          <p:nvPr/>
        </p:nvPicPr>
        <p:blipFill rotWithShape="1">
          <a:blip r:embed="rId4"/>
          <a:srcRect b="68778"/>
          <a:stretch/>
        </p:blipFill>
        <p:spPr>
          <a:xfrm>
            <a:off x="4572000" y="1108048"/>
            <a:ext cx="3370317" cy="1050536"/>
          </a:xfrm>
          <a:prstGeom prst="rect">
            <a:avLst/>
          </a:prstGeom>
        </p:spPr>
      </p:pic>
      <p:pic>
        <p:nvPicPr>
          <p:cNvPr id="6" name="Picture 5">
            <a:extLst>
              <a:ext uri="{FF2B5EF4-FFF2-40B4-BE49-F238E27FC236}">
                <a16:creationId xmlns:a16="http://schemas.microsoft.com/office/drawing/2014/main" id="{D3D3E512-E31D-9F99-394F-F96D776E0244}"/>
              </a:ext>
            </a:extLst>
          </p:cNvPr>
          <p:cNvPicPr>
            <a:picLocks noChangeAspect="1"/>
          </p:cNvPicPr>
          <p:nvPr/>
        </p:nvPicPr>
        <p:blipFill rotWithShape="1">
          <a:blip r:embed="rId4"/>
          <a:srcRect t="44059" b="36612"/>
          <a:stretch/>
        </p:blipFill>
        <p:spPr>
          <a:xfrm>
            <a:off x="3756271" y="2992788"/>
            <a:ext cx="5001773" cy="994172"/>
          </a:xfrm>
          <a:prstGeom prst="rect">
            <a:avLst/>
          </a:prstGeom>
        </p:spPr>
      </p:pic>
      <p:cxnSp>
        <p:nvCxnSpPr>
          <p:cNvPr id="8" name="Straight Arrow Connector 7">
            <a:extLst>
              <a:ext uri="{FF2B5EF4-FFF2-40B4-BE49-F238E27FC236}">
                <a16:creationId xmlns:a16="http://schemas.microsoft.com/office/drawing/2014/main" id="{3E91736A-366C-F820-4571-1B6537109004}"/>
              </a:ext>
            </a:extLst>
          </p:cNvPr>
          <p:cNvCxnSpPr>
            <a:stCxn id="28" idx="3"/>
            <a:endCxn id="4" idx="1"/>
          </p:cNvCxnSpPr>
          <p:nvPr/>
        </p:nvCxnSpPr>
        <p:spPr>
          <a:xfrm flipV="1">
            <a:off x="2914650" y="1633316"/>
            <a:ext cx="1657350" cy="8829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17501AA6-895B-58B2-7DCD-D13231908820}"/>
              </a:ext>
            </a:extLst>
          </p:cNvPr>
          <p:cNvCxnSpPr>
            <a:stCxn id="28" idx="3"/>
            <a:endCxn id="6" idx="1"/>
          </p:cNvCxnSpPr>
          <p:nvPr/>
        </p:nvCxnSpPr>
        <p:spPr>
          <a:xfrm>
            <a:off x="2914650" y="2516235"/>
            <a:ext cx="841621" cy="9736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0225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EE0033"/>
              </a:buClr>
              <a:buSzPts val="1800"/>
              <a:buNone/>
            </a:pPr>
            <a:r>
              <a:rPr lang="en-US" dirty="0"/>
              <a:t>Helm Chart Controller</a:t>
            </a:r>
            <a:endParaRPr dirty="0"/>
          </a:p>
        </p:txBody>
      </p:sp>
      <p:pic>
        <p:nvPicPr>
          <p:cNvPr id="3" name="Picture 2">
            <a:extLst>
              <a:ext uri="{FF2B5EF4-FFF2-40B4-BE49-F238E27FC236}">
                <a16:creationId xmlns:a16="http://schemas.microsoft.com/office/drawing/2014/main" id="{C63B695F-A4D1-10C9-F197-16CA598A862E}"/>
              </a:ext>
            </a:extLst>
          </p:cNvPr>
          <p:cNvPicPr>
            <a:picLocks noChangeAspect="1"/>
          </p:cNvPicPr>
          <p:nvPr/>
        </p:nvPicPr>
        <p:blipFill>
          <a:blip r:embed="rId3"/>
          <a:stretch>
            <a:fillRect/>
          </a:stretch>
        </p:blipFill>
        <p:spPr>
          <a:xfrm>
            <a:off x="0" y="0"/>
            <a:ext cx="1379095" cy="696443"/>
          </a:xfrm>
          <a:prstGeom prst="rect">
            <a:avLst/>
          </a:prstGeom>
        </p:spPr>
      </p:pic>
      <p:sp>
        <p:nvSpPr>
          <p:cNvPr id="2" name="Text Placeholder 1">
            <a:extLst>
              <a:ext uri="{FF2B5EF4-FFF2-40B4-BE49-F238E27FC236}">
                <a16:creationId xmlns:a16="http://schemas.microsoft.com/office/drawing/2014/main" id="{06D5F8C6-3487-D1DB-6A8B-86B34EACD70A}"/>
              </a:ext>
            </a:extLst>
          </p:cNvPr>
          <p:cNvSpPr>
            <a:spLocks noGrp="1"/>
          </p:cNvSpPr>
          <p:nvPr>
            <p:ph type="body" idx="1"/>
          </p:nvPr>
        </p:nvSpPr>
        <p:spPr>
          <a:xfrm>
            <a:off x="67456" y="2533520"/>
            <a:ext cx="2414353" cy="4500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marL="114300" indent="0">
              <a:buNone/>
            </a:pPr>
            <a:r>
              <a:rPr lang="en-US" sz="1800" dirty="0" err="1">
                <a:solidFill>
                  <a:schemeClr val="tx1"/>
                </a:solidFill>
              </a:rPr>
              <a:t>HelmChart</a:t>
            </a:r>
            <a:r>
              <a:rPr lang="en-US" sz="1800" dirty="0">
                <a:solidFill>
                  <a:schemeClr val="tx1"/>
                </a:solidFill>
              </a:rPr>
              <a:t> Controller</a:t>
            </a:r>
          </a:p>
        </p:txBody>
      </p:sp>
      <p:sp>
        <p:nvSpPr>
          <p:cNvPr id="11" name="Text Placeholder 1">
            <a:extLst>
              <a:ext uri="{FF2B5EF4-FFF2-40B4-BE49-F238E27FC236}">
                <a16:creationId xmlns:a16="http://schemas.microsoft.com/office/drawing/2014/main" id="{4DA5C607-9B5E-6F0D-769A-DB072B78BA06}"/>
              </a:ext>
            </a:extLst>
          </p:cNvPr>
          <p:cNvSpPr txBox="1">
            <a:spLocks/>
          </p:cNvSpPr>
          <p:nvPr/>
        </p:nvSpPr>
        <p:spPr>
          <a:xfrm>
            <a:off x="2953299" y="2533520"/>
            <a:ext cx="1686392" cy="4500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45700" rIns="91425" bIns="45700" rtlCol="0" anchor="ctr" anchorCtr="0">
            <a:normAutofit fontScale="92500" lnSpcReduction="10000"/>
          </a:bodyPr>
          <a:lstStyle>
            <a:defPPr marR="0" lvl="0" algn="l" rtl="0">
              <a:lnSpc>
                <a:spcPct val="100000"/>
              </a:lnSpc>
              <a:spcBef>
                <a:spcPts val="0"/>
              </a:spcBef>
              <a:spcAft>
                <a:spcPts val="0"/>
              </a:spcAft>
            </a:defPPr>
            <a:lvl1pPr marL="457200" marR="0" lvl="0" indent="-342900" algn="l" rtl="0">
              <a:lnSpc>
                <a:spcPct val="90000"/>
              </a:lnSpc>
              <a:spcBef>
                <a:spcPts val="750"/>
              </a:spcBef>
              <a:spcAft>
                <a:spcPts val="0"/>
              </a:spcAft>
              <a:buClr>
                <a:schemeClr val="dk1"/>
              </a:buClr>
              <a:buSzPts val="1800"/>
              <a:buFont typeface="Arial"/>
              <a:buChar char="•"/>
              <a:defRPr sz="2100" b="0" i="0" u="none" strike="noStrike" cap="none">
                <a:solidFill>
                  <a:schemeClr val="dk1"/>
                </a:solidFill>
                <a:latin typeface="Sarabun"/>
                <a:ea typeface="Sarabun"/>
                <a:cs typeface="Sarabun"/>
                <a:sym typeface="Sarabun"/>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Sarabun"/>
                <a:ea typeface="Sarabun"/>
                <a:cs typeface="Sarabun"/>
                <a:sym typeface="Sarabun"/>
              </a:defRPr>
            </a:lvl2pPr>
            <a:lvl3pPr marL="1371600" marR="0" lvl="2" indent="-342900" algn="l" rtl="0">
              <a:lnSpc>
                <a:spcPct val="90000"/>
              </a:lnSpc>
              <a:spcBef>
                <a:spcPts val="375"/>
              </a:spcBef>
              <a:spcAft>
                <a:spcPts val="0"/>
              </a:spcAft>
              <a:buClr>
                <a:schemeClr val="dk1"/>
              </a:buClr>
              <a:buSzPts val="1800"/>
              <a:buFont typeface="Arial"/>
              <a:buChar char="•"/>
              <a:defRPr sz="1500" b="0" i="0" u="none" strike="noStrike" cap="none">
                <a:solidFill>
                  <a:schemeClr val="dk1"/>
                </a:solidFill>
                <a:latin typeface="Sarabun"/>
                <a:ea typeface="Sarabun"/>
                <a:cs typeface="Sarabun"/>
                <a:sym typeface="Sarabun"/>
              </a:defRPr>
            </a:lvl3pPr>
            <a:lvl4pPr marL="1828800" marR="0" lvl="3"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Sarabun"/>
                <a:ea typeface="Sarabun"/>
                <a:cs typeface="Sarabun"/>
                <a:sym typeface="Sarabun"/>
              </a:defRPr>
            </a:lvl4pPr>
            <a:lvl5pPr marL="2286000" marR="0" lvl="4"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Sarabun"/>
                <a:ea typeface="Sarabun"/>
                <a:cs typeface="Sarabun"/>
                <a:sym typeface="Sarabun"/>
              </a:defRPr>
            </a:lvl5pPr>
            <a:lvl6pPr marL="2743200" marR="0" lvl="5"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marL="114300" indent="0">
              <a:buFont typeface="Arial"/>
              <a:buNone/>
            </a:pPr>
            <a:r>
              <a:rPr lang="en-US" sz="1800" dirty="0">
                <a:solidFill>
                  <a:schemeClr val="tx1"/>
                </a:solidFill>
              </a:rPr>
              <a:t>Check Status</a:t>
            </a:r>
          </a:p>
        </p:txBody>
      </p:sp>
      <p:sp>
        <p:nvSpPr>
          <p:cNvPr id="20" name="Text Placeholder 1">
            <a:extLst>
              <a:ext uri="{FF2B5EF4-FFF2-40B4-BE49-F238E27FC236}">
                <a16:creationId xmlns:a16="http://schemas.microsoft.com/office/drawing/2014/main" id="{DA315EFD-7812-6895-9203-82285F5EE1DB}"/>
              </a:ext>
            </a:extLst>
          </p:cNvPr>
          <p:cNvSpPr txBox="1">
            <a:spLocks/>
          </p:cNvSpPr>
          <p:nvPr/>
        </p:nvSpPr>
        <p:spPr>
          <a:xfrm>
            <a:off x="5306286" y="1738988"/>
            <a:ext cx="1551013" cy="4500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45700" rIns="91425" bIns="45700" rtlCol="0" anchor="ctr" anchorCtr="0">
            <a:normAutofit fontScale="92500" lnSpcReduction="10000"/>
          </a:bodyPr>
          <a:lstStyle>
            <a:defPPr marR="0" lvl="0" algn="l" rtl="0">
              <a:lnSpc>
                <a:spcPct val="100000"/>
              </a:lnSpc>
              <a:spcBef>
                <a:spcPts val="0"/>
              </a:spcBef>
              <a:spcAft>
                <a:spcPts val="0"/>
              </a:spcAft>
            </a:defPPr>
            <a:lvl1pPr marL="457200" marR="0" lvl="0" indent="-342900" algn="l" rtl="0">
              <a:lnSpc>
                <a:spcPct val="90000"/>
              </a:lnSpc>
              <a:spcBef>
                <a:spcPts val="750"/>
              </a:spcBef>
              <a:spcAft>
                <a:spcPts val="0"/>
              </a:spcAft>
              <a:buClr>
                <a:schemeClr val="dk1"/>
              </a:buClr>
              <a:buSzPts val="1800"/>
              <a:buFont typeface="Arial"/>
              <a:buChar char="•"/>
              <a:defRPr sz="2100" b="0" i="0" u="none" strike="noStrike" cap="none">
                <a:solidFill>
                  <a:schemeClr val="dk1"/>
                </a:solidFill>
                <a:latin typeface="Sarabun"/>
                <a:ea typeface="Sarabun"/>
                <a:cs typeface="Sarabun"/>
                <a:sym typeface="Sarabun"/>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Sarabun"/>
                <a:ea typeface="Sarabun"/>
                <a:cs typeface="Sarabun"/>
                <a:sym typeface="Sarabun"/>
              </a:defRPr>
            </a:lvl2pPr>
            <a:lvl3pPr marL="1371600" marR="0" lvl="2" indent="-342900" algn="l" rtl="0">
              <a:lnSpc>
                <a:spcPct val="90000"/>
              </a:lnSpc>
              <a:spcBef>
                <a:spcPts val="375"/>
              </a:spcBef>
              <a:spcAft>
                <a:spcPts val="0"/>
              </a:spcAft>
              <a:buClr>
                <a:schemeClr val="dk1"/>
              </a:buClr>
              <a:buSzPts val="1800"/>
              <a:buFont typeface="Arial"/>
              <a:buChar char="•"/>
              <a:defRPr sz="1500" b="0" i="0" u="none" strike="noStrike" cap="none">
                <a:solidFill>
                  <a:schemeClr val="dk1"/>
                </a:solidFill>
                <a:latin typeface="Sarabun"/>
                <a:ea typeface="Sarabun"/>
                <a:cs typeface="Sarabun"/>
                <a:sym typeface="Sarabun"/>
              </a:defRPr>
            </a:lvl3pPr>
            <a:lvl4pPr marL="1828800" marR="0" lvl="3"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Sarabun"/>
                <a:ea typeface="Sarabun"/>
                <a:cs typeface="Sarabun"/>
                <a:sym typeface="Sarabun"/>
              </a:defRPr>
            </a:lvl4pPr>
            <a:lvl5pPr marL="2286000" marR="0" lvl="4"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Sarabun"/>
                <a:ea typeface="Sarabun"/>
                <a:cs typeface="Sarabun"/>
                <a:sym typeface="Sarabun"/>
              </a:defRPr>
            </a:lvl5pPr>
            <a:lvl6pPr marL="2743200" marR="0" lvl="5"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marL="114300" indent="0">
              <a:buFont typeface="Arial"/>
              <a:buNone/>
            </a:pPr>
            <a:r>
              <a:rPr lang="en-US" sz="1800" dirty="0">
                <a:solidFill>
                  <a:schemeClr val="tx1"/>
                </a:solidFill>
              </a:rPr>
              <a:t>Install Chart</a:t>
            </a:r>
          </a:p>
        </p:txBody>
      </p:sp>
      <p:sp>
        <p:nvSpPr>
          <p:cNvPr id="21" name="Text Placeholder 1">
            <a:extLst>
              <a:ext uri="{FF2B5EF4-FFF2-40B4-BE49-F238E27FC236}">
                <a16:creationId xmlns:a16="http://schemas.microsoft.com/office/drawing/2014/main" id="{3B3E7FE1-BBD1-6CAA-B877-7A68784F3A27}"/>
              </a:ext>
            </a:extLst>
          </p:cNvPr>
          <p:cNvSpPr txBox="1">
            <a:spLocks/>
          </p:cNvSpPr>
          <p:nvPr/>
        </p:nvSpPr>
        <p:spPr>
          <a:xfrm>
            <a:off x="5317994" y="3560164"/>
            <a:ext cx="1236690" cy="4500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45700" rIns="91425" bIns="45700" rtlCol="0" anchor="ctr" anchorCtr="0">
            <a:normAutofit fontScale="92500" lnSpcReduction="10000"/>
          </a:bodyPr>
          <a:lstStyle>
            <a:defPPr marR="0" lvl="0" algn="l" rtl="0">
              <a:lnSpc>
                <a:spcPct val="100000"/>
              </a:lnSpc>
              <a:spcBef>
                <a:spcPts val="0"/>
              </a:spcBef>
              <a:spcAft>
                <a:spcPts val="0"/>
              </a:spcAft>
            </a:defPPr>
            <a:lvl1pPr marL="457200" marR="0" lvl="0" indent="-342900" algn="l" rtl="0">
              <a:lnSpc>
                <a:spcPct val="90000"/>
              </a:lnSpc>
              <a:spcBef>
                <a:spcPts val="750"/>
              </a:spcBef>
              <a:spcAft>
                <a:spcPts val="0"/>
              </a:spcAft>
              <a:buClr>
                <a:schemeClr val="dk1"/>
              </a:buClr>
              <a:buSzPts val="1800"/>
              <a:buFont typeface="Arial"/>
              <a:buChar char="•"/>
              <a:defRPr sz="2100" b="0" i="0" u="none" strike="noStrike" cap="none">
                <a:solidFill>
                  <a:schemeClr val="dk1"/>
                </a:solidFill>
                <a:latin typeface="Sarabun"/>
                <a:ea typeface="Sarabun"/>
                <a:cs typeface="Sarabun"/>
                <a:sym typeface="Sarabun"/>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Sarabun"/>
                <a:ea typeface="Sarabun"/>
                <a:cs typeface="Sarabun"/>
                <a:sym typeface="Sarabun"/>
              </a:defRPr>
            </a:lvl2pPr>
            <a:lvl3pPr marL="1371600" marR="0" lvl="2" indent="-342900" algn="l" rtl="0">
              <a:lnSpc>
                <a:spcPct val="90000"/>
              </a:lnSpc>
              <a:spcBef>
                <a:spcPts val="375"/>
              </a:spcBef>
              <a:spcAft>
                <a:spcPts val="0"/>
              </a:spcAft>
              <a:buClr>
                <a:schemeClr val="dk1"/>
              </a:buClr>
              <a:buSzPts val="1800"/>
              <a:buFont typeface="Arial"/>
              <a:buChar char="•"/>
              <a:defRPr sz="1500" b="0" i="0" u="none" strike="noStrike" cap="none">
                <a:solidFill>
                  <a:schemeClr val="dk1"/>
                </a:solidFill>
                <a:latin typeface="Sarabun"/>
                <a:ea typeface="Sarabun"/>
                <a:cs typeface="Sarabun"/>
                <a:sym typeface="Sarabun"/>
              </a:defRPr>
            </a:lvl3pPr>
            <a:lvl4pPr marL="1828800" marR="0" lvl="3"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Sarabun"/>
                <a:ea typeface="Sarabun"/>
                <a:cs typeface="Sarabun"/>
                <a:sym typeface="Sarabun"/>
              </a:defRPr>
            </a:lvl4pPr>
            <a:lvl5pPr marL="2286000" marR="0" lvl="4"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Sarabun"/>
                <a:ea typeface="Sarabun"/>
                <a:cs typeface="Sarabun"/>
                <a:sym typeface="Sarabun"/>
              </a:defRPr>
            </a:lvl5pPr>
            <a:lvl6pPr marL="2743200" marR="0" lvl="5"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marL="114300" indent="0">
              <a:buFont typeface="Arial"/>
              <a:buNone/>
            </a:pPr>
            <a:r>
              <a:rPr lang="en-US" sz="1800" dirty="0">
                <a:solidFill>
                  <a:schemeClr val="tx1"/>
                </a:solidFill>
              </a:rPr>
              <a:t>Continue</a:t>
            </a:r>
          </a:p>
        </p:txBody>
      </p:sp>
      <p:cxnSp>
        <p:nvCxnSpPr>
          <p:cNvPr id="23" name="Straight Arrow Connector 22">
            <a:extLst>
              <a:ext uri="{FF2B5EF4-FFF2-40B4-BE49-F238E27FC236}">
                <a16:creationId xmlns:a16="http://schemas.microsoft.com/office/drawing/2014/main" id="{F5D2CEAB-7364-4502-F3A9-FF987324FD8F}"/>
              </a:ext>
            </a:extLst>
          </p:cNvPr>
          <p:cNvCxnSpPr>
            <a:cxnSpLocks/>
            <a:stCxn id="20" idx="3"/>
          </p:cNvCxnSpPr>
          <p:nvPr/>
        </p:nvCxnSpPr>
        <p:spPr>
          <a:xfrm>
            <a:off x="6857299" y="1964022"/>
            <a:ext cx="442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89A2F4A-B8A0-E66D-2BCC-8F8C8472E22C}"/>
              </a:ext>
            </a:extLst>
          </p:cNvPr>
          <p:cNvCxnSpPr>
            <a:stCxn id="11" idx="3"/>
          </p:cNvCxnSpPr>
          <p:nvPr/>
        </p:nvCxnSpPr>
        <p:spPr>
          <a:xfrm flipV="1">
            <a:off x="4639691" y="1978883"/>
            <a:ext cx="666595" cy="779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D660D0F-6084-C1CB-0B97-EBD4E3FBF193}"/>
              </a:ext>
            </a:extLst>
          </p:cNvPr>
          <p:cNvCxnSpPr>
            <a:stCxn id="11" idx="3"/>
          </p:cNvCxnSpPr>
          <p:nvPr/>
        </p:nvCxnSpPr>
        <p:spPr>
          <a:xfrm>
            <a:off x="4639691" y="2758554"/>
            <a:ext cx="666595" cy="801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 Placeholder 1">
            <a:extLst>
              <a:ext uri="{FF2B5EF4-FFF2-40B4-BE49-F238E27FC236}">
                <a16:creationId xmlns:a16="http://schemas.microsoft.com/office/drawing/2014/main" id="{7CF0EB42-9F9D-90C1-EF51-7CFBB9B8CE16}"/>
              </a:ext>
            </a:extLst>
          </p:cNvPr>
          <p:cNvSpPr txBox="1">
            <a:spLocks/>
          </p:cNvSpPr>
          <p:nvPr/>
        </p:nvSpPr>
        <p:spPr>
          <a:xfrm>
            <a:off x="7299978" y="1753849"/>
            <a:ext cx="1356609" cy="4500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45700" rIns="91425" bIns="45700" rtlCol="0" anchor="ctr" anchorCtr="0">
            <a:normAutofit fontScale="70000" lnSpcReduction="20000"/>
          </a:bodyPr>
          <a:lstStyle>
            <a:defPPr marR="0" lvl="0" algn="l" rtl="0">
              <a:lnSpc>
                <a:spcPct val="100000"/>
              </a:lnSpc>
              <a:spcBef>
                <a:spcPts val="0"/>
              </a:spcBef>
              <a:spcAft>
                <a:spcPts val="0"/>
              </a:spcAft>
            </a:defPPr>
            <a:lvl1pPr marL="457200" marR="0" lvl="0" indent="-342900" algn="l" rtl="0">
              <a:lnSpc>
                <a:spcPct val="90000"/>
              </a:lnSpc>
              <a:spcBef>
                <a:spcPts val="750"/>
              </a:spcBef>
              <a:spcAft>
                <a:spcPts val="0"/>
              </a:spcAft>
              <a:buClr>
                <a:schemeClr val="dk1"/>
              </a:buClr>
              <a:buSzPts val="1800"/>
              <a:buFont typeface="Arial"/>
              <a:buChar char="•"/>
              <a:defRPr sz="2100" b="0" i="0" u="none" strike="noStrike" cap="none">
                <a:solidFill>
                  <a:schemeClr val="dk1"/>
                </a:solidFill>
                <a:latin typeface="Sarabun"/>
                <a:ea typeface="Sarabun"/>
                <a:cs typeface="Sarabun"/>
                <a:sym typeface="Sarabun"/>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Sarabun"/>
                <a:ea typeface="Sarabun"/>
                <a:cs typeface="Sarabun"/>
                <a:sym typeface="Sarabun"/>
              </a:defRPr>
            </a:lvl2pPr>
            <a:lvl3pPr marL="1371600" marR="0" lvl="2" indent="-342900" algn="l" rtl="0">
              <a:lnSpc>
                <a:spcPct val="90000"/>
              </a:lnSpc>
              <a:spcBef>
                <a:spcPts val="375"/>
              </a:spcBef>
              <a:spcAft>
                <a:spcPts val="0"/>
              </a:spcAft>
              <a:buClr>
                <a:schemeClr val="dk1"/>
              </a:buClr>
              <a:buSzPts val="1800"/>
              <a:buFont typeface="Arial"/>
              <a:buChar char="•"/>
              <a:defRPr sz="1500" b="0" i="0" u="none" strike="noStrike" cap="none">
                <a:solidFill>
                  <a:schemeClr val="dk1"/>
                </a:solidFill>
                <a:latin typeface="Sarabun"/>
                <a:ea typeface="Sarabun"/>
                <a:cs typeface="Sarabun"/>
                <a:sym typeface="Sarabun"/>
              </a:defRPr>
            </a:lvl3pPr>
            <a:lvl4pPr marL="1828800" marR="0" lvl="3"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Sarabun"/>
                <a:ea typeface="Sarabun"/>
                <a:cs typeface="Sarabun"/>
                <a:sym typeface="Sarabun"/>
              </a:defRPr>
            </a:lvl4pPr>
            <a:lvl5pPr marL="2286000" marR="0" lvl="4"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Sarabun"/>
                <a:ea typeface="Sarabun"/>
                <a:cs typeface="Sarabun"/>
                <a:sym typeface="Sarabun"/>
              </a:defRPr>
            </a:lvl5pPr>
            <a:lvl6pPr marL="2743200" marR="0" lvl="5"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marL="114300" indent="0">
              <a:buFont typeface="Arial"/>
              <a:buNone/>
            </a:pPr>
            <a:r>
              <a:rPr lang="en-US" sz="1800" dirty="0">
                <a:solidFill>
                  <a:schemeClr val="tx1"/>
                </a:solidFill>
              </a:rPr>
              <a:t>Update Status</a:t>
            </a:r>
          </a:p>
        </p:txBody>
      </p:sp>
      <p:sp>
        <p:nvSpPr>
          <p:cNvPr id="42" name="Arrow: Curved Up 41">
            <a:extLst>
              <a:ext uri="{FF2B5EF4-FFF2-40B4-BE49-F238E27FC236}">
                <a16:creationId xmlns:a16="http://schemas.microsoft.com/office/drawing/2014/main" id="{46BB5AFD-8047-5FAC-B26D-888750F85712}"/>
              </a:ext>
            </a:extLst>
          </p:cNvPr>
          <p:cNvSpPr/>
          <p:nvPr/>
        </p:nvSpPr>
        <p:spPr>
          <a:xfrm>
            <a:off x="628650" y="3335311"/>
            <a:ext cx="1522439" cy="45006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TextBox 42">
            <a:extLst>
              <a:ext uri="{FF2B5EF4-FFF2-40B4-BE49-F238E27FC236}">
                <a16:creationId xmlns:a16="http://schemas.microsoft.com/office/drawing/2014/main" id="{4705DD05-BC73-C155-57E4-E536BFE606A5}"/>
              </a:ext>
            </a:extLst>
          </p:cNvPr>
          <p:cNvSpPr txBox="1"/>
          <p:nvPr/>
        </p:nvSpPr>
        <p:spPr>
          <a:xfrm>
            <a:off x="936885" y="3785198"/>
            <a:ext cx="971741" cy="307777"/>
          </a:xfrm>
          <a:prstGeom prst="rect">
            <a:avLst/>
          </a:prstGeom>
          <a:noFill/>
        </p:spPr>
        <p:txBody>
          <a:bodyPr wrap="none" rtlCol="0">
            <a:spAutoFit/>
          </a:bodyPr>
          <a:lstStyle/>
          <a:p>
            <a:r>
              <a:rPr lang="en-US" dirty="0"/>
              <a:t>Reconcile</a:t>
            </a:r>
          </a:p>
        </p:txBody>
      </p:sp>
    </p:spTree>
    <p:extLst>
      <p:ext uri="{BB962C8B-B14F-4D97-AF65-F5344CB8AC3E}">
        <p14:creationId xmlns:p14="http://schemas.microsoft.com/office/powerpoint/2010/main" val="2503738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6" name="Picture 5">
            <a:extLst>
              <a:ext uri="{FF2B5EF4-FFF2-40B4-BE49-F238E27FC236}">
                <a16:creationId xmlns:a16="http://schemas.microsoft.com/office/drawing/2014/main" id="{21DD3C37-B68B-D097-9B76-77A37AD9803D}"/>
              </a:ext>
            </a:extLst>
          </p:cNvPr>
          <p:cNvPicPr>
            <a:picLocks noChangeAspect="1"/>
          </p:cNvPicPr>
          <p:nvPr/>
        </p:nvPicPr>
        <p:blipFill>
          <a:blip r:embed="rId3"/>
          <a:stretch>
            <a:fillRect/>
          </a:stretch>
        </p:blipFill>
        <p:spPr>
          <a:xfrm>
            <a:off x="660" y="-370"/>
            <a:ext cx="9143340" cy="4579866"/>
          </a:xfrm>
          <a:prstGeom prst="rect">
            <a:avLst/>
          </a:prstGeom>
        </p:spPr>
      </p:pic>
      <p:pic>
        <p:nvPicPr>
          <p:cNvPr id="3" name="Picture 2">
            <a:extLst>
              <a:ext uri="{FF2B5EF4-FFF2-40B4-BE49-F238E27FC236}">
                <a16:creationId xmlns:a16="http://schemas.microsoft.com/office/drawing/2014/main" id="{C63B695F-A4D1-10C9-F197-16CA598A862E}"/>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30000"/>
                    </a14:imgEffect>
                  </a14:imgLayer>
                </a14:imgProps>
              </a:ext>
            </a:extLst>
          </a:blip>
          <a:stretch>
            <a:fillRect/>
          </a:stretch>
        </p:blipFill>
        <p:spPr>
          <a:xfrm>
            <a:off x="0" y="0"/>
            <a:ext cx="1188641" cy="600264"/>
          </a:xfrm>
          <a:prstGeom prst="rect">
            <a:avLst/>
          </a:prstGeom>
        </p:spPr>
      </p:pic>
      <p:sp>
        <p:nvSpPr>
          <p:cNvPr id="118" name="Google Shape;118;p5"/>
          <p:cNvSpPr txBox="1">
            <a:spLocks noGrp="1"/>
          </p:cNvSpPr>
          <p:nvPr>
            <p:ph type="title"/>
          </p:nvPr>
        </p:nvSpPr>
        <p:spPr>
          <a:xfrm flipV="1">
            <a:off x="-1" y="4632618"/>
            <a:ext cx="382249" cy="36660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EE0033"/>
              </a:buClr>
              <a:buSzPts val="1800"/>
              <a:buNone/>
            </a:pPr>
            <a:endParaRPr sz="1400" dirty="0"/>
          </a:p>
        </p:txBody>
      </p:sp>
      <p:sp>
        <p:nvSpPr>
          <p:cNvPr id="119" name="Google Shape;119;p5"/>
          <p:cNvSpPr txBox="1">
            <a:spLocks noGrp="1"/>
          </p:cNvSpPr>
          <p:nvPr>
            <p:ph type="body" idx="1"/>
          </p:nvPr>
        </p:nvSpPr>
        <p:spPr>
          <a:xfrm>
            <a:off x="628650" y="4324661"/>
            <a:ext cx="180819" cy="307957"/>
          </a:xfrm>
          <a:prstGeom prst="rect">
            <a:avLst/>
          </a:prstGeom>
          <a:noFill/>
          <a:ln>
            <a:noFill/>
          </a:ln>
        </p:spPr>
        <p:txBody>
          <a:bodyPr spcFirstLastPara="1" wrap="square" lIns="91425" tIns="45700" rIns="91425" bIns="45700" anchor="t" anchorCtr="0">
            <a:normAutofit fontScale="47500" lnSpcReduction="20000"/>
          </a:bodyPr>
          <a:lstStyle/>
          <a:p>
            <a:pPr marL="457200" lvl="0" indent="-342900" algn="ctr" rtl="0">
              <a:lnSpc>
                <a:spcPct val="90000"/>
              </a:lnSpc>
              <a:spcBef>
                <a:spcPts val="750"/>
              </a:spcBef>
              <a:spcAft>
                <a:spcPts val="0"/>
              </a:spcAft>
              <a:buClr>
                <a:schemeClr val="dk1"/>
              </a:buClr>
              <a:buSzPts val="1800"/>
              <a:buChar char="•"/>
            </a:pPr>
            <a:endParaRPr dirty="0"/>
          </a:p>
        </p:txBody>
      </p:sp>
    </p:spTree>
    <p:extLst>
      <p:ext uri="{BB962C8B-B14F-4D97-AF65-F5344CB8AC3E}">
        <p14:creationId xmlns:p14="http://schemas.microsoft.com/office/powerpoint/2010/main" val="2712823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EE0033"/>
              </a:buClr>
              <a:buSzPts val="1800"/>
              <a:buNone/>
            </a:pPr>
            <a:r>
              <a:rPr lang="en-US" dirty="0"/>
              <a:t>Internship Report</a:t>
            </a:r>
            <a:endParaRPr dirty="0"/>
          </a:p>
        </p:txBody>
      </p:sp>
      <p:sp>
        <p:nvSpPr>
          <p:cNvPr id="119" name="Google Shape;119;p5"/>
          <p:cNvSpPr txBox="1">
            <a:spLocks noGrp="1"/>
          </p:cNvSpPr>
          <p:nvPr>
            <p:ph type="body" idx="1"/>
          </p:nvPr>
        </p:nvSpPr>
        <p:spPr>
          <a:xfrm>
            <a:off x="2449955" y="1268016"/>
            <a:ext cx="7886700" cy="3263400"/>
          </a:xfrm>
          <a:prstGeom prst="rect">
            <a:avLst/>
          </a:prstGeom>
          <a:noFill/>
          <a:ln>
            <a:noFill/>
          </a:ln>
        </p:spPr>
        <p:txBody>
          <a:bodyPr spcFirstLastPara="1" wrap="square" lIns="91425" tIns="45700" rIns="91425" bIns="45700" anchor="t" anchorCtr="0">
            <a:normAutofit/>
          </a:bodyPr>
          <a:lstStyle/>
          <a:p>
            <a:pPr marL="457200" lvl="0" indent="-342900" rtl="0">
              <a:lnSpc>
                <a:spcPct val="90000"/>
              </a:lnSpc>
              <a:spcBef>
                <a:spcPts val="750"/>
              </a:spcBef>
              <a:spcAft>
                <a:spcPts val="0"/>
              </a:spcAft>
              <a:buClr>
                <a:schemeClr val="dk1"/>
              </a:buClr>
              <a:buSzPts val="1800"/>
              <a:buChar char="•"/>
            </a:pPr>
            <a:r>
              <a:rPr lang="en-US" dirty="0"/>
              <a:t>Mentee: </a:t>
            </a:r>
            <a:r>
              <a:rPr lang="en-US" dirty="0" err="1"/>
              <a:t>Nguyễn</a:t>
            </a:r>
            <a:r>
              <a:rPr lang="en-US" dirty="0"/>
              <a:t> </a:t>
            </a:r>
            <a:r>
              <a:rPr lang="en-US" dirty="0" err="1"/>
              <a:t>Tấn</a:t>
            </a:r>
            <a:r>
              <a:rPr lang="en-US" dirty="0"/>
              <a:t> Huy</a:t>
            </a:r>
          </a:p>
          <a:p>
            <a:pPr marL="457200" lvl="0" indent="-342900" rtl="0">
              <a:lnSpc>
                <a:spcPct val="90000"/>
              </a:lnSpc>
              <a:spcBef>
                <a:spcPts val="750"/>
              </a:spcBef>
              <a:spcAft>
                <a:spcPts val="0"/>
              </a:spcAft>
              <a:buClr>
                <a:schemeClr val="dk1"/>
              </a:buClr>
              <a:buSzPts val="1800"/>
              <a:buChar char="•"/>
            </a:pPr>
            <a:r>
              <a:rPr lang="en-US" dirty="0"/>
              <a:t>Mentor: </a:t>
            </a:r>
            <a:r>
              <a:rPr lang="en-US" dirty="0" err="1"/>
              <a:t>Phạm</a:t>
            </a:r>
            <a:r>
              <a:rPr lang="en-US" dirty="0"/>
              <a:t> </a:t>
            </a:r>
            <a:r>
              <a:rPr lang="en-US" dirty="0" err="1"/>
              <a:t>Tường</a:t>
            </a:r>
            <a:r>
              <a:rPr lang="en-US" dirty="0"/>
              <a:t> </a:t>
            </a:r>
            <a:r>
              <a:rPr lang="en-US" dirty="0" err="1"/>
              <a:t>Chiến</a:t>
            </a:r>
            <a:endParaRPr lang="en-US" dirty="0"/>
          </a:p>
          <a:p>
            <a:pPr marL="457200" lvl="0" indent="-342900" rtl="0">
              <a:lnSpc>
                <a:spcPct val="90000"/>
              </a:lnSpc>
              <a:spcBef>
                <a:spcPts val="750"/>
              </a:spcBef>
              <a:spcAft>
                <a:spcPts val="0"/>
              </a:spcAft>
              <a:buClr>
                <a:schemeClr val="dk1"/>
              </a:buClr>
              <a:buSzPts val="1800"/>
              <a:buChar char="•"/>
            </a:pPr>
            <a:r>
              <a:rPr lang="en-US" dirty="0"/>
              <a:t>Senior Buddy: </a:t>
            </a:r>
            <a:r>
              <a:rPr lang="en-US" dirty="0" err="1"/>
              <a:t>Trần</a:t>
            </a:r>
            <a:r>
              <a:rPr lang="en-US" dirty="0"/>
              <a:t> </a:t>
            </a:r>
            <a:r>
              <a:rPr lang="en-US" dirty="0" err="1"/>
              <a:t>Văn</a:t>
            </a:r>
            <a:r>
              <a:rPr lang="en-US" dirty="0"/>
              <a:t> </a:t>
            </a:r>
            <a:r>
              <a:rPr lang="en-US" dirty="0" err="1"/>
              <a:t>Thắng</a:t>
            </a:r>
            <a:r>
              <a:rPr lang="en-US" dirty="0"/>
              <a:t> </a:t>
            </a:r>
            <a:endParaRPr dirty="0"/>
          </a:p>
        </p:txBody>
      </p:sp>
      <p:pic>
        <p:nvPicPr>
          <p:cNvPr id="3" name="Picture 2">
            <a:extLst>
              <a:ext uri="{FF2B5EF4-FFF2-40B4-BE49-F238E27FC236}">
                <a16:creationId xmlns:a16="http://schemas.microsoft.com/office/drawing/2014/main" id="{C63B695F-A4D1-10C9-F197-16CA598A862E}"/>
              </a:ext>
            </a:extLst>
          </p:cNvPr>
          <p:cNvPicPr>
            <a:picLocks noChangeAspect="1"/>
          </p:cNvPicPr>
          <p:nvPr/>
        </p:nvPicPr>
        <p:blipFill>
          <a:blip r:embed="rId3"/>
          <a:stretch>
            <a:fillRect/>
          </a:stretch>
        </p:blipFill>
        <p:spPr>
          <a:xfrm>
            <a:off x="0" y="0"/>
            <a:ext cx="1379095" cy="69644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3" name="Picture 2">
            <a:extLst>
              <a:ext uri="{FF2B5EF4-FFF2-40B4-BE49-F238E27FC236}">
                <a16:creationId xmlns:a16="http://schemas.microsoft.com/office/drawing/2014/main" id="{C63B695F-A4D1-10C9-F197-16CA598A862E}"/>
              </a:ext>
            </a:extLst>
          </p:cNvPr>
          <p:cNvPicPr>
            <a:picLocks noChangeAspect="1"/>
          </p:cNvPicPr>
          <p:nvPr/>
        </p:nvPicPr>
        <p:blipFill>
          <a:blip r:embed="rId3"/>
          <a:stretch>
            <a:fillRect/>
          </a:stretch>
        </p:blipFill>
        <p:spPr>
          <a:xfrm>
            <a:off x="0" y="0"/>
            <a:ext cx="1379095" cy="696443"/>
          </a:xfrm>
          <a:prstGeom prst="rect">
            <a:avLst/>
          </a:prstGeom>
        </p:spPr>
      </p:pic>
      <p:sp>
        <p:nvSpPr>
          <p:cNvPr id="118" name="Google Shape;118;p5"/>
          <p:cNvSpPr txBox="1">
            <a:spLocks noGrp="1"/>
          </p:cNvSpPr>
          <p:nvPr>
            <p:ph type="title"/>
          </p:nvPr>
        </p:nvSpPr>
        <p:spPr>
          <a:xfrm>
            <a:off x="1078355" y="348221"/>
            <a:ext cx="7886700" cy="994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EE0033"/>
              </a:buClr>
              <a:buSzPts val="1800"/>
              <a:buNone/>
            </a:pPr>
            <a:r>
              <a:rPr lang="en-US" sz="2400" dirty="0"/>
              <a:t>What did mentor and mentee do during this time ?</a:t>
            </a:r>
            <a:endParaRPr sz="2400" dirty="0"/>
          </a:p>
        </p:txBody>
      </p:sp>
      <p:sp>
        <p:nvSpPr>
          <p:cNvPr id="119" name="Google Shape;119;p5"/>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rmAutofit/>
          </a:bodyPr>
          <a:lstStyle/>
          <a:p>
            <a:pPr>
              <a:buSzPct val="86000"/>
              <a:buFont typeface="Wingdings" panose="05000000000000000000" pitchFamily="2" charset="2"/>
              <a:buChar char="§"/>
            </a:pPr>
            <a:r>
              <a:rPr lang="en-US" dirty="0"/>
              <a:t>Learn about Cinder-CSI.</a:t>
            </a:r>
          </a:p>
          <a:p>
            <a:pPr>
              <a:buSzPct val="86000"/>
              <a:buFont typeface="Wingdings" panose="05000000000000000000" pitchFamily="2" charset="2"/>
              <a:buChar char="§"/>
            </a:pPr>
            <a:r>
              <a:rPr lang="en-US" dirty="0"/>
              <a:t>Deploy Cinder-CSI and test its features on VM.</a:t>
            </a:r>
          </a:p>
          <a:p>
            <a:pPr>
              <a:buSzPct val="86000"/>
              <a:buFont typeface="Wingdings" panose="05000000000000000000" pitchFamily="2" charset="2"/>
              <a:buChar char="§"/>
            </a:pPr>
            <a:r>
              <a:rPr lang="en-US" dirty="0"/>
              <a:t>Learn about Helm.</a:t>
            </a:r>
          </a:p>
          <a:p>
            <a:pPr>
              <a:buSzPct val="86000"/>
              <a:buFont typeface="Wingdings" panose="05000000000000000000" pitchFamily="2" charset="2"/>
              <a:buChar char="§"/>
            </a:pPr>
            <a:r>
              <a:rPr lang="en-US" dirty="0"/>
              <a:t>Learn about CRD, Custom Controller, how to write Custom Controller.</a:t>
            </a:r>
          </a:p>
          <a:p>
            <a:pPr>
              <a:buSzPct val="86000"/>
              <a:buFont typeface="Wingdings" panose="05000000000000000000" pitchFamily="2" charset="2"/>
              <a:buChar char="§"/>
            </a:pPr>
            <a:r>
              <a:rPr lang="en-US" dirty="0"/>
              <a:t>Write </a:t>
            </a:r>
            <a:r>
              <a:rPr lang="en-US" dirty="0" err="1"/>
              <a:t>HelmChart</a:t>
            </a:r>
            <a:r>
              <a:rPr lang="en-US" dirty="0"/>
              <a:t> Controller.</a:t>
            </a:r>
          </a:p>
          <a:p>
            <a:pPr>
              <a:buSzPct val="86000"/>
              <a:buFont typeface="Wingdings" panose="05000000000000000000" pitchFamily="2" charset="2"/>
              <a:buChar char="§"/>
            </a:pPr>
            <a:endParaRPr lang="en-US" dirty="0"/>
          </a:p>
          <a:p>
            <a:pPr>
              <a:buSzPct val="86000"/>
              <a:buFont typeface="Wingdings" panose="05000000000000000000" pitchFamily="2" charset="2"/>
              <a:buChar char="ü"/>
            </a:pPr>
            <a:endParaRPr lang="en-US" dirty="0"/>
          </a:p>
        </p:txBody>
      </p:sp>
    </p:spTree>
    <p:extLst>
      <p:ext uri="{BB962C8B-B14F-4D97-AF65-F5344CB8AC3E}">
        <p14:creationId xmlns:p14="http://schemas.microsoft.com/office/powerpoint/2010/main" val="1937646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628650" y="2074664"/>
            <a:ext cx="7886700" cy="994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EE0033"/>
              </a:buClr>
              <a:buSzPts val="1800"/>
              <a:buNone/>
            </a:pPr>
            <a:r>
              <a:rPr lang="en-US" dirty="0"/>
              <a:t>Cinder-CSI</a:t>
            </a:r>
            <a:endParaRPr dirty="0"/>
          </a:p>
        </p:txBody>
      </p:sp>
      <p:sp>
        <p:nvSpPr>
          <p:cNvPr id="119" name="Google Shape;119;p5"/>
          <p:cNvSpPr txBox="1">
            <a:spLocks noGrp="1"/>
          </p:cNvSpPr>
          <p:nvPr>
            <p:ph type="body" idx="1"/>
          </p:nvPr>
        </p:nvSpPr>
        <p:spPr>
          <a:xfrm>
            <a:off x="628650" y="4047343"/>
            <a:ext cx="3111396" cy="585275"/>
          </a:xfrm>
          <a:prstGeom prst="rect">
            <a:avLst/>
          </a:prstGeom>
          <a:noFill/>
          <a:ln>
            <a:noFill/>
          </a:ln>
        </p:spPr>
        <p:txBody>
          <a:bodyPr spcFirstLastPara="1" wrap="square" lIns="91425" tIns="45700" rIns="91425" bIns="45700" anchor="t" anchorCtr="0">
            <a:normAutofit/>
          </a:bodyPr>
          <a:lstStyle/>
          <a:p>
            <a:pPr marL="114300" lvl="0" indent="0" rtl="0">
              <a:lnSpc>
                <a:spcPct val="90000"/>
              </a:lnSpc>
              <a:spcBef>
                <a:spcPts val="750"/>
              </a:spcBef>
              <a:spcAft>
                <a:spcPts val="0"/>
              </a:spcAft>
              <a:buClr>
                <a:schemeClr val="dk1"/>
              </a:buClr>
              <a:buSzPts val="1800"/>
              <a:buNone/>
            </a:pPr>
            <a:endParaRPr lang="en-US" dirty="0"/>
          </a:p>
        </p:txBody>
      </p:sp>
      <p:pic>
        <p:nvPicPr>
          <p:cNvPr id="3" name="Picture 2">
            <a:extLst>
              <a:ext uri="{FF2B5EF4-FFF2-40B4-BE49-F238E27FC236}">
                <a16:creationId xmlns:a16="http://schemas.microsoft.com/office/drawing/2014/main" id="{C63B695F-A4D1-10C9-F197-16CA598A862E}"/>
              </a:ext>
            </a:extLst>
          </p:cNvPr>
          <p:cNvPicPr>
            <a:picLocks noChangeAspect="1"/>
          </p:cNvPicPr>
          <p:nvPr/>
        </p:nvPicPr>
        <p:blipFill>
          <a:blip r:embed="rId3"/>
          <a:stretch>
            <a:fillRect/>
          </a:stretch>
        </p:blipFill>
        <p:spPr>
          <a:xfrm>
            <a:off x="0" y="0"/>
            <a:ext cx="1379095" cy="696443"/>
          </a:xfrm>
          <a:prstGeom prst="rect">
            <a:avLst/>
          </a:prstGeom>
        </p:spPr>
      </p:pic>
    </p:spTree>
    <p:extLst>
      <p:ext uri="{BB962C8B-B14F-4D97-AF65-F5344CB8AC3E}">
        <p14:creationId xmlns:p14="http://schemas.microsoft.com/office/powerpoint/2010/main" val="3760589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EE0033"/>
              </a:buClr>
              <a:buSzPts val="1800"/>
              <a:buNone/>
            </a:pPr>
            <a:r>
              <a:rPr lang="en-US" dirty="0"/>
              <a:t>What is CSI</a:t>
            </a:r>
            <a:endParaRPr dirty="0"/>
          </a:p>
        </p:txBody>
      </p:sp>
      <p:sp>
        <p:nvSpPr>
          <p:cNvPr id="119" name="Google Shape;119;p5"/>
          <p:cNvSpPr txBox="1">
            <a:spLocks noGrp="1"/>
          </p:cNvSpPr>
          <p:nvPr>
            <p:ph type="body" idx="1"/>
          </p:nvPr>
        </p:nvSpPr>
        <p:spPr>
          <a:xfrm>
            <a:off x="4572000" y="1409075"/>
            <a:ext cx="3943350" cy="3223544"/>
          </a:xfrm>
          <a:prstGeom prst="rect">
            <a:avLst/>
          </a:prstGeom>
          <a:noFill/>
          <a:ln>
            <a:noFill/>
          </a:ln>
        </p:spPr>
        <p:txBody>
          <a:bodyPr spcFirstLastPara="1" wrap="square" lIns="91425" tIns="45700" rIns="91425" bIns="45700" anchor="t" anchorCtr="0">
            <a:normAutofit/>
          </a:bodyPr>
          <a:lstStyle/>
          <a:p>
            <a:pPr marL="495300">
              <a:spcBef>
                <a:spcPts val="0"/>
              </a:spcBef>
              <a:buSzPts val="2400"/>
            </a:pPr>
            <a:r>
              <a:rPr lang="en-US" sz="2000" dirty="0"/>
              <a:t>an initiative to unify the storage interface of Container Orchestrator Systems (Cos) like Kubernetes, Mesos, … combined with storage vendors like </a:t>
            </a:r>
            <a:r>
              <a:rPr lang="en-US" sz="2000" dirty="0" err="1"/>
              <a:t>Ceph</a:t>
            </a:r>
            <a:r>
              <a:rPr lang="en-US" sz="2000" dirty="0"/>
              <a:t>, </a:t>
            </a:r>
            <a:r>
              <a:rPr lang="en-US" sz="2000" dirty="0" err="1"/>
              <a:t>Portworx</a:t>
            </a:r>
            <a:r>
              <a:rPr lang="en-US" sz="2000" dirty="0"/>
              <a:t>, NetApp,..</a:t>
            </a:r>
          </a:p>
          <a:p>
            <a:pPr marL="495300">
              <a:spcBef>
                <a:spcPts val="0"/>
              </a:spcBef>
              <a:buSzPts val="2400"/>
            </a:pPr>
            <a:r>
              <a:rPr lang="en-US" sz="2000" dirty="0"/>
              <a:t>a single CSI for a storage vendor is guaranteed to work with all COs  </a:t>
            </a:r>
          </a:p>
          <a:p>
            <a:pPr marL="114300" lvl="0" indent="0" rtl="0">
              <a:lnSpc>
                <a:spcPct val="90000"/>
              </a:lnSpc>
              <a:spcBef>
                <a:spcPts val="750"/>
              </a:spcBef>
              <a:spcAft>
                <a:spcPts val="0"/>
              </a:spcAft>
              <a:buClr>
                <a:schemeClr val="dk1"/>
              </a:buClr>
              <a:buSzPts val="1800"/>
              <a:buNone/>
            </a:pPr>
            <a:endParaRPr i="1" dirty="0"/>
          </a:p>
        </p:txBody>
      </p:sp>
      <p:pic>
        <p:nvPicPr>
          <p:cNvPr id="3" name="Picture 2">
            <a:extLst>
              <a:ext uri="{FF2B5EF4-FFF2-40B4-BE49-F238E27FC236}">
                <a16:creationId xmlns:a16="http://schemas.microsoft.com/office/drawing/2014/main" id="{C63B695F-A4D1-10C9-F197-16CA598A862E}"/>
              </a:ext>
            </a:extLst>
          </p:cNvPr>
          <p:cNvPicPr>
            <a:picLocks noChangeAspect="1"/>
          </p:cNvPicPr>
          <p:nvPr/>
        </p:nvPicPr>
        <p:blipFill>
          <a:blip r:embed="rId3"/>
          <a:stretch>
            <a:fillRect/>
          </a:stretch>
        </p:blipFill>
        <p:spPr>
          <a:xfrm>
            <a:off x="0" y="0"/>
            <a:ext cx="1379095" cy="696443"/>
          </a:xfrm>
          <a:prstGeom prst="rect">
            <a:avLst/>
          </a:prstGeom>
        </p:spPr>
      </p:pic>
      <p:pic>
        <p:nvPicPr>
          <p:cNvPr id="4" name="Picture 3">
            <a:extLst>
              <a:ext uri="{FF2B5EF4-FFF2-40B4-BE49-F238E27FC236}">
                <a16:creationId xmlns:a16="http://schemas.microsoft.com/office/drawing/2014/main" id="{D43EA709-7F2C-A788-8BA6-5B4D53B77135}"/>
              </a:ext>
            </a:extLst>
          </p:cNvPr>
          <p:cNvPicPr>
            <a:picLocks noChangeAspect="1"/>
          </p:cNvPicPr>
          <p:nvPr/>
        </p:nvPicPr>
        <p:blipFill>
          <a:blip r:embed="rId4"/>
          <a:stretch>
            <a:fillRect/>
          </a:stretch>
        </p:blipFill>
        <p:spPr>
          <a:xfrm>
            <a:off x="514272" y="1064301"/>
            <a:ext cx="3484248" cy="1580849"/>
          </a:xfrm>
          <a:prstGeom prst="rect">
            <a:avLst/>
          </a:prstGeom>
        </p:spPr>
      </p:pic>
      <p:pic>
        <p:nvPicPr>
          <p:cNvPr id="7" name="Picture 6">
            <a:extLst>
              <a:ext uri="{FF2B5EF4-FFF2-40B4-BE49-F238E27FC236}">
                <a16:creationId xmlns:a16="http://schemas.microsoft.com/office/drawing/2014/main" id="{D76623D6-A10A-0CD9-BB1C-D087A093626A}"/>
              </a:ext>
            </a:extLst>
          </p:cNvPr>
          <p:cNvPicPr>
            <a:picLocks noChangeAspect="1"/>
          </p:cNvPicPr>
          <p:nvPr/>
        </p:nvPicPr>
        <p:blipFill>
          <a:blip r:embed="rId5"/>
          <a:stretch>
            <a:fillRect/>
          </a:stretch>
        </p:blipFill>
        <p:spPr>
          <a:xfrm>
            <a:off x="514272" y="2563609"/>
            <a:ext cx="4057727" cy="1955925"/>
          </a:xfrm>
          <a:prstGeom prst="rect">
            <a:avLst/>
          </a:prstGeom>
        </p:spPr>
      </p:pic>
    </p:spTree>
    <p:extLst>
      <p:ext uri="{BB962C8B-B14F-4D97-AF65-F5344CB8AC3E}">
        <p14:creationId xmlns:p14="http://schemas.microsoft.com/office/powerpoint/2010/main" val="2899242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628650" y="199357"/>
            <a:ext cx="7886700" cy="994172"/>
          </a:xfrm>
          <a:prstGeom prst="rect">
            <a:avLst/>
          </a:prstGeom>
          <a:noFill/>
          <a:ln>
            <a:noFill/>
          </a:ln>
        </p:spPr>
        <p:txBody>
          <a:bodyPr spcFirstLastPara="1" wrap="square" lIns="91425" tIns="45700" rIns="91425" bIns="45700" anchor="ctr" anchorCtr="0">
            <a:normAutofit/>
          </a:bodyPr>
          <a:lstStyle/>
          <a:p>
            <a:pPr algn="ctr"/>
            <a:r>
              <a:rPr lang="en-US" sz="2400" b="0" i="0" dirty="0">
                <a:solidFill>
                  <a:srgbClr val="000000"/>
                </a:solidFill>
                <a:effectLst/>
                <a:latin typeface="Open Sans" panose="020B0606030504020204" pitchFamily="34" charset="0"/>
              </a:rPr>
              <a:t>      CSI provides container orchestrators with following capabilities.</a:t>
            </a:r>
            <a:endParaRPr dirty="0"/>
          </a:p>
        </p:txBody>
      </p:sp>
      <p:sp>
        <p:nvSpPr>
          <p:cNvPr id="119" name="Google Shape;119;p5"/>
          <p:cNvSpPr txBox="1">
            <a:spLocks noGrp="1"/>
          </p:cNvSpPr>
          <p:nvPr>
            <p:ph type="body" idx="1"/>
          </p:nvPr>
        </p:nvSpPr>
        <p:spPr>
          <a:xfrm>
            <a:off x="4572000" y="1392886"/>
            <a:ext cx="4303114" cy="3263400"/>
          </a:xfrm>
          <a:prstGeom prst="rect">
            <a:avLst/>
          </a:prstGeom>
          <a:noFill/>
          <a:ln>
            <a:noFill/>
          </a:ln>
        </p:spPr>
        <p:txBody>
          <a:bodyPr spcFirstLastPara="1" wrap="square" lIns="91425" tIns="45700" rIns="91425" bIns="45700" anchor="t" anchorCtr="0">
            <a:normAutofit/>
          </a:bodyPr>
          <a:lstStyle/>
          <a:p>
            <a:pPr>
              <a:buFont typeface="Arial" panose="020B0604020202020204" pitchFamily="34" charset="0"/>
              <a:buChar char="•"/>
            </a:pPr>
            <a:r>
              <a:rPr lang="en-US" sz="2000" b="0" i="0" dirty="0">
                <a:solidFill>
                  <a:srgbClr val="000000"/>
                </a:solidFill>
                <a:effectLst/>
                <a:latin typeface="Open Sans" panose="020B0606030504020204" pitchFamily="34" charset="0"/>
              </a:rPr>
              <a:t>Create or delete volumes.</a:t>
            </a:r>
          </a:p>
          <a:p>
            <a:pPr>
              <a:buFont typeface="Arial" panose="020B0604020202020204" pitchFamily="34" charset="0"/>
              <a:buChar char="•"/>
            </a:pPr>
            <a:r>
              <a:rPr lang="en-US" sz="2000" b="0" i="0" dirty="0">
                <a:solidFill>
                  <a:srgbClr val="000000"/>
                </a:solidFill>
                <a:effectLst/>
                <a:latin typeface="Open Sans" panose="020B0606030504020204" pitchFamily="34" charset="0"/>
              </a:rPr>
              <a:t>Mount/Unmount a volume from a host node.</a:t>
            </a:r>
          </a:p>
          <a:p>
            <a:pPr>
              <a:buFont typeface="Arial" panose="020B0604020202020204" pitchFamily="34" charset="0"/>
              <a:buChar char="•"/>
            </a:pPr>
            <a:r>
              <a:rPr lang="en-US" sz="2000" b="0" i="0" dirty="0">
                <a:solidFill>
                  <a:srgbClr val="000000"/>
                </a:solidFill>
                <a:effectLst/>
                <a:latin typeface="Open Sans" panose="020B0606030504020204" pitchFamily="34" charset="0"/>
              </a:rPr>
              <a:t>Format volumes.</a:t>
            </a:r>
          </a:p>
          <a:p>
            <a:pPr>
              <a:buFont typeface="Arial" panose="020B0604020202020204" pitchFamily="34" charset="0"/>
              <a:buChar char="•"/>
            </a:pPr>
            <a:r>
              <a:rPr lang="en-US" sz="2000" b="0" i="0" dirty="0">
                <a:solidFill>
                  <a:srgbClr val="000000"/>
                </a:solidFill>
                <a:effectLst/>
                <a:latin typeface="Open Sans" panose="020B0606030504020204" pitchFamily="34" charset="0"/>
              </a:rPr>
              <a:t>Create/Delete snapshots.</a:t>
            </a:r>
          </a:p>
          <a:p>
            <a:pPr>
              <a:buFont typeface="Arial" panose="020B0604020202020204" pitchFamily="34" charset="0"/>
              <a:buChar char="•"/>
            </a:pPr>
            <a:r>
              <a:rPr lang="en-US" sz="2000" b="0" i="0" dirty="0">
                <a:solidFill>
                  <a:srgbClr val="000000"/>
                </a:solidFill>
                <a:effectLst/>
                <a:latin typeface="Open Sans" panose="020B0606030504020204" pitchFamily="34" charset="0"/>
              </a:rPr>
              <a:t>Attach/Detach volumes from a host node.</a:t>
            </a:r>
          </a:p>
        </p:txBody>
      </p:sp>
      <p:pic>
        <p:nvPicPr>
          <p:cNvPr id="3" name="Picture 2">
            <a:extLst>
              <a:ext uri="{FF2B5EF4-FFF2-40B4-BE49-F238E27FC236}">
                <a16:creationId xmlns:a16="http://schemas.microsoft.com/office/drawing/2014/main" id="{C63B695F-A4D1-10C9-F197-16CA598A862E}"/>
              </a:ext>
            </a:extLst>
          </p:cNvPr>
          <p:cNvPicPr>
            <a:picLocks noChangeAspect="1"/>
          </p:cNvPicPr>
          <p:nvPr/>
        </p:nvPicPr>
        <p:blipFill>
          <a:blip r:embed="rId3"/>
          <a:stretch>
            <a:fillRect/>
          </a:stretch>
        </p:blipFill>
        <p:spPr>
          <a:xfrm>
            <a:off x="0" y="0"/>
            <a:ext cx="1379095" cy="696443"/>
          </a:xfrm>
          <a:prstGeom prst="rect">
            <a:avLst/>
          </a:prstGeom>
        </p:spPr>
      </p:pic>
      <p:pic>
        <p:nvPicPr>
          <p:cNvPr id="2" name="Picture 1">
            <a:extLst>
              <a:ext uri="{FF2B5EF4-FFF2-40B4-BE49-F238E27FC236}">
                <a16:creationId xmlns:a16="http://schemas.microsoft.com/office/drawing/2014/main" id="{7E58CE52-3EE1-455B-0575-4E43A326D84D}"/>
              </a:ext>
            </a:extLst>
          </p:cNvPr>
          <p:cNvPicPr>
            <a:picLocks noChangeAspect="1"/>
          </p:cNvPicPr>
          <p:nvPr/>
        </p:nvPicPr>
        <p:blipFill>
          <a:blip r:embed="rId4"/>
          <a:stretch>
            <a:fillRect/>
          </a:stretch>
        </p:blipFill>
        <p:spPr>
          <a:xfrm>
            <a:off x="628650" y="1781325"/>
            <a:ext cx="3484248" cy="1580849"/>
          </a:xfrm>
          <a:prstGeom prst="rect">
            <a:avLst/>
          </a:prstGeom>
        </p:spPr>
      </p:pic>
    </p:spTree>
    <p:extLst>
      <p:ext uri="{BB962C8B-B14F-4D97-AF65-F5344CB8AC3E}">
        <p14:creationId xmlns:p14="http://schemas.microsoft.com/office/powerpoint/2010/main" val="802807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EE0033"/>
              </a:buClr>
              <a:buSzPts val="1800"/>
              <a:buNone/>
            </a:pPr>
            <a:r>
              <a:rPr lang="en-US" dirty="0"/>
              <a:t>Cinder-CSI</a:t>
            </a:r>
            <a:endParaRPr dirty="0"/>
          </a:p>
        </p:txBody>
      </p:sp>
      <p:sp>
        <p:nvSpPr>
          <p:cNvPr id="119" name="Google Shape;119;p5"/>
          <p:cNvSpPr txBox="1">
            <a:spLocks noGrp="1"/>
          </p:cNvSpPr>
          <p:nvPr>
            <p:ph type="body" idx="1"/>
          </p:nvPr>
        </p:nvSpPr>
        <p:spPr>
          <a:xfrm>
            <a:off x="628650" y="1369219"/>
            <a:ext cx="5360681" cy="3263400"/>
          </a:xfrm>
          <a:prstGeom prst="rect">
            <a:avLst/>
          </a:prstGeom>
          <a:noFill/>
          <a:ln>
            <a:noFill/>
          </a:ln>
        </p:spPr>
        <p:txBody>
          <a:bodyPr spcFirstLastPara="1" wrap="square" lIns="91425" tIns="45700" rIns="91425" bIns="45700" anchor="t" anchorCtr="0">
            <a:normAutofit/>
          </a:bodyPr>
          <a:lstStyle/>
          <a:p>
            <a:pPr lvl="0" rtl="0">
              <a:lnSpc>
                <a:spcPct val="90000"/>
              </a:lnSpc>
              <a:spcBef>
                <a:spcPts val="750"/>
              </a:spcBef>
              <a:spcAft>
                <a:spcPts val="0"/>
              </a:spcAft>
              <a:buClr>
                <a:schemeClr val="dk1"/>
              </a:buClr>
              <a:buSzPts val="1800"/>
              <a:buFont typeface="Wingdings" panose="05000000000000000000" pitchFamily="2" charset="2"/>
              <a:buChar char="q"/>
            </a:pPr>
            <a:r>
              <a:rPr lang="en-US" dirty="0"/>
              <a:t>Part of Cloud </a:t>
            </a:r>
            <a:r>
              <a:rPr lang="en-US" dirty="0" err="1"/>
              <a:t>Openstack</a:t>
            </a:r>
            <a:r>
              <a:rPr lang="en-US" dirty="0"/>
              <a:t> Provider</a:t>
            </a:r>
          </a:p>
          <a:p>
            <a:pPr lvl="0" rtl="0">
              <a:lnSpc>
                <a:spcPct val="90000"/>
              </a:lnSpc>
              <a:spcBef>
                <a:spcPts val="750"/>
              </a:spcBef>
              <a:spcAft>
                <a:spcPts val="0"/>
              </a:spcAft>
              <a:buClr>
                <a:schemeClr val="dk1"/>
              </a:buClr>
              <a:buSzPts val="1800"/>
              <a:buFont typeface="Wingdings" panose="05000000000000000000" pitchFamily="2" charset="2"/>
              <a:buChar char="q"/>
            </a:pPr>
            <a:r>
              <a:rPr lang="en-US" dirty="0"/>
              <a:t>Supports:</a:t>
            </a:r>
          </a:p>
          <a:p>
            <a:pPr algn="l">
              <a:buFont typeface="Arial" panose="020B0604020202020204" pitchFamily="34" charset="0"/>
              <a:buChar char="•"/>
            </a:pPr>
            <a:r>
              <a:rPr lang="en-US" sz="1600" b="0" i="0" dirty="0">
                <a:solidFill>
                  <a:srgbClr val="24292F"/>
                </a:solidFill>
                <a:effectLst/>
                <a:latin typeface="Sarabun" panose="020B0604020202020204" charset="-34"/>
                <a:cs typeface="Sarabun" panose="020B0604020202020204" charset="-34"/>
              </a:rPr>
              <a:t>Dynamic Provisioning</a:t>
            </a:r>
          </a:p>
          <a:p>
            <a:pPr algn="l">
              <a:buFont typeface="Arial" panose="020B0604020202020204" pitchFamily="34" charset="0"/>
              <a:buChar char="•"/>
            </a:pPr>
            <a:r>
              <a:rPr lang="en-US" sz="1600" b="0" i="0" dirty="0">
                <a:solidFill>
                  <a:srgbClr val="24292F"/>
                </a:solidFill>
                <a:effectLst/>
                <a:latin typeface="Sarabun" panose="020B0604020202020204" charset="-34"/>
                <a:cs typeface="Sarabun" panose="020B0604020202020204" charset="-34"/>
              </a:rPr>
              <a:t>Volume Expansion Example</a:t>
            </a:r>
          </a:p>
          <a:p>
            <a:pPr algn="l">
              <a:buFont typeface="Arial" panose="020B0604020202020204" pitchFamily="34" charset="0"/>
              <a:buChar char="•"/>
            </a:pPr>
            <a:r>
              <a:rPr lang="en-US" sz="1600" b="0" i="0" dirty="0">
                <a:solidFill>
                  <a:srgbClr val="24292F"/>
                </a:solidFill>
                <a:effectLst/>
                <a:latin typeface="Sarabun" panose="020B0604020202020204" charset="-34"/>
                <a:cs typeface="Sarabun" panose="020B0604020202020204" charset="-34"/>
              </a:rPr>
              <a:t>Using Block Volume</a:t>
            </a:r>
          </a:p>
          <a:p>
            <a:pPr algn="l">
              <a:buFont typeface="Arial" panose="020B0604020202020204" pitchFamily="34" charset="0"/>
              <a:buChar char="•"/>
            </a:pPr>
            <a:r>
              <a:rPr lang="en-US" sz="1600" b="0" i="0" dirty="0">
                <a:solidFill>
                  <a:srgbClr val="24292F"/>
                </a:solidFill>
                <a:effectLst/>
                <a:latin typeface="Sarabun" panose="020B0604020202020204" charset="-34"/>
                <a:cs typeface="Sarabun" panose="020B0604020202020204" charset="-34"/>
              </a:rPr>
              <a:t>Snapshot Create and Restore</a:t>
            </a:r>
          </a:p>
          <a:p>
            <a:pPr marL="114300" indent="0">
              <a:buNone/>
            </a:pPr>
            <a:r>
              <a:rPr lang="en-US" sz="1800" dirty="0">
                <a:solidFill>
                  <a:schemeClr val="tx1"/>
                </a:solidFill>
                <a:effectLst/>
                <a:latin typeface="Sarabun" panose="020B0604020202020204" charset="-34"/>
                <a:cs typeface="Sarabun" panose="020B0604020202020204" charset="-34"/>
              </a:rPr>
              <a:t>	….</a:t>
            </a:r>
          </a:p>
          <a:p>
            <a:pPr lvl="0" rtl="0">
              <a:lnSpc>
                <a:spcPct val="90000"/>
              </a:lnSpc>
              <a:spcBef>
                <a:spcPts val="750"/>
              </a:spcBef>
              <a:spcAft>
                <a:spcPts val="0"/>
              </a:spcAft>
              <a:buClr>
                <a:schemeClr val="dk1"/>
              </a:buClr>
              <a:buSzPts val="1800"/>
              <a:buFont typeface="Arial" panose="020B0604020202020204" pitchFamily="34" charset="0"/>
              <a:buChar char="•"/>
            </a:pPr>
            <a:endParaRPr dirty="0"/>
          </a:p>
        </p:txBody>
      </p:sp>
      <p:pic>
        <p:nvPicPr>
          <p:cNvPr id="3" name="Picture 2">
            <a:extLst>
              <a:ext uri="{FF2B5EF4-FFF2-40B4-BE49-F238E27FC236}">
                <a16:creationId xmlns:a16="http://schemas.microsoft.com/office/drawing/2014/main" id="{C63B695F-A4D1-10C9-F197-16CA598A862E}"/>
              </a:ext>
            </a:extLst>
          </p:cNvPr>
          <p:cNvPicPr>
            <a:picLocks noChangeAspect="1"/>
          </p:cNvPicPr>
          <p:nvPr/>
        </p:nvPicPr>
        <p:blipFill>
          <a:blip r:embed="rId3"/>
          <a:stretch>
            <a:fillRect/>
          </a:stretch>
        </p:blipFill>
        <p:spPr>
          <a:xfrm>
            <a:off x="0" y="0"/>
            <a:ext cx="1379095" cy="696443"/>
          </a:xfrm>
          <a:prstGeom prst="rect">
            <a:avLst/>
          </a:prstGeom>
        </p:spPr>
      </p:pic>
      <p:pic>
        <p:nvPicPr>
          <p:cNvPr id="5" name="Picture 4">
            <a:extLst>
              <a:ext uri="{FF2B5EF4-FFF2-40B4-BE49-F238E27FC236}">
                <a16:creationId xmlns:a16="http://schemas.microsoft.com/office/drawing/2014/main" id="{3336F39F-F58F-1E78-1B1D-47360B7AF36C}"/>
              </a:ext>
            </a:extLst>
          </p:cNvPr>
          <p:cNvPicPr>
            <a:picLocks noChangeAspect="1"/>
          </p:cNvPicPr>
          <p:nvPr/>
        </p:nvPicPr>
        <p:blipFill>
          <a:blip r:embed="rId4"/>
          <a:stretch>
            <a:fillRect/>
          </a:stretch>
        </p:blipFill>
        <p:spPr>
          <a:xfrm>
            <a:off x="5989331" y="1799756"/>
            <a:ext cx="2986706" cy="154398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8806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628650" y="2074664"/>
            <a:ext cx="7886700" cy="994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EE0033"/>
              </a:buClr>
              <a:buSzPts val="1800"/>
              <a:buNone/>
            </a:pPr>
            <a:r>
              <a:rPr lang="en-US" dirty="0"/>
              <a:t>Helm-Chart</a:t>
            </a:r>
            <a:endParaRPr dirty="0"/>
          </a:p>
        </p:txBody>
      </p:sp>
      <p:sp>
        <p:nvSpPr>
          <p:cNvPr id="119" name="Google Shape;119;p5"/>
          <p:cNvSpPr txBox="1">
            <a:spLocks noGrp="1"/>
          </p:cNvSpPr>
          <p:nvPr>
            <p:ph type="body" idx="1"/>
          </p:nvPr>
        </p:nvSpPr>
        <p:spPr>
          <a:xfrm>
            <a:off x="628650" y="4047343"/>
            <a:ext cx="3111396" cy="585275"/>
          </a:xfrm>
          <a:prstGeom prst="rect">
            <a:avLst/>
          </a:prstGeom>
          <a:noFill/>
          <a:ln>
            <a:noFill/>
          </a:ln>
        </p:spPr>
        <p:txBody>
          <a:bodyPr spcFirstLastPara="1" wrap="square" lIns="91425" tIns="45700" rIns="91425" bIns="45700" anchor="t" anchorCtr="0">
            <a:normAutofit/>
          </a:bodyPr>
          <a:lstStyle/>
          <a:p>
            <a:pPr marL="114300" lvl="0" indent="0" rtl="0">
              <a:lnSpc>
                <a:spcPct val="90000"/>
              </a:lnSpc>
              <a:spcBef>
                <a:spcPts val="750"/>
              </a:spcBef>
              <a:spcAft>
                <a:spcPts val="0"/>
              </a:spcAft>
              <a:buClr>
                <a:schemeClr val="dk1"/>
              </a:buClr>
              <a:buSzPts val="1800"/>
              <a:buNone/>
            </a:pPr>
            <a:endParaRPr lang="en-US" dirty="0"/>
          </a:p>
        </p:txBody>
      </p:sp>
      <p:pic>
        <p:nvPicPr>
          <p:cNvPr id="3" name="Picture 2">
            <a:extLst>
              <a:ext uri="{FF2B5EF4-FFF2-40B4-BE49-F238E27FC236}">
                <a16:creationId xmlns:a16="http://schemas.microsoft.com/office/drawing/2014/main" id="{C63B695F-A4D1-10C9-F197-16CA598A862E}"/>
              </a:ext>
            </a:extLst>
          </p:cNvPr>
          <p:cNvPicPr>
            <a:picLocks noChangeAspect="1"/>
          </p:cNvPicPr>
          <p:nvPr/>
        </p:nvPicPr>
        <p:blipFill>
          <a:blip r:embed="rId3"/>
          <a:stretch>
            <a:fillRect/>
          </a:stretch>
        </p:blipFill>
        <p:spPr>
          <a:xfrm>
            <a:off x="0" y="0"/>
            <a:ext cx="1379095" cy="696443"/>
          </a:xfrm>
          <a:prstGeom prst="rect">
            <a:avLst/>
          </a:prstGeom>
        </p:spPr>
      </p:pic>
    </p:spTree>
    <p:extLst>
      <p:ext uri="{BB962C8B-B14F-4D97-AF65-F5344CB8AC3E}">
        <p14:creationId xmlns:p14="http://schemas.microsoft.com/office/powerpoint/2010/main" val="2305101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EE0033"/>
              </a:buClr>
              <a:buSzPts val="1800"/>
              <a:buNone/>
            </a:pPr>
            <a:r>
              <a:rPr lang="en-US" dirty="0"/>
              <a:t>Helm </a:t>
            </a:r>
            <a:endParaRPr dirty="0"/>
          </a:p>
        </p:txBody>
      </p:sp>
      <p:sp>
        <p:nvSpPr>
          <p:cNvPr id="119" name="Google Shape;119;p5"/>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rmAutofit/>
          </a:bodyPr>
          <a:lstStyle/>
          <a:p>
            <a:pPr lvl="7" algn="ctr">
              <a:spcBef>
                <a:spcPts val="750"/>
              </a:spcBef>
            </a:pPr>
            <a:endParaRPr dirty="0"/>
          </a:p>
        </p:txBody>
      </p:sp>
      <p:pic>
        <p:nvPicPr>
          <p:cNvPr id="3" name="Picture 2">
            <a:extLst>
              <a:ext uri="{FF2B5EF4-FFF2-40B4-BE49-F238E27FC236}">
                <a16:creationId xmlns:a16="http://schemas.microsoft.com/office/drawing/2014/main" id="{C63B695F-A4D1-10C9-F197-16CA598A862E}"/>
              </a:ext>
            </a:extLst>
          </p:cNvPr>
          <p:cNvPicPr>
            <a:picLocks noChangeAspect="1"/>
          </p:cNvPicPr>
          <p:nvPr/>
        </p:nvPicPr>
        <p:blipFill>
          <a:blip r:embed="rId3"/>
          <a:stretch>
            <a:fillRect/>
          </a:stretch>
        </p:blipFill>
        <p:spPr>
          <a:xfrm>
            <a:off x="0" y="0"/>
            <a:ext cx="1379095" cy="696443"/>
          </a:xfrm>
          <a:prstGeom prst="rect">
            <a:avLst/>
          </a:prstGeom>
        </p:spPr>
      </p:pic>
      <p:pic>
        <p:nvPicPr>
          <p:cNvPr id="4" name="Picture 3">
            <a:extLst>
              <a:ext uri="{FF2B5EF4-FFF2-40B4-BE49-F238E27FC236}">
                <a16:creationId xmlns:a16="http://schemas.microsoft.com/office/drawing/2014/main" id="{0F613B27-90FB-2A67-84D9-D1635A01D84C}"/>
              </a:ext>
            </a:extLst>
          </p:cNvPr>
          <p:cNvPicPr>
            <a:picLocks noChangeAspect="1"/>
          </p:cNvPicPr>
          <p:nvPr/>
        </p:nvPicPr>
        <p:blipFill>
          <a:blip r:embed="rId4"/>
          <a:stretch>
            <a:fillRect/>
          </a:stretch>
        </p:blipFill>
        <p:spPr>
          <a:xfrm>
            <a:off x="2032791" y="1586760"/>
            <a:ext cx="1524814" cy="1142139"/>
          </a:xfrm>
          <a:prstGeom prst="rect">
            <a:avLst/>
          </a:prstGeom>
        </p:spPr>
      </p:pic>
      <p:pic>
        <p:nvPicPr>
          <p:cNvPr id="8" name="Picture 7">
            <a:extLst>
              <a:ext uri="{FF2B5EF4-FFF2-40B4-BE49-F238E27FC236}">
                <a16:creationId xmlns:a16="http://schemas.microsoft.com/office/drawing/2014/main" id="{98CED42C-E0AD-2A53-1B21-AF9D17FC6198}"/>
              </a:ext>
            </a:extLst>
          </p:cNvPr>
          <p:cNvPicPr>
            <a:picLocks noChangeAspect="1"/>
          </p:cNvPicPr>
          <p:nvPr/>
        </p:nvPicPr>
        <p:blipFill>
          <a:blip r:embed="rId5"/>
          <a:stretch>
            <a:fillRect/>
          </a:stretch>
        </p:blipFill>
        <p:spPr>
          <a:xfrm>
            <a:off x="628649" y="2830102"/>
            <a:ext cx="4243153" cy="1078214"/>
          </a:xfrm>
          <a:prstGeom prst="rect">
            <a:avLst/>
          </a:prstGeom>
        </p:spPr>
      </p:pic>
      <p:pic>
        <p:nvPicPr>
          <p:cNvPr id="10" name="Picture 9">
            <a:extLst>
              <a:ext uri="{FF2B5EF4-FFF2-40B4-BE49-F238E27FC236}">
                <a16:creationId xmlns:a16="http://schemas.microsoft.com/office/drawing/2014/main" id="{AB918F30-35FF-AB98-55CF-8D4DA4A665B7}"/>
              </a:ext>
            </a:extLst>
          </p:cNvPr>
          <p:cNvPicPr>
            <a:picLocks noChangeAspect="1"/>
          </p:cNvPicPr>
          <p:nvPr/>
        </p:nvPicPr>
        <p:blipFill>
          <a:blip r:embed="rId6"/>
          <a:stretch>
            <a:fillRect/>
          </a:stretch>
        </p:blipFill>
        <p:spPr>
          <a:xfrm>
            <a:off x="4961745" y="2098623"/>
            <a:ext cx="3553606" cy="1524851"/>
          </a:xfrm>
          <a:prstGeom prst="rect">
            <a:avLst/>
          </a:prstGeom>
        </p:spPr>
      </p:pic>
    </p:spTree>
    <p:extLst>
      <p:ext uri="{BB962C8B-B14F-4D97-AF65-F5344CB8AC3E}">
        <p14:creationId xmlns:p14="http://schemas.microsoft.com/office/powerpoint/2010/main" val="202025701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5007</TotalTime>
  <Words>810</Words>
  <Application>Microsoft Office PowerPoint</Application>
  <PresentationFormat>On-screen Show (16:9)</PresentationFormat>
  <Paragraphs>98</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Wingdings</vt:lpstr>
      <vt:lpstr>Arial</vt:lpstr>
      <vt:lpstr>Calibri</vt:lpstr>
      <vt:lpstr>Sarabun</vt:lpstr>
      <vt:lpstr>Open Sans</vt:lpstr>
      <vt:lpstr>Office Theme</vt:lpstr>
      <vt:lpstr>PowerPoint Presentation</vt:lpstr>
      <vt:lpstr>Internship Report</vt:lpstr>
      <vt:lpstr>What did mentor and mentee do during this time ?</vt:lpstr>
      <vt:lpstr>Cinder-CSI</vt:lpstr>
      <vt:lpstr>What is CSI</vt:lpstr>
      <vt:lpstr>      CSI provides container orchestrators with following capabilities.</vt:lpstr>
      <vt:lpstr>Cinder-CSI</vt:lpstr>
      <vt:lpstr>Helm-Chart</vt:lpstr>
      <vt:lpstr>Helm </vt:lpstr>
      <vt:lpstr>Helm Chart</vt:lpstr>
      <vt:lpstr>Why is Helm used ?</vt:lpstr>
      <vt:lpstr>CRD</vt:lpstr>
      <vt:lpstr>Custom Controller</vt:lpstr>
      <vt:lpstr>Helm Chart Controller </vt:lpstr>
      <vt:lpstr>Helm Chart Controller</vt:lpstr>
      <vt:lpstr>Helm Chart Controller</vt:lpstr>
      <vt:lpstr>Helm Chart Controller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MSI</dc:creator>
  <cp:lastModifiedBy>Huy Nguyen</cp:lastModifiedBy>
  <cp:revision>10</cp:revision>
  <dcterms:created xsi:type="dcterms:W3CDTF">2021-01-04T02:51:39Z</dcterms:created>
  <dcterms:modified xsi:type="dcterms:W3CDTF">2022-09-27T12:13:37Z</dcterms:modified>
</cp:coreProperties>
</file>