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79" r:id="rId6"/>
    <p:sldId id="28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193238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74591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8326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308064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513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313172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2777398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1144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37539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8CCE33-7B22-4C83-B042-8834C1C1FD49}" type="datetimeFigureOut">
              <a:rPr lang="en-US" smtClean="0"/>
              <a:t>15/08/2020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15173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8CCE33-7B22-4C83-B042-8834C1C1FD49}" type="datetimeFigureOut">
              <a:rPr lang="en-US" smtClean="0"/>
              <a:t>15/08/2020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11141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8CCE33-7B22-4C83-B042-8834C1C1FD49}" type="datetimeFigureOut">
              <a:rPr lang="en-US" smtClean="0"/>
              <a:t>15/08/2020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339788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8CCE33-7B22-4C83-B042-8834C1C1FD49}" type="datetimeFigureOut">
              <a:rPr lang="en-US" smtClean="0"/>
              <a:t>15/08/2020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137424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CCE33-7B22-4C83-B042-8834C1C1FD49}" type="datetimeFigureOut">
              <a:rPr lang="en-US" smtClean="0"/>
              <a:t>15/08/2020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296499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8CCE33-7B22-4C83-B042-8834C1C1FD49}" type="datetimeFigureOut">
              <a:rPr lang="en-US" smtClean="0"/>
              <a:t>15/08/2020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B1944-6E08-4A66-8CE9-EDBE56C75B68}" type="slidenum">
              <a:rPr lang="en-US" smtClean="0"/>
              <a:t>‹#›</a:t>
            </a:fld>
            <a:endParaRPr lang="en-US"/>
          </a:p>
        </p:txBody>
      </p:sp>
    </p:spTree>
    <p:extLst>
      <p:ext uri="{BB962C8B-B14F-4D97-AF65-F5344CB8AC3E}">
        <p14:creationId xmlns:p14="http://schemas.microsoft.com/office/powerpoint/2010/main" val="53070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B1944-6E08-4A66-8CE9-EDBE56C75B68}" type="slidenum">
              <a:rPr lang="en-US" smtClean="0"/>
              <a:t>‹#›</a:t>
            </a:fld>
            <a:endParaRPr lang="en-US"/>
          </a:p>
        </p:txBody>
      </p:sp>
      <p:sp>
        <p:nvSpPr>
          <p:cNvPr id="5" name="Date Placeholder 4"/>
          <p:cNvSpPr>
            <a:spLocks noGrp="1"/>
          </p:cNvSpPr>
          <p:nvPr>
            <p:ph type="dt" sz="half" idx="10"/>
          </p:nvPr>
        </p:nvSpPr>
        <p:spPr/>
        <p:txBody>
          <a:bodyPr/>
          <a:lstStyle/>
          <a:p>
            <a:fld id="{058CCE33-7B22-4C83-B042-8834C1C1FD49}" type="datetimeFigureOut">
              <a:rPr lang="en-US" smtClean="0"/>
              <a:t>15/08/2020</a:t>
            </a:fld>
            <a:endParaRPr lang="en-US"/>
          </a:p>
        </p:txBody>
      </p:sp>
    </p:spTree>
    <p:extLst>
      <p:ext uri="{BB962C8B-B14F-4D97-AF65-F5344CB8AC3E}">
        <p14:creationId xmlns:p14="http://schemas.microsoft.com/office/powerpoint/2010/main" val="34054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8CCE33-7B22-4C83-B042-8834C1C1FD49}" type="datetimeFigureOut">
              <a:rPr lang="en-US" smtClean="0"/>
              <a:t>15/08/2020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4B1944-6E08-4A66-8CE9-EDBE56C75B68}" type="slidenum">
              <a:rPr lang="en-US" smtClean="0"/>
              <a:t>‹#›</a:t>
            </a:fld>
            <a:endParaRPr lang="en-US"/>
          </a:p>
        </p:txBody>
      </p:sp>
    </p:spTree>
    <p:extLst>
      <p:ext uri="{BB962C8B-B14F-4D97-AF65-F5344CB8AC3E}">
        <p14:creationId xmlns:p14="http://schemas.microsoft.com/office/powerpoint/2010/main" val="103328913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92675" y="108198"/>
            <a:ext cx="1125728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en-US" sz="2000" b="1"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TRƯỜNG ĐẠI HỌC CÔNG NGHIỆP THỰC PHẨM TP. HCM</a:t>
            </a:r>
            <a:endParaRPr kumimoji="0" lang="en-US" altLang="en-US" sz="2000" b="0" i="0" u="none" strike="noStrike" cap="none" normalizeH="0" baseline="0" dirty="0" smtClean="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en-US" sz="2000" b="1"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KHOA CÔNG NGHỆ THÔNG TIN</a:t>
            </a:r>
            <a:endParaRPr kumimoji="0" lang="en-US" altLang="en-US" sz="20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178" y="808092"/>
            <a:ext cx="2264765" cy="22647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54297" y="3989486"/>
            <a:ext cx="1043675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8" algn="just"/>
            <a:r>
              <a:rPr kumimoji="0" lang="vi-VN" altLang="en-US" sz="2000" b="1"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Sinh viên thực hiện: Nhóm 8</a:t>
            </a:r>
            <a:endParaRPr kumimoji="0" lang="en-US" altLang="en-US" sz="2000" b="0" i="0" u="none" strike="noStrike" cap="none" normalizeH="0" baseline="0" dirty="0" smtClean="0">
              <a:ln>
                <a:noFill/>
              </a:ln>
              <a:solidFill>
                <a:schemeClr val="tx1"/>
              </a:solidFill>
              <a:effectLst/>
              <a:latin typeface="+mj-lt"/>
            </a:endParaRPr>
          </a:p>
          <a:p>
            <a:pPr lvl="8" algn="just">
              <a:buFontTx/>
              <a:buChar char="•"/>
            </a:pPr>
            <a:r>
              <a:rPr kumimoji="0" lang="vi-VN"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Nguyễn Tấn Pha_3001181179</a:t>
            </a:r>
            <a:endParaRPr kumimoji="0" lang="en-US" altLang="en-US" sz="2000" b="0" i="0" u="none" strike="noStrike" cap="none" normalizeH="0" baseline="0" dirty="0" smtClean="0">
              <a:ln>
                <a:noFill/>
              </a:ln>
              <a:solidFill>
                <a:schemeClr val="tx1"/>
              </a:solidFill>
              <a:effectLst/>
              <a:latin typeface="+mj-lt"/>
            </a:endParaRPr>
          </a:p>
          <a:p>
            <a:pPr lvl="8" algn="just">
              <a:buFontTx/>
              <a:buChar char="•"/>
            </a:pPr>
            <a:r>
              <a:rPr kumimoji="0" lang="vi-VN"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Lê Hoàng Phúc_3001181854</a:t>
            </a:r>
            <a:endParaRPr kumimoji="0" lang="en-US" altLang="en-US" sz="2000" b="0" i="0" u="none" strike="noStrike" cap="none" normalizeH="0" baseline="0" dirty="0" smtClean="0">
              <a:ln>
                <a:noFill/>
              </a:ln>
              <a:solidFill>
                <a:schemeClr val="tx1"/>
              </a:solidFill>
              <a:effectLst/>
              <a:latin typeface="+mj-lt"/>
            </a:endParaRPr>
          </a:p>
          <a:p>
            <a:pPr lvl="8" algn="just">
              <a:buFontTx/>
              <a:buChar char="•"/>
            </a:pPr>
            <a:r>
              <a:rPr kumimoji="0" lang="vi-VN"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Phạm Trường Phúc_3001180848</a:t>
            </a:r>
            <a:endParaRPr kumimoji="0" lang="en-US" altLang="en-US" sz="2000" b="0" i="0" u="none" strike="noStrike" cap="none" normalizeH="0" baseline="0" dirty="0" smtClean="0">
              <a:ln>
                <a:noFill/>
              </a:ln>
              <a:solidFill>
                <a:schemeClr val="tx1"/>
              </a:solidFill>
              <a:effectLst/>
              <a:latin typeface="+mj-lt"/>
            </a:endParaRPr>
          </a:p>
          <a:p>
            <a:pPr lvl="8" algn="just">
              <a:buFontTx/>
              <a:buChar char="•"/>
            </a:pPr>
            <a:r>
              <a:rPr kumimoji="0" lang="vi-VN"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Nguyễn Văn Trọng_3001180220</a:t>
            </a:r>
            <a:endParaRPr kumimoji="0" lang="en-US" altLang="en-US" sz="2000" b="0" i="0" u="none" strike="noStrike" cap="none" normalizeH="0" baseline="0" dirty="0" smtClean="0">
              <a:ln>
                <a:noFill/>
              </a:ln>
              <a:solidFill>
                <a:schemeClr val="tx1"/>
              </a:solidFill>
              <a:effectLst/>
              <a:latin typeface="+mj-lt"/>
            </a:endParaRPr>
          </a:p>
          <a:p>
            <a:pPr lvl="8" algn="just">
              <a:buFontTx/>
              <a:buChar char="•"/>
            </a:pPr>
            <a:r>
              <a:rPr kumimoji="0" lang="vi-VN"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Nguyễn Quốc Danh_3001181841</a:t>
            </a:r>
            <a:endParaRPr kumimoji="0" lang="en-US"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endParaRPr>
          </a:p>
          <a:p>
            <a:pPr lvl="8" algn="just"/>
            <a:endParaRPr lang="en-US" altLang="en-US" sz="2000" dirty="0">
              <a:latin typeface="+mj-lt"/>
            </a:endParaRPr>
          </a:p>
          <a:p>
            <a:pPr lvl="8" algn="just"/>
            <a:r>
              <a:rPr kumimoji="0" lang="vi-VN" altLang="en-US" sz="20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TP.HỒ CHÍ MINH, ngày 15 tháng 7 năm 2020</a:t>
            </a:r>
            <a:endParaRPr kumimoji="0" lang="vi-VN" altLang="en-US" sz="2000" b="0" i="0" u="none" strike="noStrike" cap="none" normalizeH="0" baseline="0" dirty="0" smtClean="0">
              <a:ln>
                <a:noFill/>
              </a:ln>
              <a:solidFill>
                <a:schemeClr val="tx1"/>
              </a:solidFill>
              <a:effectLst/>
              <a:latin typeface="+mj-lt"/>
            </a:endParaRPr>
          </a:p>
        </p:txBody>
      </p:sp>
      <p:sp>
        <p:nvSpPr>
          <p:cNvPr id="6" name="Rectangle 5"/>
          <p:cNvSpPr/>
          <p:nvPr/>
        </p:nvSpPr>
        <p:spPr>
          <a:xfrm>
            <a:off x="4106369" y="3733577"/>
            <a:ext cx="3429000" cy="302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8" algn="ctr"/>
            <a:r>
              <a:rPr kumimoji="0" lang="vi-VN" altLang="en-US" sz="2000" b="1"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Đề Tài: Quản lý nhà sách</a:t>
            </a:r>
            <a:endParaRPr kumimoji="0" lang="en-US" altLang="en-US" sz="2000" b="0" i="0" u="none" strike="noStrike" cap="none" normalizeH="0" baseline="0" dirty="0" smtClean="0">
              <a:ln>
                <a:noFill/>
              </a:ln>
              <a:solidFill>
                <a:schemeClr val="tx1"/>
              </a:solidFill>
              <a:effectLst/>
              <a:latin typeface="+mj-lt"/>
            </a:endParaRPr>
          </a:p>
          <a:p>
            <a:pPr algn="ctr"/>
            <a:endParaRPr lang="en-US" sz="2000" dirty="0">
              <a:latin typeface="+mj-lt"/>
            </a:endParaRPr>
          </a:p>
        </p:txBody>
      </p:sp>
      <p:sp>
        <p:nvSpPr>
          <p:cNvPr id="8" name="Rectangle 7"/>
          <p:cNvSpPr/>
          <p:nvPr/>
        </p:nvSpPr>
        <p:spPr>
          <a:xfrm>
            <a:off x="3902945" y="3113594"/>
            <a:ext cx="3835848" cy="4098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kumimoji="0" lang="vi-VN" alt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ĐỒ ÁN QUẢN LÝ PHẦN MỀM</a:t>
            </a:r>
            <a:endParaRPr lang="en-US" sz="2000" dirty="0"/>
          </a:p>
        </p:txBody>
      </p:sp>
    </p:spTree>
    <p:extLst>
      <p:ext uri="{BB962C8B-B14F-4D97-AF65-F5344CB8AC3E}">
        <p14:creationId xmlns:p14="http://schemas.microsoft.com/office/powerpoint/2010/main" val="1099302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fade">
                                      <p:cBhvr>
                                        <p:cTn id="12" dur="1000"/>
                                        <p:tgtEl>
                                          <p:spTgt spid="1025"/>
                                        </p:tgtEl>
                                      </p:cBhvr>
                                    </p:animEffect>
                                    <p:anim calcmode="lin" valueType="num">
                                      <p:cBhvr>
                                        <p:cTn id="13" dur="1000" fill="hold"/>
                                        <p:tgtEl>
                                          <p:spTgt spid="1025"/>
                                        </p:tgtEl>
                                        <p:attrNameLst>
                                          <p:attrName>ppt_x</p:attrName>
                                        </p:attrNameLst>
                                      </p:cBhvr>
                                      <p:tavLst>
                                        <p:tav tm="0">
                                          <p:val>
                                            <p:strVal val="#ppt_x"/>
                                          </p:val>
                                        </p:tav>
                                        <p:tav tm="100000">
                                          <p:val>
                                            <p:strVal val="#ppt_x"/>
                                          </p:val>
                                        </p:tav>
                                      </p:tavLst>
                                    </p:anim>
                                    <p:anim calcmode="lin" valueType="num">
                                      <p:cBhvr>
                                        <p:cTn id="14"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726"/>
          </a:xfrm>
        </p:spPr>
        <p:txBody>
          <a:bodyPr>
            <a:normAutofit fontScale="90000"/>
          </a:bodyPr>
          <a:lstStyle/>
          <a:p>
            <a:pPr marL="571500" lvl="0" indent="-5715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Mô hình BPM quy trình đổi trả sách</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5532" y="1110343"/>
            <a:ext cx="8668021" cy="5747657"/>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36595817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127"/>
            <a:ext cx="9144000" cy="653143"/>
          </a:xfrm>
        </p:spPr>
        <p:txBody>
          <a:bodyPr>
            <a:normAutofit/>
          </a:bodyPr>
          <a:lstStyle/>
          <a:p>
            <a:pPr algn="l"/>
            <a:r>
              <a:rPr lang="vi-VN" sz="3200" b="1" dirty="0">
                <a:solidFill>
                  <a:srgbClr val="0070C0"/>
                </a:solidFill>
                <a:latin typeface="Times New Roman" panose="02020603050405020304" pitchFamily="18" charset="0"/>
                <a:cs typeface="Times New Roman" panose="02020603050405020304" pitchFamily="18" charset="0"/>
              </a:rPr>
              <a:t>Phần 2: Phân tích và đặc tả yêu </a:t>
            </a:r>
            <a:r>
              <a:rPr lang="vi-VN" sz="3200" b="1" dirty="0" smtClean="0">
                <a:solidFill>
                  <a:srgbClr val="0070C0"/>
                </a:solidFill>
                <a:latin typeface="Times New Roman" panose="02020603050405020304" pitchFamily="18" charset="0"/>
                <a:cs typeface="Times New Roman" panose="02020603050405020304" pitchFamily="18" charset="0"/>
              </a:rPr>
              <a:t>cầu</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0171" y="653144"/>
            <a:ext cx="6849291" cy="682579"/>
          </a:xfrm>
        </p:spPr>
        <p:txBody>
          <a:bodyPr>
            <a:normAutofit fontScale="92500"/>
          </a:bodyPr>
          <a:lstStyle/>
          <a:p>
            <a:pPr marL="457200" lvl="0" indent="-457200" algn="l">
              <a:buFont typeface="Courier New" panose="02070309020205020404" pitchFamily="49" charset="0"/>
              <a:buChar char="o"/>
            </a:pPr>
            <a:r>
              <a:rPr lang="vi-VN" sz="3200" dirty="0">
                <a:solidFill>
                  <a:schemeClr val="tx1"/>
                </a:solidFill>
                <a:latin typeface="Times New Roman" panose="02020603050405020304" pitchFamily="18" charset="0"/>
                <a:cs typeface="Times New Roman" panose="02020603050405020304" pitchFamily="18" charset="0"/>
              </a:rPr>
              <a:t>Mô hình dữ liệu mức quan niệm CDM</a:t>
            </a: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gn="l">
              <a:buFont typeface="Courier New" panose="02070309020205020404" pitchFamily="49" charset="0"/>
              <a:buChar char="o"/>
            </a:pPr>
            <a:endParaRPr lang="en-US" sz="280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pic>
        <p:nvPicPr>
          <p:cNvPr id="1026" name="Picture 2" descr="https://f16.photo.talk.zdn.vn/6439700422677541627/74be873f09a6f5f8acb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385" y="1348786"/>
            <a:ext cx="9144156" cy="550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142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14997"/>
          </a:xfrm>
        </p:spPr>
        <p:txBody>
          <a:bodyPr>
            <a:noAutofit/>
          </a:bodyPr>
          <a:lstStyle/>
          <a:p>
            <a:pPr algn="l"/>
            <a:r>
              <a:rPr lang="vi-VN" sz="3200" b="1" dirty="0">
                <a:solidFill>
                  <a:srgbClr val="0070C0"/>
                </a:solidFill>
                <a:latin typeface="Times New Roman" panose="02020603050405020304" pitchFamily="18" charset="0"/>
                <a:cs typeface="Times New Roman" panose="02020603050405020304" pitchFamily="18" charset="0"/>
              </a:rPr>
              <a:t>Phần 3: Thiết  kế hệ </a:t>
            </a:r>
            <a:r>
              <a:rPr lang="vi-VN" sz="3200" b="1" dirty="0" smtClean="0">
                <a:solidFill>
                  <a:srgbClr val="0070C0"/>
                </a:solidFill>
                <a:latin typeface="Times New Roman" panose="02020603050405020304" pitchFamily="18" charset="0"/>
                <a:cs typeface="Times New Roman" panose="02020603050405020304" pitchFamily="18" charset="0"/>
              </a:rPr>
              <a:t>thống</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99679" y="778282"/>
            <a:ext cx="9144000" cy="852396"/>
          </a:xfrm>
        </p:spPr>
        <p:txBody>
          <a:bodyPr>
            <a:normAutofit/>
          </a:bodyPr>
          <a:lstStyle/>
          <a:p>
            <a:pPr marL="342900" lvl="0" indent="-342900" algn="l">
              <a:buFont typeface="Courier New" panose="02070309020205020404" pitchFamily="49" charset="0"/>
              <a:buChar char="o"/>
            </a:pPr>
            <a:r>
              <a:rPr lang="vi-VN" sz="3200" dirty="0">
                <a:solidFill>
                  <a:schemeClr val="tx1"/>
                </a:solidFill>
                <a:latin typeface="Times New Roman" panose="02020603050405020304" pitchFamily="18" charset="0"/>
                <a:cs typeface="Times New Roman" panose="02020603050405020304" pitchFamily="18" charset="0"/>
              </a:rPr>
              <a:t>Mô hình phân cấp chức năng BFD:</a:t>
            </a:r>
            <a:endParaRPr lang="en-US" sz="3200" dirty="0">
              <a:solidFill>
                <a:schemeClr val="tx1"/>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99679" y="1793964"/>
            <a:ext cx="8940710" cy="49725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2035060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873" y="427446"/>
            <a:ext cx="9144000" cy="588871"/>
          </a:xfrm>
        </p:spPr>
        <p:txBody>
          <a:bodyPr>
            <a:normAutofit/>
          </a:bodyPr>
          <a:lstStyle/>
          <a:p>
            <a:pPr marL="457200" lvl="0" indent="-457200" algn="l">
              <a:buFont typeface="Courier New" panose="02070309020205020404" pitchFamily="49" charset="0"/>
              <a:buChar char="o"/>
            </a:pPr>
            <a:r>
              <a:rPr lang="vi-VN" sz="3200" dirty="0">
                <a:latin typeface="Times New Roman" panose="02020603050405020304" pitchFamily="18" charset="0"/>
                <a:cs typeface="Times New Roman" panose="02020603050405020304" pitchFamily="18" charset="0"/>
              </a:rPr>
              <a:t>Mô hình DFD </a:t>
            </a:r>
            <a:r>
              <a:rPr lang="vi-VN" sz="3200" dirty="0" smtClean="0">
                <a:latin typeface="Times New Roman" panose="02020603050405020304" pitchFamily="18" charset="0"/>
                <a:cs typeface="Times New Roman" panose="02020603050405020304" pitchFamily="18" charset="0"/>
              </a:rPr>
              <a:t>quản lý nhà sách</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2873" y="1303700"/>
            <a:ext cx="9009767" cy="54628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31462863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235132"/>
            <a:ext cx="10515600" cy="1006475"/>
          </a:xfrm>
        </p:spPr>
        <p:txBody>
          <a:bodyPr>
            <a:normAutofit/>
          </a:bodyPr>
          <a:lstStyle/>
          <a:p>
            <a:pPr marL="457200" lvl="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Mô hình phân rã quản lý mua </a:t>
            </a:r>
            <a:r>
              <a:rPr lang="vi-VN" sz="3200" dirty="0" smtClean="0">
                <a:latin typeface="Times New Roman" panose="02020603050405020304" pitchFamily="18" charset="0"/>
                <a:cs typeface="Times New Roman" panose="02020603050405020304" pitchFamily="18" charset="0"/>
              </a:rPr>
              <a:t>bán</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95943" y="1005840"/>
            <a:ext cx="9496697" cy="5852160"/>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37446242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83" y="273685"/>
            <a:ext cx="10515600" cy="706028"/>
          </a:xfrm>
        </p:spPr>
        <p:txBody>
          <a:bodyPr>
            <a:normAutofit fontScale="90000"/>
          </a:bodyPr>
          <a:lstStyle/>
          <a:p>
            <a:pPr marL="457200" lvl="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Mô hình phân rã của bộ phận nhập sách và văn phòng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vi-VN" sz="3200" dirty="0" smtClean="0">
                <a:latin typeface="Times New Roman" panose="02020603050405020304" pitchFamily="18" charset="0"/>
                <a:cs typeface="Times New Roman" panose="02020603050405020304" pitchFamily="18" charset="0"/>
              </a:rPr>
              <a:t>phẩm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33783" y="1149531"/>
            <a:ext cx="10142628" cy="5486399"/>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20410723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99" y="139337"/>
            <a:ext cx="9041431" cy="1127760"/>
          </a:xfrm>
        </p:spPr>
        <p:txBody>
          <a:bodyPr>
            <a:noAutofit/>
          </a:bodyPr>
          <a:lstStyle/>
          <a:p>
            <a:pPr marL="457200" lvl="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Mô hình phân rã của bộ phận quản lý bán sách và văn phòng </a:t>
            </a:r>
            <a:r>
              <a:rPr lang="vi-VN" sz="3200" dirty="0" smtClean="0">
                <a:latin typeface="Times New Roman" panose="02020603050405020304" pitchFamily="18" charset="0"/>
                <a:cs typeface="Times New Roman" panose="02020603050405020304" pitchFamily="18" charset="0"/>
              </a:rPr>
              <a:t>phẩm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37699" y="1058091"/>
            <a:ext cx="9633178" cy="5799909"/>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28406906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7468"/>
          </a:xfrm>
        </p:spPr>
        <p:txBody>
          <a:bodyPr>
            <a:normAutofit/>
          </a:bodyPr>
          <a:lstStyle/>
          <a:p>
            <a:pPr marL="457200" lvl="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Mô hình phân rã kiểm tra hàng </a:t>
            </a:r>
            <a:r>
              <a:rPr lang="vi-VN" sz="3200" dirty="0" smtClean="0">
                <a:latin typeface="Times New Roman" panose="02020603050405020304" pitchFamily="18" charset="0"/>
                <a:cs typeface="Times New Roman" panose="02020603050405020304" pitchFamily="18" charset="0"/>
              </a:rPr>
              <a:t>nhập</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44138" y="1531892"/>
            <a:ext cx="9419410" cy="5326108"/>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
        <p:nvSpPr>
          <p:cNvPr id="6" name="TextBox 5"/>
          <p:cNvSpPr txBox="1"/>
          <p:nvPr/>
        </p:nvSpPr>
        <p:spPr>
          <a:xfrm>
            <a:off x="2821579" y="2865064"/>
            <a:ext cx="1593669" cy="461665"/>
          </a:xfrm>
          <a:prstGeom prst="rect">
            <a:avLst/>
          </a:prstGeom>
          <a:noFill/>
        </p:spPr>
        <p:txBody>
          <a:bodyPr wrap="square" rtlCol="0">
            <a:spAutoFit/>
          </a:bodyPr>
          <a:lstStyle/>
          <a:p>
            <a:r>
              <a:rPr lang="vi-VN" sz="1200" dirty="0" smtClean="0"/>
              <a:t>[Danh</a:t>
            </a:r>
            <a:r>
              <a:rPr lang="en-US" sz="1200" dirty="0" smtClean="0"/>
              <a:t> </a:t>
            </a:r>
            <a:r>
              <a:rPr lang="vi-VN" sz="1200" dirty="0" smtClean="0"/>
              <a:t>sách</a:t>
            </a:r>
            <a:r>
              <a:rPr lang="en-US" sz="1200" dirty="0" smtClean="0"/>
              <a:t> </a:t>
            </a:r>
            <a:r>
              <a:rPr lang="vi-VN" sz="1200" dirty="0" smtClean="0"/>
              <a:t>hàng]</a:t>
            </a:r>
          </a:p>
          <a:p>
            <a:endParaRPr lang="vi-VN" sz="1200" dirty="0"/>
          </a:p>
        </p:txBody>
      </p:sp>
    </p:spTree>
    <p:extLst>
      <p:ext uri="{BB962C8B-B14F-4D97-AF65-F5344CB8AC3E}">
        <p14:creationId xmlns:p14="http://schemas.microsoft.com/office/powerpoint/2010/main" val="23472477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85" y="221434"/>
            <a:ext cx="10515600" cy="745217"/>
          </a:xfrm>
        </p:spPr>
        <p:txBody>
          <a:bodyPr>
            <a:normAutofit/>
          </a:bodyPr>
          <a:lstStyle/>
          <a:p>
            <a:pPr marL="457200" lvl="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Mô hình phân rã thanh toán cho nhà cung </a:t>
            </a:r>
            <a:r>
              <a:rPr lang="vi-VN" sz="3200" dirty="0" smtClean="0">
                <a:latin typeface="Times New Roman" panose="02020603050405020304" pitchFamily="18" charset="0"/>
                <a:cs typeface="Times New Roman" panose="02020603050405020304" pitchFamily="18" charset="0"/>
              </a:rPr>
              <a:t>cấp</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84184" y="1136469"/>
            <a:ext cx="9708901" cy="5721531"/>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26756711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23072"/>
          </a:xfrm>
        </p:spPr>
        <p:txBody>
          <a:bodyPr>
            <a:normAutofit/>
          </a:bodyPr>
          <a:lstStyle/>
          <a:p>
            <a:pPr algn="l"/>
            <a:r>
              <a:rPr lang="vi-VN" sz="3200" b="1" dirty="0">
                <a:latin typeface="Times New Roman" panose="02020603050405020304" pitchFamily="18" charset="0"/>
                <a:cs typeface="Times New Roman" panose="02020603050405020304" pitchFamily="18" charset="0"/>
              </a:rPr>
              <a:t>Phần 4: Cài đặt và kiểm thử</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7977" y="950277"/>
            <a:ext cx="9144000" cy="617265"/>
          </a:xfrm>
        </p:spPr>
        <p:txBody>
          <a:bodyPr>
            <a:normAutofit/>
          </a:bodyPr>
          <a:lstStyle/>
          <a:p>
            <a:pPr marL="457200" lvl="0" indent="-457200" algn="l">
              <a:buFont typeface="Courier New" panose="02070309020205020404" pitchFamily="49" charset="0"/>
              <a:buChar char="o"/>
            </a:pPr>
            <a:r>
              <a:rPr lang="vi-VN" sz="3200" dirty="0">
                <a:latin typeface="Times New Roman" panose="02020603050405020304" pitchFamily="18" charset="0"/>
                <a:cs typeface="Times New Roman" panose="02020603050405020304" pitchFamily="18" charset="0"/>
              </a:rPr>
              <a:t>Giao diện đăng </a:t>
            </a:r>
            <a:r>
              <a:rPr lang="vi-VN" sz="3200" dirty="0" smtClean="0">
                <a:latin typeface="Times New Roman" panose="02020603050405020304" pitchFamily="18" charset="0"/>
                <a:cs typeface="Times New Roman" panose="02020603050405020304" pitchFamily="18" charset="0"/>
              </a:rPr>
              <a:t>nhập</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727699" y="2308995"/>
            <a:ext cx="4712290" cy="3948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3678769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340"/>
            <a:ext cx="10149840" cy="452566"/>
          </a:xfrm>
        </p:spPr>
        <p:txBody>
          <a:bodyPr>
            <a:noAutofit/>
          </a:bodyPr>
          <a:lstStyle/>
          <a:p>
            <a:pPr algn="l"/>
            <a:r>
              <a:rPr lang="vi-VN" sz="3200" b="1" dirty="0">
                <a:solidFill>
                  <a:srgbClr val="0070C0"/>
                </a:solidFill>
                <a:latin typeface="Times New Roman" panose="02020603050405020304" pitchFamily="18" charset="0"/>
                <a:cs typeface="Times New Roman" panose="02020603050405020304" pitchFamily="18" charset="0"/>
              </a:rPr>
              <a:t>Phần 1: Khảo xát hiện trạng và xác định yêu cầu</a:t>
            </a:r>
            <a:endParaRPr lang="en-US" sz="3200" i="1" dirty="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457275" y="1405509"/>
            <a:ext cx="3281082" cy="535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Wingdings" panose="05000000000000000000" pitchFamily="2" charset="2"/>
              <a:buChar char="Ø"/>
            </a:pPr>
            <a:r>
              <a:rPr lang="vi-VN" sz="2400" dirty="0">
                <a:ln w="0"/>
                <a:solidFill>
                  <a:schemeClr val="tx1"/>
                </a:solidFill>
                <a:effectLst>
                  <a:outerShdw blurRad="38100" dist="38100" dir="2700000" algn="tl">
                    <a:srgbClr val="000000">
                      <a:alpha val="43137"/>
                    </a:srgbClr>
                  </a:outerShdw>
                </a:effectLst>
                <a:latin typeface="+mj-lt"/>
                <a:cs typeface="Times New Roman" panose="02020603050405020304" pitchFamily="18" charset="0"/>
              </a:rPr>
              <a:t>Quy trình nhập sách</a:t>
            </a:r>
            <a:endParaRPr lang="en-US" sz="2400" dirty="0">
              <a:ln w="0"/>
              <a:solidFill>
                <a:schemeClr val="tx1"/>
              </a:solidFill>
              <a:effectLst>
                <a:outerShdw blurRad="38100" dist="38100" dir="2700000" algn="tl">
                  <a:srgbClr val="000000">
                    <a:alpha val="43137"/>
                  </a:srgbClr>
                </a:outerShdw>
              </a:effectLst>
              <a:latin typeface="+mj-lt"/>
              <a:cs typeface="Times New Roman" panose="02020603050405020304" pitchFamily="18" charset="0"/>
            </a:endParaRPr>
          </a:p>
          <a:p>
            <a:pPr algn="ctr"/>
            <a:endParaRPr lang="en-US" sz="2400" dirty="0">
              <a:effectLst>
                <a:outerShdw blurRad="38100" dist="38100" dir="2700000" algn="tl">
                  <a:srgbClr val="000000">
                    <a:alpha val="43137"/>
                  </a:srgbClr>
                </a:outerShdw>
              </a:effectLst>
              <a:latin typeface="+mj-lt"/>
            </a:endParaRPr>
          </a:p>
        </p:txBody>
      </p:sp>
      <p:sp>
        <p:nvSpPr>
          <p:cNvPr id="12" name="Rectangle 11"/>
          <p:cNvSpPr/>
          <p:nvPr/>
        </p:nvSpPr>
        <p:spPr>
          <a:xfrm>
            <a:off x="1457275" y="2200067"/>
            <a:ext cx="4097895" cy="535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Ø"/>
            </a:pPr>
            <a:r>
              <a:rPr lang="vi-VN" sz="2400" dirty="0">
                <a:ln w="0"/>
                <a:solidFill>
                  <a:schemeClr val="tx1"/>
                </a:solidFill>
                <a:effectLst>
                  <a:outerShdw blurRad="38100" dist="19050" dir="2700000" algn="tl" rotWithShape="0">
                    <a:schemeClr val="dk1">
                      <a:alpha val="40000"/>
                    </a:schemeClr>
                  </a:outerShdw>
                </a:effectLst>
                <a:latin typeface="+mj-lt"/>
              </a:rPr>
              <a:t>Quy trình nhận sách vào kho</a:t>
            </a:r>
            <a:endParaRPr lang="en-US" sz="2400" dirty="0">
              <a:ln w="0"/>
              <a:solidFill>
                <a:schemeClr val="tx1"/>
              </a:solidFill>
              <a:effectLst>
                <a:outerShdw blurRad="38100" dist="19050" dir="2700000" algn="tl" rotWithShape="0">
                  <a:schemeClr val="dk1">
                    <a:alpha val="40000"/>
                  </a:schemeClr>
                </a:outerShdw>
              </a:effectLst>
              <a:latin typeface="+mj-lt"/>
            </a:endParaRPr>
          </a:p>
          <a:p>
            <a:pPr algn="ctr"/>
            <a:endParaRPr lang="en-US" sz="2400" dirty="0">
              <a:latin typeface="+mj-lt"/>
            </a:endParaRPr>
          </a:p>
        </p:txBody>
      </p:sp>
      <p:sp>
        <p:nvSpPr>
          <p:cNvPr id="13" name="Rectangle 12"/>
          <p:cNvSpPr/>
          <p:nvPr/>
        </p:nvSpPr>
        <p:spPr>
          <a:xfrm>
            <a:off x="1457275" y="2871530"/>
            <a:ext cx="3281082" cy="535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Ø"/>
            </a:pPr>
            <a:r>
              <a:rPr lang="vi-VN" sz="2400" dirty="0">
                <a:ln w="0"/>
                <a:solidFill>
                  <a:schemeClr val="tx1"/>
                </a:solidFill>
                <a:effectLst>
                  <a:outerShdw blurRad="38100" dist="19050" dir="2700000" algn="tl" rotWithShape="0">
                    <a:schemeClr val="dk1">
                      <a:alpha val="40000"/>
                    </a:schemeClr>
                  </a:outerShdw>
                </a:effectLst>
                <a:latin typeface="+mj-lt"/>
              </a:rPr>
              <a:t>Quy trình bán sách</a:t>
            </a:r>
            <a:endParaRPr lang="en-US" sz="2400" dirty="0">
              <a:ln w="0"/>
              <a:solidFill>
                <a:schemeClr val="tx1"/>
              </a:solidFill>
              <a:effectLst>
                <a:outerShdw blurRad="38100" dist="19050" dir="2700000" algn="tl" rotWithShape="0">
                  <a:schemeClr val="dk1">
                    <a:alpha val="40000"/>
                  </a:schemeClr>
                </a:outerShdw>
              </a:effectLst>
              <a:latin typeface="+mj-lt"/>
            </a:endParaRPr>
          </a:p>
          <a:p>
            <a:pPr algn="ctr"/>
            <a:endParaRPr lang="en-US" sz="2400" dirty="0">
              <a:latin typeface="+mj-lt"/>
            </a:endParaRPr>
          </a:p>
        </p:txBody>
      </p:sp>
      <p:sp>
        <p:nvSpPr>
          <p:cNvPr id="14" name="Rectangle 13"/>
          <p:cNvSpPr/>
          <p:nvPr/>
        </p:nvSpPr>
        <p:spPr>
          <a:xfrm>
            <a:off x="1457275" y="3731889"/>
            <a:ext cx="3281082" cy="535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Ø"/>
            </a:pPr>
            <a:r>
              <a:rPr lang="vi-VN" sz="2400" dirty="0">
                <a:ln w="0"/>
                <a:solidFill>
                  <a:schemeClr val="tx1"/>
                </a:solidFill>
                <a:effectLst>
                  <a:outerShdw blurRad="38100" dist="19050" dir="2700000" algn="tl" rotWithShape="0">
                    <a:schemeClr val="dk1">
                      <a:alpha val="40000"/>
                    </a:schemeClr>
                  </a:outerShdw>
                </a:effectLst>
                <a:latin typeface="+mj-lt"/>
              </a:rPr>
              <a:t>Quy trình đổi trả sách</a:t>
            </a:r>
            <a:endParaRPr lang="en-US" sz="2400" dirty="0">
              <a:ln w="0"/>
              <a:solidFill>
                <a:schemeClr val="tx1"/>
              </a:solidFill>
              <a:effectLst>
                <a:outerShdw blurRad="38100" dist="19050" dir="2700000" algn="tl" rotWithShape="0">
                  <a:schemeClr val="dk1">
                    <a:alpha val="40000"/>
                  </a:schemeClr>
                </a:outerShdw>
              </a:effectLst>
              <a:latin typeface="+mj-lt"/>
            </a:endParaRPr>
          </a:p>
          <a:p>
            <a:pPr algn="ctr"/>
            <a:endParaRPr lang="en-US" sz="2400" dirty="0">
              <a:latin typeface="+mj-lt"/>
            </a:endParaRPr>
          </a:p>
        </p:txBody>
      </p:sp>
      <p:sp>
        <p:nvSpPr>
          <p:cNvPr id="17" name="Rectangle 16"/>
          <p:cNvSpPr/>
          <p:nvPr/>
        </p:nvSpPr>
        <p:spPr>
          <a:xfrm>
            <a:off x="822446" y="586828"/>
            <a:ext cx="4324318" cy="535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28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quy</a:t>
            </a:r>
            <a:r>
              <a:rPr 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trình</a:t>
            </a:r>
            <a:r>
              <a:rPr 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nghiệp</a:t>
            </a:r>
            <a:r>
              <a:rPr 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vụ</a:t>
            </a:r>
            <a:endParaRPr lang="en-US" sz="28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861" y="1513900"/>
            <a:ext cx="3687717" cy="2715260"/>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46" y="4592248"/>
            <a:ext cx="3915911" cy="226575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5738" y="4937760"/>
            <a:ext cx="1828800" cy="1828800"/>
          </a:xfrm>
          <a:prstGeom prst="rect">
            <a:avLst/>
          </a:prstGeom>
        </p:spPr>
      </p:pic>
    </p:spTree>
    <p:extLst>
      <p:ext uri="{BB962C8B-B14F-4D97-AF65-F5344CB8AC3E}">
        <p14:creationId xmlns:p14="http://schemas.microsoft.com/office/powerpoint/2010/main" val="23603809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2" grpId="0" animBg="1"/>
      <p:bldP spid="13" grpId="0" animBg="1"/>
      <p:bldP spid="14"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245"/>
            <a:ext cx="10515600" cy="549275"/>
          </a:xfrm>
        </p:spPr>
        <p:txBody>
          <a:bodyPr>
            <a:normAutofit/>
          </a:bodyPr>
          <a:lstStyle/>
          <a:p>
            <a:pPr marL="457200" lvl="0" indent="-457200">
              <a:buFont typeface="Courier New" panose="02070309020205020404" pitchFamily="49" charset="0"/>
              <a:buChar char="o"/>
            </a:pPr>
            <a:r>
              <a:rPr lang="vi-VN" sz="2800" dirty="0"/>
              <a:t>Quản lý nhân </a:t>
            </a:r>
            <a:r>
              <a:rPr lang="vi-VN" sz="2800" dirty="0" smtClean="0"/>
              <a:t>viên</a:t>
            </a:r>
            <a:endParaRPr lang="en-US" sz="2800" dirty="0"/>
          </a:p>
        </p:txBody>
      </p:sp>
      <p:pic>
        <p:nvPicPr>
          <p:cNvPr id="3" name="Picture 2"/>
          <p:cNvPicPr/>
          <p:nvPr/>
        </p:nvPicPr>
        <p:blipFill>
          <a:blip r:embed="rId2"/>
          <a:stretch>
            <a:fillRect/>
          </a:stretch>
        </p:blipFill>
        <p:spPr>
          <a:xfrm>
            <a:off x="250371" y="901337"/>
            <a:ext cx="9690463" cy="59566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954513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05" y="116931"/>
            <a:ext cx="10515600" cy="732155"/>
          </a:xfrm>
        </p:spPr>
        <p:txBody>
          <a:bodyPr>
            <a:normAutofit/>
          </a:bodyPr>
          <a:lstStyle/>
          <a:p>
            <a:pPr marL="457200" lvl="0" indent="-457200">
              <a:buFont typeface="Courier New" panose="02070309020205020404" pitchFamily="49" charset="0"/>
              <a:buChar char="o"/>
            </a:pPr>
            <a:r>
              <a:rPr lang="vi-VN" sz="3200" dirty="0">
                <a:latin typeface="Times New Roman" panose="02020603050405020304" pitchFamily="18" charset="0"/>
                <a:cs typeface="Times New Roman" panose="02020603050405020304" pitchFamily="18" charset="0"/>
              </a:rPr>
              <a:t>Quản lý khách </a:t>
            </a:r>
            <a:r>
              <a:rPr lang="vi-VN" sz="3200" dirty="0" smtClean="0">
                <a:latin typeface="Times New Roman" panose="02020603050405020304" pitchFamily="18" charset="0"/>
                <a:cs typeface="Times New Roman" panose="02020603050405020304" pitchFamily="18" charset="0"/>
              </a:rPr>
              <a:t>hàng</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257990" y="849086"/>
            <a:ext cx="9604467" cy="583909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40765891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169183"/>
            <a:ext cx="10515600" cy="679904"/>
          </a:xfrm>
        </p:spPr>
        <p:txBody>
          <a:bodyPr>
            <a:normAutofit/>
          </a:bodyPr>
          <a:lstStyle/>
          <a:p>
            <a:pPr marL="457200" lvl="0" indent="-457200">
              <a:buFont typeface="Courier New" panose="02070309020205020404" pitchFamily="49" charset="0"/>
              <a:buChar char="o"/>
            </a:pPr>
            <a:r>
              <a:rPr lang="vi-VN" sz="3200" dirty="0">
                <a:latin typeface="Times New Roman" panose="02020603050405020304" pitchFamily="18" charset="0"/>
                <a:cs typeface="Times New Roman" panose="02020603050405020304" pitchFamily="18" charset="0"/>
              </a:rPr>
              <a:t>Quản lý hóa </a:t>
            </a:r>
            <a:r>
              <a:rPr lang="vi-VN" sz="3200" dirty="0" smtClean="0">
                <a:latin typeface="Times New Roman" panose="02020603050405020304" pitchFamily="18" charset="0"/>
                <a:cs typeface="Times New Roman" panose="02020603050405020304" pitchFamily="18" charset="0"/>
              </a:rPr>
              <a:t>đơn</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429305" y="966651"/>
            <a:ext cx="7094900" cy="58913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37140310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221433"/>
            <a:ext cx="10515600" cy="575401"/>
          </a:xfrm>
        </p:spPr>
        <p:txBody>
          <a:bodyPr>
            <a:noAutofit/>
          </a:bodyPr>
          <a:lstStyle/>
          <a:p>
            <a:pPr marL="457200" lvl="0" indent="-457200">
              <a:buFont typeface="Courier New" panose="02070309020205020404" pitchFamily="49" charset="0"/>
              <a:buChar char="o"/>
            </a:pPr>
            <a:r>
              <a:rPr lang="vi-VN" sz="3200" dirty="0">
                <a:latin typeface="Times New Roman" panose="02020603050405020304" pitchFamily="18" charset="0"/>
                <a:cs typeface="Times New Roman" panose="02020603050405020304" pitchFamily="18" charset="0"/>
              </a:rPr>
              <a:t>Quản lý </a:t>
            </a:r>
            <a:r>
              <a:rPr lang="vi-VN" sz="3200" dirty="0" smtClean="0">
                <a:latin typeface="Times New Roman" panose="02020603050405020304" pitchFamily="18" charset="0"/>
                <a:cs typeface="Times New Roman" panose="02020603050405020304" pitchFamily="18" charset="0"/>
              </a:rPr>
              <a:t>sách</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328747" y="796834"/>
            <a:ext cx="9677402" cy="58913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30997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94" y="1188086"/>
            <a:ext cx="10515600" cy="3514543"/>
          </a:xfrm>
        </p:spPr>
        <p:txBody>
          <a:bodyPr>
            <a:noAutofit/>
          </a:bodyPr>
          <a:lstStyle/>
          <a:p>
            <a:pPr marL="457200" indent="-457200">
              <a:buFont typeface="Wingdings" panose="05000000000000000000" pitchFamily="2" charset="2"/>
              <a:buChar char="q"/>
            </a:pPr>
            <a:r>
              <a:rPr lang="vi-VN" sz="3200" b="1" dirty="0">
                <a:latin typeface="Times New Roman" panose="02020603050405020304" pitchFamily="18" charset="0"/>
                <a:cs typeface="Times New Roman" panose="02020603050405020304" pitchFamily="18" charset="0"/>
              </a:rPr>
              <a:t>Kết </a:t>
            </a:r>
            <a:r>
              <a:rPr lang="vi-VN" sz="3200" b="1" dirty="0" smtClean="0">
                <a:latin typeface="Times New Roman" panose="02020603050405020304" pitchFamily="18" charset="0"/>
                <a:cs typeface="Times New Roman" panose="02020603050405020304" pitchFamily="18" charset="0"/>
              </a:rPr>
              <a:t>luận</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Thuận lợi: Chương trình được xây dựng giúp việc buôn bán sách và văn phòng phẩm của nhà sách thuận tiện hơn. Chương trình hoạt động trên máy tính nên ít tốn nhân lực, dữ liệu cũng được an toàn.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Khó khăn: Chưa phát triển được hết sự linh hoạt của hệ thống. Chưa hỗ trợ mã vạch cũng như còn thiếu một số chức năng như đặt hàng và đổi trả, thống kê doanh thu.</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6283221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UTRO Videos Thanks For Watching Template [Official Channel]">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0469177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withEffect">
                                  <p:stCondLst>
                                    <p:cond delay="0"/>
                                  </p:stCondLst>
                                  <p:childTnLst>
                                    <p:cmd type="call" cmd="togglePause">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28" y="439783"/>
            <a:ext cx="8596668" cy="735874"/>
          </a:xfrm>
        </p:spPr>
        <p:txBody>
          <a:bodyPr>
            <a:noAutofit/>
          </a:bodyPr>
          <a:lstStyle/>
          <a:p>
            <a:pPr marL="457200" lvl="0" indent="-457200">
              <a:buClr>
                <a:srgbClr val="0070C0"/>
              </a:buClr>
              <a:buFont typeface="Courier New" panose="02070309020205020404" pitchFamily="49" charset="0"/>
              <a:buChar char="o"/>
            </a:pPr>
            <a:r>
              <a:rPr lang="vi-VN" sz="3200"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 trình nhập </a:t>
            </a:r>
            <a:r>
              <a:rPr lang="vi-VN" sz="3200" dirty="0" smtClean="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sách</a:t>
            </a:r>
            <a:r>
              <a:rPr lang="en-US" sz="3200" dirty="0" smtClean="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r>
            <a:b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sz="3200" dirty="0"/>
          </a:p>
        </p:txBody>
      </p:sp>
      <p:sp>
        <p:nvSpPr>
          <p:cNvPr id="5" name="Content Placeholder 4"/>
          <p:cNvSpPr>
            <a:spLocks noGrp="1"/>
          </p:cNvSpPr>
          <p:nvPr>
            <p:ph idx="1"/>
          </p:nvPr>
        </p:nvSpPr>
        <p:spPr>
          <a:xfrm>
            <a:off x="707571" y="1041854"/>
            <a:ext cx="10515600" cy="2863940"/>
          </a:xfrm>
        </p:spPr>
        <p:txBody>
          <a:bodyPr>
            <a:noAutofit/>
          </a:bodyPr>
          <a:lstStyle/>
          <a:p>
            <a:r>
              <a:rPr lang="vi-VN" sz="2800" dirty="0" smtClean="0">
                <a:solidFill>
                  <a:schemeClr val="tx1"/>
                </a:solidFill>
                <a:latin typeface="Times New Roman" panose="02020603050405020304" pitchFamily="18" charset="0"/>
                <a:cs typeface="Times New Roman" panose="02020603050405020304" pitchFamily="18" charset="0"/>
              </a:rPr>
              <a:t>Nhân </a:t>
            </a:r>
            <a:r>
              <a:rPr lang="vi-VN" sz="2800" dirty="0">
                <a:solidFill>
                  <a:schemeClr val="tx1"/>
                </a:solidFill>
                <a:latin typeface="Times New Roman" panose="02020603050405020304" pitchFamily="18" charset="0"/>
                <a:cs typeface="Times New Roman" panose="02020603050405020304" pitchFamily="18" charset="0"/>
              </a:rPr>
              <a:t>viên kiểm tra hàng trong kho và nhập hàng theo định kỳ. Liên hệ với nhà xuất bản  để nhập hàng, nhà xuất bản kiểm tra kho nếu hàng đủ sẽ xác nhận và lập phiếu nhập hàng và phiếu xuất cho nhân viên. Nhân viên cập nhật vào phiếu nhập cho nhà sách và nhận sách thanh toán(còn nếu không đủ theo yêu cầu của nhà sách thì nhà xuất bản sẽ giới thiệu đầu sách tương tự cho nhà sách).</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794" y="5029200"/>
            <a:ext cx="1828800" cy="1828800"/>
          </a:xfrm>
          <a:prstGeom prst="rect">
            <a:avLst/>
          </a:prstGeom>
        </p:spPr>
      </p:pic>
    </p:spTree>
    <p:extLst>
      <p:ext uri="{BB962C8B-B14F-4D97-AF65-F5344CB8AC3E}">
        <p14:creationId xmlns:p14="http://schemas.microsoft.com/office/powerpoint/2010/main" val="2163671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95"/>
            <a:ext cx="7417526" cy="809896"/>
          </a:xfrm>
        </p:spPr>
        <p:txBody>
          <a:bodyPr>
            <a:normAutofit/>
          </a:bodyPr>
          <a:lstStyle/>
          <a:p>
            <a:pPr marL="457200" lvl="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Mô hình BPM quy trình nhập </a:t>
            </a:r>
            <a:r>
              <a:rPr lang="vi-VN" sz="3200" dirty="0" smtClean="0">
                <a:latin typeface="Times New Roman" panose="02020603050405020304" pitchFamily="18" charset="0"/>
                <a:cs typeface="Times New Roman" panose="02020603050405020304" pitchFamily="18" charset="0"/>
              </a:rPr>
              <a:t>sách</a:t>
            </a:r>
            <a:endParaRPr lang="en-US" sz="3200" dirty="0">
              <a:latin typeface="Times New Roman" panose="02020603050405020304" pitchFamily="18" charset="0"/>
              <a:cs typeface="Times New Roman" panose="02020603050405020304" pitchFamily="18" charset="0"/>
            </a:endParaRPr>
          </a:p>
        </p:txBody>
      </p:sp>
      <p:pic>
        <p:nvPicPr>
          <p:cNvPr id="3"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18010" y="1058091"/>
            <a:ext cx="9472507" cy="5656217"/>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1106847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608" y="201705"/>
            <a:ext cx="7766936" cy="742860"/>
          </a:xfrm>
        </p:spPr>
        <p:txBody>
          <a:bodyPr/>
          <a:lstStyle/>
          <a:p>
            <a:pPr marL="457200" lvl="0" indent="-457200" algn="l">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Q</a:t>
            </a:r>
            <a:r>
              <a:rPr lang="vi-VN" sz="3200" dirty="0" smtClean="0">
                <a:latin typeface="Times New Roman" panose="02020603050405020304" pitchFamily="18" charset="0"/>
                <a:cs typeface="Times New Roman" panose="02020603050405020304" pitchFamily="18" charset="0"/>
              </a:rPr>
              <a:t>uy </a:t>
            </a:r>
            <a:r>
              <a:rPr lang="vi-VN" sz="3200" dirty="0">
                <a:latin typeface="Times New Roman" panose="02020603050405020304" pitchFamily="18" charset="0"/>
                <a:cs typeface="Times New Roman" panose="02020603050405020304" pitchFamily="18" charset="0"/>
              </a:rPr>
              <a:t>trình nhập sách vào </a:t>
            </a:r>
            <a:r>
              <a:rPr lang="vi-VN" sz="3200" dirty="0" smtClean="0">
                <a:latin typeface="Times New Roman" panose="02020603050405020304" pitchFamily="18" charset="0"/>
                <a:cs typeface="Times New Roman" panose="02020603050405020304" pitchFamily="18" charset="0"/>
              </a:rPr>
              <a:t>kho</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2012" y="1576574"/>
            <a:ext cx="9722224" cy="5281426"/>
          </a:xfrm>
        </p:spPr>
        <p:txBody>
          <a:bodyPr>
            <a:normAutofit/>
          </a:bodyPr>
          <a:lstStyle/>
          <a:p>
            <a:pPr algn="just"/>
            <a:r>
              <a:rPr lang="vi-VN" sz="2800" dirty="0">
                <a:solidFill>
                  <a:schemeClr val="tx1"/>
                </a:solidFill>
                <a:latin typeface="Times New Roman" panose="02020603050405020304" pitchFamily="18" charset="0"/>
                <a:cs typeface="Times New Roman" panose="02020603050405020304" pitchFamily="18" charset="0"/>
              </a:rPr>
              <a:t>Nhân viên sẽ liên hệ với bộ phân kho để nhập sách vào kho. Nhập sách vào theo chủ đề, nhà sản xuất, tác giả, tên sách, để dễ tìm kiếm và thông kê.</a:t>
            </a:r>
            <a:endParaRPr lang="en-US" sz="2800" dirty="0">
              <a:solidFill>
                <a:schemeClr val="tx1"/>
              </a:solidFill>
              <a:latin typeface="Times New Roman" panose="02020603050405020304" pitchFamily="18" charset="0"/>
              <a:cs typeface="Times New Roman" panose="02020603050405020304" pitchFamily="18" charset="0"/>
            </a:endParaRPr>
          </a:p>
          <a:p>
            <a:pPr algn="just"/>
            <a:r>
              <a:rPr lang="vi-VN" sz="2800" dirty="0">
                <a:solidFill>
                  <a:schemeClr val="tx1"/>
                </a:solidFill>
                <a:latin typeface="Times New Roman" panose="02020603050405020304" pitchFamily="18" charset="0"/>
                <a:cs typeface="Times New Roman" panose="02020603050405020304" pitchFamily="18" charset="0"/>
              </a:rPr>
              <a:t>Bộ phận kho yêu cầu nhập sách vào kho và lập phiếu nhập kho trong đó có chi tiết của từng loại hang và bộ phận kho sẽ kiểm tra nếu hang khọng hợp lệ sẽ lập biên bản báo cáo và xử lý và nếu hàng hợp lệ bộ phận kho sẽ nhập hang vào kho lập biên nhận và báo cáo về cấp trên </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3849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7" y="98611"/>
            <a:ext cx="8596668" cy="748553"/>
          </a:xfrm>
        </p:spPr>
        <p:txBody>
          <a:bodyPr>
            <a:normAutofit fontScale="90000"/>
          </a:bodyPr>
          <a:lstStyle/>
          <a:p>
            <a:pPr marL="571500" lvl="0" indent="-57150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Mô hình BPM quy trình nhập sách vào </a:t>
            </a:r>
            <a:r>
              <a:rPr lang="vi-VN" dirty="0" smtClean="0">
                <a:latin typeface="Times New Roman" panose="02020603050405020304" pitchFamily="18" charset="0"/>
                <a:cs typeface="Times New Roman" panose="02020603050405020304" pitchFamily="18" charset="0"/>
              </a:rPr>
              <a:t>kho</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0817" y="941293"/>
            <a:ext cx="9489142" cy="5741895"/>
          </a:xfrm>
          <a:prstGeom prst="rect">
            <a:avLst/>
          </a:prstGeom>
          <a:noFill/>
          <a:ln>
            <a:noFill/>
          </a:ln>
        </p:spPr>
      </p:pic>
    </p:spTree>
    <p:extLst>
      <p:ext uri="{BB962C8B-B14F-4D97-AF65-F5344CB8AC3E}">
        <p14:creationId xmlns:p14="http://schemas.microsoft.com/office/powerpoint/2010/main" val="4262886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352697"/>
            <a:ext cx="10515600" cy="679904"/>
          </a:xfrm>
        </p:spPr>
        <p:txBody>
          <a:bodyPr>
            <a:normAutofit fontScale="90000"/>
          </a:bodyPr>
          <a:lstStyle/>
          <a:p>
            <a:pPr marL="457200" lvl="0" indent="-457200">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Quy trình bán sách</a:t>
            </a:r>
            <a:r>
              <a:rPr lang="en-US" sz="3200" dirty="0"/>
              <a:t/>
            </a:r>
            <a:br>
              <a:rPr lang="en-US" sz="3200" dirty="0"/>
            </a:br>
            <a:endParaRPr lang="en-US" sz="3200" dirty="0"/>
          </a:p>
        </p:txBody>
      </p:sp>
      <p:sp>
        <p:nvSpPr>
          <p:cNvPr id="3" name="Content Placeholder 2"/>
          <p:cNvSpPr>
            <a:spLocks noGrp="1"/>
          </p:cNvSpPr>
          <p:nvPr>
            <p:ph idx="1"/>
          </p:nvPr>
        </p:nvSpPr>
        <p:spPr>
          <a:xfrm>
            <a:off x="838199" y="1211671"/>
            <a:ext cx="10515600" cy="2811690"/>
          </a:xfrm>
        </p:spPr>
        <p:txBody>
          <a:bodyPr>
            <a:noAutofit/>
          </a:bodyPr>
          <a:lstStyle/>
          <a:p>
            <a:r>
              <a:rPr lang="vi-VN" sz="2800" dirty="0">
                <a:latin typeface="Times New Roman" panose="02020603050405020304" pitchFamily="18" charset="0"/>
                <a:cs typeface="Times New Roman" panose="02020603050405020304" pitchFamily="18" charset="0"/>
              </a:rPr>
              <a:t>Nhân viên sẽ lập hóa khi có khách đến mua sách, và kiểm tra xem khách hàng đó có phải là khách hàng thân thiết hay không, nếu là khách thân thiết thì sẽ tính tiền với giá ưu đãi(còn không phải khách hàng thân thiết thì sẽ tính tiền bình thường) và cập nhật lại khách hàng. Sau đó nhân viên sẽ xuất hóa đơn và cập nhật lại hóa đơn. Khách hàng thanh toán và nhận lại tiền thừa nếu có và nhận hàng</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6998413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143057"/>
            <a:ext cx="10515600" cy="737734"/>
          </a:xfrm>
        </p:spPr>
        <p:txBody>
          <a:bodyPr>
            <a:normAutofit fontScale="90000"/>
          </a:bodyPr>
          <a:lstStyle/>
          <a:p>
            <a:pPr marL="571500" lvl="0" indent="-5715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Mô hình BPM quy trình bán sách</a:t>
            </a:r>
            <a:r>
              <a:rPr lang="en-US" dirty="0"/>
              <a:t/>
            </a:r>
            <a:br>
              <a:rPr lang="en-US" dirty="0"/>
            </a:b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09006" y="880791"/>
            <a:ext cx="8752114" cy="5977209"/>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52" y="5029200"/>
            <a:ext cx="1828800" cy="1828800"/>
          </a:xfrm>
          <a:prstGeom prst="rect">
            <a:avLst/>
          </a:prstGeom>
        </p:spPr>
      </p:pic>
    </p:spTree>
    <p:extLst>
      <p:ext uri="{BB962C8B-B14F-4D97-AF65-F5344CB8AC3E}">
        <p14:creationId xmlns:p14="http://schemas.microsoft.com/office/powerpoint/2010/main" val="414612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9" y="339000"/>
            <a:ext cx="10515600" cy="719092"/>
          </a:xfrm>
        </p:spPr>
        <p:txBody>
          <a:bodyPr>
            <a:normAutofit fontScale="90000"/>
          </a:bodyPr>
          <a:lstStyle/>
          <a:p>
            <a:pPr marL="457200" lvl="0" indent="-4572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Q</a:t>
            </a:r>
            <a:r>
              <a:rPr lang="vi-VN" sz="3200" dirty="0" smtClean="0">
                <a:latin typeface="Times New Roman" panose="02020603050405020304" pitchFamily="18" charset="0"/>
                <a:cs typeface="Times New Roman" panose="02020603050405020304" pitchFamily="18" charset="0"/>
              </a:rPr>
              <a:t>uy </a:t>
            </a:r>
            <a:r>
              <a:rPr lang="vi-VN" sz="3200" dirty="0">
                <a:latin typeface="Times New Roman" panose="02020603050405020304" pitchFamily="18" charset="0"/>
                <a:cs typeface="Times New Roman" panose="02020603050405020304" pitchFamily="18" charset="0"/>
              </a:rPr>
              <a:t>trình đổi trả sách</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9011" y="1211670"/>
            <a:ext cx="10515600" cy="2067106"/>
          </a:xfrm>
        </p:spPr>
        <p:txBody>
          <a:bodyPr>
            <a:normAutofit/>
          </a:bodyPr>
          <a:lstStyle/>
          <a:p>
            <a:r>
              <a:rPr lang="vi-VN" sz="2800" dirty="0">
                <a:latin typeface="Times New Roman" panose="02020603050405020304" pitchFamily="18" charset="0"/>
                <a:cs typeface="Times New Roman" panose="02020603050405020304" pitchFamily="18" charset="0"/>
              </a:rPr>
              <a:t>Nếu khách thấy sách mua có vấn đề thì sẽ đến quầy </a:t>
            </a:r>
            <a:r>
              <a:rPr lang="en-US" sz="2800" dirty="0" err="1" smtClean="0">
                <a:latin typeface="Times New Roman" panose="02020603050405020304" pitchFamily="18" charset="0"/>
                <a:cs typeface="Times New Roman" panose="02020603050405020304" pitchFamily="18" charset="0"/>
              </a:rPr>
              <a:t>nhân</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viên để liên hệ với nhân viên. Nhân viên sẽ kiểm tra và xem lại, nếu đúng như vậy nhân viên sẽ đổi trả sách cho khách và khách cần phải mang theo phiếu tính tiền để có thể đổi rả sách</a:t>
            </a:r>
            <a:r>
              <a:rPr lang="vi-VN"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548" y="5029200"/>
            <a:ext cx="1828800" cy="1828800"/>
          </a:xfrm>
          <a:prstGeom prst="rect">
            <a:avLst/>
          </a:prstGeom>
        </p:spPr>
      </p:pic>
    </p:spTree>
    <p:extLst>
      <p:ext uri="{BB962C8B-B14F-4D97-AF65-F5344CB8AC3E}">
        <p14:creationId xmlns:p14="http://schemas.microsoft.com/office/powerpoint/2010/main" val="2911636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800</TotalTime>
  <Words>619</Words>
  <Application>Microsoft Office PowerPoint</Application>
  <PresentationFormat>Widescreen</PresentationFormat>
  <Paragraphs>49</Paragraphs>
  <Slides>25</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Tahoma</vt:lpstr>
      <vt:lpstr>Times New Roman</vt:lpstr>
      <vt:lpstr>Trebuchet MS</vt:lpstr>
      <vt:lpstr>Wingdings</vt:lpstr>
      <vt:lpstr>Wingdings 3</vt:lpstr>
      <vt:lpstr>Facet</vt:lpstr>
      <vt:lpstr>PowerPoint Presentation</vt:lpstr>
      <vt:lpstr>Phần 1: Khảo xát hiện trạng và xác định yêu cầu</vt:lpstr>
      <vt:lpstr>Quy trình nhập sách : </vt:lpstr>
      <vt:lpstr>Mô hình BPM quy trình nhập sách</vt:lpstr>
      <vt:lpstr>Quy trình nhập sách vào kho</vt:lpstr>
      <vt:lpstr>Mô hình BPM quy trình nhập sách vào kho</vt:lpstr>
      <vt:lpstr>Quy trình bán sách </vt:lpstr>
      <vt:lpstr>Mô hình BPM quy trình bán sách </vt:lpstr>
      <vt:lpstr>Quy trình đổi trả sách </vt:lpstr>
      <vt:lpstr>Mô hình BPM quy trình đổi trả sách </vt:lpstr>
      <vt:lpstr>Phần 2: Phân tích và đặc tả yêu cầu</vt:lpstr>
      <vt:lpstr>Phần 3: Thiết  kế hệ thống</vt:lpstr>
      <vt:lpstr>Mô hình DFD quản lý nhà sách</vt:lpstr>
      <vt:lpstr>Mô hình phân rã quản lý mua bán</vt:lpstr>
      <vt:lpstr>Mô hình phân rã của bộ phận nhập sách và văn phòng  phẩm</vt:lpstr>
      <vt:lpstr>Mô hình phân rã của bộ phận quản lý bán sách và văn phòng phẩm</vt:lpstr>
      <vt:lpstr>Mô hình phân rã kiểm tra hàng nhập</vt:lpstr>
      <vt:lpstr>Mô hình phân rã thanh toán cho nhà cung cấp</vt:lpstr>
      <vt:lpstr>Phần 4: Cài đặt và kiểm thử</vt:lpstr>
      <vt:lpstr>Quản lý nhân viên</vt:lpstr>
      <vt:lpstr>Quản lý khách hàng</vt:lpstr>
      <vt:lpstr>Quản lý hóa đơn</vt:lpstr>
      <vt:lpstr>Quản lý sách</vt:lpstr>
      <vt:lpstr>Kết luận Thuận lợi: Chương trình được xây dựng giúp việc buôn bán sách và văn phòng phẩm của nhà sách thuận tiện hơn. Chương trình hoạt động trên máy tính nên ít tốn nhân lực, dữ liệu cũng được an toàn. Khó khăn: Chưa phát triển được hết sự linh hoạt của hệ thống. Chưa hỗ trợ mã vạch cũng như còn thiếu một số chức năng như đặt hàng và đổi trả, thống kê doanh thu.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2020-08-14T15:43:00Z</dcterms:created>
  <dcterms:modified xsi:type="dcterms:W3CDTF">2020-08-15T09:35:11Z</dcterms:modified>
</cp:coreProperties>
</file>