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4"/>
  </p:sldMasterIdLst>
  <p:sldIdLst>
    <p:sldId id="256" r:id="rId5"/>
    <p:sldId id="258" r:id="rId6"/>
    <p:sldId id="257" r:id="rId7"/>
    <p:sldId id="259" r:id="rId8"/>
    <p:sldId id="261" r:id="rId9"/>
    <p:sldId id="262" r:id="rId10"/>
    <p:sldId id="263" r:id="rId11"/>
    <p:sldId id="264" r:id="rId12"/>
    <p:sldId id="265" r:id="rId13"/>
    <p:sldId id="266" r:id="rId14"/>
    <p:sldId id="267" r:id="rId15"/>
    <p:sldId id="268" r:id="rId16"/>
    <p:sldId id="269" r:id="rId17"/>
    <p:sldId id="270" r:id="rId18"/>
    <p:sldId id="271"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42641C6-7EB8-4AE7-A953-96C708F1F9D1}">
          <p14:sldIdLst>
            <p14:sldId id="256"/>
            <p14:sldId id="258"/>
            <p14:sldId id="257"/>
            <p14:sldId id="259"/>
            <p14:sldId id="261"/>
            <p14:sldId id="262"/>
            <p14:sldId id="263"/>
            <p14:sldId id="264"/>
            <p14:sldId id="265"/>
            <p14:sldId id="266"/>
          </p14:sldIdLst>
        </p14:section>
        <p14:section name="Untitled Section" id="{4F041A84-8958-43AE-8D38-75C3CA87CCCC}">
          <p14:sldIdLst>
            <p14:sldId id="267"/>
            <p14:sldId id="268"/>
            <p14:sldId id="269"/>
            <p14:sldId id="270"/>
            <p14:sldId id="271"/>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C073EA-DCCC-4112-9D1C-08D75699D56E}" v="224" dt="2023-10-13T00:11:57.842"/>
    <p1510:client id="{C028A10C-D5B0-77F8-186E-E5C2287DAFFE}" v="1" dt="2023-10-31T00:31:21.0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726" autoAdjust="0"/>
  </p:normalViewPr>
  <p:slideViewPr>
    <p:cSldViewPr snapToGrid="0">
      <p:cViewPr varScale="1">
        <p:scale>
          <a:sx n="96" d="100"/>
          <a:sy n="96" d="100"/>
        </p:scale>
        <p:origin x="14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6T08:21:04.350"/>
    </inkml:context>
    <inkml:brush xml:id="br0">
      <inkml:brushProperty name="width" value="0.1" units="cm"/>
      <inkml:brushProperty name="height" value="0.1" units="cm"/>
      <inkml:brushProperty name="color" value="#33CCFF"/>
      <inkml:brushProperty name="ignorePressure" value="1"/>
    </inkml:brush>
  </inkml:definitions>
  <inkml:trace contextRef="#ctx0" brushRef="#br0">1 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smtClean="0"/>
              <a:pPr/>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526615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12033479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7081209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77335997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975989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412074817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86B75A-687E-405C-8A0B-8D00578BA2C3}" type="datetimeFigureOut">
              <a:rPr lang="en-US" smtClean="0"/>
              <a:pPr/>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131347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86B75A-687E-405C-8A0B-8D00578BA2C3}" type="datetimeFigureOut">
              <a:rPr lang="en-US" smtClean="0"/>
              <a:pPr/>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086846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86B75A-687E-405C-8A0B-8D00578BA2C3}" type="datetimeFigureOut">
              <a:rPr lang="en-US" smtClean="0"/>
              <a:pPr/>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40893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1185426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586B75A-687E-405C-8A0B-8D00578BA2C3}" type="datetimeFigureOut">
              <a:rPr lang="en-US" smtClean="0"/>
              <a:pPr/>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295867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smtClean="0"/>
              <a:pPr/>
              <a:t>6/25/2024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879745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586B75A-687E-405C-8A0B-8D00578BA2C3}" type="datetimeFigureOut">
              <a:rPr lang="en-US" smtClean="0"/>
              <a:pPr/>
              <a:t>6/25/2024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358533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6/25/2024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1201576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194350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1456242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586B75A-687E-405C-8A0B-8D00578BA2C3}" type="datetimeFigureOut">
              <a:rPr lang="en-US" smtClean="0"/>
              <a:pPr/>
              <a:t>6/25/2024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3447333730"/>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7.png"/></Relationships>
</file>

<file path=ppt/slides/_rels/slide1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1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83575-C48A-FA9F-0342-CDA9B408A310}"/>
              </a:ext>
            </a:extLst>
          </p:cNvPr>
          <p:cNvSpPr>
            <a:spLocks noGrp="1"/>
          </p:cNvSpPr>
          <p:nvPr>
            <p:ph type="ctrTitle"/>
          </p:nvPr>
        </p:nvSpPr>
        <p:spPr>
          <a:xfrm>
            <a:off x="1224889" y="413217"/>
            <a:ext cx="8249920" cy="955406"/>
          </a:xfrm>
        </p:spPr>
        <p:txBody>
          <a:bodyPr/>
          <a:lstStyle/>
          <a:p>
            <a:r>
              <a:rPr lang="en-US" sz="3200">
                <a:solidFill>
                  <a:srgbClr val="FF0000"/>
                </a:solidFill>
              </a:rPr>
              <a:t>  </a:t>
            </a:r>
            <a:r>
              <a:rPr lang="en-US" sz="4800">
                <a:solidFill>
                  <a:srgbClr val="FF0000"/>
                </a:solidFill>
              </a:rPr>
              <a:t>SUPPORT VECTOR MACHINE </a:t>
            </a:r>
          </a:p>
        </p:txBody>
      </p:sp>
      <p:sp>
        <p:nvSpPr>
          <p:cNvPr id="3" name="Subtitle 2">
            <a:extLst>
              <a:ext uri="{FF2B5EF4-FFF2-40B4-BE49-F238E27FC236}">
                <a16:creationId xmlns:a16="http://schemas.microsoft.com/office/drawing/2014/main" id="{BEB0261C-5A44-5FC7-C515-ADB53860B026}"/>
              </a:ext>
            </a:extLst>
          </p:cNvPr>
          <p:cNvSpPr>
            <a:spLocks noGrp="1"/>
          </p:cNvSpPr>
          <p:nvPr>
            <p:ph type="subTitle" idx="1"/>
          </p:nvPr>
        </p:nvSpPr>
        <p:spPr>
          <a:xfrm>
            <a:off x="994951" y="1503680"/>
            <a:ext cx="4236098" cy="5223690"/>
          </a:xfrm>
        </p:spPr>
        <p:txBody>
          <a:bodyPr>
            <a:normAutofit fontScale="25000" lnSpcReduction="20000"/>
          </a:bodyPr>
          <a:lstStyle/>
          <a:p>
            <a:endParaRPr lang="en-US"/>
          </a:p>
          <a:p>
            <a:pPr algn="l"/>
            <a:r>
              <a:rPr lang="en-US" sz="8600" b="1">
                <a:solidFill>
                  <a:schemeClr val="tx1">
                    <a:lumMod val="95000"/>
                    <a:lumOff val="5000"/>
                  </a:schemeClr>
                </a:solidFill>
              </a:rPr>
              <a:t>1:GIỚI THIỆU</a:t>
            </a:r>
          </a:p>
          <a:p>
            <a:pPr algn="l"/>
            <a:endParaRPr lang="en-US" sz="4000" b="1">
              <a:solidFill>
                <a:schemeClr val="tx1">
                  <a:lumMod val="95000"/>
                  <a:lumOff val="5000"/>
                </a:schemeClr>
              </a:solidFill>
            </a:endParaRPr>
          </a:p>
          <a:p>
            <a:pPr algn="l"/>
            <a:r>
              <a:rPr lang="en-US" sz="8000">
                <a:solidFill>
                  <a:schemeClr val="tx1">
                    <a:lumMod val="95000"/>
                    <a:lumOff val="5000"/>
                  </a:schemeClr>
                </a:solidFill>
              </a:rPr>
              <a:t>-</a:t>
            </a:r>
            <a:r>
              <a:rPr lang="vi-VN" sz="8000">
                <a:solidFill>
                  <a:schemeClr val="tx1">
                    <a:lumMod val="95000"/>
                    <a:lumOff val="5000"/>
                  </a:schemeClr>
                </a:solidFill>
              </a:rPr>
              <a:t>SVM (Support Vector Machine) là một thuật toán học máy thuộc loại học có giám sát, được sử dụng để phân loại và dự đoán các đối tượng thuộc các lớp khác nhau.</a:t>
            </a:r>
            <a:endParaRPr lang="en-US" sz="2600">
              <a:solidFill>
                <a:schemeClr val="tx1">
                  <a:lumMod val="95000"/>
                  <a:lumOff val="5000"/>
                </a:schemeClr>
              </a:solidFill>
            </a:endParaRPr>
          </a:p>
          <a:p>
            <a:pPr algn="l"/>
            <a:r>
              <a:rPr lang="en-US" sz="8000">
                <a:solidFill>
                  <a:schemeClr val="tx1">
                    <a:lumMod val="95000"/>
                    <a:lumOff val="5000"/>
                  </a:schemeClr>
                </a:solidFill>
              </a:rPr>
              <a:t>-</a:t>
            </a:r>
            <a:r>
              <a:rPr lang="vi-VN" sz="8000">
                <a:solidFill>
                  <a:schemeClr val="tx1">
                    <a:lumMod val="95000"/>
                    <a:lumOff val="5000"/>
                  </a:schemeClr>
                </a:solidFill>
              </a:rPr>
              <a:t>Ý tưởng chính của SVM là tìm kiếm một siêu phẳng tối ưu nhất để phân tách các lớp dữ liệu. Siêu phẳng này là một đường thẳng trong không gian nhiều chiều, được xác định bởi các điểm gọi là vectơ hỗ trợ (support vectors). Các điểm này là các điểm trong dữ liệu tập huấn luyện mà nằm gần nhất với siêu phẳng.</a:t>
            </a:r>
            <a:endParaRPr lang="en-US" sz="8000">
              <a:solidFill>
                <a:schemeClr val="tx1">
                  <a:lumMod val="95000"/>
                  <a:lumOff val="5000"/>
                </a:schemeClr>
              </a:solidFill>
            </a:endParaRPr>
          </a:p>
          <a:p>
            <a:pPr algn="l"/>
            <a:r>
              <a:rPr lang="vi-VN" b="0" i="0">
                <a:solidFill>
                  <a:srgbClr val="FFFFFF"/>
                </a:solidFill>
                <a:effectLst/>
                <a:latin typeface="IBM Plex Sans Devanagari"/>
              </a:rPr>
              <a:t>SVM (Support Vector Machine) là một thuật toán học máy thuộc loại học có giám sát, được sử dụng để phân loại và dự đoán các đối tượng thuộc các lớp khác nhau.M (Support Vector Machine) là một thuật toán học máy thuộc loại học có giám sát,ine) là một thuật toán học máy thuộc loại học có giám sát, được sử dụng để phân loại và dự đoán các đối tượng thuộc các lớp khác nhau.port Vector Machine) là một thuật toán học máy thuộc loại học có giám sát, được sử dụng để phân loại và dự đoán các đối tượng thuộc các lớp khác nhau.M (Support Vector Machine) là một thuật toán học máy thuộc loại học có giám sát, được sử dụng để phân loại và dự đoán các đối tượng thuộc các lớp khác nhau.</a:t>
            </a:r>
            <a:endParaRPr lang="en-US"/>
          </a:p>
        </p:txBody>
      </p:sp>
      <p:pic>
        <p:nvPicPr>
          <p:cNvPr id="5" name="Picture 4">
            <a:extLst>
              <a:ext uri="{FF2B5EF4-FFF2-40B4-BE49-F238E27FC236}">
                <a16:creationId xmlns:a16="http://schemas.microsoft.com/office/drawing/2014/main" id="{BAB0C3BF-92AB-A904-6100-41AB45E4F133}"/>
              </a:ext>
            </a:extLst>
          </p:cNvPr>
          <p:cNvPicPr>
            <a:picLocks noChangeAspect="1"/>
          </p:cNvPicPr>
          <p:nvPr/>
        </p:nvPicPr>
        <p:blipFill>
          <a:blip r:embed="rId2"/>
          <a:stretch>
            <a:fillRect/>
          </a:stretch>
        </p:blipFill>
        <p:spPr>
          <a:xfrm>
            <a:off x="8807424" y="1503679"/>
            <a:ext cx="3353042" cy="2438611"/>
          </a:xfrm>
          <a:prstGeom prst="rect">
            <a:avLst/>
          </a:prstGeom>
        </p:spPr>
      </p:pic>
      <p:pic>
        <p:nvPicPr>
          <p:cNvPr id="11" name="Picture 10">
            <a:extLst>
              <a:ext uri="{FF2B5EF4-FFF2-40B4-BE49-F238E27FC236}">
                <a16:creationId xmlns:a16="http://schemas.microsoft.com/office/drawing/2014/main" id="{C8486B27-07D7-8D5E-B056-592B3E162590}"/>
              </a:ext>
            </a:extLst>
          </p:cNvPr>
          <p:cNvPicPr>
            <a:picLocks noChangeAspect="1"/>
          </p:cNvPicPr>
          <p:nvPr/>
        </p:nvPicPr>
        <p:blipFill>
          <a:blip r:embed="rId3"/>
          <a:stretch>
            <a:fillRect/>
          </a:stretch>
        </p:blipFill>
        <p:spPr>
          <a:xfrm>
            <a:off x="5349849" y="1503680"/>
            <a:ext cx="3457575" cy="2438611"/>
          </a:xfrm>
          <a:prstGeom prst="rect">
            <a:avLst/>
          </a:prstGeom>
        </p:spPr>
      </p:pic>
      <p:pic>
        <p:nvPicPr>
          <p:cNvPr id="15" name="Picture 14">
            <a:extLst>
              <a:ext uri="{FF2B5EF4-FFF2-40B4-BE49-F238E27FC236}">
                <a16:creationId xmlns:a16="http://schemas.microsoft.com/office/drawing/2014/main" id="{B4BBF3B3-7090-6E0B-1D92-7680EF59C0BA}"/>
              </a:ext>
            </a:extLst>
          </p:cNvPr>
          <p:cNvPicPr>
            <a:picLocks noChangeAspect="1"/>
          </p:cNvPicPr>
          <p:nvPr/>
        </p:nvPicPr>
        <p:blipFill>
          <a:blip r:embed="rId4"/>
          <a:stretch>
            <a:fillRect/>
          </a:stretch>
        </p:blipFill>
        <p:spPr>
          <a:xfrm>
            <a:off x="5231049" y="3942290"/>
            <a:ext cx="3607909" cy="2650023"/>
          </a:xfrm>
          <a:prstGeom prst="rect">
            <a:avLst/>
          </a:prstGeom>
        </p:spPr>
      </p:pic>
      <p:pic>
        <p:nvPicPr>
          <p:cNvPr id="17" name="Picture 16">
            <a:extLst>
              <a:ext uri="{FF2B5EF4-FFF2-40B4-BE49-F238E27FC236}">
                <a16:creationId xmlns:a16="http://schemas.microsoft.com/office/drawing/2014/main" id="{15A48689-9552-7790-4D9F-10D748A23D3F}"/>
              </a:ext>
            </a:extLst>
          </p:cNvPr>
          <p:cNvPicPr>
            <a:picLocks noChangeAspect="1"/>
          </p:cNvPicPr>
          <p:nvPr/>
        </p:nvPicPr>
        <p:blipFill>
          <a:blip r:embed="rId5"/>
          <a:stretch>
            <a:fillRect/>
          </a:stretch>
        </p:blipFill>
        <p:spPr>
          <a:xfrm>
            <a:off x="8957758" y="3942290"/>
            <a:ext cx="3248159" cy="2650023"/>
          </a:xfrm>
          <a:prstGeom prst="rect">
            <a:avLst/>
          </a:prstGeom>
        </p:spPr>
      </p:pic>
    </p:spTree>
    <p:extLst>
      <p:ext uri="{BB962C8B-B14F-4D97-AF65-F5344CB8AC3E}">
        <p14:creationId xmlns:p14="http://schemas.microsoft.com/office/powerpoint/2010/main" val="3827504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barn(inVertical)">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barn(inVertical)">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barn(inVertical)">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barn(inVertical)">
                                      <p:cBhvr>
                                        <p:cTn id="5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07B0A1-FAFB-2AE7-D885-296897966543}"/>
              </a:ext>
            </a:extLst>
          </p:cNvPr>
          <p:cNvSpPr>
            <a:spLocks noGrp="1"/>
          </p:cNvSpPr>
          <p:nvPr>
            <p:ph idx="1"/>
          </p:nvPr>
        </p:nvSpPr>
        <p:spPr>
          <a:xfrm>
            <a:off x="677334" y="335280"/>
            <a:ext cx="10112586" cy="6512559"/>
          </a:xfrm>
        </p:spPr>
        <p:txBody>
          <a:bodyPr/>
          <a:lstStyle/>
          <a:p>
            <a:r>
              <a:rPr lang="en-US"/>
              <a:t>BÀI TOÁN TỐI ƯU </a:t>
            </a:r>
          </a:p>
          <a:p>
            <a:endParaRPr lang="en-US"/>
          </a:p>
          <a:p>
            <a:endParaRPr lang="en-US"/>
          </a:p>
          <a:p>
            <a:endParaRPr lang="en-US"/>
          </a:p>
          <a:p>
            <a:pPr marL="0" indent="0">
              <a:buNone/>
            </a:pPr>
            <a:endParaRPr lang="en-US"/>
          </a:p>
          <a:p>
            <a:pPr marL="0" indent="0">
              <a:buNone/>
            </a:pPr>
            <a:r>
              <a:rPr lang="en-US"/>
              <a:t>-XÂY DỰNG BÀI TOÁN NHÂN TỬ LAGRANGE</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-ĐẠO HÀM THEO CÁC BIẾN w, b,</a:t>
            </a:r>
          </a:p>
          <a:p>
            <a:pPr marL="0" indent="0">
              <a:buNone/>
            </a:pPr>
            <a:r>
              <a:rPr lang="en-US"/>
              <a:t>                                              </a:t>
            </a:r>
          </a:p>
          <a:p>
            <a:pPr marL="0" indent="0">
              <a:buNone/>
            </a:pPr>
            <a:r>
              <a:rPr lang="en-US"/>
              <a:t>                                                     =&gt;                                   </a:t>
            </a:r>
          </a:p>
          <a:p>
            <a:pPr marL="0" indent="0">
              <a:buNone/>
            </a:pPr>
            <a:r>
              <a:rPr lang="en-US"/>
              <a:t>        </a:t>
            </a:r>
          </a:p>
        </p:txBody>
      </p:sp>
      <p:pic>
        <p:nvPicPr>
          <p:cNvPr id="5" name="Picture 4">
            <a:extLst>
              <a:ext uri="{FF2B5EF4-FFF2-40B4-BE49-F238E27FC236}">
                <a16:creationId xmlns:a16="http://schemas.microsoft.com/office/drawing/2014/main" id="{7C04E237-194B-2473-A406-C7CFDAAEA591}"/>
              </a:ext>
            </a:extLst>
          </p:cNvPr>
          <p:cNvPicPr>
            <a:picLocks noChangeAspect="1"/>
          </p:cNvPicPr>
          <p:nvPr/>
        </p:nvPicPr>
        <p:blipFill>
          <a:blip r:embed="rId2"/>
          <a:stretch>
            <a:fillRect/>
          </a:stretch>
        </p:blipFill>
        <p:spPr>
          <a:xfrm>
            <a:off x="839894" y="786157"/>
            <a:ext cx="6416106" cy="1601443"/>
          </a:xfrm>
          <a:prstGeom prst="rect">
            <a:avLst/>
          </a:prstGeom>
        </p:spPr>
      </p:pic>
      <p:pic>
        <p:nvPicPr>
          <p:cNvPr id="7" name="Picture 6">
            <a:extLst>
              <a:ext uri="{FF2B5EF4-FFF2-40B4-BE49-F238E27FC236}">
                <a16:creationId xmlns:a16="http://schemas.microsoft.com/office/drawing/2014/main" id="{9B7E5267-EB82-8536-BE8C-75FC26A5D0D2}"/>
              </a:ext>
            </a:extLst>
          </p:cNvPr>
          <p:cNvPicPr>
            <a:picLocks noChangeAspect="1"/>
          </p:cNvPicPr>
          <p:nvPr/>
        </p:nvPicPr>
        <p:blipFill>
          <a:blip r:embed="rId3"/>
          <a:stretch>
            <a:fillRect/>
          </a:stretch>
        </p:blipFill>
        <p:spPr>
          <a:xfrm>
            <a:off x="1217617" y="2720946"/>
            <a:ext cx="7216765" cy="1416107"/>
          </a:xfrm>
          <a:prstGeom prst="rect">
            <a:avLst/>
          </a:prstGeom>
        </p:spPr>
      </p:pic>
      <p:pic>
        <p:nvPicPr>
          <p:cNvPr id="9" name="Picture 8">
            <a:extLst>
              <a:ext uri="{FF2B5EF4-FFF2-40B4-BE49-F238E27FC236}">
                <a16:creationId xmlns:a16="http://schemas.microsoft.com/office/drawing/2014/main" id="{E81CBE72-1316-1D97-83D4-F5A4391AAC99}"/>
              </a:ext>
            </a:extLst>
          </p:cNvPr>
          <p:cNvPicPr>
            <a:picLocks noChangeAspect="1"/>
          </p:cNvPicPr>
          <p:nvPr/>
        </p:nvPicPr>
        <p:blipFill>
          <a:blip r:embed="rId4"/>
          <a:stretch>
            <a:fillRect/>
          </a:stretch>
        </p:blipFill>
        <p:spPr>
          <a:xfrm>
            <a:off x="4047947" y="4335906"/>
            <a:ext cx="203200" cy="419946"/>
          </a:xfrm>
          <a:prstGeom prst="rect">
            <a:avLst/>
          </a:prstGeom>
        </p:spPr>
      </p:pic>
      <p:pic>
        <p:nvPicPr>
          <p:cNvPr id="11" name="Picture 10">
            <a:extLst>
              <a:ext uri="{FF2B5EF4-FFF2-40B4-BE49-F238E27FC236}">
                <a16:creationId xmlns:a16="http://schemas.microsoft.com/office/drawing/2014/main" id="{367FED32-99E6-EBF0-B21D-CCFF2AE4904E}"/>
              </a:ext>
            </a:extLst>
          </p:cNvPr>
          <p:cNvPicPr>
            <a:picLocks noChangeAspect="1"/>
          </p:cNvPicPr>
          <p:nvPr/>
        </p:nvPicPr>
        <p:blipFill>
          <a:blip r:embed="rId5"/>
          <a:stretch>
            <a:fillRect/>
          </a:stretch>
        </p:blipFill>
        <p:spPr>
          <a:xfrm>
            <a:off x="1217617" y="4755852"/>
            <a:ext cx="2674852" cy="1898948"/>
          </a:xfrm>
          <a:prstGeom prst="rect">
            <a:avLst/>
          </a:prstGeom>
        </p:spPr>
      </p:pic>
      <p:pic>
        <p:nvPicPr>
          <p:cNvPr id="13" name="Picture 12">
            <a:extLst>
              <a:ext uri="{FF2B5EF4-FFF2-40B4-BE49-F238E27FC236}">
                <a16:creationId xmlns:a16="http://schemas.microsoft.com/office/drawing/2014/main" id="{4EBFF7FA-16A1-64B1-EBC9-E647083330AA}"/>
              </a:ext>
            </a:extLst>
          </p:cNvPr>
          <p:cNvPicPr>
            <a:picLocks noChangeAspect="1"/>
          </p:cNvPicPr>
          <p:nvPr/>
        </p:nvPicPr>
        <p:blipFill>
          <a:blip r:embed="rId6"/>
          <a:stretch>
            <a:fillRect/>
          </a:stretch>
        </p:blipFill>
        <p:spPr>
          <a:xfrm>
            <a:off x="4671906" y="5085566"/>
            <a:ext cx="2123441" cy="619760"/>
          </a:xfrm>
          <a:prstGeom prst="rect">
            <a:avLst/>
          </a:prstGeom>
        </p:spPr>
      </p:pic>
      <p:pic>
        <p:nvPicPr>
          <p:cNvPr id="15" name="Picture 14">
            <a:extLst>
              <a:ext uri="{FF2B5EF4-FFF2-40B4-BE49-F238E27FC236}">
                <a16:creationId xmlns:a16="http://schemas.microsoft.com/office/drawing/2014/main" id="{E4513179-D1A6-774C-ECA2-F5EED4456725}"/>
              </a:ext>
            </a:extLst>
          </p:cNvPr>
          <p:cNvPicPr>
            <a:picLocks noChangeAspect="1"/>
          </p:cNvPicPr>
          <p:nvPr/>
        </p:nvPicPr>
        <p:blipFill>
          <a:blip r:embed="rId7"/>
          <a:stretch>
            <a:fillRect/>
          </a:stretch>
        </p:blipFill>
        <p:spPr>
          <a:xfrm>
            <a:off x="5209411" y="5705326"/>
            <a:ext cx="2972058" cy="715794"/>
          </a:xfrm>
          <a:prstGeom prst="rect">
            <a:avLst/>
          </a:prstGeom>
        </p:spPr>
      </p:pic>
    </p:spTree>
    <p:extLst>
      <p:ext uri="{BB962C8B-B14F-4D97-AF65-F5344CB8AC3E}">
        <p14:creationId xmlns:p14="http://schemas.microsoft.com/office/powerpoint/2010/main" val="360658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B423A0-D184-BD7E-DEE7-1ACF2F7994A8}"/>
              </a:ext>
            </a:extLst>
          </p:cNvPr>
          <p:cNvSpPr>
            <a:spLocks noGrp="1"/>
          </p:cNvSpPr>
          <p:nvPr>
            <p:ph idx="1"/>
          </p:nvPr>
        </p:nvSpPr>
        <p:spPr>
          <a:xfrm>
            <a:off x="677334" y="152400"/>
            <a:ext cx="8596668" cy="6725919"/>
          </a:xfrm>
        </p:spPr>
        <p:txBody>
          <a:bodyPr/>
          <a:lstStyle/>
          <a:p>
            <a:pPr marL="0" indent="0">
              <a:buNone/>
            </a:pPr>
            <a:r>
              <a:rPr lang="en-US"/>
              <a:t>-TÌM      ĐỂ                ĐẠT MAX THỎA MÃN   </a:t>
            </a:r>
          </a:p>
          <a:p>
            <a:pPr marL="0" indent="0">
              <a:buNone/>
            </a:pPr>
            <a:endParaRPr lang="en-US"/>
          </a:p>
          <a:p>
            <a:pPr marL="0" indent="0">
              <a:buNone/>
            </a:pPr>
            <a:r>
              <a:rPr lang="en-US"/>
              <a:t>-HỆ ĐIỀU KIỆN KKT</a:t>
            </a:r>
          </a:p>
          <a:p>
            <a:pPr marL="0" indent="0">
              <a:buNone/>
            </a:pPr>
            <a:r>
              <a:rPr lang="en-US"/>
              <a:t> </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-GIẢI RA CÁC       </a:t>
            </a:r>
          </a:p>
          <a:p>
            <a:pPr marL="0" indent="0">
              <a:buNone/>
            </a:pPr>
            <a:r>
              <a:rPr lang="en-US"/>
              <a:t>-TÌM ĐƯỜNG THẲNG PHÂN CHIA DỮ LIỆU</a:t>
            </a:r>
          </a:p>
          <a:p>
            <a:pPr marL="0" indent="0">
              <a:buNone/>
            </a:pPr>
            <a:endParaRPr lang="en-US"/>
          </a:p>
        </p:txBody>
      </p:sp>
      <p:pic>
        <p:nvPicPr>
          <p:cNvPr id="5" name="Picture 4">
            <a:extLst>
              <a:ext uri="{FF2B5EF4-FFF2-40B4-BE49-F238E27FC236}">
                <a16:creationId xmlns:a16="http://schemas.microsoft.com/office/drawing/2014/main" id="{20F8D325-FA06-AC3E-F093-927295540838}"/>
              </a:ext>
            </a:extLst>
          </p:cNvPr>
          <p:cNvPicPr>
            <a:picLocks noChangeAspect="1"/>
          </p:cNvPicPr>
          <p:nvPr/>
        </p:nvPicPr>
        <p:blipFill>
          <a:blip r:embed="rId2"/>
          <a:stretch>
            <a:fillRect/>
          </a:stretch>
        </p:blipFill>
        <p:spPr>
          <a:xfrm>
            <a:off x="1320800" y="132080"/>
            <a:ext cx="231146" cy="321037"/>
          </a:xfrm>
          <a:prstGeom prst="rect">
            <a:avLst/>
          </a:prstGeom>
        </p:spPr>
      </p:pic>
      <p:pic>
        <p:nvPicPr>
          <p:cNvPr id="7" name="Picture 6">
            <a:extLst>
              <a:ext uri="{FF2B5EF4-FFF2-40B4-BE49-F238E27FC236}">
                <a16:creationId xmlns:a16="http://schemas.microsoft.com/office/drawing/2014/main" id="{714B86F2-B7D6-8A4A-3B38-91D28DE48540}"/>
              </a:ext>
            </a:extLst>
          </p:cNvPr>
          <p:cNvPicPr>
            <a:picLocks noChangeAspect="1"/>
          </p:cNvPicPr>
          <p:nvPr/>
        </p:nvPicPr>
        <p:blipFill>
          <a:blip r:embed="rId3"/>
          <a:stretch>
            <a:fillRect/>
          </a:stretch>
        </p:blipFill>
        <p:spPr>
          <a:xfrm>
            <a:off x="1944375" y="132080"/>
            <a:ext cx="882183" cy="327668"/>
          </a:xfrm>
          <a:prstGeom prst="rect">
            <a:avLst/>
          </a:prstGeom>
        </p:spPr>
      </p:pic>
      <p:pic>
        <p:nvPicPr>
          <p:cNvPr id="9" name="Picture 8">
            <a:extLst>
              <a:ext uri="{FF2B5EF4-FFF2-40B4-BE49-F238E27FC236}">
                <a16:creationId xmlns:a16="http://schemas.microsoft.com/office/drawing/2014/main" id="{70461182-6866-C6B5-5707-25B97A53676A}"/>
              </a:ext>
            </a:extLst>
          </p:cNvPr>
          <p:cNvPicPr>
            <a:picLocks noChangeAspect="1"/>
          </p:cNvPicPr>
          <p:nvPr/>
        </p:nvPicPr>
        <p:blipFill>
          <a:blip r:embed="rId4"/>
          <a:stretch>
            <a:fillRect/>
          </a:stretch>
        </p:blipFill>
        <p:spPr>
          <a:xfrm>
            <a:off x="5148478" y="0"/>
            <a:ext cx="2332566" cy="797587"/>
          </a:xfrm>
          <a:prstGeom prst="rect">
            <a:avLst/>
          </a:prstGeom>
        </p:spPr>
      </p:pic>
      <p:pic>
        <p:nvPicPr>
          <p:cNvPr id="11" name="Picture 10">
            <a:extLst>
              <a:ext uri="{FF2B5EF4-FFF2-40B4-BE49-F238E27FC236}">
                <a16:creationId xmlns:a16="http://schemas.microsoft.com/office/drawing/2014/main" id="{522E2A4A-99D7-95CB-8D30-0C2617736F2A}"/>
              </a:ext>
            </a:extLst>
          </p:cNvPr>
          <p:cNvPicPr>
            <a:picLocks noChangeAspect="1"/>
          </p:cNvPicPr>
          <p:nvPr/>
        </p:nvPicPr>
        <p:blipFill>
          <a:blip r:embed="rId5"/>
          <a:stretch>
            <a:fillRect/>
          </a:stretch>
        </p:blipFill>
        <p:spPr>
          <a:xfrm>
            <a:off x="870419" y="1319398"/>
            <a:ext cx="3912277" cy="3140842"/>
          </a:xfrm>
          <a:prstGeom prst="rect">
            <a:avLst/>
          </a:prstGeom>
        </p:spPr>
      </p:pic>
      <p:pic>
        <p:nvPicPr>
          <p:cNvPr id="13" name="Picture 12">
            <a:extLst>
              <a:ext uri="{FF2B5EF4-FFF2-40B4-BE49-F238E27FC236}">
                <a16:creationId xmlns:a16="http://schemas.microsoft.com/office/drawing/2014/main" id="{C2AC31D2-F4F9-0700-EE0F-F560B11F6C2E}"/>
              </a:ext>
            </a:extLst>
          </p:cNvPr>
          <p:cNvPicPr>
            <a:picLocks noChangeAspect="1"/>
          </p:cNvPicPr>
          <p:nvPr/>
        </p:nvPicPr>
        <p:blipFill>
          <a:blip r:embed="rId6"/>
          <a:stretch>
            <a:fillRect/>
          </a:stretch>
        </p:blipFill>
        <p:spPr>
          <a:xfrm>
            <a:off x="2156399" y="4612640"/>
            <a:ext cx="277733" cy="308592"/>
          </a:xfrm>
          <a:prstGeom prst="rect">
            <a:avLst/>
          </a:prstGeom>
        </p:spPr>
      </p:pic>
      <p:pic>
        <p:nvPicPr>
          <p:cNvPr id="15" name="Picture 14">
            <a:extLst>
              <a:ext uri="{FF2B5EF4-FFF2-40B4-BE49-F238E27FC236}">
                <a16:creationId xmlns:a16="http://schemas.microsoft.com/office/drawing/2014/main" id="{A9936D46-4723-4281-6A68-0A12F50832DD}"/>
              </a:ext>
            </a:extLst>
          </p:cNvPr>
          <p:cNvPicPr>
            <a:picLocks noChangeAspect="1"/>
          </p:cNvPicPr>
          <p:nvPr/>
        </p:nvPicPr>
        <p:blipFill>
          <a:blip r:embed="rId7"/>
          <a:stretch>
            <a:fillRect/>
          </a:stretch>
        </p:blipFill>
        <p:spPr>
          <a:xfrm>
            <a:off x="870419" y="5382232"/>
            <a:ext cx="5220848" cy="673128"/>
          </a:xfrm>
          <a:prstGeom prst="rect">
            <a:avLst/>
          </a:prstGeom>
        </p:spPr>
      </p:pic>
      <p:pic>
        <p:nvPicPr>
          <p:cNvPr id="17" name="Picture 16">
            <a:extLst>
              <a:ext uri="{FF2B5EF4-FFF2-40B4-BE49-F238E27FC236}">
                <a16:creationId xmlns:a16="http://schemas.microsoft.com/office/drawing/2014/main" id="{09D46745-ED0A-6C04-29A9-269D3CE7DDFA}"/>
              </a:ext>
            </a:extLst>
          </p:cNvPr>
          <p:cNvPicPr>
            <a:picLocks noChangeAspect="1"/>
          </p:cNvPicPr>
          <p:nvPr/>
        </p:nvPicPr>
        <p:blipFill>
          <a:blip r:embed="rId8"/>
          <a:stretch>
            <a:fillRect/>
          </a:stretch>
        </p:blipFill>
        <p:spPr>
          <a:xfrm>
            <a:off x="6407073" y="5382232"/>
            <a:ext cx="2387914" cy="297208"/>
          </a:xfrm>
          <a:prstGeom prst="rect">
            <a:avLst/>
          </a:prstGeom>
        </p:spPr>
      </p:pic>
      <p:pic>
        <p:nvPicPr>
          <p:cNvPr id="19" name="Picture 18">
            <a:extLst>
              <a:ext uri="{FF2B5EF4-FFF2-40B4-BE49-F238E27FC236}">
                <a16:creationId xmlns:a16="http://schemas.microsoft.com/office/drawing/2014/main" id="{333EEB1F-88D8-85F5-4790-AF8B214DC89D}"/>
              </a:ext>
            </a:extLst>
          </p:cNvPr>
          <p:cNvPicPr>
            <a:picLocks noChangeAspect="1"/>
          </p:cNvPicPr>
          <p:nvPr/>
        </p:nvPicPr>
        <p:blipFill>
          <a:blip r:embed="rId9"/>
          <a:stretch>
            <a:fillRect/>
          </a:stretch>
        </p:blipFill>
        <p:spPr>
          <a:xfrm>
            <a:off x="6407073" y="5806420"/>
            <a:ext cx="2387914" cy="298489"/>
          </a:xfrm>
          <a:prstGeom prst="rect">
            <a:avLst/>
          </a:prstGeom>
        </p:spPr>
      </p:pic>
    </p:spTree>
    <p:extLst>
      <p:ext uri="{BB962C8B-B14F-4D97-AF65-F5344CB8AC3E}">
        <p14:creationId xmlns:p14="http://schemas.microsoft.com/office/powerpoint/2010/main" val="3429670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E646B-E79C-E61B-9BEB-71AF95AC8F1F}"/>
              </a:ext>
            </a:extLst>
          </p:cNvPr>
          <p:cNvSpPr>
            <a:spLocks noGrp="1"/>
          </p:cNvSpPr>
          <p:nvPr>
            <p:ph type="title"/>
          </p:nvPr>
        </p:nvSpPr>
        <p:spPr>
          <a:xfrm>
            <a:off x="677334" y="345440"/>
            <a:ext cx="8596668" cy="471198"/>
          </a:xfrm>
        </p:spPr>
        <p:txBody>
          <a:bodyPr>
            <a:normAutofit fontScale="90000"/>
          </a:bodyPr>
          <a:lstStyle/>
          <a:p>
            <a:r>
              <a:rPr lang="en-US" sz="2400" b="1">
                <a:solidFill>
                  <a:schemeClr val="tx1">
                    <a:lumMod val="95000"/>
                    <a:lumOff val="5000"/>
                  </a:schemeClr>
                </a:solidFill>
              </a:rPr>
              <a:t>4:</a:t>
            </a:r>
            <a:r>
              <a:rPr lang="en-US" sz="2400" b="1" i="0">
                <a:solidFill>
                  <a:schemeClr val="tx1">
                    <a:lumMod val="95000"/>
                    <a:lumOff val="5000"/>
                  </a:schemeClr>
                </a:solidFill>
                <a:effectLst/>
                <a:latin typeface="Roboto Condensed" panose="02000000000000000000" pitchFamily="2" charset="0"/>
              </a:rPr>
              <a:t>Kernel Support Vector Machine</a:t>
            </a:r>
            <a:br>
              <a:rPr lang="en-US" b="1" i="0">
                <a:solidFill>
                  <a:srgbClr val="204081"/>
                </a:solidFill>
                <a:effectLst/>
                <a:latin typeface="Roboto Condensed" panose="02000000000000000000" pitchFamily="2" charset="0"/>
              </a:rPr>
            </a:br>
            <a:endParaRPr lang="en-US" b="1"/>
          </a:p>
        </p:txBody>
      </p:sp>
      <p:sp>
        <p:nvSpPr>
          <p:cNvPr id="3" name="Content Placeholder 2">
            <a:extLst>
              <a:ext uri="{FF2B5EF4-FFF2-40B4-BE49-F238E27FC236}">
                <a16:creationId xmlns:a16="http://schemas.microsoft.com/office/drawing/2014/main" id="{145BAFF6-5CD0-AEFC-6E51-77B70A74FA88}"/>
              </a:ext>
            </a:extLst>
          </p:cNvPr>
          <p:cNvSpPr>
            <a:spLocks noGrp="1"/>
          </p:cNvSpPr>
          <p:nvPr>
            <p:ph idx="1"/>
          </p:nvPr>
        </p:nvSpPr>
        <p:spPr>
          <a:xfrm>
            <a:off x="677334" y="816638"/>
            <a:ext cx="8596668" cy="6041362"/>
          </a:xfrm>
        </p:spPr>
        <p:txBody>
          <a:bodyPr/>
          <a:lstStyle/>
          <a:p>
            <a:r>
              <a:rPr lang="en-US"/>
              <a:t>BỘ DỮ LIỆU KHÔNG TUYẾN TÍNH</a:t>
            </a:r>
          </a:p>
          <a:p>
            <a:endParaRPr lang="en-US"/>
          </a:p>
          <a:p>
            <a:pPr marL="0" indent="0">
              <a:buNone/>
            </a:pPr>
            <a:endParaRPr lang="en-US"/>
          </a:p>
          <a:p>
            <a:pPr marL="0" indent="0">
              <a:buNone/>
            </a:pPr>
            <a:endParaRPr lang="en-US"/>
          </a:p>
          <a:p>
            <a:pPr marL="0" indent="0">
              <a:buNone/>
            </a:pPr>
            <a:endParaRPr lang="en-US"/>
          </a:p>
          <a:p>
            <a:r>
              <a:rPr lang="en-US"/>
              <a:t>Ý TƯỞNG</a:t>
            </a:r>
          </a:p>
          <a:p>
            <a:pPr marL="0" indent="0">
              <a:buNone/>
            </a:pPr>
            <a:r>
              <a:rPr lang="en-US"/>
              <a:t>-ĐƯA BỘ DỮ LIỆU KHÔNG TUYẾN TÍNH  TRONG KHÔNG GIAN 2 CHIỀU VỀ BỘ DỮ LIỆU TUYẾN TÍNH/GẦN TUYẾN TÍNH TRONG KHÔNG GIAN ĐA CHIỀU </a:t>
            </a:r>
          </a:p>
        </p:txBody>
      </p:sp>
      <p:pic>
        <p:nvPicPr>
          <p:cNvPr id="7" name="Picture 6">
            <a:extLst>
              <a:ext uri="{FF2B5EF4-FFF2-40B4-BE49-F238E27FC236}">
                <a16:creationId xmlns:a16="http://schemas.microsoft.com/office/drawing/2014/main" id="{951340B9-186D-7623-7B1D-E2CFBA0A4B5C}"/>
              </a:ext>
            </a:extLst>
          </p:cNvPr>
          <p:cNvPicPr>
            <a:picLocks noChangeAspect="1"/>
          </p:cNvPicPr>
          <p:nvPr/>
        </p:nvPicPr>
        <p:blipFill>
          <a:blip r:embed="rId2"/>
          <a:stretch>
            <a:fillRect/>
          </a:stretch>
        </p:blipFill>
        <p:spPr>
          <a:xfrm>
            <a:off x="4649894" y="345440"/>
            <a:ext cx="2575652" cy="2687637"/>
          </a:xfrm>
          <a:prstGeom prst="rect">
            <a:avLst/>
          </a:prstGeom>
        </p:spPr>
      </p:pic>
      <p:pic>
        <p:nvPicPr>
          <p:cNvPr id="9" name="Picture 8">
            <a:extLst>
              <a:ext uri="{FF2B5EF4-FFF2-40B4-BE49-F238E27FC236}">
                <a16:creationId xmlns:a16="http://schemas.microsoft.com/office/drawing/2014/main" id="{DAED4BDD-1C6B-D956-4BE5-EE939359B21A}"/>
              </a:ext>
            </a:extLst>
          </p:cNvPr>
          <p:cNvPicPr>
            <a:picLocks noChangeAspect="1"/>
          </p:cNvPicPr>
          <p:nvPr/>
        </p:nvPicPr>
        <p:blipFill>
          <a:blip r:embed="rId3"/>
          <a:stretch>
            <a:fillRect/>
          </a:stretch>
        </p:blipFill>
        <p:spPr>
          <a:xfrm>
            <a:off x="4169661" y="3824924"/>
            <a:ext cx="3055885" cy="3025402"/>
          </a:xfrm>
          <a:prstGeom prst="rect">
            <a:avLst/>
          </a:prstGeom>
        </p:spPr>
      </p:pic>
    </p:spTree>
    <p:extLst>
      <p:ext uri="{BB962C8B-B14F-4D97-AF65-F5344CB8AC3E}">
        <p14:creationId xmlns:p14="http://schemas.microsoft.com/office/powerpoint/2010/main" val="4183779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12BB25-A0F4-37F2-0698-9CDA121D7FAC}"/>
              </a:ext>
            </a:extLst>
          </p:cNvPr>
          <p:cNvSpPr>
            <a:spLocks noGrp="1"/>
          </p:cNvSpPr>
          <p:nvPr>
            <p:ph idx="1"/>
          </p:nvPr>
        </p:nvSpPr>
        <p:spPr>
          <a:xfrm>
            <a:off x="677334" y="274321"/>
            <a:ext cx="8596668" cy="5767042"/>
          </a:xfrm>
        </p:spPr>
        <p:txBody>
          <a:bodyPr/>
          <a:lstStyle/>
          <a:p>
            <a:r>
              <a:rPr lang="en-US"/>
              <a:t>THỰC HIỆN</a:t>
            </a:r>
          </a:p>
          <a:p>
            <a:pPr marL="0" indent="0">
              <a:buNone/>
            </a:pPr>
            <a:r>
              <a:rPr lang="en-US"/>
              <a:t>-CHỌN HÀM KERNEL </a:t>
            </a:r>
          </a:p>
          <a:p>
            <a:pPr marL="0" indent="0">
              <a:buNone/>
            </a:pPr>
            <a:r>
              <a:rPr lang="en-US"/>
              <a:t>+MỘT SỐ HÀM KERNEL</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-TÍNH KẾT QUẢ :</a:t>
            </a:r>
          </a:p>
          <a:p>
            <a:pPr marL="0" indent="0">
              <a:buNone/>
            </a:pPr>
            <a:endParaRPr lang="en-US"/>
          </a:p>
          <a:p>
            <a:pPr marL="0" indent="0">
              <a:buNone/>
            </a:pPr>
            <a:r>
              <a:rPr lang="en-US"/>
              <a:t>PREDICT=SGN(                     \\\\\                                            ) </a:t>
            </a:r>
          </a:p>
          <a:p>
            <a:pPr marL="0" indent="0">
              <a:buNone/>
            </a:pPr>
            <a:endParaRPr lang="en-US"/>
          </a:p>
        </p:txBody>
      </p:sp>
      <p:pic>
        <p:nvPicPr>
          <p:cNvPr id="6" name="Picture 5">
            <a:extLst>
              <a:ext uri="{FF2B5EF4-FFF2-40B4-BE49-F238E27FC236}">
                <a16:creationId xmlns:a16="http://schemas.microsoft.com/office/drawing/2014/main" id="{5F2F543A-B0C5-CB7A-4F0C-0B5D8E54D2BE}"/>
              </a:ext>
            </a:extLst>
          </p:cNvPr>
          <p:cNvPicPr>
            <a:picLocks noChangeAspect="1"/>
          </p:cNvPicPr>
          <p:nvPr/>
        </p:nvPicPr>
        <p:blipFill>
          <a:blip r:embed="rId2"/>
          <a:stretch>
            <a:fillRect/>
          </a:stretch>
        </p:blipFill>
        <p:spPr>
          <a:xfrm>
            <a:off x="756269" y="1593254"/>
            <a:ext cx="6078431" cy="1759546"/>
          </a:xfrm>
          <a:prstGeom prst="rect">
            <a:avLst/>
          </a:prstGeom>
        </p:spPr>
      </p:pic>
      <p:pic>
        <p:nvPicPr>
          <p:cNvPr id="8" name="Picture 7">
            <a:extLst>
              <a:ext uri="{FF2B5EF4-FFF2-40B4-BE49-F238E27FC236}">
                <a16:creationId xmlns:a16="http://schemas.microsoft.com/office/drawing/2014/main" id="{871B0069-D0A7-D52F-A7A7-D5527D188791}"/>
              </a:ext>
            </a:extLst>
          </p:cNvPr>
          <p:cNvPicPr>
            <a:picLocks noChangeAspect="1"/>
          </p:cNvPicPr>
          <p:nvPr/>
        </p:nvPicPr>
        <p:blipFill>
          <a:blip r:embed="rId3"/>
          <a:stretch>
            <a:fillRect/>
          </a:stretch>
        </p:blipFill>
        <p:spPr>
          <a:xfrm>
            <a:off x="2989118" y="681395"/>
            <a:ext cx="2544241" cy="415885"/>
          </a:xfrm>
          <a:prstGeom prst="rect">
            <a:avLst/>
          </a:prstGeom>
        </p:spPr>
      </p:pic>
      <p:pic>
        <p:nvPicPr>
          <p:cNvPr id="10" name="Picture 9">
            <a:extLst>
              <a:ext uri="{FF2B5EF4-FFF2-40B4-BE49-F238E27FC236}">
                <a16:creationId xmlns:a16="http://schemas.microsoft.com/office/drawing/2014/main" id="{545B24E9-29E5-8E1A-50B3-BFBE4857A6C9}"/>
              </a:ext>
            </a:extLst>
          </p:cNvPr>
          <p:cNvPicPr>
            <a:picLocks noChangeAspect="1"/>
          </p:cNvPicPr>
          <p:nvPr/>
        </p:nvPicPr>
        <p:blipFill>
          <a:blip r:embed="rId4"/>
          <a:stretch>
            <a:fillRect/>
          </a:stretch>
        </p:blipFill>
        <p:spPr>
          <a:xfrm>
            <a:off x="2268018" y="4153574"/>
            <a:ext cx="4648603" cy="662997"/>
          </a:xfrm>
          <a:prstGeom prst="rect">
            <a:avLst/>
          </a:prstGeom>
        </p:spPr>
      </p:pic>
    </p:spTree>
    <p:extLst>
      <p:ext uri="{BB962C8B-B14F-4D97-AF65-F5344CB8AC3E}">
        <p14:creationId xmlns:p14="http://schemas.microsoft.com/office/powerpoint/2010/main" val="3727018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264AF-9AE6-9472-45E3-8413E546684D}"/>
              </a:ext>
            </a:extLst>
          </p:cNvPr>
          <p:cNvSpPr>
            <a:spLocks noGrp="1"/>
          </p:cNvSpPr>
          <p:nvPr>
            <p:ph type="title"/>
          </p:nvPr>
        </p:nvSpPr>
        <p:spPr>
          <a:xfrm>
            <a:off x="981521" y="365760"/>
            <a:ext cx="8596668" cy="6563360"/>
          </a:xfrm>
        </p:spPr>
        <p:txBody>
          <a:bodyPr>
            <a:normAutofit/>
          </a:bodyPr>
          <a:lstStyle/>
          <a:p>
            <a:r>
              <a:rPr lang="en-US" sz="2400" b="1">
                <a:solidFill>
                  <a:schemeClr val="tx1">
                    <a:lumMod val="95000"/>
                    <a:lumOff val="5000"/>
                  </a:schemeClr>
                </a:solidFill>
              </a:rPr>
              <a:t>5:</a:t>
            </a:r>
            <a:r>
              <a:rPr lang="en-US" sz="1200" b="1" i="0">
                <a:solidFill>
                  <a:srgbClr val="204081"/>
                </a:solidFill>
                <a:effectLst/>
                <a:latin typeface="Roboto Condensed" panose="02000000000000000000" pitchFamily="2" charset="0"/>
              </a:rPr>
              <a:t> </a:t>
            </a:r>
            <a:r>
              <a:rPr lang="en-US" sz="2400" b="1" i="0">
                <a:solidFill>
                  <a:schemeClr val="tx1">
                    <a:lumMod val="95000"/>
                    <a:lumOff val="5000"/>
                  </a:schemeClr>
                </a:solidFill>
                <a:effectLst/>
                <a:latin typeface="Roboto Condensed" panose="02000000000000000000" pitchFamily="2" charset="0"/>
              </a:rPr>
              <a:t>Multi-class Support Vector Machine</a:t>
            </a:r>
            <a:br>
              <a:rPr lang="en-US" sz="2400" b="1" i="0">
                <a:solidFill>
                  <a:schemeClr val="tx1">
                    <a:lumMod val="95000"/>
                    <a:lumOff val="5000"/>
                  </a:schemeClr>
                </a:solidFill>
                <a:effectLst/>
                <a:latin typeface="Roboto Condensed" panose="02000000000000000000" pitchFamily="2" charset="0"/>
              </a:rPr>
            </a:br>
            <a:br>
              <a:rPr lang="en-US" sz="2400" b="1" i="0">
                <a:solidFill>
                  <a:schemeClr val="tx1">
                    <a:lumMod val="95000"/>
                    <a:lumOff val="5000"/>
                  </a:schemeClr>
                </a:solidFill>
                <a:effectLst/>
                <a:latin typeface="Roboto Condensed" panose="02000000000000000000" pitchFamily="2" charset="0"/>
              </a:rPr>
            </a:br>
            <a:br>
              <a:rPr lang="en-US" sz="2400" b="1" i="0">
                <a:solidFill>
                  <a:schemeClr val="tx1">
                    <a:lumMod val="95000"/>
                    <a:lumOff val="5000"/>
                  </a:schemeClr>
                </a:solidFill>
                <a:effectLst/>
                <a:latin typeface="Roboto Condensed" panose="02000000000000000000" pitchFamily="2" charset="0"/>
              </a:rPr>
            </a:br>
            <a:br>
              <a:rPr lang="en-US" sz="2400" b="1" i="0">
                <a:solidFill>
                  <a:schemeClr val="tx1">
                    <a:lumMod val="95000"/>
                    <a:lumOff val="5000"/>
                  </a:schemeClr>
                </a:solidFill>
                <a:effectLst/>
                <a:latin typeface="Roboto Condensed" panose="02000000000000000000" pitchFamily="2" charset="0"/>
              </a:rPr>
            </a:br>
            <a:br>
              <a:rPr lang="en-US" sz="2400" b="1" i="0">
                <a:solidFill>
                  <a:schemeClr val="tx1">
                    <a:lumMod val="95000"/>
                    <a:lumOff val="5000"/>
                  </a:schemeClr>
                </a:solidFill>
                <a:effectLst/>
                <a:latin typeface="Roboto Condensed" panose="02000000000000000000" pitchFamily="2" charset="0"/>
              </a:rPr>
            </a:br>
            <a:br>
              <a:rPr lang="en-US" sz="2400" b="1" i="0">
                <a:solidFill>
                  <a:schemeClr val="tx1">
                    <a:lumMod val="95000"/>
                    <a:lumOff val="5000"/>
                  </a:schemeClr>
                </a:solidFill>
                <a:effectLst/>
                <a:latin typeface="Roboto Condensed" panose="02000000000000000000" pitchFamily="2" charset="0"/>
              </a:rPr>
            </a:br>
            <a:br>
              <a:rPr lang="en-US" sz="2400" b="1" i="0">
                <a:solidFill>
                  <a:schemeClr val="tx1">
                    <a:lumMod val="95000"/>
                    <a:lumOff val="5000"/>
                  </a:schemeClr>
                </a:solidFill>
                <a:effectLst/>
                <a:latin typeface="Roboto Condensed" panose="02000000000000000000" pitchFamily="2" charset="0"/>
              </a:rPr>
            </a:br>
            <a:br>
              <a:rPr lang="en-US" sz="2400" b="1" i="0">
                <a:solidFill>
                  <a:schemeClr val="tx1">
                    <a:lumMod val="95000"/>
                    <a:lumOff val="5000"/>
                  </a:schemeClr>
                </a:solidFill>
                <a:effectLst/>
                <a:latin typeface="Roboto Condensed" panose="02000000000000000000" pitchFamily="2" charset="0"/>
              </a:rPr>
            </a:br>
            <a:br>
              <a:rPr lang="en-US" sz="2400" b="1" i="0">
                <a:solidFill>
                  <a:schemeClr val="tx1">
                    <a:lumMod val="95000"/>
                    <a:lumOff val="5000"/>
                  </a:schemeClr>
                </a:solidFill>
                <a:effectLst/>
                <a:latin typeface="Roboto Condensed" panose="02000000000000000000" pitchFamily="2" charset="0"/>
              </a:rPr>
            </a:br>
            <a:br>
              <a:rPr lang="en-US" sz="2400" b="1" i="0">
                <a:solidFill>
                  <a:schemeClr val="tx1">
                    <a:lumMod val="95000"/>
                    <a:lumOff val="5000"/>
                  </a:schemeClr>
                </a:solidFill>
                <a:effectLst/>
                <a:latin typeface="Roboto Condensed" panose="02000000000000000000" pitchFamily="2" charset="0"/>
              </a:rPr>
            </a:br>
            <a:r>
              <a:rPr lang="en-US" sz="1800" i="0">
                <a:solidFill>
                  <a:schemeClr val="tx1">
                    <a:lumMod val="95000"/>
                    <a:lumOff val="5000"/>
                  </a:schemeClr>
                </a:solidFill>
                <a:effectLst/>
                <a:latin typeface="Roboto Condensed" panose="02000000000000000000" pitchFamily="2" charset="0"/>
              </a:rPr>
              <a:t>-LẶP LẠI NHIỀU LẦN QUÁ TRÌNH PHÂN BIỆT 1 BỘ ĐIỂM VỚI </a:t>
            </a:r>
            <a:r>
              <a:rPr lang="en-US" sz="1800" b="1" i="0">
                <a:solidFill>
                  <a:schemeClr val="tx1">
                    <a:lumMod val="95000"/>
                    <a:lumOff val="5000"/>
                  </a:schemeClr>
                </a:solidFill>
                <a:effectLst/>
                <a:latin typeface="Roboto Condensed" panose="02000000000000000000" pitchFamily="2" charset="0"/>
              </a:rPr>
              <a:t>CÁC</a:t>
            </a:r>
            <a:r>
              <a:rPr lang="en-US" sz="1800" i="0">
                <a:solidFill>
                  <a:schemeClr val="tx1">
                    <a:lumMod val="95000"/>
                    <a:lumOff val="5000"/>
                  </a:schemeClr>
                </a:solidFill>
                <a:effectLst/>
                <a:latin typeface="Roboto Condensed" panose="02000000000000000000" pitchFamily="2" charset="0"/>
              </a:rPr>
              <a:t> BỘ ĐIỂM KHÁC ĐỂ ĐƯA RA DỰ ĐOÁN VỀ FEATURE</a:t>
            </a:r>
            <a:br>
              <a:rPr lang="en-US" sz="2400" b="1">
                <a:solidFill>
                  <a:schemeClr val="tx1">
                    <a:lumMod val="95000"/>
                    <a:lumOff val="5000"/>
                  </a:schemeClr>
                </a:solidFill>
                <a:latin typeface="Roboto Condensed" panose="02000000000000000000" pitchFamily="2" charset="0"/>
              </a:rPr>
            </a:br>
            <a:br>
              <a:rPr lang="en-US" sz="1200" b="1" i="0">
                <a:solidFill>
                  <a:srgbClr val="204081"/>
                </a:solidFill>
                <a:effectLst/>
                <a:latin typeface="Roboto Condensed" panose="02000000000000000000" pitchFamily="2" charset="0"/>
              </a:rPr>
            </a:br>
            <a:endParaRPr lang="en-US" sz="2400"/>
          </a:p>
        </p:txBody>
      </p:sp>
      <p:pic>
        <p:nvPicPr>
          <p:cNvPr id="5" name="Content Placeholder 4">
            <a:extLst>
              <a:ext uri="{FF2B5EF4-FFF2-40B4-BE49-F238E27FC236}">
                <a16:creationId xmlns:a16="http://schemas.microsoft.com/office/drawing/2014/main" id="{BC38A176-7DAF-B990-BB06-19B73D2B2F65}"/>
              </a:ext>
            </a:extLst>
          </p:cNvPr>
          <p:cNvPicPr>
            <a:picLocks noGrp="1" noChangeAspect="1"/>
          </p:cNvPicPr>
          <p:nvPr>
            <p:ph idx="1"/>
          </p:nvPr>
        </p:nvPicPr>
        <p:blipFill>
          <a:blip r:embed="rId2"/>
          <a:stretch>
            <a:fillRect/>
          </a:stretch>
        </p:blipFill>
        <p:spPr>
          <a:xfrm>
            <a:off x="1215887" y="914400"/>
            <a:ext cx="3362114" cy="3078479"/>
          </a:xfrm>
        </p:spPr>
      </p:pic>
    </p:spTree>
    <p:extLst>
      <p:ext uri="{BB962C8B-B14F-4D97-AF65-F5344CB8AC3E}">
        <p14:creationId xmlns:p14="http://schemas.microsoft.com/office/powerpoint/2010/main" val="3523936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5FF6CB3-A5E0-F0F3-5F3B-29ACA304CD22}"/>
              </a:ext>
            </a:extLst>
          </p:cNvPr>
          <p:cNvSpPr>
            <a:spLocks noGrp="1"/>
          </p:cNvSpPr>
          <p:nvPr>
            <p:ph idx="1"/>
          </p:nvPr>
        </p:nvSpPr>
        <p:spPr>
          <a:xfrm>
            <a:off x="677334" y="345441"/>
            <a:ext cx="8700346" cy="5695922"/>
          </a:xfrm>
        </p:spPr>
        <p:txBody>
          <a:bodyPr/>
          <a:lstStyle/>
          <a:p>
            <a:pPr marL="0" indent="0">
              <a:buNone/>
            </a:pPr>
            <a:endParaRPr lang="en-US" dirty="0"/>
          </a:p>
          <a:p>
            <a:pPr marL="0" indent="0">
              <a:buNone/>
            </a:pPr>
            <a:r>
              <a:rPr lang="en-US" dirty="0"/>
              <a:t>-</a:t>
            </a:r>
            <a:r>
              <a:rPr lang="en-US" dirty="0" err="1"/>
              <a:t>Bài</a:t>
            </a:r>
            <a:r>
              <a:rPr lang="en-US" dirty="0"/>
              <a:t> </a:t>
            </a:r>
            <a:r>
              <a:rPr lang="en-US" dirty="0" err="1"/>
              <a:t>toán</a:t>
            </a:r>
            <a:r>
              <a:rPr lang="en-US" dirty="0"/>
              <a:t> </a:t>
            </a:r>
            <a:r>
              <a:rPr lang="en-US" dirty="0" err="1"/>
              <a:t>phân</a:t>
            </a:r>
            <a:r>
              <a:rPr lang="en-US" dirty="0"/>
              <a:t> </a:t>
            </a:r>
            <a:r>
              <a:rPr lang="en-US" dirty="0" err="1"/>
              <a:t>loại</a:t>
            </a:r>
            <a:r>
              <a:rPr lang="en-US" dirty="0"/>
              <a:t> </a:t>
            </a:r>
            <a:r>
              <a:rPr lang="en-US" dirty="0" err="1"/>
              <a:t>ảnh</a:t>
            </a:r>
            <a:r>
              <a:rPr lang="en-US" dirty="0"/>
              <a:t> </a:t>
            </a:r>
            <a:r>
              <a:rPr lang="en-US" dirty="0" err="1"/>
              <a:t>bằng</a:t>
            </a:r>
            <a:r>
              <a:rPr lang="en-US" dirty="0"/>
              <a:t> SVM</a:t>
            </a:r>
          </a:p>
        </p:txBody>
      </p:sp>
      <p:sp>
        <p:nvSpPr>
          <p:cNvPr id="9" name="TextBox 8">
            <a:extLst>
              <a:ext uri="{FF2B5EF4-FFF2-40B4-BE49-F238E27FC236}">
                <a16:creationId xmlns:a16="http://schemas.microsoft.com/office/drawing/2014/main" id="{17BBC1C7-36BB-6C5D-45D1-535BB6297EEE}"/>
              </a:ext>
            </a:extLst>
          </p:cNvPr>
          <p:cNvSpPr txBox="1"/>
          <p:nvPr/>
        </p:nvSpPr>
        <p:spPr>
          <a:xfrm>
            <a:off x="955040" y="1788160"/>
            <a:ext cx="1778000" cy="646331"/>
          </a:xfrm>
          <a:prstGeom prst="rect">
            <a:avLst/>
          </a:prstGeom>
          <a:solidFill>
            <a:schemeClr val="accent3">
              <a:lumMod val="60000"/>
              <a:lumOff val="40000"/>
            </a:schemeClr>
          </a:solidFill>
          <a:effectLst>
            <a:innerShdw blurRad="63500" dist="50800" dir="13500000">
              <a:prstClr val="black">
                <a:alpha val="50000"/>
              </a:prstClr>
            </a:innerShdw>
          </a:effectLst>
        </p:spPr>
        <p:txBody>
          <a:bodyPr wrap="square" rtlCol="0">
            <a:spAutoFit/>
          </a:bodyPr>
          <a:lstStyle/>
          <a:p>
            <a:r>
              <a:rPr lang="en-US" err="1"/>
              <a:t>Chuẩn</a:t>
            </a:r>
            <a:r>
              <a:rPr lang="en-US"/>
              <a:t> </a:t>
            </a:r>
            <a:r>
              <a:rPr lang="en-US" err="1"/>
              <a:t>bị</a:t>
            </a:r>
            <a:r>
              <a:rPr lang="en-US"/>
              <a:t> </a:t>
            </a:r>
            <a:r>
              <a:rPr lang="en-US" err="1"/>
              <a:t>dữ</a:t>
            </a:r>
            <a:r>
              <a:rPr lang="en-US"/>
              <a:t> </a:t>
            </a:r>
            <a:r>
              <a:rPr lang="en-US" err="1"/>
              <a:t>liệu</a:t>
            </a:r>
            <a:endParaRPr lang="en-US"/>
          </a:p>
        </p:txBody>
      </p:sp>
      <p:sp>
        <p:nvSpPr>
          <p:cNvPr id="10" name="Rectangle 9">
            <a:extLst>
              <a:ext uri="{FF2B5EF4-FFF2-40B4-BE49-F238E27FC236}">
                <a16:creationId xmlns:a16="http://schemas.microsoft.com/office/drawing/2014/main" id="{4BB48855-34AE-F772-00DB-E9CB74843096}"/>
              </a:ext>
            </a:extLst>
          </p:cNvPr>
          <p:cNvSpPr/>
          <p:nvPr/>
        </p:nvSpPr>
        <p:spPr>
          <a:xfrm>
            <a:off x="4196080" y="1788160"/>
            <a:ext cx="1645920" cy="680720"/>
          </a:xfrm>
          <a:prstGeom prst="rect">
            <a:avLst/>
          </a:prstGeom>
          <a:solidFill>
            <a:schemeClr val="accent3">
              <a:lumMod val="60000"/>
              <a:lumOff val="4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b="0" i="0">
                <a:solidFill>
                  <a:schemeClr val="tx1">
                    <a:lumMod val="95000"/>
                    <a:lumOff val="5000"/>
                  </a:schemeClr>
                </a:solidFill>
                <a:effectLst/>
                <a:latin typeface="IBM Plex Sans Devanagari"/>
              </a:rPr>
              <a:t>Trích xuất đặc trưng</a:t>
            </a:r>
            <a:endParaRPr lang="en-US">
              <a:solidFill>
                <a:schemeClr val="tx1">
                  <a:lumMod val="95000"/>
                  <a:lumOff val="5000"/>
                </a:schemeClr>
              </a:solidFill>
            </a:endParaRPr>
          </a:p>
        </p:txBody>
      </p:sp>
      <p:sp>
        <p:nvSpPr>
          <p:cNvPr id="11" name="Rectangle 10">
            <a:extLst>
              <a:ext uri="{FF2B5EF4-FFF2-40B4-BE49-F238E27FC236}">
                <a16:creationId xmlns:a16="http://schemas.microsoft.com/office/drawing/2014/main" id="{3B268AC9-C9E0-7A12-924F-143CC5A0519E}"/>
              </a:ext>
            </a:extLst>
          </p:cNvPr>
          <p:cNvSpPr/>
          <p:nvPr/>
        </p:nvSpPr>
        <p:spPr>
          <a:xfrm>
            <a:off x="7574280" y="1788160"/>
            <a:ext cx="1645920" cy="751840"/>
          </a:xfrm>
          <a:prstGeom prst="rect">
            <a:avLst/>
          </a:prstGeom>
          <a:solidFill>
            <a:schemeClr val="accent3">
              <a:lumMod val="60000"/>
              <a:lumOff val="4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err="1">
                <a:solidFill>
                  <a:schemeClr val="tx1">
                    <a:lumMod val="95000"/>
                    <a:lumOff val="5000"/>
                  </a:schemeClr>
                </a:solidFill>
                <a:effectLst/>
                <a:latin typeface="IBM Plex Sans Devanagari"/>
              </a:rPr>
              <a:t>Huấn</a:t>
            </a:r>
            <a:r>
              <a:rPr lang="en-US" b="0" i="0" dirty="0">
                <a:solidFill>
                  <a:schemeClr val="tx1">
                    <a:lumMod val="95000"/>
                    <a:lumOff val="5000"/>
                  </a:schemeClr>
                </a:solidFill>
                <a:effectLst/>
                <a:latin typeface="IBM Plex Sans Devanagari"/>
              </a:rPr>
              <a:t> </a:t>
            </a:r>
            <a:r>
              <a:rPr lang="en-US" b="0" i="0" dirty="0" err="1">
                <a:solidFill>
                  <a:schemeClr val="tx1">
                    <a:lumMod val="95000"/>
                    <a:lumOff val="5000"/>
                  </a:schemeClr>
                </a:solidFill>
                <a:effectLst/>
                <a:latin typeface="IBM Plex Sans Devanagari"/>
              </a:rPr>
              <a:t>luyện</a:t>
            </a:r>
            <a:r>
              <a:rPr lang="en-US" b="0" i="0" dirty="0">
                <a:solidFill>
                  <a:schemeClr val="tx1">
                    <a:lumMod val="95000"/>
                    <a:lumOff val="5000"/>
                  </a:schemeClr>
                </a:solidFill>
                <a:effectLst/>
                <a:latin typeface="IBM Plex Sans Devanagari"/>
              </a:rPr>
              <a:t> </a:t>
            </a:r>
            <a:r>
              <a:rPr lang="en-US" b="0" i="0" dirty="0" err="1">
                <a:solidFill>
                  <a:schemeClr val="tx1">
                    <a:lumMod val="95000"/>
                    <a:lumOff val="5000"/>
                  </a:schemeClr>
                </a:solidFill>
                <a:effectLst/>
                <a:latin typeface="IBM Plex Sans Devanagari"/>
              </a:rPr>
              <a:t>mô</a:t>
            </a:r>
            <a:r>
              <a:rPr lang="en-US" b="0" i="0" dirty="0">
                <a:solidFill>
                  <a:schemeClr val="tx1">
                    <a:lumMod val="95000"/>
                    <a:lumOff val="5000"/>
                  </a:schemeClr>
                </a:solidFill>
                <a:effectLst/>
                <a:latin typeface="IBM Plex Sans Devanagari"/>
              </a:rPr>
              <a:t> </a:t>
            </a:r>
            <a:r>
              <a:rPr lang="en-US" b="0" i="0" dirty="0" err="1">
                <a:solidFill>
                  <a:schemeClr val="tx1">
                    <a:lumMod val="95000"/>
                    <a:lumOff val="5000"/>
                  </a:schemeClr>
                </a:solidFill>
                <a:effectLst/>
                <a:latin typeface="IBM Plex Sans Devanagari"/>
              </a:rPr>
              <a:t>hình</a:t>
            </a:r>
            <a:r>
              <a:rPr lang="en-US" b="0" i="0" dirty="0">
                <a:solidFill>
                  <a:schemeClr val="tx1">
                    <a:lumMod val="95000"/>
                    <a:lumOff val="5000"/>
                  </a:schemeClr>
                </a:solidFill>
                <a:effectLst/>
                <a:latin typeface="IBM Plex Sans Devanagari"/>
              </a:rPr>
              <a:t> SVM</a:t>
            </a:r>
            <a:endParaRPr lang="en-US" dirty="0">
              <a:solidFill>
                <a:schemeClr val="tx1">
                  <a:lumMod val="95000"/>
                  <a:lumOff val="5000"/>
                </a:schemeClr>
              </a:solidFill>
            </a:endParaRPr>
          </a:p>
        </p:txBody>
      </p:sp>
      <p:sp>
        <p:nvSpPr>
          <p:cNvPr id="13" name="Rectangle 12">
            <a:extLst>
              <a:ext uri="{FF2B5EF4-FFF2-40B4-BE49-F238E27FC236}">
                <a16:creationId xmlns:a16="http://schemas.microsoft.com/office/drawing/2014/main" id="{8494B3F9-EE5E-0707-CE9A-128D960CA0E3}"/>
              </a:ext>
            </a:extLst>
          </p:cNvPr>
          <p:cNvSpPr/>
          <p:nvPr/>
        </p:nvSpPr>
        <p:spPr>
          <a:xfrm>
            <a:off x="7599680" y="3667760"/>
            <a:ext cx="1645920" cy="843280"/>
          </a:xfrm>
          <a:prstGeom prst="rect">
            <a:avLst/>
          </a:prstGeom>
          <a:solidFill>
            <a:schemeClr val="accent3">
              <a:lumMod val="60000"/>
              <a:lumOff val="4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err="1">
                <a:solidFill>
                  <a:schemeClr val="tx1">
                    <a:lumMod val="95000"/>
                    <a:lumOff val="5000"/>
                  </a:schemeClr>
                </a:solidFill>
                <a:effectLst/>
                <a:latin typeface="IBM Plex Sans Devanagari"/>
              </a:rPr>
              <a:t>Kiểm</a:t>
            </a:r>
            <a:r>
              <a:rPr lang="en-US" b="0" i="0" dirty="0">
                <a:solidFill>
                  <a:schemeClr val="tx1">
                    <a:lumMod val="95000"/>
                    <a:lumOff val="5000"/>
                  </a:schemeClr>
                </a:solidFill>
                <a:effectLst/>
                <a:latin typeface="IBM Plex Sans Devanagari"/>
              </a:rPr>
              <a:t> </a:t>
            </a:r>
            <a:r>
              <a:rPr lang="en-US" b="0" i="0" dirty="0" err="1">
                <a:solidFill>
                  <a:schemeClr val="tx1">
                    <a:lumMod val="95000"/>
                    <a:lumOff val="5000"/>
                  </a:schemeClr>
                </a:solidFill>
                <a:effectLst/>
                <a:latin typeface="IBM Plex Sans Devanagari"/>
              </a:rPr>
              <a:t>định</a:t>
            </a:r>
            <a:r>
              <a:rPr lang="en-US" b="0" i="0" dirty="0">
                <a:solidFill>
                  <a:schemeClr val="tx1">
                    <a:lumMod val="95000"/>
                    <a:lumOff val="5000"/>
                  </a:schemeClr>
                </a:solidFill>
                <a:effectLst/>
                <a:latin typeface="IBM Plex Sans Devanagari"/>
              </a:rPr>
              <a:t> </a:t>
            </a:r>
            <a:r>
              <a:rPr lang="en-US" b="0" i="0" dirty="0" err="1">
                <a:solidFill>
                  <a:schemeClr val="tx1">
                    <a:lumMod val="95000"/>
                    <a:lumOff val="5000"/>
                  </a:schemeClr>
                </a:solidFill>
                <a:effectLst/>
                <a:latin typeface="IBM Plex Sans Devanagari"/>
              </a:rPr>
              <a:t>mô</a:t>
            </a:r>
            <a:r>
              <a:rPr lang="en-US" b="0" i="0" dirty="0">
                <a:solidFill>
                  <a:schemeClr val="tx1">
                    <a:lumMod val="95000"/>
                    <a:lumOff val="5000"/>
                  </a:schemeClr>
                </a:solidFill>
                <a:effectLst/>
                <a:latin typeface="IBM Plex Sans Devanagari"/>
              </a:rPr>
              <a:t> </a:t>
            </a:r>
            <a:r>
              <a:rPr lang="en-US" b="0" i="0" dirty="0" err="1">
                <a:solidFill>
                  <a:schemeClr val="tx1">
                    <a:lumMod val="95000"/>
                    <a:lumOff val="5000"/>
                  </a:schemeClr>
                </a:solidFill>
                <a:effectLst/>
                <a:latin typeface="IBM Plex Sans Devanagari"/>
              </a:rPr>
              <a:t>hình</a:t>
            </a:r>
            <a:endParaRPr lang="en-US" dirty="0">
              <a:solidFill>
                <a:schemeClr val="tx1">
                  <a:lumMod val="95000"/>
                  <a:lumOff val="5000"/>
                </a:schemeClr>
              </a:solidFill>
            </a:endParaRPr>
          </a:p>
        </p:txBody>
      </p:sp>
      <p:sp>
        <p:nvSpPr>
          <p:cNvPr id="14" name="Rectangle 13">
            <a:extLst>
              <a:ext uri="{FF2B5EF4-FFF2-40B4-BE49-F238E27FC236}">
                <a16:creationId xmlns:a16="http://schemas.microsoft.com/office/drawing/2014/main" id="{5F9DD563-D04B-D45E-4297-E7C369001DB8}"/>
              </a:ext>
            </a:extLst>
          </p:cNvPr>
          <p:cNvSpPr/>
          <p:nvPr/>
        </p:nvSpPr>
        <p:spPr>
          <a:xfrm>
            <a:off x="4196080" y="3677919"/>
            <a:ext cx="1645920" cy="833121"/>
          </a:xfrm>
          <a:prstGeom prst="rect">
            <a:avLst/>
          </a:prstGeom>
          <a:solidFill>
            <a:schemeClr val="accent3">
              <a:lumMod val="60000"/>
              <a:lumOff val="4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lumMod val="95000"/>
                    <a:lumOff val="5000"/>
                  </a:schemeClr>
                </a:solidFill>
                <a:effectLst/>
                <a:latin typeface="IBM Plex Sans Devanagari"/>
              </a:rPr>
              <a:t>Tinh </a:t>
            </a:r>
            <a:r>
              <a:rPr lang="en-US" b="0" i="0" dirty="0" err="1">
                <a:solidFill>
                  <a:schemeClr val="tx1">
                    <a:lumMod val="95000"/>
                    <a:lumOff val="5000"/>
                  </a:schemeClr>
                </a:solidFill>
                <a:effectLst/>
                <a:latin typeface="IBM Plex Sans Devanagari"/>
              </a:rPr>
              <a:t>chỉnh</a:t>
            </a:r>
            <a:r>
              <a:rPr lang="en-US" b="0" i="0" dirty="0">
                <a:solidFill>
                  <a:schemeClr val="tx1">
                    <a:lumMod val="95000"/>
                    <a:lumOff val="5000"/>
                  </a:schemeClr>
                </a:solidFill>
                <a:effectLst/>
                <a:latin typeface="IBM Plex Sans Devanagari"/>
              </a:rPr>
              <a:t> </a:t>
            </a:r>
            <a:r>
              <a:rPr lang="en-US" b="0" i="0" dirty="0" err="1">
                <a:solidFill>
                  <a:schemeClr val="tx1">
                    <a:lumMod val="95000"/>
                    <a:lumOff val="5000"/>
                  </a:schemeClr>
                </a:solidFill>
                <a:effectLst/>
                <a:latin typeface="IBM Plex Sans Devanagari"/>
              </a:rPr>
              <a:t>mô</a:t>
            </a:r>
            <a:r>
              <a:rPr lang="en-US" b="0" i="0" dirty="0">
                <a:solidFill>
                  <a:schemeClr val="tx1">
                    <a:lumMod val="95000"/>
                    <a:lumOff val="5000"/>
                  </a:schemeClr>
                </a:solidFill>
                <a:effectLst/>
                <a:latin typeface="IBM Plex Sans Devanagari"/>
              </a:rPr>
              <a:t> </a:t>
            </a:r>
            <a:r>
              <a:rPr lang="en-US" b="0" i="0" dirty="0" err="1">
                <a:solidFill>
                  <a:schemeClr val="tx1">
                    <a:lumMod val="95000"/>
                    <a:lumOff val="5000"/>
                  </a:schemeClr>
                </a:solidFill>
                <a:effectLst/>
                <a:latin typeface="IBM Plex Sans Devanagari"/>
              </a:rPr>
              <a:t>hình</a:t>
            </a:r>
            <a:endParaRPr lang="en-US" dirty="0">
              <a:solidFill>
                <a:schemeClr val="tx1">
                  <a:lumMod val="95000"/>
                  <a:lumOff val="5000"/>
                </a:schemeClr>
              </a:solidFill>
            </a:endParaRPr>
          </a:p>
        </p:txBody>
      </p:sp>
      <p:sp>
        <p:nvSpPr>
          <p:cNvPr id="15" name="Rectangle 14">
            <a:extLst>
              <a:ext uri="{FF2B5EF4-FFF2-40B4-BE49-F238E27FC236}">
                <a16:creationId xmlns:a16="http://schemas.microsoft.com/office/drawing/2014/main" id="{2BEBE402-8BB6-AAAD-25B1-8F1591916A63}"/>
              </a:ext>
            </a:extLst>
          </p:cNvPr>
          <p:cNvSpPr/>
          <p:nvPr/>
        </p:nvSpPr>
        <p:spPr>
          <a:xfrm>
            <a:off x="955040" y="3667760"/>
            <a:ext cx="1778000" cy="843280"/>
          </a:xfrm>
          <a:prstGeom prst="rect">
            <a:avLst/>
          </a:prstGeom>
          <a:solidFill>
            <a:schemeClr val="accent3">
              <a:lumMod val="60000"/>
              <a:lumOff val="4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err="1">
                <a:solidFill>
                  <a:schemeClr val="tx1">
                    <a:lumMod val="95000"/>
                    <a:lumOff val="5000"/>
                  </a:schemeClr>
                </a:solidFill>
                <a:effectLst/>
                <a:latin typeface="IBM Plex Sans Devanagari"/>
              </a:rPr>
              <a:t>Sử</a:t>
            </a:r>
            <a:r>
              <a:rPr lang="en-US" b="0" i="0">
                <a:solidFill>
                  <a:schemeClr val="tx1">
                    <a:lumMod val="95000"/>
                    <a:lumOff val="5000"/>
                  </a:schemeClr>
                </a:solidFill>
                <a:effectLst/>
                <a:latin typeface="IBM Plex Sans Devanagari"/>
              </a:rPr>
              <a:t> </a:t>
            </a:r>
            <a:r>
              <a:rPr lang="en-US" b="0" i="0" err="1">
                <a:solidFill>
                  <a:schemeClr val="tx1">
                    <a:lumMod val="95000"/>
                    <a:lumOff val="5000"/>
                  </a:schemeClr>
                </a:solidFill>
                <a:effectLst/>
                <a:latin typeface="IBM Plex Sans Devanagari"/>
              </a:rPr>
              <a:t>dụng</a:t>
            </a:r>
            <a:r>
              <a:rPr lang="en-US" b="0" i="0">
                <a:solidFill>
                  <a:schemeClr val="tx1">
                    <a:lumMod val="95000"/>
                    <a:lumOff val="5000"/>
                  </a:schemeClr>
                </a:solidFill>
                <a:effectLst/>
                <a:latin typeface="IBM Plex Sans Devanagari"/>
              </a:rPr>
              <a:t> </a:t>
            </a:r>
            <a:r>
              <a:rPr lang="en-US" b="0" i="0" err="1">
                <a:solidFill>
                  <a:schemeClr val="tx1">
                    <a:lumMod val="95000"/>
                    <a:lumOff val="5000"/>
                  </a:schemeClr>
                </a:solidFill>
                <a:effectLst/>
                <a:latin typeface="IBM Plex Sans Devanagari"/>
              </a:rPr>
              <a:t>mô</a:t>
            </a:r>
            <a:r>
              <a:rPr lang="en-US" b="0" i="0">
                <a:solidFill>
                  <a:schemeClr val="tx1">
                    <a:lumMod val="95000"/>
                    <a:lumOff val="5000"/>
                  </a:schemeClr>
                </a:solidFill>
                <a:effectLst/>
                <a:latin typeface="IBM Plex Sans Devanagari"/>
              </a:rPr>
              <a:t> </a:t>
            </a:r>
            <a:r>
              <a:rPr lang="en-US" b="0" i="0" err="1">
                <a:solidFill>
                  <a:schemeClr val="tx1">
                    <a:lumMod val="95000"/>
                    <a:lumOff val="5000"/>
                  </a:schemeClr>
                </a:solidFill>
                <a:effectLst/>
                <a:latin typeface="IBM Plex Sans Devanagari"/>
              </a:rPr>
              <a:t>hình</a:t>
            </a:r>
            <a:endParaRPr lang="en-US">
              <a:solidFill>
                <a:schemeClr val="tx1">
                  <a:lumMod val="95000"/>
                  <a:lumOff val="5000"/>
                </a:schemeClr>
              </a:solidFill>
            </a:endParaRPr>
          </a:p>
        </p:txBody>
      </p:sp>
      <p:cxnSp>
        <p:nvCxnSpPr>
          <p:cNvPr id="18" name="Straight Arrow Connector 17">
            <a:extLst>
              <a:ext uri="{FF2B5EF4-FFF2-40B4-BE49-F238E27FC236}">
                <a16:creationId xmlns:a16="http://schemas.microsoft.com/office/drawing/2014/main" id="{F6F838EE-E3F0-14D8-58BD-A15F152A34E2}"/>
              </a:ext>
            </a:extLst>
          </p:cNvPr>
          <p:cNvCxnSpPr>
            <a:stCxn id="9" idx="3"/>
          </p:cNvCxnSpPr>
          <p:nvPr/>
        </p:nvCxnSpPr>
        <p:spPr>
          <a:xfrm>
            <a:off x="2733040" y="2111326"/>
            <a:ext cx="1330960" cy="12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6D185C2-67F3-0CB2-51AB-A55A477FC1C5}"/>
              </a:ext>
            </a:extLst>
          </p:cNvPr>
          <p:cNvCxnSpPr>
            <a:stCxn id="10" idx="3"/>
          </p:cNvCxnSpPr>
          <p:nvPr/>
        </p:nvCxnSpPr>
        <p:spPr>
          <a:xfrm flipV="1">
            <a:off x="5842000" y="2123440"/>
            <a:ext cx="1595120" cy="5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C7FE24B-8EBC-4384-FE0D-B3F7997CD45F}"/>
              </a:ext>
            </a:extLst>
          </p:cNvPr>
          <p:cNvCxnSpPr>
            <a:stCxn id="11" idx="2"/>
          </p:cNvCxnSpPr>
          <p:nvPr/>
        </p:nvCxnSpPr>
        <p:spPr>
          <a:xfrm>
            <a:off x="8397240" y="2540000"/>
            <a:ext cx="25400" cy="995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0DA7755-B930-DC5B-7F37-E503FC2161D5}"/>
              </a:ext>
            </a:extLst>
          </p:cNvPr>
          <p:cNvCxnSpPr>
            <a:stCxn id="13" idx="1"/>
            <a:endCxn id="14" idx="3"/>
          </p:cNvCxnSpPr>
          <p:nvPr/>
        </p:nvCxnSpPr>
        <p:spPr>
          <a:xfrm flipH="1">
            <a:off x="5842000" y="4089400"/>
            <a:ext cx="1757680" cy="5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ABE608D-C031-B2D4-4CB7-2FB4B49FCCFA}"/>
              </a:ext>
            </a:extLst>
          </p:cNvPr>
          <p:cNvCxnSpPr>
            <a:stCxn id="14" idx="1"/>
            <a:endCxn id="15" idx="3"/>
          </p:cNvCxnSpPr>
          <p:nvPr/>
        </p:nvCxnSpPr>
        <p:spPr>
          <a:xfrm flipH="1" flipV="1">
            <a:off x="2733040" y="4089400"/>
            <a:ext cx="1463040" cy="5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7341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CDB5F-E1D8-3E21-FBC3-4D111818A4BD}"/>
              </a:ext>
            </a:extLst>
          </p:cNvPr>
          <p:cNvSpPr>
            <a:spLocks noGrp="1"/>
          </p:cNvSpPr>
          <p:nvPr>
            <p:ph type="title"/>
          </p:nvPr>
        </p:nvSpPr>
        <p:spPr>
          <a:xfrm>
            <a:off x="677334" y="274320"/>
            <a:ext cx="8596668" cy="640080"/>
          </a:xfrm>
        </p:spPr>
        <p:txBody>
          <a:bodyPr>
            <a:normAutofit/>
          </a:bodyPr>
          <a:lstStyle/>
          <a:p>
            <a:r>
              <a:rPr lang="en-US" sz="2400" b="1" dirty="0">
                <a:solidFill>
                  <a:schemeClr val="tx1">
                    <a:lumMod val="95000"/>
                    <a:lumOff val="5000"/>
                  </a:schemeClr>
                </a:solidFill>
              </a:rPr>
              <a:t>6:</a:t>
            </a:r>
            <a:r>
              <a:rPr lang="vi-VN" sz="2400" b="1" dirty="0">
                <a:solidFill>
                  <a:schemeClr val="tx1">
                    <a:lumMod val="95000"/>
                    <a:lumOff val="5000"/>
                  </a:schemeClr>
                </a:solidFill>
              </a:rPr>
              <a:t>Ưu Điểm Và Nhược Điểm</a:t>
            </a:r>
            <a:endParaRPr lang="en-US" sz="2400" dirty="0"/>
          </a:p>
        </p:txBody>
      </p:sp>
      <p:sp>
        <p:nvSpPr>
          <p:cNvPr id="3" name="Content Placeholder 2">
            <a:extLst>
              <a:ext uri="{FF2B5EF4-FFF2-40B4-BE49-F238E27FC236}">
                <a16:creationId xmlns:a16="http://schemas.microsoft.com/office/drawing/2014/main" id="{2C4DF01A-7243-84C4-7635-A3FC67388F69}"/>
              </a:ext>
            </a:extLst>
          </p:cNvPr>
          <p:cNvSpPr>
            <a:spLocks noGrp="1"/>
          </p:cNvSpPr>
          <p:nvPr>
            <p:ph idx="1"/>
          </p:nvPr>
        </p:nvSpPr>
        <p:spPr>
          <a:xfrm>
            <a:off x="677334" y="731520"/>
            <a:ext cx="8596668" cy="6126479"/>
          </a:xfrm>
        </p:spPr>
        <p:txBody>
          <a:bodyPr>
            <a:normAutofit lnSpcReduction="10000"/>
          </a:bodyPr>
          <a:lstStyle/>
          <a:p>
            <a:pPr marL="0" indent="0">
              <a:buNone/>
            </a:pPr>
            <a:r>
              <a:rPr lang="vi-VN" dirty="0"/>
              <a:t>1. Về độ chính xác:</a:t>
            </a:r>
          </a:p>
          <a:p>
            <a:pPr marL="0" indent="0">
              <a:buNone/>
            </a:pPr>
            <a:r>
              <a:rPr lang="vi-VN" dirty="0"/>
              <a:t>- SVM có độ chính xác cao hơn so với các phương pháp phân loại tuyến tính. Điều này là do SVM có khả năng xác định các đường phân chia phi tuyến tính.</a:t>
            </a:r>
          </a:p>
          <a:p>
            <a:pPr marL="0" indent="0">
              <a:buNone/>
            </a:pPr>
            <a:r>
              <a:rPr lang="vi-VN" dirty="0"/>
              <a:t>- Tuy nhiên, SVM có thể tỏ ra kém hiệu quả nếu đường phân chia là phi tuyến tính và phức tạp.</a:t>
            </a:r>
            <a:endParaRPr lang="en-US" dirty="0"/>
          </a:p>
          <a:p>
            <a:pPr marL="0" indent="0">
              <a:buNone/>
            </a:pPr>
            <a:r>
              <a:rPr lang="vi-VN" dirty="0"/>
              <a:t>2. Về độ linh hoạt:</a:t>
            </a:r>
          </a:p>
          <a:p>
            <a:pPr marL="0" indent="0">
              <a:buNone/>
            </a:pPr>
            <a:r>
              <a:rPr lang="vi-VN" dirty="0"/>
              <a:t>- SVM là phương pháp rất linh hoạt và có thể áp dụng cho nhiều bài toán phân loại khác nhau, bao gồm cả bài toán phân loại với dữ liệu phi tuyến tính.</a:t>
            </a:r>
          </a:p>
          <a:p>
            <a:pPr marL="0" indent="0">
              <a:buNone/>
            </a:pPr>
            <a:r>
              <a:rPr lang="vi-VN" dirty="0"/>
              <a:t>- Tuy nhiên, SVM không phù hợp với việc giải quyết các bài toán phân loại dữ liệu với dữ liệu lớn.</a:t>
            </a:r>
            <a:endParaRPr lang="en-US" dirty="0"/>
          </a:p>
          <a:p>
            <a:pPr marL="0" indent="0">
              <a:buNone/>
            </a:pPr>
            <a:r>
              <a:rPr lang="vi-VN" dirty="0"/>
              <a:t>3. Về tốc độ xử lý dữ liệu:</a:t>
            </a:r>
          </a:p>
          <a:p>
            <a:pPr marL="0" indent="0">
              <a:buNone/>
            </a:pPr>
            <a:r>
              <a:rPr lang="vi-VN" dirty="0"/>
              <a:t>- SVM có tốc độ xử lý dữ liệu nhanh hơn so với phương pháp k-Nearest Neighbors (kNN) và cây quyết định (Decision Tree).</a:t>
            </a:r>
          </a:p>
          <a:p>
            <a:pPr marL="0" indent="0">
              <a:buNone/>
            </a:pPr>
            <a:r>
              <a:rPr lang="vi-VN" dirty="0"/>
              <a:t>- Tuy nhiên, với dữ liệu lớn, SVM có thể tốn nhiều thời gian xử lý và tài nguyên hơn so với các phương pháp khác.</a:t>
            </a:r>
            <a:endParaRPr lang="en-US" dirty="0"/>
          </a:p>
          <a:p>
            <a:pPr marL="0" indent="0">
              <a:buNone/>
            </a:pPr>
            <a:r>
              <a:rPr lang="en-US" dirty="0"/>
              <a:t>4. </a:t>
            </a:r>
            <a:r>
              <a:rPr lang="en-US" dirty="0" err="1"/>
              <a:t>Về</a:t>
            </a:r>
            <a:r>
              <a:rPr lang="en-US" dirty="0"/>
              <a:t> </a:t>
            </a:r>
            <a:r>
              <a:rPr lang="en-US" dirty="0" err="1"/>
              <a:t>khả</a:t>
            </a:r>
            <a:r>
              <a:rPr lang="en-US" dirty="0"/>
              <a:t> </a:t>
            </a:r>
            <a:r>
              <a:rPr lang="en-US" dirty="0" err="1"/>
              <a:t>năng</a:t>
            </a:r>
            <a:r>
              <a:rPr lang="en-US"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r>
              <a:rPr lang="en-US" dirty="0"/>
              <a:t> </a:t>
            </a:r>
            <a:r>
              <a:rPr lang="en-US" dirty="0" err="1"/>
              <a:t>nhiễu</a:t>
            </a:r>
            <a:r>
              <a:rPr lang="en-US" dirty="0"/>
              <a:t>:</a:t>
            </a:r>
          </a:p>
          <a:p>
            <a:pPr marL="0" indent="0">
              <a:buNone/>
            </a:pPr>
            <a:r>
              <a:rPr lang="vi-VN" dirty="0"/>
              <a:t> </a:t>
            </a:r>
            <a:r>
              <a:rPr lang="en-US" dirty="0"/>
              <a:t>-</a:t>
            </a:r>
            <a:r>
              <a:rPr lang="vi-VN" dirty="0"/>
              <a:t>SVM có thể có những điểm dữ liệu dễ gây nhiễu và ảnh hưởng đến kết quả phân loại.</a:t>
            </a:r>
            <a:endParaRPr lang="en-US" dirty="0"/>
          </a:p>
          <a:p>
            <a:pPr marL="0" indent="0">
              <a:buNone/>
            </a:pPr>
            <a:endParaRPr lang="en-US" dirty="0"/>
          </a:p>
        </p:txBody>
      </p:sp>
    </p:spTree>
    <p:extLst>
      <p:ext uri="{BB962C8B-B14F-4D97-AF65-F5344CB8AC3E}">
        <p14:creationId xmlns:p14="http://schemas.microsoft.com/office/powerpoint/2010/main" val="1266242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0FA2C-80C2-7F0C-A6F9-09C3EB7862E3}"/>
              </a:ext>
            </a:extLst>
          </p:cNvPr>
          <p:cNvSpPr>
            <a:spLocks noGrp="1"/>
          </p:cNvSpPr>
          <p:nvPr>
            <p:ph type="title"/>
          </p:nvPr>
        </p:nvSpPr>
        <p:spPr>
          <a:xfrm>
            <a:off x="836360" y="259605"/>
            <a:ext cx="8596668" cy="3169394"/>
          </a:xfrm>
        </p:spPr>
        <p:txBody>
          <a:bodyPr>
            <a:normAutofit/>
          </a:bodyPr>
          <a:lstStyle/>
          <a:p>
            <a:r>
              <a:rPr lang="en-US" sz="2400" b="1" dirty="0">
                <a:solidFill>
                  <a:schemeClr val="tx1">
                    <a:lumMod val="95000"/>
                    <a:lumOff val="5000"/>
                  </a:schemeClr>
                </a:solidFill>
              </a:rPr>
              <a:t>7.SO SÁNH SVM VỚI LOGISTIC REGRESSION</a:t>
            </a:r>
            <a:br>
              <a:rPr lang="en-US" sz="2400" dirty="0">
                <a:solidFill>
                  <a:schemeClr val="tx1">
                    <a:lumMod val="95000"/>
                    <a:lumOff val="5000"/>
                  </a:schemeClr>
                </a:solidFill>
              </a:rPr>
            </a:br>
            <a:r>
              <a:rPr lang="en-US" sz="1800" dirty="0">
                <a:solidFill>
                  <a:schemeClr val="tx1">
                    <a:lumMod val="95000"/>
                    <a:lumOff val="5000"/>
                  </a:schemeClr>
                </a:solidFill>
              </a:rPr>
              <a:t>NHẮC LẠI VỀ LR</a:t>
            </a:r>
            <a:br>
              <a:rPr lang="en-US" sz="2400" dirty="0">
                <a:solidFill>
                  <a:schemeClr val="tx1">
                    <a:lumMod val="95000"/>
                    <a:lumOff val="5000"/>
                  </a:schemeClr>
                </a:solidFill>
              </a:rPr>
            </a:br>
            <a:r>
              <a:rPr lang="en-US" sz="1800" dirty="0">
                <a:solidFill>
                  <a:schemeClr val="tx1">
                    <a:lumMod val="95000"/>
                    <a:lumOff val="5000"/>
                  </a:schemeClr>
                </a:solidFill>
              </a:rPr>
              <a:t>-HÀM SIGMOID</a:t>
            </a:r>
            <a:br>
              <a:rPr lang="en-US" sz="1800" dirty="0">
                <a:solidFill>
                  <a:schemeClr val="tx1">
                    <a:lumMod val="95000"/>
                    <a:lumOff val="5000"/>
                  </a:schemeClr>
                </a:solidFill>
              </a:rPr>
            </a:br>
            <a:br>
              <a:rPr lang="en-US" sz="1800" dirty="0">
                <a:solidFill>
                  <a:schemeClr val="tx1">
                    <a:lumMod val="95000"/>
                    <a:lumOff val="5000"/>
                  </a:schemeClr>
                </a:solidFill>
              </a:rPr>
            </a:br>
            <a:r>
              <a:rPr lang="en-US" sz="1800" dirty="0">
                <a:solidFill>
                  <a:schemeClr val="tx1">
                    <a:lumMod val="95000"/>
                    <a:lumOff val="5000"/>
                  </a:schemeClr>
                </a:solidFill>
              </a:rPr>
              <a:t>-HÀM DỰ ĐOÁN  PREDICT=SIGMOID(         )</a:t>
            </a:r>
            <a:endParaRPr lang="en-US" sz="2400"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DFF298C6-F233-FAE3-436D-BA65782BD92F}"/>
              </a:ext>
            </a:extLst>
          </p:cNvPr>
          <p:cNvSpPr>
            <a:spLocks noGrp="1"/>
          </p:cNvSpPr>
          <p:nvPr>
            <p:ph idx="1"/>
          </p:nvPr>
        </p:nvSpPr>
        <p:spPr>
          <a:xfrm>
            <a:off x="836361" y="3428999"/>
            <a:ext cx="8656704" cy="3169396"/>
          </a:xfrm>
        </p:spPr>
        <p:txBody>
          <a:bodyPr>
            <a:normAutofit lnSpcReduction="10000"/>
          </a:bodyPr>
          <a:lstStyle/>
          <a:p>
            <a:pPr marL="0" indent="0">
              <a:buNone/>
            </a:pPr>
            <a:r>
              <a:rPr lang="en-US" dirty="0"/>
              <a:t>KẾT LUẬN</a:t>
            </a:r>
          </a:p>
          <a:p>
            <a:pPr marL="0" indent="0">
              <a:buNone/>
            </a:pPr>
            <a:r>
              <a:rPr lang="en-US" dirty="0"/>
              <a:t>-ĐỘ CHÍNH XÁC : PHÂN LOẠI TỐT HƠN LR VỚI BỘ DỮ LIỆU NHIỀU CHIỀU VÀ PHI TUYẾN TÍNH</a:t>
            </a:r>
          </a:p>
          <a:p>
            <a:pPr marL="0" indent="0">
              <a:buNone/>
            </a:pPr>
            <a:r>
              <a:rPr lang="en-US" dirty="0"/>
              <a:t>-TỐC ĐỘ TÍNH TOÁN : SVM CÓ TỐC ĐỘ TÍNH TOÁN CAO HƠN VÌ PHẢI TÌM ĐƯỜNG PHÂN CHIA TỐI ƯU TRONG KHÔNG GIAN CAO HƠN , CÒN LR CÓ THỂ DÙNG ĐẠO HÀM ĐỂ ĐƯA RA BỘ THAM PHÙ HỢP MỘT CÁCH NHANH CHÓNG</a:t>
            </a:r>
          </a:p>
          <a:p>
            <a:pPr marL="0" indent="0">
              <a:buNone/>
            </a:pPr>
            <a:r>
              <a:rPr lang="en-US" dirty="0"/>
              <a:t>-KHI DỮ LIỆU BỊ THAY ĐỔI , SVM CÓ KHẢ NĂNG THÍCH NGHI BẰNG CÁCH THAY ĐỔI BIÊN , TRONG KHI ĐÓ LR DỄ BỊ LỖI NẾU BỘ DỮ LIỆU KHÔNG TUYẾN TÍNH</a:t>
            </a:r>
          </a:p>
          <a:p>
            <a:pPr marL="0" indent="0">
              <a:buNone/>
            </a:pPr>
            <a:r>
              <a:rPr lang="en-US" dirty="0"/>
              <a:t>-KHI CÀI ĐẶT SVM PHỨC TẠP HƠN VÌ CÓ NHIỀU THAM SỐ VÀ PHẢI ĐIỀU CHỈNH KERNEL CHO PHÙ HỢP </a:t>
            </a:r>
          </a:p>
          <a:p>
            <a:pPr marL="0" indent="0">
              <a:buNone/>
            </a:pPr>
            <a:endParaRPr lang="en-US" dirty="0"/>
          </a:p>
        </p:txBody>
      </p:sp>
      <p:pic>
        <p:nvPicPr>
          <p:cNvPr id="5" name="Picture 4">
            <a:extLst>
              <a:ext uri="{FF2B5EF4-FFF2-40B4-BE49-F238E27FC236}">
                <a16:creationId xmlns:a16="http://schemas.microsoft.com/office/drawing/2014/main" id="{25BA6C17-A17F-730D-F46C-D069E062C109}"/>
              </a:ext>
            </a:extLst>
          </p:cNvPr>
          <p:cNvPicPr>
            <a:picLocks noChangeAspect="1"/>
          </p:cNvPicPr>
          <p:nvPr/>
        </p:nvPicPr>
        <p:blipFill>
          <a:blip r:embed="rId2"/>
          <a:stretch>
            <a:fillRect/>
          </a:stretch>
        </p:blipFill>
        <p:spPr>
          <a:xfrm>
            <a:off x="2532775" y="833378"/>
            <a:ext cx="1316513" cy="486538"/>
          </a:xfrm>
          <a:prstGeom prst="rect">
            <a:avLst/>
          </a:prstGeom>
        </p:spPr>
      </p:pic>
      <p:pic>
        <p:nvPicPr>
          <p:cNvPr id="7" name="Picture 6">
            <a:extLst>
              <a:ext uri="{FF2B5EF4-FFF2-40B4-BE49-F238E27FC236}">
                <a16:creationId xmlns:a16="http://schemas.microsoft.com/office/drawing/2014/main" id="{FE7278A7-86DE-CB10-7909-75C3D632BDA4}"/>
              </a:ext>
            </a:extLst>
          </p:cNvPr>
          <p:cNvPicPr>
            <a:picLocks noChangeAspect="1"/>
          </p:cNvPicPr>
          <p:nvPr/>
        </p:nvPicPr>
        <p:blipFill>
          <a:blip r:embed="rId3"/>
          <a:stretch>
            <a:fillRect/>
          </a:stretch>
        </p:blipFill>
        <p:spPr>
          <a:xfrm>
            <a:off x="5339799" y="755374"/>
            <a:ext cx="4190347" cy="2785937"/>
          </a:xfrm>
          <a:prstGeom prst="rect">
            <a:avLst/>
          </a:prstGeom>
        </p:spPr>
      </p:pic>
      <p:pic>
        <p:nvPicPr>
          <p:cNvPr id="9" name="Picture 8">
            <a:extLst>
              <a:ext uri="{FF2B5EF4-FFF2-40B4-BE49-F238E27FC236}">
                <a16:creationId xmlns:a16="http://schemas.microsoft.com/office/drawing/2014/main" id="{0DE3762A-2F10-8943-9B6B-BD094DDE07D0}"/>
              </a:ext>
            </a:extLst>
          </p:cNvPr>
          <p:cNvPicPr>
            <a:picLocks noChangeAspect="1"/>
          </p:cNvPicPr>
          <p:nvPr/>
        </p:nvPicPr>
        <p:blipFill>
          <a:blip r:embed="rId4"/>
          <a:stretch>
            <a:fillRect/>
          </a:stretch>
        </p:blipFill>
        <p:spPr>
          <a:xfrm>
            <a:off x="4496137" y="1391872"/>
            <a:ext cx="582898" cy="407103"/>
          </a:xfrm>
          <a:prstGeom prst="rect">
            <a:avLst/>
          </a:prstGeom>
        </p:spPr>
      </p:pic>
    </p:spTree>
    <p:extLst>
      <p:ext uri="{BB962C8B-B14F-4D97-AF65-F5344CB8AC3E}">
        <p14:creationId xmlns:p14="http://schemas.microsoft.com/office/powerpoint/2010/main" val="832839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75CB7-1DDF-9F64-29CC-D41430DDDE9D}"/>
              </a:ext>
            </a:extLst>
          </p:cNvPr>
          <p:cNvSpPr>
            <a:spLocks noGrp="1"/>
          </p:cNvSpPr>
          <p:nvPr>
            <p:ph type="title"/>
          </p:nvPr>
        </p:nvSpPr>
        <p:spPr>
          <a:xfrm>
            <a:off x="677334" y="74646"/>
            <a:ext cx="8596668" cy="1642187"/>
          </a:xfrm>
        </p:spPr>
        <p:txBody>
          <a:bodyPr/>
          <a:lstStyle/>
          <a:p>
            <a:r>
              <a:rPr lang="en-US" sz="2400" b="1">
                <a:solidFill>
                  <a:schemeClr val="tx1">
                    <a:lumMod val="95000"/>
                    <a:lumOff val="5000"/>
                  </a:schemeClr>
                </a:solidFill>
              </a:rPr>
              <a:t>2.</a:t>
            </a:r>
            <a:r>
              <a:rPr lang="en-US" sz="2400" b="1" i="1">
                <a:solidFill>
                  <a:srgbClr val="000000"/>
                </a:solidFill>
                <a:latin typeface="Arial" panose="020B0604020202020204" pitchFamily="34" charset="0"/>
              </a:rPr>
              <a:t> </a:t>
            </a:r>
            <a:r>
              <a:rPr lang="en-US" sz="2400" b="1">
                <a:solidFill>
                  <a:srgbClr val="000000"/>
                </a:solidFill>
                <a:latin typeface="Arial" panose="020B0604020202020204" pitchFamily="34" charset="0"/>
              </a:rPr>
              <a:t>Hard Margin SVM</a:t>
            </a:r>
            <a:r>
              <a:rPr lang="en-US" b="1">
                <a:solidFill>
                  <a:srgbClr val="000000"/>
                </a:solidFill>
                <a:latin typeface="Arial" panose="020B0604020202020204" pitchFamily="34" charset="0"/>
              </a:rPr>
              <a:t> </a:t>
            </a:r>
            <a:endParaRPr lang="en-US"/>
          </a:p>
        </p:txBody>
      </p:sp>
      <p:sp>
        <p:nvSpPr>
          <p:cNvPr id="3" name="Content Placeholder 2">
            <a:extLst>
              <a:ext uri="{FF2B5EF4-FFF2-40B4-BE49-F238E27FC236}">
                <a16:creationId xmlns:a16="http://schemas.microsoft.com/office/drawing/2014/main" id="{D9705E65-DAF5-FB3D-7ABA-6AAF424B71D1}"/>
              </a:ext>
            </a:extLst>
          </p:cNvPr>
          <p:cNvSpPr>
            <a:spLocks noGrp="1"/>
          </p:cNvSpPr>
          <p:nvPr>
            <p:ph idx="1"/>
          </p:nvPr>
        </p:nvSpPr>
        <p:spPr>
          <a:xfrm>
            <a:off x="434739" y="726428"/>
            <a:ext cx="10713508" cy="4891543"/>
          </a:xfrm>
        </p:spPr>
        <p:txBody>
          <a:bodyPr/>
          <a:lstStyle/>
          <a:p>
            <a:r>
              <a:rPr lang="en-US"/>
              <a:t>-BỘ DỮ LIỆU TUYẾN TÍNH</a:t>
            </a:r>
          </a:p>
          <a:p>
            <a:pPr marL="0" indent="0">
              <a:buNone/>
            </a:pPr>
            <a:r>
              <a:rPr lang="en-US"/>
              <a:t>                                                                                          VÍ DỤ:</a:t>
            </a:r>
          </a:p>
          <a:p>
            <a:pPr marL="0" indent="0">
              <a:buNone/>
            </a:pPr>
            <a:r>
              <a:rPr lang="en-US"/>
              <a:t>                                                                                         -BỘ DỮ LIỆU HOUSING</a:t>
            </a:r>
          </a:p>
          <a:p>
            <a:pPr marL="0" indent="0">
              <a:buNone/>
            </a:pPr>
            <a:r>
              <a:rPr lang="en-US"/>
              <a:t>                                                                                         -BỘ DỮ LIỆU BOSTON</a:t>
            </a:r>
          </a:p>
          <a:p>
            <a:pPr marL="0" indent="0">
              <a:buNone/>
            </a:pPr>
            <a:r>
              <a:rPr lang="en-US"/>
              <a:t>                                                                                         -BỘ DỮ LIỆU IRIS</a:t>
            </a:r>
          </a:p>
        </p:txBody>
      </p:sp>
      <p:pic>
        <p:nvPicPr>
          <p:cNvPr id="1026" name="Picture 2" descr="How to Calculate Stock Correlation Coefficient: 12 Steps">
            <a:extLst>
              <a:ext uri="{FF2B5EF4-FFF2-40B4-BE49-F238E27FC236}">
                <a16:creationId xmlns:a16="http://schemas.microsoft.com/office/drawing/2014/main" id="{C638A875-3CF7-398F-3816-0CB04BC903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753" y="1240029"/>
            <a:ext cx="4694573"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863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barn(inVertical)">
                                      <p:cBhvr>
                                        <p:cTn id="21" dur="500"/>
                                        <p:tgtEl>
                                          <p:spTgt spid="1026"/>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1000"/>
                                        <p:tgtEl>
                                          <p:spTgt spid="3">
                                            <p:txEl>
                                              <p:pRg st="1" end="1"/>
                                            </p:txEl>
                                          </p:spTgt>
                                        </p:tgtEl>
                                      </p:cBhvr>
                                    </p:animEffect>
                                    <p:anim calcmode="lin" valueType="num">
                                      <p:cBhvr>
                                        <p:cTn id="2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1000"/>
                                        <p:tgtEl>
                                          <p:spTgt spid="3">
                                            <p:txEl>
                                              <p:pRg st="2" end="2"/>
                                            </p:txEl>
                                          </p:spTgt>
                                        </p:tgtEl>
                                      </p:cBhvr>
                                    </p:animEffect>
                                    <p:anim calcmode="lin" valueType="num">
                                      <p:cBhvr>
                                        <p:cTn id="3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fade">
                                      <p:cBhvr>
                                        <p:cTn id="36" dur="1000"/>
                                        <p:tgtEl>
                                          <p:spTgt spid="3">
                                            <p:txEl>
                                              <p:pRg st="3" end="3"/>
                                            </p:txEl>
                                          </p:spTgt>
                                        </p:tgtEl>
                                      </p:cBhvr>
                                    </p:animEffect>
                                    <p:anim calcmode="lin" valueType="num">
                                      <p:cBhvr>
                                        <p:cTn id="3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1000"/>
                                        <p:tgtEl>
                                          <p:spTgt spid="3">
                                            <p:txEl>
                                              <p:pRg st="4" end="4"/>
                                            </p:txEl>
                                          </p:spTgt>
                                        </p:tgtEl>
                                      </p:cBhvr>
                                    </p:animEffect>
                                    <p:anim calcmode="lin" valueType="num">
                                      <p:cBhvr>
                                        <p:cTn id="4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F8EE6-55B7-1A99-12B6-30515070E653}"/>
              </a:ext>
            </a:extLst>
          </p:cNvPr>
          <p:cNvSpPr>
            <a:spLocks noGrp="1"/>
          </p:cNvSpPr>
          <p:nvPr>
            <p:ph type="title"/>
          </p:nvPr>
        </p:nvSpPr>
        <p:spPr>
          <a:xfrm>
            <a:off x="677334" y="149290"/>
            <a:ext cx="8596668" cy="1781110"/>
          </a:xfrm>
        </p:spPr>
        <p:txBody>
          <a:bodyPr>
            <a:normAutofit/>
          </a:bodyPr>
          <a:lstStyle/>
          <a:p>
            <a:r>
              <a:rPr lang="en-US" sz="2400" b="1">
                <a:solidFill>
                  <a:srgbClr val="000000"/>
                </a:solidFill>
                <a:effectLst/>
                <a:latin typeface="Arial" panose="020B0604020202020204" pitchFamily="34" charset="0"/>
              </a:rPr>
              <a:t> </a:t>
            </a:r>
            <a:endParaRPr lang="en-US" sz="2400" b="1">
              <a:solidFill>
                <a:schemeClr val="tx1">
                  <a:lumMod val="95000"/>
                  <a:lumOff val="5000"/>
                </a:schemeClr>
              </a:solidFill>
            </a:endParaRPr>
          </a:p>
        </p:txBody>
      </p:sp>
      <p:sp>
        <p:nvSpPr>
          <p:cNvPr id="3" name="Content Placeholder 2">
            <a:extLst>
              <a:ext uri="{FF2B5EF4-FFF2-40B4-BE49-F238E27FC236}">
                <a16:creationId xmlns:a16="http://schemas.microsoft.com/office/drawing/2014/main" id="{4B3DBE1F-BAD4-2C0F-CDDC-42A7AD506327}"/>
              </a:ext>
            </a:extLst>
          </p:cNvPr>
          <p:cNvSpPr>
            <a:spLocks noGrp="1"/>
          </p:cNvSpPr>
          <p:nvPr>
            <p:ph idx="1"/>
          </p:nvPr>
        </p:nvSpPr>
        <p:spPr>
          <a:xfrm>
            <a:off x="677334" y="671805"/>
            <a:ext cx="8596668" cy="5369558"/>
          </a:xfrm>
        </p:spPr>
        <p:txBody>
          <a:bodyPr/>
          <a:lstStyle/>
          <a:p>
            <a:endParaRPr lang="en-US"/>
          </a:p>
          <a:p>
            <a:r>
              <a:rPr lang="en-US"/>
              <a:t>-Ý TƯỞNG BÀI TOÁN</a:t>
            </a:r>
          </a:p>
        </p:txBody>
      </p:sp>
      <p:pic>
        <p:nvPicPr>
          <p:cNvPr id="5" name="Picture 4">
            <a:extLst>
              <a:ext uri="{FF2B5EF4-FFF2-40B4-BE49-F238E27FC236}">
                <a16:creationId xmlns:a16="http://schemas.microsoft.com/office/drawing/2014/main" id="{A1C1552D-3568-896A-2408-72579695E9DE}"/>
              </a:ext>
            </a:extLst>
          </p:cNvPr>
          <p:cNvPicPr>
            <a:picLocks noChangeAspect="1"/>
          </p:cNvPicPr>
          <p:nvPr/>
        </p:nvPicPr>
        <p:blipFill>
          <a:blip r:embed="rId2"/>
          <a:stretch>
            <a:fillRect/>
          </a:stretch>
        </p:blipFill>
        <p:spPr>
          <a:xfrm>
            <a:off x="6873250" y="1872974"/>
            <a:ext cx="5318750" cy="3816545"/>
          </a:xfrm>
          <a:prstGeom prst="rect">
            <a:avLst/>
          </a:prstGeom>
        </p:spPr>
      </p:pic>
      <p:pic>
        <p:nvPicPr>
          <p:cNvPr id="9" name="Picture 8">
            <a:extLst>
              <a:ext uri="{FF2B5EF4-FFF2-40B4-BE49-F238E27FC236}">
                <a16:creationId xmlns:a16="http://schemas.microsoft.com/office/drawing/2014/main" id="{9D8246EB-E08A-F794-856C-815FE6D2902C}"/>
              </a:ext>
            </a:extLst>
          </p:cNvPr>
          <p:cNvPicPr>
            <a:picLocks noChangeAspect="1"/>
          </p:cNvPicPr>
          <p:nvPr/>
        </p:nvPicPr>
        <p:blipFill>
          <a:blip r:embed="rId3"/>
          <a:stretch>
            <a:fillRect/>
          </a:stretch>
        </p:blipFill>
        <p:spPr>
          <a:xfrm>
            <a:off x="1380759" y="1593143"/>
            <a:ext cx="5669772" cy="4038950"/>
          </a:xfrm>
          <a:prstGeom prst="rect">
            <a:avLst/>
          </a:prstGeom>
        </p:spPr>
      </p:pic>
      <mc:AlternateContent xmlns:mc="http://schemas.openxmlformats.org/markup-compatibility/2006" xmlns:p14="http://schemas.microsoft.com/office/powerpoint/2010/main">
        <mc:Choice Requires="p14">
          <p:contentPart p14:bwMode="auto" r:id="rId4">
            <p14:nvContentPartPr>
              <p14:cNvPr id="31" name="Ink 30">
                <a:extLst>
                  <a:ext uri="{FF2B5EF4-FFF2-40B4-BE49-F238E27FC236}">
                    <a16:creationId xmlns:a16="http://schemas.microsoft.com/office/drawing/2014/main" id="{7BDA89ED-FA53-6186-A57C-A411B73A23B2}"/>
                  </a:ext>
                </a:extLst>
              </p14:cNvPr>
              <p14:cNvContentPartPr/>
              <p14:nvPr/>
            </p14:nvContentPartPr>
            <p14:xfrm>
              <a:off x="2919328" y="3555830"/>
              <a:ext cx="360" cy="360"/>
            </p14:xfrm>
          </p:contentPart>
        </mc:Choice>
        <mc:Fallback xmlns="">
          <p:pic>
            <p:nvPicPr>
              <p:cNvPr id="31" name="Ink 30">
                <a:extLst>
                  <a:ext uri="{FF2B5EF4-FFF2-40B4-BE49-F238E27FC236}">
                    <a16:creationId xmlns:a16="http://schemas.microsoft.com/office/drawing/2014/main" id="{7BDA89ED-FA53-6186-A57C-A411B73A23B2}"/>
                  </a:ext>
                </a:extLst>
              </p:cNvPr>
              <p:cNvPicPr/>
              <p:nvPr/>
            </p:nvPicPr>
            <p:blipFill>
              <a:blip r:embed="rId5"/>
              <a:stretch>
                <a:fillRect/>
              </a:stretch>
            </p:blipFill>
            <p:spPr>
              <a:xfrm>
                <a:off x="2901328" y="3537830"/>
                <a:ext cx="36000" cy="36000"/>
              </a:xfrm>
              <a:prstGeom prst="rect">
                <a:avLst/>
              </a:prstGeom>
            </p:spPr>
          </p:pic>
        </mc:Fallback>
      </mc:AlternateContent>
    </p:spTree>
    <p:extLst>
      <p:ext uri="{BB962C8B-B14F-4D97-AF65-F5344CB8AC3E}">
        <p14:creationId xmlns:p14="http://schemas.microsoft.com/office/powerpoint/2010/main" val="1497125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arn(inVertical)">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arn(inVertical)">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E85FE-303C-C347-A567-4DA9C068F258}"/>
              </a:ext>
            </a:extLst>
          </p:cNvPr>
          <p:cNvSpPr>
            <a:spLocks noGrp="1"/>
          </p:cNvSpPr>
          <p:nvPr>
            <p:ph type="title"/>
          </p:nvPr>
        </p:nvSpPr>
        <p:spPr>
          <a:xfrm>
            <a:off x="677334" y="111967"/>
            <a:ext cx="8596668" cy="1818433"/>
          </a:xfrm>
        </p:spPr>
        <p:txBody>
          <a:bodyPr/>
          <a:lstStyle/>
          <a:p>
            <a:endParaRPr lang="en-US"/>
          </a:p>
        </p:txBody>
      </p:sp>
      <p:sp>
        <p:nvSpPr>
          <p:cNvPr id="3" name="Content Placeholder 2">
            <a:extLst>
              <a:ext uri="{FF2B5EF4-FFF2-40B4-BE49-F238E27FC236}">
                <a16:creationId xmlns:a16="http://schemas.microsoft.com/office/drawing/2014/main" id="{66009499-C146-02C6-1F06-C50093F902DA}"/>
              </a:ext>
            </a:extLst>
          </p:cNvPr>
          <p:cNvSpPr>
            <a:spLocks noGrp="1"/>
          </p:cNvSpPr>
          <p:nvPr>
            <p:ph idx="1"/>
          </p:nvPr>
        </p:nvSpPr>
        <p:spPr>
          <a:xfrm>
            <a:off x="677334" y="354563"/>
            <a:ext cx="8596668" cy="6503437"/>
          </a:xfrm>
        </p:spPr>
        <p:txBody>
          <a:bodyPr/>
          <a:lstStyle/>
          <a:p>
            <a:pPr marL="0" indent="0">
              <a:buNone/>
            </a:pPr>
            <a:r>
              <a:rPr lang="en-US"/>
              <a:t>-CÔNG THỨC KHOẢNG CÁCH TỪ 1 ĐIỂM ĐẾN 1 ĐƯỜNG THẲNG TRONG KHÔNG GIAN 2 CHIỀU</a:t>
            </a:r>
          </a:p>
          <a:p>
            <a:pPr marL="0" indent="0">
              <a:buNone/>
            </a:pPr>
            <a:endParaRPr lang="en-US"/>
          </a:p>
          <a:p>
            <a:pPr marL="0" indent="0">
              <a:buNone/>
            </a:pPr>
            <a:endParaRPr lang="en-US"/>
          </a:p>
          <a:p>
            <a:pPr marL="0" indent="0">
              <a:buNone/>
            </a:pPr>
            <a:r>
              <a:rPr lang="en-US"/>
              <a:t>-CÔNG THỨC KHOẢNG CÁCH TỔNG QUÁT TRONG BỘ DỮ LIỆU ĐA CHIỀU</a:t>
            </a:r>
          </a:p>
          <a:p>
            <a:pPr marL="0" indent="0">
              <a:buNone/>
            </a:pPr>
            <a:endParaRPr lang="en-US"/>
          </a:p>
          <a:p>
            <a:pPr marL="0" indent="0">
              <a:buNone/>
            </a:pPr>
            <a:endParaRPr lang="en-US"/>
          </a:p>
          <a:p>
            <a:pPr marL="0" indent="0">
              <a:buNone/>
            </a:pPr>
            <a:endParaRPr lang="en-US"/>
          </a:p>
          <a:p>
            <a:pPr marL="0" indent="0">
              <a:buNone/>
            </a:pPr>
            <a:r>
              <a:rPr lang="en-US"/>
              <a:t>-CÔNG THỨC TÍNH MARGIN </a:t>
            </a:r>
          </a:p>
          <a:p>
            <a:pPr marL="0" indent="0">
              <a:buNone/>
            </a:pPr>
            <a:endParaRPr lang="en-US"/>
          </a:p>
          <a:p>
            <a:pPr marL="0" indent="0">
              <a:buNone/>
            </a:pPr>
            <a:endParaRPr lang="en-US"/>
          </a:p>
          <a:p>
            <a:pPr marL="0" indent="0">
              <a:buNone/>
            </a:pPr>
            <a:r>
              <a:rPr lang="en-US"/>
              <a:t>-MỤC TIÊU</a:t>
            </a:r>
          </a:p>
          <a:p>
            <a:pPr marL="0" indent="0">
              <a:buNone/>
            </a:pPr>
            <a:endParaRPr lang="en-US"/>
          </a:p>
        </p:txBody>
      </p:sp>
      <p:pic>
        <p:nvPicPr>
          <p:cNvPr id="5" name="Picture 4">
            <a:extLst>
              <a:ext uri="{FF2B5EF4-FFF2-40B4-BE49-F238E27FC236}">
                <a16:creationId xmlns:a16="http://schemas.microsoft.com/office/drawing/2014/main" id="{2AB033FA-F8E5-887B-234F-212B20CFE5C1}"/>
              </a:ext>
            </a:extLst>
          </p:cNvPr>
          <p:cNvPicPr>
            <a:picLocks noChangeAspect="1"/>
          </p:cNvPicPr>
          <p:nvPr/>
        </p:nvPicPr>
        <p:blipFill>
          <a:blip r:embed="rId2"/>
          <a:stretch>
            <a:fillRect/>
          </a:stretch>
        </p:blipFill>
        <p:spPr>
          <a:xfrm>
            <a:off x="780986" y="1021183"/>
            <a:ext cx="1727287" cy="876930"/>
          </a:xfrm>
          <a:prstGeom prst="rect">
            <a:avLst/>
          </a:prstGeom>
        </p:spPr>
      </p:pic>
      <p:pic>
        <p:nvPicPr>
          <p:cNvPr id="7" name="Picture 6">
            <a:extLst>
              <a:ext uri="{FF2B5EF4-FFF2-40B4-BE49-F238E27FC236}">
                <a16:creationId xmlns:a16="http://schemas.microsoft.com/office/drawing/2014/main" id="{9DA996B7-6296-B261-A417-D2C9F6AF7A74}"/>
              </a:ext>
            </a:extLst>
          </p:cNvPr>
          <p:cNvPicPr>
            <a:picLocks noChangeAspect="1"/>
          </p:cNvPicPr>
          <p:nvPr/>
        </p:nvPicPr>
        <p:blipFill>
          <a:blip r:embed="rId3"/>
          <a:stretch>
            <a:fillRect/>
          </a:stretch>
        </p:blipFill>
        <p:spPr>
          <a:xfrm>
            <a:off x="906735" y="2254090"/>
            <a:ext cx="1417364" cy="966384"/>
          </a:xfrm>
          <a:prstGeom prst="rect">
            <a:avLst/>
          </a:prstGeom>
        </p:spPr>
      </p:pic>
      <p:pic>
        <p:nvPicPr>
          <p:cNvPr id="9" name="Picture 8">
            <a:extLst>
              <a:ext uri="{FF2B5EF4-FFF2-40B4-BE49-F238E27FC236}">
                <a16:creationId xmlns:a16="http://schemas.microsoft.com/office/drawing/2014/main" id="{A1C5AF3C-687A-953C-5C0E-6BC01A132D4E}"/>
              </a:ext>
            </a:extLst>
          </p:cNvPr>
          <p:cNvPicPr>
            <a:picLocks noChangeAspect="1"/>
          </p:cNvPicPr>
          <p:nvPr/>
        </p:nvPicPr>
        <p:blipFill>
          <a:blip r:embed="rId4"/>
          <a:stretch>
            <a:fillRect/>
          </a:stretch>
        </p:blipFill>
        <p:spPr>
          <a:xfrm>
            <a:off x="2917998" y="2368640"/>
            <a:ext cx="6326348" cy="735351"/>
          </a:xfrm>
          <a:prstGeom prst="rect">
            <a:avLst/>
          </a:prstGeom>
        </p:spPr>
      </p:pic>
      <p:pic>
        <p:nvPicPr>
          <p:cNvPr id="11" name="Picture 10">
            <a:extLst>
              <a:ext uri="{FF2B5EF4-FFF2-40B4-BE49-F238E27FC236}">
                <a16:creationId xmlns:a16="http://schemas.microsoft.com/office/drawing/2014/main" id="{0BF885B9-EE6D-C128-14A9-55DE488B8ECF}"/>
              </a:ext>
            </a:extLst>
          </p:cNvPr>
          <p:cNvPicPr>
            <a:picLocks noChangeAspect="1"/>
          </p:cNvPicPr>
          <p:nvPr/>
        </p:nvPicPr>
        <p:blipFill>
          <a:blip r:embed="rId5"/>
          <a:stretch>
            <a:fillRect/>
          </a:stretch>
        </p:blipFill>
        <p:spPr>
          <a:xfrm>
            <a:off x="906735" y="3730767"/>
            <a:ext cx="3117688" cy="884121"/>
          </a:xfrm>
          <a:prstGeom prst="rect">
            <a:avLst/>
          </a:prstGeom>
        </p:spPr>
      </p:pic>
      <p:pic>
        <p:nvPicPr>
          <p:cNvPr id="13" name="Picture 12">
            <a:extLst>
              <a:ext uri="{FF2B5EF4-FFF2-40B4-BE49-F238E27FC236}">
                <a16:creationId xmlns:a16="http://schemas.microsoft.com/office/drawing/2014/main" id="{BB125B6D-7373-0803-CA66-4FBE972D3855}"/>
              </a:ext>
            </a:extLst>
          </p:cNvPr>
          <p:cNvPicPr>
            <a:picLocks noChangeAspect="1"/>
          </p:cNvPicPr>
          <p:nvPr/>
        </p:nvPicPr>
        <p:blipFill>
          <a:blip r:embed="rId6"/>
          <a:stretch>
            <a:fillRect/>
          </a:stretch>
        </p:blipFill>
        <p:spPr>
          <a:xfrm>
            <a:off x="939719" y="5053128"/>
            <a:ext cx="6293363" cy="735350"/>
          </a:xfrm>
          <a:prstGeom prst="rect">
            <a:avLst/>
          </a:prstGeom>
        </p:spPr>
      </p:pic>
      <p:pic>
        <p:nvPicPr>
          <p:cNvPr id="15" name="Picture 14">
            <a:extLst>
              <a:ext uri="{FF2B5EF4-FFF2-40B4-BE49-F238E27FC236}">
                <a16:creationId xmlns:a16="http://schemas.microsoft.com/office/drawing/2014/main" id="{D8F2FDA1-8B29-AB8E-F74C-32EE275A399A}"/>
              </a:ext>
            </a:extLst>
          </p:cNvPr>
          <p:cNvPicPr>
            <a:picLocks noChangeAspect="1"/>
          </p:cNvPicPr>
          <p:nvPr/>
        </p:nvPicPr>
        <p:blipFill>
          <a:blip r:embed="rId7"/>
          <a:stretch>
            <a:fillRect/>
          </a:stretch>
        </p:blipFill>
        <p:spPr>
          <a:xfrm>
            <a:off x="906735" y="5836817"/>
            <a:ext cx="3117688" cy="546053"/>
          </a:xfrm>
          <a:prstGeom prst="rect">
            <a:avLst/>
          </a:prstGeom>
        </p:spPr>
      </p:pic>
    </p:spTree>
    <p:extLst>
      <p:ext uri="{BB962C8B-B14F-4D97-AF65-F5344CB8AC3E}">
        <p14:creationId xmlns:p14="http://schemas.microsoft.com/office/powerpoint/2010/main" val="218358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fade">
                                      <p:cBhvr>
                                        <p:cTn id="56" dur="1000"/>
                                        <p:tgtEl>
                                          <p:spTgt spid="3">
                                            <p:txEl>
                                              <p:pRg st="10" end="10"/>
                                            </p:txEl>
                                          </p:spTgt>
                                        </p:tgtEl>
                                      </p:cBhvr>
                                    </p:animEffect>
                                    <p:anim calcmode="lin" valueType="num">
                                      <p:cBhvr>
                                        <p:cTn id="57"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fade">
                                      <p:cBhvr>
                                        <p:cTn id="63" dur="1000"/>
                                        <p:tgtEl>
                                          <p:spTgt spid="13"/>
                                        </p:tgtEl>
                                      </p:cBhvr>
                                    </p:animEffect>
                                    <p:anim calcmode="lin" valueType="num">
                                      <p:cBhvr>
                                        <p:cTn id="64" dur="1000" fill="hold"/>
                                        <p:tgtEl>
                                          <p:spTgt spid="13"/>
                                        </p:tgtEl>
                                        <p:attrNameLst>
                                          <p:attrName>ppt_x</p:attrName>
                                        </p:attrNameLst>
                                      </p:cBhvr>
                                      <p:tavLst>
                                        <p:tav tm="0">
                                          <p:val>
                                            <p:strVal val="#ppt_x"/>
                                          </p:val>
                                        </p:tav>
                                        <p:tav tm="100000">
                                          <p:val>
                                            <p:strVal val="#ppt_x"/>
                                          </p:val>
                                        </p:tav>
                                      </p:tavLst>
                                    </p:anim>
                                    <p:anim calcmode="lin" valueType="num">
                                      <p:cBhvr>
                                        <p:cTn id="6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1000"/>
                                        <p:tgtEl>
                                          <p:spTgt spid="15"/>
                                        </p:tgtEl>
                                      </p:cBhvr>
                                    </p:animEffect>
                                    <p:anim calcmode="lin" valueType="num">
                                      <p:cBhvr>
                                        <p:cTn id="71" dur="1000" fill="hold"/>
                                        <p:tgtEl>
                                          <p:spTgt spid="15"/>
                                        </p:tgtEl>
                                        <p:attrNameLst>
                                          <p:attrName>ppt_x</p:attrName>
                                        </p:attrNameLst>
                                      </p:cBhvr>
                                      <p:tavLst>
                                        <p:tav tm="0">
                                          <p:val>
                                            <p:strVal val="#ppt_x"/>
                                          </p:val>
                                        </p:tav>
                                        <p:tav tm="100000">
                                          <p:val>
                                            <p:strVal val="#ppt_x"/>
                                          </p:val>
                                        </p:tav>
                                      </p:tavLst>
                                    </p:anim>
                                    <p:anim calcmode="lin" valueType="num">
                                      <p:cBhvr>
                                        <p:cTn id="7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D8A0F6-C4C1-8DC5-9D53-AB510870189D}"/>
              </a:ext>
            </a:extLst>
          </p:cNvPr>
          <p:cNvSpPr>
            <a:spLocks noGrp="1"/>
          </p:cNvSpPr>
          <p:nvPr>
            <p:ph idx="1"/>
          </p:nvPr>
        </p:nvSpPr>
        <p:spPr>
          <a:xfrm>
            <a:off x="798632" y="251926"/>
            <a:ext cx="8596668" cy="6139543"/>
          </a:xfrm>
        </p:spPr>
        <p:txBody>
          <a:bodyPr/>
          <a:lstStyle/>
          <a:p>
            <a:r>
              <a:rPr lang="en-US"/>
              <a:t>PHƯƠNG PHÁP</a:t>
            </a:r>
          </a:p>
          <a:p>
            <a:pPr marL="0" indent="0">
              <a:buNone/>
            </a:pPr>
            <a:r>
              <a:rPr lang="en-US"/>
              <a:t>+VÍ DỤ TRÊN BÀI TOÁN 2 CHIỀU</a:t>
            </a:r>
          </a:p>
          <a:p>
            <a:pPr marL="0" indent="0">
              <a:buNone/>
            </a:pPr>
            <a:r>
              <a:rPr lang="en-US"/>
              <a:t>-TẠO 2 ĐƯỜNG THẲNG |</a:t>
            </a:r>
            <a:r>
              <a:rPr lang="en-US" b="1" err="1">
                <a:solidFill>
                  <a:schemeClr val="tx1">
                    <a:lumMod val="95000"/>
                    <a:lumOff val="5000"/>
                  </a:schemeClr>
                </a:solidFill>
              </a:rPr>
              <a:t>W</a:t>
            </a:r>
            <a:r>
              <a:rPr lang="en-US" err="1"/>
              <a:t>x+</a:t>
            </a:r>
            <a:r>
              <a:rPr lang="en-US" b="1" err="1"/>
              <a:t>b</a:t>
            </a:r>
            <a:r>
              <a:rPr lang="en-US"/>
              <a:t>|=1 KHÔNG CÓ ĐIỂM NÀO Ở GIỮA 2 ĐƯỜNG</a:t>
            </a:r>
          </a:p>
          <a:p>
            <a:pPr marL="0" indent="0">
              <a:buNone/>
            </a:pPr>
            <a:r>
              <a:rPr lang="en-US"/>
              <a:t>=&gt;ĐƯỜNG THẲNG PHÂN BIỆT LÀ ĐƯỜNG SONG </a:t>
            </a:r>
            <a:r>
              <a:rPr lang="en-US" err="1"/>
              <a:t>SONG</a:t>
            </a:r>
            <a:r>
              <a:rPr lang="en-US"/>
              <a:t> VÀ NẰM GIỮA 2 ĐƯỜNG TRÊN</a:t>
            </a:r>
          </a:p>
          <a:p>
            <a:endParaRPr lang="en-US"/>
          </a:p>
          <a:p>
            <a:endParaRPr lang="en-US"/>
          </a:p>
          <a:p>
            <a:endParaRPr lang="en-US"/>
          </a:p>
          <a:p>
            <a:endParaRPr lang="en-US"/>
          </a:p>
          <a:p>
            <a:endParaRPr lang="en-US"/>
          </a:p>
          <a:p>
            <a:endParaRPr lang="en-US"/>
          </a:p>
          <a:p>
            <a:endParaRPr lang="en-US"/>
          </a:p>
          <a:p>
            <a:endParaRPr lang="en-US"/>
          </a:p>
          <a:p>
            <a:r>
              <a:rPr lang="en-US"/>
              <a:t>SDSDGGG</a:t>
            </a:r>
          </a:p>
        </p:txBody>
      </p:sp>
      <p:pic>
        <p:nvPicPr>
          <p:cNvPr id="5" name="Picture 4">
            <a:extLst>
              <a:ext uri="{FF2B5EF4-FFF2-40B4-BE49-F238E27FC236}">
                <a16:creationId xmlns:a16="http://schemas.microsoft.com/office/drawing/2014/main" id="{F89776FB-FDDC-E4F3-E776-1FEAC7A03566}"/>
              </a:ext>
            </a:extLst>
          </p:cNvPr>
          <p:cNvPicPr>
            <a:picLocks noChangeAspect="1"/>
          </p:cNvPicPr>
          <p:nvPr/>
        </p:nvPicPr>
        <p:blipFill>
          <a:blip r:embed="rId2"/>
          <a:stretch>
            <a:fillRect/>
          </a:stretch>
        </p:blipFill>
        <p:spPr>
          <a:xfrm>
            <a:off x="910600" y="2225499"/>
            <a:ext cx="7227464" cy="3680779"/>
          </a:xfrm>
          <a:prstGeom prst="rect">
            <a:avLst/>
          </a:prstGeom>
        </p:spPr>
      </p:pic>
    </p:spTree>
    <p:extLst>
      <p:ext uri="{BB962C8B-B14F-4D97-AF65-F5344CB8AC3E}">
        <p14:creationId xmlns:p14="http://schemas.microsoft.com/office/powerpoint/2010/main" val="3136020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3774E6-23C5-EA67-0A95-6F09B910EB01}"/>
              </a:ext>
            </a:extLst>
          </p:cNvPr>
          <p:cNvSpPr>
            <a:spLocks noGrp="1"/>
          </p:cNvSpPr>
          <p:nvPr>
            <p:ph idx="1"/>
          </p:nvPr>
        </p:nvSpPr>
        <p:spPr>
          <a:xfrm>
            <a:off x="677334" y="167951"/>
            <a:ext cx="9289626" cy="5873411"/>
          </a:xfrm>
        </p:spPr>
        <p:txBody>
          <a:bodyPr/>
          <a:lstStyle/>
          <a:p>
            <a:pPr marL="0" indent="0">
              <a:buNone/>
            </a:pPr>
            <a:endParaRPr lang="en-US"/>
          </a:p>
        </p:txBody>
      </p:sp>
      <p:pic>
        <p:nvPicPr>
          <p:cNvPr id="7" name="Picture 6">
            <a:extLst>
              <a:ext uri="{FF2B5EF4-FFF2-40B4-BE49-F238E27FC236}">
                <a16:creationId xmlns:a16="http://schemas.microsoft.com/office/drawing/2014/main" id="{4A75A44B-1F0E-1A82-C92A-2535FC320374}"/>
              </a:ext>
            </a:extLst>
          </p:cNvPr>
          <p:cNvPicPr>
            <a:picLocks noChangeAspect="1"/>
          </p:cNvPicPr>
          <p:nvPr/>
        </p:nvPicPr>
        <p:blipFill>
          <a:blip r:embed="rId2"/>
          <a:stretch>
            <a:fillRect/>
          </a:stretch>
        </p:blipFill>
        <p:spPr>
          <a:xfrm>
            <a:off x="4975669" y="1538610"/>
            <a:ext cx="4774822" cy="3132091"/>
          </a:xfrm>
          <a:prstGeom prst="rect">
            <a:avLst/>
          </a:prstGeom>
        </p:spPr>
      </p:pic>
      <p:pic>
        <p:nvPicPr>
          <p:cNvPr id="9" name="Picture 8">
            <a:extLst>
              <a:ext uri="{FF2B5EF4-FFF2-40B4-BE49-F238E27FC236}">
                <a16:creationId xmlns:a16="http://schemas.microsoft.com/office/drawing/2014/main" id="{E7E9ED9C-5600-F6C6-6D33-7D95B333BB9F}"/>
              </a:ext>
            </a:extLst>
          </p:cNvPr>
          <p:cNvPicPr>
            <a:picLocks noChangeAspect="1"/>
          </p:cNvPicPr>
          <p:nvPr/>
        </p:nvPicPr>
        <p:blipFill>
          <a:blip r:embed="rId3"/>
          <a:stretch>
            <a:fillRect/>
          </a:stretch>
        </p:blipFill>
        <p:spPr>
          <a:xfrm>
            <a:off x="1584474" y="1538610"/>
            <a:ext cx="3391194" cy="3132091"/>
          </a:xfrm>
          <a:prstGeom prst="rect">
            <a:avLst/>
          </a:prstGeom>
        </p:spPr>
      </p:pic>
    </p:spTree>
    <p:extLst>
      <p:ext uri="{BB962C8B-B14F-4D97-AF65-F5344CB8AC3E}">
        <p14:creationId xmlns:p14="http://schemas.microsoft.com/office/powerpoint/2010/main" val="1859490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D0ACDE-9633-2D6A-2F94-82EA181F4293}"/>
              </a:ext>
            </a:extLst>
          </p:cNvPr>
          <p:cNvSpPr>
            <a:spLocks noGrp="1"/>
          </p:cNvSpPr>
          <p:nvPr>
            <p:ph idx="1"/>
          </p:nvPr>
        </p:nvSpPr>
        <p:spPr>
          <a:xfrm>
            <a:off x="636694" y="213360"/>
            <a:ext cx="8596668" cy="6431280"/>
          </a:xfrm>
        </p:spPr>
        <p:txBody>
          <a:bodyPr/>
          <a:lstStyle/>
          <a:p>
            <a:r>
              <a:rPr lang="en-US"/>
              <a:t>PHƯƠNG PHÁP NHÂN TỬ LAGRANGE</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    -NGHIỆM CỦA BÀI TOÁN :</a:t>
            </a:r>
          </a:p>
          <a:p>
            <a:pPr marL="0" indent="0">
              <a:buNone/>
            </a:pPr>
            <a:endParaRPr lang="en-US"/>
          </a:p>
          <a:p>
            <a:pPr marL="0" indent="0">
              <a:buNone/>
            </a:pPr>
            <a:r>
              <a:rPr lang="en-US"/>
              <a:t>+</a:t>
            </a:r>
          </a:p>
          <a:p>
            <a:pPr marL="0" indent="0">
              <a:buNone/>
            </a:pPr>
            <a:endParaRPr lang="en-US"/>
          </a:p>
          <a:p>
            <a:pPr marL="0" indent="0">
              <a:buNone/>
            </a:pPr>
            <a:endParaRPr lang="en-US"/>
          </a:p>
          <a:p>
            <a:pPr marL="0" indent="0">
              <a:buNone/>
            </a:pPr>
            <a:r>
              <a:rPr lang="en-US"/>
              <a:t>+</a:t>
            </a:r>
          </a:p>
          <a:p>
            <a:pPr marL="0" indent="0">
              <a:buNone/>
            </a:pPr>
            <a:endParaRPr lang="en-US"/>
          </a:p>
          <a:p>
            <a:pPr marL="0" indent="0">
              <a:buNone/>
            </a:pPr>
            <a:endParaRPr lang="en-US"/>
          </a:p>
          <a:p>
            <a:pPr marL="0" indent="0">
              <a:buNone/>
            </a:pPr>
            <a:r>
              <a:rPr lang="en-US"/>
              <a:t>=&gt;                                            </a:t>
            </a:r>
          </a:p>
          <a:p>
            <a:pPr marL="0" indent="0">
              <a:buNone/>
            </a:pPr>
            <a:endParaRPr lang="en-US"/>
          </a:p>
        </p:txBody>
      </p:sp>
      <p:pic>
        <p:nvPicPr>
          <p:cNvPr id="7" name="Picture 6">
            <a:extLst>
              <a:ext uri="{FF2B5EF4-FFF2-40B4-BE49-F238E27FC236}">
                <a16:creationId xmlns:a16="http://schemas.microsoft.com/office/drawing/2014/main" id="{A9FACC84-D237-4405-CD83-D941ED71E1EF}"/>
              </a:ext>
            </a:extLst>
          </p:cNvPr>
          <p:cNvPicPr>
            <a:picLocks noChangeAspect="1"/>
          </p:cNvPicPr>
          <p:nvPr/>
        </p:nvPicPr>
        <p:blipFill>
          <a:blip r:embed="rId2"/>
          <a:stretch>
            <a:fillRect/>
          </a:stretch>
        </p:blipFill>
        <p:spPr>
          <a:xfrm>
            <a:off x="1074998" y="770217"/>
            <a:ext cx="6799111" cy="1092227"/>
          </a:xfrm>
          <a:prstGeom prst="rect">
            <a:avLst/>
          </a:prstGeom>
        </p:spPr>
      </p:pic>
      <p:pic>
        <p:nvPicPr>
          <p:cNvPr id="9" name="Picture 8">
            <a:extLst>
              <a:ext uri="{FF2B5EF4-FFF2-40B4-BE49-F238E27FC236}">
                <a16:creationId xmlns:a16="http://schemas.microsoft.com/office/drawing/2014/main" id="{8C1957B8-71C3-8F66-BE90-F11FE641C8F6}"/>
              </a:ext>
            </a:extLst>
          </p:cNvPr>
          <p:cNvPicPr>
            <a:picLocks noChangeAspect="1"/>
          </p:cNvPicPr>
          <p:nvPr/>
        </p:nvPicPr>
        <p:blipFill>
          <a:blip r:embed="rId3"/>
          <a:stretch>
            <a:fillRect/>
          </a:stretch>
        </p:blipFill>
        <p:spPr>
          <a:xfrm>
            <a:off x="1103753" y="1869985"/>
            <a:ext cx="6744566" cy="678225"/>
          </a:xfrm>
          <a:prstGeom prst="rect">
            <a:avLst/>
          </a:prstGeom>
        </p:spPr>
      </p:pic>
      <p:pic>
        <p:nvPicPr>
          <p:cNvPr id="13" name="Picture 12">
            <a:extLst>
              <a:ext uri="{FF2B5EF4-FFF2-40B4-BE49-F238E27FC236}">
                <a16:creationId xmlns:a16="http://schemas.microsoft.com/office/drawing/2014/main" id="{C4304CAC-30C1-24C0-762E-367D62AAE15E}"/>
              </a:ext>
            </a:extLst>
          </p:cNvPr>
          <p:cNvPicPr>
            <a:picLocks noChangeAspect="1"/>
          </p:cNvPicPr>
          <p:nvPr/>
        </p:nvPicPr>
        <p:blipFill>
          <a:blip r:embed="rId4"/>
          <a:stretch>
            <a:fillRect/>
          </a:stretch>
        </p:blipFill>
        <p:spPr>
          <a:xfrm>
            <a:off x="1161044" y="3351536"/>
            <a:ext cx="6572474" cy="1021080"/>
          </a:xfrm>
          <a:prstGeom prst="rect">
            <a:avLst/>
          </a:prstGeom>
        </p:spPr>
      </p:pic>
      <p:pic>
        <p:nvPicPr>
          <p:cNvPr id="15" name="Picture 14">
            <a:extLst>
              <a:ext uri="{FF2B5EF4-FFF2-40B4-BE49-F238E27FC236}">
                <a16:creationId xmlns:a16="http://schemas.microsoft.com/office/drawing/2014/main" id="{177970E4-6DEE-87A9-0BBE-01EA4A54203C}"/>
              </a:ext>
            </a:extLst>
          </p:cNvPr>
          <p:cNvPicPr>
            <a:picLocks noChangeAspect="1"/>
          </p:cNvPicPr>
          <p:nvPr/>
        </p:nvPicPr>
        <p:blipFill>
          <a:blip r:embed="rId5"/>
          <a:stretch>
            <a:fillRect/>
          </a:stretch>
        </p:blipFill>
        <p:spPr>
          <a:xfrm>
            <a:off x="1171204" y="4532603"/>
            <a:ext cx="4264396" cy="1046715"/>
          </a:xfrm>
          <a:prstGeom prst="rect">
            <a:avLst/>
          </a:prstGeom>
        </p:spPr>
      </p:pic>
      <p:pic>
        <p:nvPicPr>
          <p:cNvPr id="17" name="Picture 16">
            <a:extLst>
              <a:ext uri="{FF2B5EF4-FFF2-40B4-BE49-F238E27FC236}">
                <a16:creationId xmlns:a16="http://schemas.microsoft.com/office/drawing/2014/main" id="{F75C5B37-7477-FAF4-1E68-1AB41BC1AEBC}"/>
              </a:ext>
            </a:extLst>
          </p:cNvPr>
          <p:cNvPicPr>
            <a:picLocks noChangeAspect="1"/>
          </p:cNvPicPr>
          <p:nvPr/>
        </p:nvPicPr>
        <p:blipFill>
          <a:blip r:embed="rId6"/>
          <a:stretch>
            <a:fillRect/>
          </a:stretch>
        </p:blipFill>
        <p:spPr>
          <a:xfrm>
            <a:off x="1161044" y="5739305"/>
            <a:ext cx="2302093" cy="546615"/>
          </a:xfrm>
          <a:prstGeom prst="rect">
            <a:avLst/>
          </a:prstGeom>
        </p:spPr>
      </p:pic>
      <p:pic>
        <p:nvPicPr>
          <p:cNvPr id="19" name="Picture 18">
            <a:extLst>
              <a:ext uri="{FF2B5EF4-FFF2-40B4-BE49-F238E27FC236}">
                <a16:creationId xmlns:a16="http://schemas.microsoft.com/office/drawing/2014/main" id="{A5B1B67E-0524-067F-7151-CC3F42617985}"/>
              </a:ext>
            </a:extLst>
          </p:cNvPr>
          <p:cNvPicPr>
            <a:picLocks noChangeAspect="1"/>
          </p:cNvPicPr>
          <p:nvPr/>
        </p:nvPicPr>
        <p:blipFill>
          <a:blip r:embed="rId7"/>
          <a:stretch>
            <a:fillRect/>
          </a:stretch>
        </p:blipFill>
        <p:spPr>
          <a:xfrm>
            <a:off x="3463137" y="5863591"/>
            <a:ext cx="524350" cy="230712"/>
          </a:xfrm>
          <a:prstGeom prst="rect">
            <a:avLst/>
          </a:prstGeom>
        </p:spPr>
      </p:pic>
      <p:pic>
        <p:nvPicPr>
          <p:cNvPr id="21" name="Picture 20">
            <a:extLst>
              <a:ext uri="{FF2B5EF4-FFF2-40B4-BE49-F238E27FC236}">
                <a16:creationId xmlns:a16="http://schemas.microsoft.com/office/drawing/2014/main" id="{8278FD61-34BB-0558-183D-0A4B0C898B6E}"/>
              </a:ext>
            </a:extLst>
          </p:cNvPr>
          <p:cNvPicPr>
            <a:picLocks noChangeAspect="1"/>
          </p:cNvPicPr>
          <p:nvPr/>
        </p:nvPicPr>
        <p:blipFill>
          <a:blip r:embed="rId8"/>
          <a:stretch>
            <a:fillRect/>
          </a:stretch>
        </p:blipFill>
        <p:spPr>
          <a:xfrm>
            <a:off x="4159126" y="5543523"/>
            <a:ext cx="3359274" cy="752477"/>
          </a:xfrm>
          <a:prstGeom prst="rect">
            <a:avLst/>
          </a:prstGeom>
        </p:spPr>
      </p:pic>
    </p:spTree>
    <p:extLst>
      <p:ext uri="{BB962C8B-B14F-4D97-AF65-F5344CB8AC3E}">
        <p14:creationId xmlns:p14="http://schemas.microsoft.com/office/powerpoint/2010/main" val="863426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81060E-7F84-E204-C5D0-D2B77AA429D3}"/>
              </a:ext>
            </a:extLst>
          </p:cNvPr>
          <p:cNvSpPr>
            <a:spLocks noGrp="1"/>
          </p:cNvSpPr>
          <p:nvPr>
            <p:ph idx="1"/>
          </p:nvPr>
        </p:nvSpPr>
        <p:spPr>
          <a:xfrm>
            <a:off x="677334" y="111760"/>
            <a:ext cx="11006666" cy="6675120"/>
          </a:xfrm>
        </p:spPr>
        <p:txBody>
          <a:bodyPr>
            <a:normAutofit/>
          </a:bodyPr>
          <a:lstStyle/>
          <a:p>
            <a:pPr marL="0" indent="0">
              <a:buNone/>
            </a:pPr>
            <a:endParaRPr lang="en-US"/>
          </a:p>
          <a:p>
            <a:pPr marL="0" indent="0">
              <a:buNone/>
            </a:pPr>
            <a:endParaRPr lang="en-US"/>
          </a:p>
          <a:p>
            <a:pPr marL="0" indent="0">
              <a:buNone/>
            </a:pPr>
            <a:r>
              <a:rPr lang="en-US"/>
              <a:t>=&gt;BÀI TOÁN ĐƯA VỀ YÊU CẦU TÌM        ĐỂ                                    ĐẠT MAX THỎA MÃN </a:t>
            </a:r>
          </a:p>
          <a:p>
            <a:pPr marL="0" indent="0">
              <a:buNone/>
            </a:pPr>
            <a:r>
              <a:rPr lang="en-US"/>
              <a:t>-HỆ ĐIỀU KIỆN KKT (HÀM LÕM):</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-NHÌN VÀO HỆ ĐIỀU KIỆN THẤY ĐƯỢC LAMDA TẠI CÁC ĐIỂM KHÔNG NẰM TRÊN 2 ĐƯỜNG </a:t>
            </a:r>
          </a:p>
          <a:p>
            <a:pPr marL="0" indent="0">
              <a:buNone/>
            </a:pPr>
            <a:r>
              <a:rPr lang="en-US"/>
              <a:t>|</a:t>
            </a:r>
            <a:r>
              <a:rPr lang="en-US" err="1"/>
              <a:t>Wx+b</a:t>
            </a:r>
            <a:r>
              <a:rPr lang="en-US"/>
              <a:t>|=1 CHẮC CHẮN BẰNG 0 </a:t>
            </a:r>
          </a:p>
          <a:p>
            <a:pPr marL="0" indent="0">
              <a:buNone/>
            </a:pPr>
            <a:r>
              <a:rPr lang="en-US"/>
              <a:t>-TẠI CÁC ĐIỂM NẰM TRÊN 2 ĐƯỜNG THẲNG                            DỄ DÀNG TÍNH ĐƯỢC CÁC LAMDA</a:t>
            </a:r>
          </a:p>
          <a:p>
            <a:pPr marL="0" indent="0">
              <a:buNone/>
            </a:pPr>
            <a:r>
              <a:rPr lang="en-US"/>
              <a:t>KHI THAY (12) VÀ (14)</a:t>
            </a:r>
          </a:p>
          <a:p>
            <a:pPr marL="0" indent="0">
              <a:buNone/>
            </a:pPr>
            <a:endParaRPr lang="en-US"/>
          </a:p>
          <a:p>
            <a:pPr marL="0" indent="0">
              <a:buNone/>
            </a:pPr>
            <a:r>
              <a:rPr lang="en-US"/>
              <a:t>=&gt;</a:t>
            </a:r>
          </a:p>
        </p:txBody>
      </p:sp>
      <p:pic>
        <p:nvPicPr>
          <p:cNvPr id="5" name="Picture 4">
            <a:extLst>
              <a:ext uri="{FF2B5EF4-FFF2-40B4-BE49-F238E27FC236}">
                <a16:creationId xmlns:a16="http://schemas.microsoft.com/office/drawing/2014/main" id="{07722C3B-5AA5-CE46-5111-B9DE11B685C6}"/>
              </a:ext>
            </a:extLst>
          </p:cNvPr>
          <p:cNvPicPr>
            <a:picLocks noChangeAspect="1"/>
          </p:cNvPicPr>
          <p:nvPr/>
        </p:nvPicPr>
        <p:blipFill>
          <a:blip r:embed="rId2"/>
          <a:stretch>
            <a:fillRect/>
          </a:stretch>
        </p:blipFill>
        <p:spPr>
          <a:xfrm>
            <a:off x="4288061" y="755678"/>
            <a:ext cx="284481" cy="508599"/>
          </a:xfrm>
          <a:prstGeom prst="rect">
            <a:avLst/>
          </a:prstGeom>
        </p:spPr>
      </p:pic>
      <p:pic>
        <p:nvPicPr>
          <p:cNvPr id="9" name="Picture 8">
            <a:extLst>
              <a:ext uri="{FF2B5EF4-FFF2-40B4-BE49-F238E27FC236}">
                <a16:creationId xmlns:a16="http://schemas.microsoft.com/office/drawing/2014/main" id="{04735BD0-5768-2C72-8FC7-B0DA19EAFA9F}"/>
              </a:ext>
            </a:extLst>
          </p:cNvPr>
          <p:cNvPicPr>
            <a:picLocks noChangeAspect="1"/>
          </p:cNvPicPr>
          <p:nvPr/>
        </p:nvPicPr>
        <p:blipFill>
          <a:blip r:embed="rId3"/>
          <a:stretch>
            <a:fillRect/>
          </a:stretch>
        </p:blipFill>
        <p:spPr>
          <a:xfrm>
            <a:off x="9502104" y="816637"/>
            <a:ext cx="1173552" cy="629921"/>
          </a:xfrm>
          <a:prstGeom prst="rect">
            <a:avLst/>
          </a:prstGeom>
        </p:spPr>
      </p:pic>
      <p:pic>
        <p:nvPicPr>
          <p:cNvPr id="11" name="Picture 10">
            <a:extLst>
              <a:ext uri="{FF2B5EF4-FFF2-40B4-BE49-F238E27FC236}">
                <a16:creationId xmlns:a16="http://schemas.microsoft.com/office/drawing/2014/main" id="{79988303-F68A-AA44-E178-47A282764800}"/>
              </a:ext>
            </a:extLst>
          </p:cNvPr>
          <p:cNvPicPr>
            <a:picLocks noChangeAspect="1"/>
          </p:cNvPicPr>
          <p:nvPr/>
        </p:nvPicPr>
        <p:blipFill>
          <a:blip r:embed="rId4"/>
          <a:stretch>
            <a:fillRect/>
          </a:stretch>
        </p:blipFill>
        <p:spPr>
          <a:xfrm>
            <a:off x="677334" y="1793824"/>
            <a:ext cx="4077053" cy="2049958"/>
          </a:xfrm>
          <a:prstGeom prst="rect">
            <a:avLst/>
          </a:prstGeom>
        </p:spPr>
      </p:pic>
      <p:pic>
        <p:nvPicPr>
          <p:cNvPr id="15" name="Picture 14">
            <a:extLst>
              <a:ext uri="{FF2B5EF4-FFF2-40B4-BE49-F238E27FC236}">
                <a16:creationId xmlns:a16="http://schemas.microsoft.com/office/drawing/2014/main" id="{8B84D522-8DA1-4854-C9B1-F52FAE778B8B}"/>
              </a:ext>
            </a:extLst>
          </p:cNvPr>
          <p:cNvPicPr>
            <a:picLocks noChangeAspect="1"/>
          </p:cNvPicPr>
          <p:nvPr/>
        </p:nvPicPr>
        <p:blipFill>
          <a:blip r:embed="rId5"/>
          <a:stretch>
            <a:fillRect/>
          </a:stretch>
        </p:blipFill>
        <p:spPr>
          <a:xfrm>
            <a:off x="5005085" y="816637"/>
            <a:ext cx="3360711" cy="624894"/>
          </a:xfrm>
          <a:prstGeom prst="rect">
            <a:avLst/>
          </a:prstGeom>
        </p:spPr>
      </p:pic>
      <p:pic>
        <p:nvPicPr>
          <p:cNvPr id="19" name="Picture 18">
            <a:extLst>
              <a:ext uri="{FF2B5EF4-FFF2-40B4-BE49-F238E27FC236}">
                <a16:creationId xmlns:a16="http://schemas.microsoft.com/office/drawing/2014/main" id="{526EA0AE-335A-70BB-6AB0-65DCB8E68A49}"/>
              </a:ext>
            </a:extLst>
          </p:cNvPr>
          <p:cNvPicPr>
            <a:picLocks noChangeAspect="1"/>
          </p:cNvPicPr>
          <p:nvPr/>
        </p:nvPicPr>
        <p:blipFill>
          <a:blip r:embed="rId6"/>
          <a:stretch>
            <a:fillRect/>
          </a:stretch>
        </p:blipFill>
        <p:spPr>
          <a:xfrm>
            <a:off x="5250106" y="5001247"/>
            <a:ext cx="1691787" cy="289585"/>
          </a:xfrm>
          <a:prstGeom prst="rect">
            <a:avLst/>
          </a:prstGeom>
        </p:spPr>
      </p:pic>
      <p:pic>
        <p:nvPicPr>
          <p:cNvPr id="21" name="Picture 20">
            <a:extLst>
              <a:ext uri="{FF2B5EF4-FFF2-40B4-BE49-F238E27FC236}">
                <a16:creationId xmlns:a16="http://schemas.microsoft.com/office/drawing/2014/main" id="{AB0C4F83-E9AD-59F3-B5E3-1A4C418D6309}"/>
              </a:ext>
            </a:extLst>
          </p:cNvPr>
          <p:cNvPicPr>
            <a:picLocks noChangeAspect="1"/>
          </p:cNvPicPr>
          <p:nvPr/>
        </p:nvPicPr>
        <p:blipFill>
          <a:blip r:embed="rId7"/>
          <a:stretch>
            <a:fillRect/>
          </a:stretch>
        </p:blipFill>
        <p:spPr>
          <a:xfrm>
            <a:off x="1142797" y="5820379"/>
            <a:ext cx="6027947" cy="925861"/>
          </a:xfrm>
          <a:prstGeom prst="rect">
            <a:avLst/>
          </a:prstGeom>
        </p:spPr>
      </p:pic>
      <p:pic>
        <p:nvPicPr>
          <p:cNvPr id="23" name="Picture 22">
            <a:extLst>
              <a:ext uri="{FF2B5EF4-FFF2-40B4-BE49-F238E27FC236}">
                <a16:creationId xmlns:a16="http://schemas.microsoft.com/office/drawing/2014/main" id="{74BC3B8B-DB81-28E2-06C8-90D4B556EDB4}"/>
              </a:ext>
            </a:extLst>
          </p:cNvPr>
          <p:cNvPicPr>
            <a:picLocks noChangeAspect="1"/>
          </p:cNvPicPr>
          <p:nvPr/>
        </p:nvPicPr>
        <p:blipFill>
          <a:blip r:embed="rId8"/>
          <a:stretch>
            <a:fillRect/>
          </a:stretch>
        </p:blipFill>
        <p:spPr>
          <a:xfrm>
            <a:off x="7737282" y="6041363"/>
            <a:ext cx="2255273" cy="484183"/>
          </a:xfrm>
          <a:prstGeom prst="rect">
            <a:avLst/>
          </a:prstGeom>
        </p:spPr>
      </p:pic>
    </p:spTree>
    <p:extLst>
      <p:ext uri="{BB962C8B-B14F-4D97-AF65-F5344CB8AC3E}">
        <p14:creationId xmlns:p14="http://schemas.microsoft.com/office/powerpoint/2010/main" val="1753524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B053E-96AE-B413-7886-78BB838B508E}"/>
              </a:ext>
            </a:extLst>
          </p:cNvPr>
          <p:cNvSpPr>
            <a:spLocks noGrp="1"/>
          </p:cNvSpPr>
          <p:nvPr>
            <p:ph type="title"/>
          </p:nvPr>
        </p:nvSpPr>
        <p:spPr>
          <a:xfrm>
            <a:off x="677334" y="345440"/>
            <a:ext cx="8596668" cy="1229360"/>
          </a:xfrm>
        </p:spPr>
        <p:txBody>
          <a:bodyPr>
            <a:normAutofit/>
          </a:bodyPr>
          <a:lstStyle/>
          <a:p>
            <a:pPr algn="l"/>
            <a:r>
              <a:rPr lang="en-US" sz="2400" b="1">
                <a:solidFill>
                  <a:schemeClr val="tx1">
                    <a:lumMod val="95000"/>
                    <a:lumOff val="5000"/>
                  </a:schemeClr>
                </a:solidFill>
                <a:latin typeface="Roboto Condensed" panose="02000000000000000000" pitchFamily="2" charset="0"/>
              </a:rPr>
              <a:t>3</a:t>
            </a:r>
            <a:r>
              <a:rPr lang="en-US" sz="2400" b="1" i="0">
                <a:solidFill>
                  <a:schemeClr val="tx1">
                    <a:lumMod val="95000"/>
                    <a:lumOff val="5000"/>
                  </a:schemeClr>
                </a:solidFill>
                <a:effectLst/>
                <a:latin typeface="Roboto Condensed" panose="02000000000000000000" pitchFamily="2" charset="0"/>
              </a:rPr>
              <a:t>:Soft Margin Support Vector Machine</a:t>
            </a:r>
          </a:p>
        </p:txBody>
      </p:sp>
      <p:sp>
        <p:nvSpPr>
          <p:cNvPr id="3" name="Content Placeholder 2">
            <a:extLst>
              <a:ext uri="{FF2B5EF4-FFF2-40B4-BE49-F238E27FC236}">
                <a16:creationId xmlns:a16="http://schemas.microsoft.com/office/drawing/2014/main" id="{B890EEE8-D8FC-1546-2FBD-9E742DE481F2}"/>
              </a:ext>
            </a:extLst>
          </p:cNvPr>
          <p:cNvSpPr>
            <a:spLocks noGrp="1"/>
          </p:cNvSpPr>
          <p:nvPr>
            <p:ph idx="1"/>
          </p:nvPr>
        </p:nvSpPr>
        <p:spPr>
          <a:xfrm>
            <a:off x="677334" y="843280"/>
            <a:ext cx="10397066" cy="6014719"/>
          </a:xfrm>
        </p:spPr>
        <p:txBody>
          <a:bodyPr/>
          <a:lstStyle/>
          <a:p>
            <a:r>
              <a:rPr lang="en-US"/>
              <a:t>BỘ DỮ LIỆU GẦN TUYẾN TÍNH</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-LÚC NÀY BÀI TOÁN SẼ XUẤT HIỆN THÊM BIẾN SLACK         ĐỂ ĐO ĐỘ NHIỄU CỦA DỮ LIỆU</a:t>
            </a:r>
          </a:p>
          <a:p>
            <a:pPr marL="0" indent="0">
              <a:buNone/>
            </a:pPr>
            <a:r>
              <a:rPr lang="en-US"/>
              <a:t>KHI PHÂN LỚP VÀ HẰNG SỐ C ĐƯỢC ĐIỀU CHỈNH TẦM QUAN TRỌNG GIỮA MARGIN VÀ SỰ HI SINH</a:t>
            </a:r>
          </a:p>
        </p:txBody>
      </p:sp>
      <p:pic>
        <p:nvPicPr>
          <p:cNvPr id="7" name="Picture 6">
            <a:extLst>
              <a:ext uri="{FF2B5EF4-FFF2-40B4-BE49-F238E27FC236}">
                <a16:creationId xmlns:a16="http://schemas.microsoft.com/office/drawing/2014/main" id="{F4C1A911-251A-6F62-96F3-F0B5AEF67DF0}"/>
              </a:ext>
            </a:extLst>
          </p:cNvPr>
          <p:cNvPicPr>
            <a:picLocks noChangeAspect="1"/>
          </p:cNvPicPr>
          <p:nvPr/>
        </p:nvPicPr>
        <p:blipFill>
          <a:blip r:embed="rId2"/>
          <a:stretch>
            <a:fillRect/>
          </a:stretch>
        </p:blipFill>
        <p:spPr>
          <a:xfrm>
            <a:off x="766961" y="1484552"/>
            <a:ext cx="4655209" cy="3046808"/>
          </a:xfrm>
          <a:prstGeom prst="rect">
            <a:avLst/>
          </a:prstGeom>
        </p:spPr>
      </p:pic>
      <p:pic>
        <p:nvPicPr>
          <p:cNvPr id="9" name="Picture 8">
            <a:extLst>
              <a:ext uri="{FF2B5EF4-FFF2-40B4-BE49-F238E27FC236}">
                <a16:creationId xmlns:a16="http://schemas.microsoft.com/office/drawing/2014/main" id="{B77DF2A6-9073-9F82-F3E6-DEE5AAEEA590}"/>
              </a:ext>
            </a:extLst>
          </p:cNvPr>
          <p:cNvPicPr>
            <a:picLocks noChangeAspect="1"/>
          </p:cNvPicPr>
          <p:nvPr/>
        </p:nvPicPr>
        <p:blipFill>
          <a:blip r:embed="rId3"/>
          <a:stretch>
            <a:fillRect/>
          </a:stretch>
        </p:blipFill>
        <p:spPr>
          <a:xfrm>
            <a:off x="6187432" y="4859002"/>
            <a:ext cx="340590" cy="326398"/>
          </a:xfrm>
          <a:prstGeom prst="rect">
            <a:avLst/>
          </a:prstGeom>
        </p:spPr>
      </p:pic>
    </p:spTree>
    <p:extLst>
      <p:ext uri="{BB962C8B-B14F-4D97-AF65-F5344CB8AC3E}">
        <p14:creationId xmlns:p14="http://schemas.microsoft.com/office/powerpoint/2010/main" val="6622538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204C4178FE984FA67573495BBC3FF6" ma:contentTypeVersion="10" ma:contentTypeDescription="Create a new document." ma:contentTypeScope="" ma:versionID="50a5c1b2b516909d54d9cb79a6926c12">
  <xsd:schema xmlns:xsd="http://www.w3.org/2001/XMLSchema" xmlns:xs="http://www.w3.org/2001/XMLSchema" xmlns:p="http://schemas.microsoft.com/office/2006/metadata/properties" xmlns:ns3="c240a0c8-d45c-4ab7-9469-3a0ee2ec1550" targetNamespace="http://schemas.microsoft.com/office/2006/metadata/properties" ma:root="true" ma:fieldsID="6f7f88ec62e34c6a61d80d302bc21659" ns3:_="">
    <xsd:import namespace="c240a0c8-d45c-4ab7-9469-3a0ee2ec1550"/>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LengthInSeconds" minOccurs="0"/>
                <xsd:element ref="ns3:MediaServiceAutoTags" minOccurs="0"/>
                <xsd:element ref="ns3:MediaServiceOCR" minOccurs="0"/>
                <xsd:element ref="ns3:MediaServiceGenerationTime" minOccurs="0"/>
                <xsd:element ref="ns3:MediaServiceEventHashCode"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40a0c8-d45c-4ab7-9469-3a0ee2ec15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_activity" ma:index="16" nillable="true" ma:displayName="_activity" ma:hidden="true" ma:internalName="_activity">
      <xsd:simpleType>
        <xsd:restriction base="dms:Note"/>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c240a0c8-d45c-4ab7-9469-3a0ee2ec155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E3A8638-F5DA-4070-9057-863AE9AE0AA7}">
  <ds:schemaRefs>
    <ds:schemaRef ds:uri="c240a0c8-d45c-4ab7-9469-3a0ee2ec155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D8954EE-F241-47C4-A756-A3F74E4C4322}">
  <ds:schemaRefs>
    <ds:schemaRef ds:uri="http://schemas.microsoft.com/office/infopath/2007/PartnerControls"/>
    <ds:schemaRef ds:uri="http://purl.org/dc/dcmitype/"/>
    <ds:schemaRef ds:uri="http://purl.org/dc/elements/1.1/"/>
    <ds:schemaRef ds:uri="http://schemas.microsoft.com/office/2006/metadata/properties"/>
    <ds:schemaRef ds:uri="http://schemas.openxmlformats.org/package/2006/metadata/core-properties"/>
    <ds:schemaRef ds:uri="http://purl.org/dc/terms/"/>
    <ds:schemaRef ds:uri="http://schemas.microsoft.com/office/2006/documentManagement/types"/>
    <ds:schemaRef ds:uri="c240a0c8-d45c-4ab7-9469-3a0ee2ec1550"/>
    <ds:schemaRef ds:uri="http://www.w3.org/XML/1998/namespace"/>
  </ds:schemaRefs>
</ds:datastoreItem>
</file>

<file path=customXml/itemProps3.xml><?xml version="1.0" encoding="utf-8"?>
<ds:datastoreItem xmlns:ds="http://schemas.openxmlformats.org/officeDocument/2006/customXml" ds:itemID="{629AC73C-5288-4F1C-B15C-9E76532261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14</TotalTime>
  <Words>1122</Words>
  <Application>Microsoft Office PowerPoint</Application>
  <PresentationFormat>Widescreen</PresentationFormat>
  <Paragraphs>157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IBM Plex Sans Devanagari</vt:lpstr>
      <vt:lpstr>Roboto Condensed</vt:lpstr>
      <vt:lpstr>Trebuchet MS</vt:lpstr>
      <vt:lpstr>Wingdings 3</vt:lpstr>
      <vt:lpstr>Facet</vt:lpstr>
      <vt:lpstr>  SUPPORT VECTOR MACHINE </vt:lpstr>
      <vt:lpstr>2. Hard Margin SVM </vt:lpstr>
      <vt:lpstr> </vt:lpstr>
      <vt:lpstr>PowerPoint Presentation</vt:lpstr>
      <vt:lpstr>PowerPoint Presentation</vt:lpstr>
      <vt:lpstr>PowerPoint Presentation</vt:lpstr>
      <vt:lpstr>PowerPoint Presentation</vt:lpstr>
      <vt:lpstr>PowerPoint Presentation</vt:lpstr>
      <vt:lpstr>3:Soft Margin Support Vector Machine</vt:lpstr>
      <vt:lpstr>PowerPoint Presentation</vt:lpstr>
      <vt:lpstr>PowerPoint Presentation</vt:lpstr>
      <vt:lpstr>4:Kernel Support Vector Machine </vt:lpstr>
      <vt:lpstr>PowerPoint Presentation</vt:lpstr>
      <vt:lpstr>5: Multi-class Support Vector Machine          -LẶP LẠI NHIỀU LẦN QUÁ TRÌNH PHÂN BIỆT 1 BỘ ĐIỂM VỚI CÁC BỘ ĐIỂM KHÁC ĐỂ ĐƯA RA DỰ ĐOÁN VỀ FEATURE  </vt:lpstr>
      <vt:lpstr>PowerPoint Presentation</vt:lpstr>
      <vt:lpstr>6:Ưu Điểm Và Nhược Điểm</vt:lpstr>
      <vt:lpstr>7.SO SÁNH SVM VỚI LOGISTIC REGRESSION NHẮC LẠI VỀ LR -HÀM SIGMOID  -HÀM DỰ ĐOÁN  PREDICT=SIGMOID(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vector machine</dc:title>
  <dc:creator>Nguyen Tat Cuong 20227090</dc:creator>
  <cp:lastModifiedBy>Nguyen Tat Cuong 20227090</cp:lastModifiedBy>
  <cp:revision>3</cp:revision>
  <dcterms:created xsi:type="dcterms:W3CDTF">2023-10-05T13:39:54Z</dcterms:created>
  <dcterms:modified xsi:type="dcterms:W3CDTF">2024-06-25T05:21:49Z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0x01010058204C4178FE984FA67573495BBC3FF6</vt:lpwstr>
  </property>
</Properties>
</file>