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58" r:id="rId3"/>
    <p:sldId id="257" r:id="rId4"/>
    <p:sldId id="259" r:id="rId5"/>
    <p:sldId id="260" r:id="rId6"/>
    <p:sldId id="265" r:id="rId7"/>
    <p:sldId id="261" r:id="rId8"/>
    <p:sldId id="262" r:id="rId9"/>
    <p:sldId id="264" r:id="rId1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F8F5D-C442-1877-5E3E-7146031F6A96}" v="249" dt="2023-10-26T16:37:11.184"/>
    <p1510:client id="{B2F5F151-3DC9-5D1E-E92E-D02D1CA3B83B}" v="34" dt="2023-10-26T16:39:46.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30906-5910-1941-B2EF-3DC0646EE815}" type="datetimeFigureOut">
              <a:rPr lang="en-VN" smtClean="0"/>
              <a:t>07/02/2024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E630D-9D55-D64C-931D-4AEF304D9513}" type="slidenum">
              <a:rPr lang="en-VN" smtClean="0"/>
              <a:t>‹#›</a:t>
            </a:fld>
            <a:endParaRPr lang="en-VN"/>
          </a:p>
        </p:txBody>
      </p:sp>
    </p:spTree>
    <p:extLst>
      <p:ext uri="{BB962C8B-B14F-4D97-AF65-F5344CB8AC3E}">
        <p14:creationId xmlns:p14="http://schemas.microsoft.com/office/powerpoint/2010/main" val="2135479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CAE630D-9D55-D64C-931D-4AEF304D9513}" type="slidenum">
              <a:rPr lang="en-VN" smtClean="0"/>
              <a:t>3</a:t>
            </a:fld>
            <a:endParaRPr lang="en-VN"/>
          </a:p>
        </p:txBody>
      </p:sp>
    </p:spTree>
    <p:extLst>
      <p:ext uri="{BB962C8B-B14F-4D97-AF65-F5344CB8AC3E}">
        <p14:creationId xmlns:p14="http://schemas.microsoft.com/office/powerpoint/2010/main" val="180336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84CD-65C4-744F-8B36-55A9DAFBBA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FF32CBAE-7E62-B64C-B89F-5B6FF771A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6721045D-3431-CB4D-9A93-A801077B39EB}"/>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5" name="Footer Placeholder 4">
            <a:extLst>
              <a:ext uri="{FF2B5EF4-FFF2-40B4-BE49-F238E27FC236}">
                <a16:creationId xmlns:a16="http://schemas.microsoft.com/office/drawing/2014/main" id="{C236A1F3-6549-6743-BDB7-A0BC52B2EC5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558AD68-38D7-4F47-AF7B-427004312902}"/>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155767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8556-3F8D-6644-992F-F3F52301C2A3}"/>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A15CB13-34BE-8942-BF6D-27861DDC6E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E2E2FC2-56AA-5344-AD33-1728955BDA90}"/>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5" name="Footer Placeholder 4">
            <a:extLst>
              <a:ext uri="{FF2B5EF4-FFF2-40B4-BE49-F238E27FC236}">
                <a16:creationId xmlns:a16="http://schemas.microsoft.com/office/drawing/2014/main" id="{4B2659F4-1F8F-AE44-BAAA-A9465F20A52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F56DD69-685F-FD40-B4C5-F459278761D9}"/>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54801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19A26-B078-1E4D-82A3-85CD1507C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F8D5EB1-B35E-F747-AAB3-121513873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A8E172C-9223-6941-B4E7-C7D176B8989E}"/>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5" name="Footer Placeholder 4">
            <a:extLst>
              <a:ext uri="{FF2B5EF4-FFF2-40B4-BE49-F238E27FC236}">
                <a16:creationId xmlns:a16="http://schemas.microsoft.com/office/drawing/2014/main" id="{2DBB8126-1AFC-2F46-9079-12228EB85E1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2E62CA5-0331-A24C-9F95-FD40ED18EA59}"/>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119387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73D5-A06D-6140-A8C4-919B702A31B6}"/>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F3F2670-D702-5B44-B986-61DC4F742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E37BABF-6D02-6547-ABD5-37E26B3BD8DF}"/>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5" name="Footer Placeholder 4">
            <a:extLst>
              <a:ext uri="{FF2B5EF4-FFF2-40B4-BE49-F238E27FC236}">
                <a16:creationId xmlns:a16="http://schemas.microsoft.com/office/drawing/2014/main" id="{03F51E4E-E124-F446-A77F-9F72B83D81B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06161EA-EF9E-FF44-B8E8-F503192BCB27}"/>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17960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276E-8F9E-3042-95B7-CDE7C08F7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0A7D0CF-D530-0046-97B9-B713743F4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A88B8-4186-7749-BCB8-F2EEA4239479}"/>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5" name="Footer Placeholder 4">
            <a:extLst>
              <a:ext uri="{FF2B5EF4-FFF2-40B4-BE49-F238E27FC236}">
                <a16:creationId xmlns:a16="http://schemas.microsoft.com/office/drawing/2014/main" id="{3159C0BE-F2B5-A742-AD6F-B5EEF4F8C87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F8333A0-BA8B-734B-93B1-B45CE8FAD2AC}"/>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410723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CF05-6D56-034F-B827-2C849F75EFCA}"/>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8E211D6-0B61-2444-B2EC-0A41D939BA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6932E7F4-C435-2546-949F-F05C66461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A8CF751-4BEA-CA4F-85F9-119B87224FF6}"/>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6" name="Footer Placeholder 5">
            <a:extLst>
              <a:ext uri="{FF2B5EF4-FFF2-40B4-BE49-F238E27FC236}">
                <a16:creationId xmlns:a16="http://schemas.microsoft.com/office/drawing/2014/main" id="{0630D6C3-770F-D64D-AAA2-BD0D8274656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8FE6963-B530-F24E-A4D2-B7A668279037}"/>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312288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408A-17E6-434C-BF93-CD7603F24E1B}"/>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4D0A529-81F9-2548-9057-61D477407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52B129-4633-1544-89E5-13E6D7FF9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0448C6CA-C3EF-BA49-847F-1B0895D00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6ED06-8541-A047-A650-0BE96DB87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3E54217B-6B27-C947-A525-B6FACB8BFC38}"/>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8" name="Footer Placeholder 7">
            <a:extLst>
              <a:ext uri="{FF2B5EF4-FFF2-40B4-BE49-F238E27FC236}">
                <a16:creationId xmlns:a16="http://schemas.microsoft.com/office/drawing/2014/main" id="{47E88BCA-B720-1042-8A84-9D937954D691}"/>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1CC2EBE-1CAD-D94C-B28D-8EA8FEC9FEE4}"/>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348935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F3AF-9D7C-D040-8ABD-493D4C71901F}"/>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FDB07C5-D0F2-614A-BAC4-EE573BDED607}"/>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4" name="Footer Placeholder 3">
            <a:extLst>
              <a:ext uri="{FF2B5EF4-FFF2-40B4-BE49-F238E27FC236}">
                <a16:creationId xmlns:a16="http://schemas.microsoft.com/office/drawing/2014/main" id="{C8F6E084-C20F-5543-887A-53A740C7D4B4}"/>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4343C67F-08D9-9947-88F9-3D4DC05650AE}"/>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120854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0CAC5-410A-1343-9D3B-FE004E3E3B2F}"/>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3" name="Footer Placeholder 2">
            <a:extLst>
              <a:ext uri="{FF2B5EF4-FFF2-40B4-BE49-F238E27FC236}">
                <a16:creationId xmlns:a16="http://schemas.microsoft.com/office/drawing/2014/main" id="{E9CA3967-CB53-E04F-BC3A-09A48F211B7C}"/>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03675D60-69D5-624F-BAA8-DFAA98CF5B9B}"/>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232788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5761-C91D-8C49-A150-D3D44B698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BCB33F24-520F-584A-B1E5-CD271CEA9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9CB3B15C-B3DC-6D47-AFEC-5F7E756F8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F3AFC-EA6B-D04D-A71C-700983DAD09C}"/>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6" name="Footer Placeholder 5">
            <a:extLst>
              <a:ext uri="{FF2B5EF4-FFF2-40B4-BE49-F238E27FC236}">
                <a16:creationId xmlns:a16="http://schemas.microsoft.com/office/drawing/2014/main" id="{686275FE-1ADF-0E4C-8E76-4467D28C038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6248667-27CE-1943-83B3-F614D1A349A3}"/>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181615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3485-1BA8-1042-9AF7-A0569318D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36F9AB47-6D8A-B342-B5D0-C9477752B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DB310A3A-2548-064E-B379-057725D55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AC53A-7DDE-504E-8945-AF99DD6DB19E}"/>
              </a:ext>
            </a:extLst>
          </p:cNvPr>
          <p:cNvSpPr>
            <a:spLocks noGrp="1"/>
          </p:cNvSpPr>
          <p:nvPr>
            <p:ph type="dt" sz="half" idx="10"/>
          </p:nvPr>
        </p:nvSpPr>
        <p:spPr/>
        <p:txBody>
          <a:bodyPr/>
          <a:lstStyle/>
          <a:p>
            <a:fld id="{41DACF67-B27D-0744-9BC0-F4D4BF505E5B}" type="datetimeFigureOut">
              <a:rPr lang="en-VN" smtClean="0"/>
              <a:t>07/02/2024</a:t>
            </a:fld>
            <a:endParaRPr lang="en-VN"/>
          </a:p>
        </p:txBody>
      </p:sp>
      <p:sp>
        <p:nvSpPr>
          <p:cNvPr id="6" name="Footer Placeholder 5">
            <a:extLst>
              <a:ext uri="{FF2B5EF4-FFF2-40B4-BE49-F238E27FC236}">
                <a16:creationId xmlns:a16="http://schemas.microsoft.com/office/drawing/2014/main" id="{5FB40DC0-7941-EC45-8660-4841EC471A9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34B274E-1050-134C-9216-B074037F6613}"/>
              </a:ext>
            </a:extLst>
          </p:cNvPr>
          <p:cNvSpPr>
            <a:spLocks noGrp="1"/>
          </p:cNvSpPr>
          <p:nvPr>
            <p:ph type="sldNum" sz="quarter" idx="12"/>
          </p:nvPr>
        </p:nvSpPr>
        <p:spPr/>
        <p:txBody>
          <a:bodyPr/>
          <a:lstStyle/>
          <a:p>
            <a:fld id="{6D204F54-29D0-FE4E-B768-186A6BCF5661}" type="slidenum">
              <a:rPr lang="en-VN" smtClean="0"/>
              <a:t>‹#›</a:t>
            </a:fld>
            <a:endParaRPr lang="en-VN"/>
          </a:p>
        </p:txBody>
      </p:sp>
    </p:spTree>
    <p:extLst>
      <p:ext uri="{BB962C8B-B14F-4D97-AF65-F5344CB8AC3E}">
        <p14:creationId xmlns:p14="http://schemas.microsoft.com/office/powerpoint/2010/main" val="246779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D4FB1-E08F-324C-A76F-0466F65EB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43C61D5-457F-3148-BF6B-F3BA54F6C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246CDB3-4584-B64C-A869-9B232AB8C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ACF67-B27D-0744-9BC0-F4D4BF505E5B}" type="datetimeFigureOut">
              <a:rPr lang="en-VN" smtClean="0"/>
              <a:t>07/02/2024</a:t>
            </a:fld>
            <a:endParaRPr lang="en-VN"/>
          </a:p>
        </p:txBody>
      </p:sp>
      <p:sp>
        <p:nvSpPr>
          <p:cNvPr id="5" name="Footer Placeholder 4">
            <a:extLst>
              <a:ext uri="{FF2B5EF4-FFF2-40B4-BE49-F238E27FC236}">
                <a16:creationId xmlns:a16="http://schemas.microsoft.com/office/drawing/2014/main" id="{855721C1-BDBB-0245-A122-43588AE06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D0C86A57-D4EA-7248-BA4C-73448F5AA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04F54-29D0-FE4E-B768-186A6BCF5661}" type="slidenum">
              <a:rPr lang="en-VN" smtClean="0"/>
              <a:t>‹#›</a:t>
            </a:fld>
            <a:endParaRPr lang="en-VN"/>
          </a:p>
        </p:txBody>
      </p:sp>
    </p:spTree>
    <p:extLst>
      <p:ext uri="{BB962C8B-B14F-4D97-AF65-F5344CB8AC3E}">
        <p14:creationId xmlns:p14="http://schemas.microsoft.com/office/powerpoint/2010/main" val="365845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212EB77-7A0D-764F-9AE9-F11566690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13" y="0"/>
            <a:ext cx="6000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81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D6A3FE0-1E4B-1D45-BC22-18A521413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47783" cy="50710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w does the AdaBoost algorithm work?">
            <a:extLst>
              <a:ext uri="{FF2B5EF4-FFF2-40B4-BE49-F238E27FC236}">
                <a16:creationId xmlns:a16="http://schemas.microsoft.com/office/drawing/2014/main" id="{17CB68D6-20A9-D24D-A1F6-02B44BE40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783" y="2818611"/>
            <a:ext cx="5461337" cy="4039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39737A-9605-6F47-853F-070C2196D048}"/>
              </a:ext>
            </a:extLst>
          </p:cNvPr>
          <p:cNvSpPr txBox="1"/>
          <p:nvPr/>
        </p:nvSpPr>
        <p:spPr>
          <a:xfrm>
            <a:off x="7461504" y="1454502"/>
            <a:ext cx="5340096" cy="369332"/>
          </a:xfrm>
          <a:prstGeom prst="rect">
            <a:avLst/>
          </a:prstGeom>
          <a:noFill/>
        </p:spPr>
        <p:txBody>
          <a:bodyPr wrap="square" rtlCol="0">
            <a:spAutoFit/>
          </a:bodyPr>
          <a:lstStyle/>
          <a:p>
            <a:r>
              <a:rPr lang="en-VN"/>
              <a:t>Gradientboost &amp; adboost</a:t>
            </a:r>
          </a:p>
        </p:txBody>
      </p:sp>
      <p:sp>
        <p:nvSpPr>
          <p:cNvPr id="5" name="TextBox 4">
            <a:extLst>
              <a:ext uri="{FF2B5EF4-FFF2-40B4-BE49-F238E27FC236}">
                <a16:creationId xmlns:a16="http://schemas.microsoft.com/office/drawing/2014/main" id="{AA6AAA20-0019-7641-BC8B-BFCF9587AC5A}"/>
              </a:ext>
            </a:extLst>
          </p:cNvPr>
          <p:cNvSpPr txBox="1"/>
          <p:nvPr/>
        </p:nvSpPr>
        <p:spPr>
          <a:xfrm>
            <a:off x="390144" y="5380672"/>
            <a:ext cx="5949696" cy="1477328"/>
          </a:xfrm>
          <a:prstGeom prst="rect">
            <a:avLst/>
          </a:prstGeom>
          <a:noFill/>
        </p:spPr>
        <p:txBody>
          <a:bodyPr wrap="square" lIns="91440" tIns="45720" rIns="91440" bIns="45720" rtlCol="0" anchor="t">
            <a:spAutoFit/>
          </a:bodyPr>
          <a:lstStyle/>
          <a:p>
            <a:pPr algn="l"/>
            <a:r>
              <a:rPr lang="en-US" b="1" i="0" noProof="1">
                <a:solidFill>
                  <a:srgbClr val="333333"/>
                </a:solidFill>
                <a:effectLst/>
                <a:latin typeface="Poppins"/>
                <a:cs typeface="Poppins"/>
              </a:rPr>
              <a:t>Adaboost</a:t>
            </a:r>
            <a:r>
              <a:rPr lang="en-US" b="0" i="0" noProof="1">
                <a:solidFill>
                  <a:srgbClr val="333333"/>
                </a:solidFill>
                <a:effectLst/>
                <a:latin typeface="Poppins"/>
                <a:cs typeface="Poppins"/>
              </a:rPr>
              <a:t> is more about ‘</a:t>
            </a:r>
            <a:r>
              <a:rPr lang="en-US" b="1" i="0" noProof="1">
                <a:solidFill>
                  <a:srgbClr val="333333"/>
                </a:solidFill>
                <a:effectLst/>
                <a:latin typeface="Poppins"/>
                <a:cs typeface="Poppins"/>
              </a:rPr>
              <a:t>voting</a:t>
            </a:r>
            <a:r>
              <a:rPr lang="en-US" b="0" i="0" noProof="1">
                <a:solidFill>
                  <a:srgbClr val="333333"/>
                </a:solidFill>
                <a:effectLst/>
                <a:latin typeface="Poppins"/>
                <a:cs typeface="Poppins"/>
              </a:rPr>
              <a:t> </a:t>
            </a:r>
            <a:r>
              <a:rPr lang="en-US" b="1" i="0" noProof="1">
                <a:solidFill>
                  <a:srgbClr val="333333"/>
                </a:solidFill>
                <a:effectLst/>
                <a:latin typeface="Poppins"/>
                <a:cs typeface="Poppins"/>
              </a:rPr>
              <a:t>weights</a:t>
            </a:r>
            <a:r>
              <a:rPr lang="en-US" b="0" i="0" noProof="1">
                <a:solidFill>
                  <a:srgbClr val="333333"/>
                </a:solidFill>
                <a:effectLst/>
                <a:latin typeface="Poppins"/>
                <a:cs typeface="Poppins"/>
              </a:rPr>
              <a:t>’ and </a:t>
            </a:r>
            <a:r>
              <a:rPr lang="en-US" b="1" i="0" noProof="1">
                <a:solidFill>
                  <a:srgbClr val="333333"/>
                </a:solidFill>
                <a:effectLst/>
                <a:latin typeface="Poppins"/>
                <a:cs typeface="Poppins"/>
              </a:rPr>
              <a:t>gradient</a:t>
            </a:r>
            <a:r>
              <a:rPr lang="en-US" b="0" i="0" noProof="1">
                <a:solidFill>
                  <a:srgbClr val="333333"/>
                </a:solidFill>
                <a:effectLst/>
                <a:latin typeface="Poppins"/>
                <a:cs typeface="Poppins"/>
              </a:rPr>
              <a:t> </a:t>
            </a:r>
            <a:r>
              <a:rPr lang="en-US" b="1" i="0" noProof="1">
                <a:solidFill>
                  <a:srgbClr val="333333"/>
                </a:solidFill>
                <a:effectLst/>
                <a:latin typeface="Poppins"/>
                <a:cs typeface="Poppins"/>
              </a:rPr>
              <a:t>boosting</a:t>
            </a:r>
            <a:r>
              <a:rPr lang="en-US" b="0" i="0" noProof="1">
                <a:solidFill>
                  <a:srgbClr val="333333"/>
                </a:solidFill>
                <a:effectLst/>
                <a:latin typeface="Poppins"/>
                <a:cs typeface="Poppins"/>
              </a:rPr>
              <a:t> is more about ‘</a:t>
            </a:r>
            <a:r>
              <a:rPr lang="en-US" b="1" i="0" noProof="1">
                <a:solidFill>
                  <a:srgbClr val="333333"/>
                </a:solidFill>
                <a:effectLst/>
                <a:latin typeface="Poppins"/>
                <a:cs typeface="Poppins"/>
              </a:rPr>
              <a:t>adding</a:t>
            </a:r>
            <a:r>
              <a:rPr lang="en-US" b="0" i="0" noProof="1">
                <a:solidFill>
                  <a:srgbClr val="333333"/>
                </a:solidFill>
                <a:effectLst/>
                <a:latin typeface="Poppins"/>
                <a:cs typeface="Poppins"/>
              </a:rPr>
              <a:t> </a:t>
            </a:r>
            <a:r>
              <a:rPr lang="en-US" b="1" i="0" noProof="1">
                <a:solidFill>
                  <a:srgbClr val="333333"/>
                </a:solidFill>
                <a:effectLst/>
                <a:latin typeface="Poppins"/>
                <a:cs typeface="Poppins"/>
              </a:rPr>
              <a:t>gradient</a:t>
            </a:r>
            <a:r>
              <a:rPr lang="en-US" b="0" i="0" noProof="1">
                <a:solidFill>
                  <a:srgbClr val="333333"/>
                </a:solidFill>
                <a:effectLst/>
                <a:latin typeface="Poppins"/>
                <a:cs typeface="Poppins"/>
              </a:rPr>
              <a:t> </a:t>
            </a:r>
            <a:r>
              <a:rPr lang="en-US" b="1" i="0" noProof="1">
                <a:solidFill>
                  <a:srgbClr val="333333"/>
                </a:solidFill>
                <a:effectLst/>
                <a:latin typeface="Poppins"/>
                <a:cs typeface="Poppins"/>
              </a:rPr>
              <a:t>optimization</a:t>
            </a:r>
            <a:r>
              <a:rPr lang="en-US" b="0" i="0" noProof="1">
                <a:solidFill>
                  <a:srgbClr val="333333"/>
                </a:solidFill>
                <a:effectLst/>
                <a:latin typeface="Poppins"/>
                <a:cs typeface="Poppins"/>
              </a:rPr>
              <a:t>’.</a:t>
            </a:r>
          </a:p>
          <a:p>
            <a:br>
              <a:rPr lang="en-US"/>
            </a:br>
            <a:endParaRPr lang="en-VN"/>
          </a:p>
        </p:txBody>
      </p:sp>
    </p:spTree>
    <p:extLst>
      <p:ext uri="{BB962C8B-B14F-4D97-AF65-F5344CB8AC3E}">
        <p14:creationId xmlns:p14="http://schemas.microsoft.com/office/powerpoint/2010/main" val="110089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DA181-EF01-394F-B291-1E30DC101861}"/>
              </a:ext>
            </a:extLst>
          </p:cNvPr>
          <p:cNvPicPr>
            <a:picLocks noChangeAspect="1"/>
          </p:cNvPicPr>
          <p:nvPr/>
        </p:nvPicPr>
        <p:blipFill>
          <a:blip r:embed="rId3"/>
          <a:stretch>
            <a:fillRect/>
          </a:stretch>
        </p:blipFill>
        <p:spPr>
          <a:xfrm>
            <a:off x="326390" y="279400"/>
            <a:ext cx="4148074" cy="2768600"/>
          </a:xfrm>
          <a:prstGeom prst="rect">
            <a:avLst/>
          </a:prstGeom>
        </p:spPr>
      </p:pic>
      <p:pic>
        <p:nvPicPr>
          <p:cNvPr id="4" name="Picture 3">
            <a:extLst>
              <a:ext uri="{FF2B5EF4-FFF2-40B4-BE49-F238E27FC236}">
                <a16:creationId xmlns:a16="http://schemas.microsoft.com/office/drawing/2014/main" id="{3427E13D-99D0-A74F-A23B-373B47E8F9E0}"/>
              </a:ext>
            </a:extLst>
          </p:cNvPr>
          <p:cNvPicPr>
            <a:picLocks noChangeAspect="1"/>
          </p:cNvPicPr>
          <p:nvPr/>
        </p:nvPicPr>
        <p:blipFill>
          <a:blip r:embed="rId4"/>
          <a:stretch>
            <a:fillRect/>
          </a:stretch>
        </p:blipFill>
        <p:spPr>
          <a:xfrm>
            <a:off x="5105654" y="279400"/>
            <a:ext cx="4050538" cy="2768600"/>
          </a:xfrm>
          <a:prstGeom prst="rect">
            <a:avLst/>
          </a:prstGeom>
        </p:spPr>
      </p:pic>
      <p:pic>
        <p:nvPicPr>
          <p:cNvPr id="5" name="Picture 4">
            <a:extLst>
              <a:ext uri="{FF2B5EF4-FFF2-40B4-BE49-F238E27FC236}">
                <a16:creationId xmlns:a16="http://schemas.microsoft.com/office/drawing/2014/main" id="{1875A079-FD9D-214E-95D4-4DDEAB56EF9C}"/>
              </a:ext>
            </a:extLst>
          </p:cNvPr>
          <p:cNvPicPr>
            <a:picLocks noChangeAspect="1"/>
          </p:cNvPicPr>
          <p:nvPr/>
        </p:nvPicPr>
        <p:blipFill>
          <a:blip r:embed="rId5"/>
          <a:stretch>
            <a:fillRect/>
          </a:stretch>
        </p:blipFill>
        <p:spPr>
          <a:xfrm>
            <a:off x="137001" y="3810001"/>
            <a:ext cx="4526852" cy="2932176"/>
          </a:xfrm>
          <a:prstGeom prst="rect">
            <a:avLst/>
          </a:prstGeom>
        </p:spPr>
      </p:pic>
      <p:sp>
        <p:nvSpPr>
          <p:cNvPr id="7" name="TextBox 6">
            <a:extLst>
              <a:ext uri="{FF2B5EF4-FFF2-40B4-BE49-F238E27FC236}">
                <a16:creationId xmlns:a16="http://schemas.microsoft.com/office/drawing/2014/main" id="{3C3C7EBD-E8B2-0342-B7EF-117EEAE41804}"/>
              </a:ext>
            </a:extLst>
          </p:cNvPr>
          <p:cNvSpPr txBox="1"/>
          <p:nvPr/>
        </p:nvSpPr>
        <p:spPr>
          <a:xfrm>
            <a:off x="5279136" y="3716278"/>
            <a:ext cx="6498336" cy="2308324"/>
          </a:xfrm>
          <a:prstGeom prst="rect">
            <a:avLst/>
          </a:prstGeom>
          <a:noFill/>
        </p:spPr>
        <p:txBody>
          <a:bodyPr wrap="square" rtlCol="0">
            <a:spAutoFit/>
          </a:bodyPr>
          <a:lstStyle/>
          <a:p>
            <a:r>
              <a:rPr lang="en-US">
                <a:effectLst/>
                <a:latin typeface="Helvetica Neue" panose="02000503000000020004" pitchFamily="2" charset="0"/>
              </a:rPr>
              <a:t>How Gradient Boosting Works</a:t>
            </a:r>
          </a:p>
          <a:p>
            <a:r>
              <a:rPr lang="en-US">
                <a:effectLst/>
                <a:latin typeface="Helvetica Neue" panose="02000503000000020004" pitchFamily="2" charset="0"/>
              </a:rPr>
              <a:t>Gradient boosting involves three elements:</a:t>
            </a:r>
          </a:p>
          <a:p>
            <a:endParaRPr lang="en-US">
              <a:effectLst/>
              <a:latin typeface="Helvetica Neue" panose="02000503000000020004" pitchFamily="2" charset="0"/>
            </a:endParaRPr>
          </a:p>
          <a:p>
            <a:pPr>
              <a:buFont typeface="Arial" panose="020B0604020202020204" pitchFamily="34" charset="0"/>
              <a:buChar char="•"/>
            </a:pPr>
            <a:r>
              <a:rPr lang="en-US">
                <a:effectLst/>
                <a:latin typeface="Helvetica Neue" panose="02000503000000020004" pitchFamily="2" charset="0"/>
              </a:rPr>
              <a:t>A loss function to be optimized.</a:t>
            </a:r>
          </a:p>
          <a:p>
            <a:pPr>
              <a:buFont typeface="Arial" panose="020B0604020202020204" pitchFamily="34" charset="0"/>
              <a:buChar char="•"/>
            </a:pPr>
            <a:r>
              <a:rPr lang="en-US">
                <a:effectLst/>
                <a:latin typeface="Helvetica Neue" panose="02000503000000020004" pitchFamily="2" charset="0"/>
              </a:rPr>
              <a:t>A weak learner to make predictions.</a:t>
            </a:r>
          </a:p>
          <a:p>
            <a:pPr>
              <a:buFont typeface="Arial" panose="020B0604020202020204" pitchFamily="34" charset="0"/>
              <a:buChar char="•"/>
            </a:pPr>
            <a:r>
              <a:rPr lang="en-US">
                <a:effectLst/>
                <a:latin typeface="Helvetica Neue" panose="02000503000000020004" pitchFamily="2" charset="0"/>
              </a:rPr>
              <a:t>An additive model to add weak learners to minimize the loss function</a:t>
            </a:r>
          </a:p>
          <a:p>
            <a:endParaRPr lang="en-VN"/>
          </a:p>
        </p:txBody>
      </p:sp>
    </p:spTree>
    <p:extLst>
      <p:ext uri="{BB962C8B-B14F-4D97-AF65-F5344CB8AC3E}">
        <p14:creationId xmlns:p14="http://schemas.microsoft.com/office/powerpoint/2010/main" val="9493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FF66A-8AF2-1F46-BEFB-F82C4F75DE33}"/>
              </a:ext>
            </a:extLst>
          </p:cNvPr>
          <p:cNvPicPr>
            <a:picLocks noChangeAspect="1"/>
          </p:cNvPicPr>
          <p:nvPr/>
        </p:nvPicPr>
        <p:blipFill rotWithShape="1">
          <a:blip r:embed="rId2"/>
          <a:srcRect l="50044" t="1139"/>
          <a:stretch/>
        </p:blipFill>
        <p:spPr>
          <a:xfrm>
            <a:off x="1036320" y="512064"/>
            <a:ext cx="4246740" cy="2438400"/>
          </a:xfrm>
          <a:prstGeom prst="rect">
            <a:avLst/>
          </a:prstGeom>
        </p:spPr>
      </p:pic>
      <p:sp>
        <p:nvSpPr>
          <p:cNvPr id="5" name="TextBox 4">
            <a:extLst>
              <a:ext uri="{FF2B5EF4-FFF2-40B4-BE49-F238E27FC236}">
                <a16:creationId xmlns:a16="http://schemas.microsoft.com/office/drawing/2014/main" id="{B466758D-0011-2E49-8B2A-51912156F0D0}"/>
              </a:ext>
            </a:extLst>
          </p:cNvPr>
          <p:cNvSpPr txBox="1"/>
          <p:nvPr/>
        </p:nvSpPr>
        <p:spPr>
          <a:xfrm>
            <a:off x="5779008" y="837831"/>
            <a:ext cx="6132576" cy="1477328"/>
          </a:xfrm>
          <a:prstGeom prst="rect">
            <a:avLst/>
          </a:prstGeom>
          <a:noFill/>
        </p:spPr>
        <p:txBody>
          <a:bodyPr wrap="square" rtlCol="0">
            <a:spAutoFit/>
          </a:bodyPr>
          <a:lstStyle/>
          <a:p>
            <a:r>
              <a:rPr lang="vi-VN"/>
              <a:t>Ý tưởng chính của Gradient Boosting là xây dựng một mô hình dự đoán mạnh hơn bằng cách tập hợp nhiều mô hình yếu lại với nhau. Gradient Boosting sẽ tạo ra các mô hình cơ sở theo các bước tuần tự, mỗi bước cố gắng cải thiện những gì mô hình trước đó không thể dự đoán chính xác.</a:t>
            </a:r>
          </a:p>
        </p:txBody>
      </p:sp>
      <p:sp>
        <p:nvSpPr>
          <p:cNvPr id="6" name="TextBox 5">
            <a:extLst>
              <a:ext uri="{FF2B5EF4-FFF2-40B4-BE49-F238E27FC236}">
                <a16:creationId xmlns:a16="http://schemas.microsoft.com/office/drawing/2014/main" id="{900DCB06-4079-C248-B4C1-6BE2F7176145}"/>
              </a:ext>
            </a:extLst>
          </p:cNvPr>
          <p:cNvSpPr txBox="1"/>
          <p:nvPr/>
        </p:nvSpPr>
        <p:spPr>
          <a:xfrm>
            <a:off x="694944" y="3675269"/>
            <a:ext cx="11216640" cy="2308324"/>
          </a:xfrm>
          <a:prstGeom prst="rect">
            <a:avLst/>
          </a:prstGeom>
          <a:noFill/>
        </p:spPr>
        <p:txBody>
          <a:bodyPr wrap="square" rtlCol="0">
            <a:spAutoFit/>
          </a:bodyPr>
          <a:lstStyle/>
          <a:p>
            <a:pPr algn="l"/>
            <a:r>
              <a:rPr lang="vi-VN" b="0" i="0">
                <a:solidFill>
                  <a:srgbClr val="000000"/>
                </a:solidFill>
                <a:effectLst/>
                <a:latin typeface="-apple-system"/>
              </a:rPr>
              <a:t>Quá trình Gradient Boosting diễn ra như sau:</a:t>
            </a:r>
          </a:p>
          <a:p>
            <a:pPr algn="l">
              <a:buFont typeface="+mj-lt"/>
              <a:buAutoNum type="arabicPeriod"/>
            </a:pPr>
            <a:r>
              <a:rPr lang="vi-VN" b="0" i="0">
                <a:solidFill>
                  <a:srgbClr val="000000"/>
                </a:solidFill>
                <a:effectLst/>
                <a:latin typeface="-apple-system"/>
              </a:rPr>
              <a:t>Xác định một mô hình cơ sở ban đầu, thường là một mô hình đơn giản như cây quyết định.</a:t>
            </a:r>
          </a:p>
          <a:p>
            <a:pPr algn="l">
              <a:buFont typeface="+mj-lt"/>
              <a:buAutoNum type="arabicPeriod"/>
            </a:pPr>
            <a:r>
              <a:rPr lang="vi-VN" b="0" i="0">
                <a:solidFill>
                  <a:srgbClr val="000000"/>
                </a:solidFill>
                <a:effectLst/>
                <a:latin typeface="-apple-system"/>
              </a:rPr>
              <a:t>Tính toán sai số giữa dự đoán của mô hình cơ sở và giá trị thực tế. Sai số này được gọi là gradient.</a:t>
            </a:r>
          </a:p>
          <a:p>
            <a:pPr algn="l">
              <a:buFont typeface="+mj-lt"/>
              <a:buAutoNum type="arabicPeriod"/>
            </a:pPr>
            <a:r>
              <a:rPr lang="vi-VN" b="0" i="0">
                <a:solidFill>
                  <a:srgbClr val="000000"/>
                </a:solidFill>
                <a:effectLst/>
                <a:latin typeface="-apple-system"/>
              </a:rPr>
              <a:t>Xây dựng một mô hình mới (thường là cây quyết định) để dự đoán gradient của mô hình cơ sở trên các điểm dữ liệu.</a:t>
            </a:r>
          </a:p>
          <a:p>
            <a:pPr algn="l">
              <a:buFont typeface="+mj-lt"/>
              <a:buAutoNum type="arabicPeriod"/>
            </a:pPr>
            <a:r>
              <a:rPr lang="vi-VN" b="0" i="0">
                <a:solidFill>
                  <a:srgbClr val="000000"/>
                </a:solidFill>
                <a:effectLst/>
                <a:latin typeface="-apple-system"/>
              </a:rPr>
              <a:t>Cộng dồn dự đoán của mô hình mới này vào dự đoán trước đó. Điều này sẽ cố gắng giảm sai số giữa dự đoán tổng và giá trị thực tế.</a:t>
            </a:r>
          </a:p>
          <a:p>
            <a:pPr algn="l">
              <a:buFont typeface="+mj-lt"/>
              <a:buAutoNum type="arabicPeriod"/>
            </a:pPr>
            <a:r>
              <a:rPr lang="vi-VN" b="0" i="0">
                <a:solidFill>
                  <a:srgbClr val="000000"/>
                </a:solidFill>
                <a:effectLst/>
                <a:latin typeface="-apple-system"/>
              </a:rPr>
              <a:t>Lặp lại bước 2 đến bước 4 nhiều lần, mỗi lần cải thiện dự đoán bằng cách tạo ra một mô hình mới và cộng dồn dự đoán của nó vào dự đoán tổng.</a:t>
            </a:r>
          </a:p>
        </p:txBody>
      </p:sp>
    </p:spTree>
    <p:extLst>
      <p:ext uri="{BB962C8B-B14F-4D97-AF65-F5344CB8AC3E}">
        <p14:creationId xmlns:p14="http://schemas.microsoft.com/office/powerpoint/2010/main" val="176286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6A142ED-E8C4-1448-A084-2C1DBF8C7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8" t="4089" r="4066" b="1866"/>
          <a:stretch/>
        </p:blipFill>
        <p:spPr bwMode="auto">
          <a:xfrm>
            <a:off x="390144" y="0"/>
            <a:ext cx="8400288" cy="644956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10;\setlength{\algomargin}{3pt}&#10;\SetAlCapSkip{-10pt}&#10;\begin{algorithm}[H]&#10;\LinesNumbered&#10;\SetAlgorithmName{Algorithm}{List of Algorithms}&#10;\SetAlgoSkip{}&#10;\SetInd{.5em}{.5em}&#10;\TitleOfAlgo{{\em l2boost}($X$,$\vec y$,$M$,$\eta$) {\bf returns} model $F_M$}&#10;Let $F_0(X) = \frac{1}{N}\sum_{i=1}^N y_i$, mean of target $\vec y$ across all observations\\&#10;\For{$m$ = 1 \KwTo $M$}{&#10; Let $\vec r_{m-1} = \vec y - F_{m-1}(X)$ be the residual direction vector\\&#10; Train regression tree $\Delta_m$ on $\vec r_{m-1}$, minimizing squared error\\&#10; $F_m(X) = F_{m-1}(X) + \eta \Delta_m(X)$\\&#10;}&#10;\Return{$F_M$}\\&#10;\end{algorithm}&#10;">
            <a:extLst>
              <a:ext uri="{FF2B5EF4-FFF2-40B4-BE49-F238E27FC236}">
                <a16:creationId xmlns:a16="http://schemas.microsoft.com/office/drawing/2014/main" id="{1304D604-A6B7-1C49-BE3F-9A4A355D8E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4" name="AutoShape 6" descr="&#10;\setlength{\algomargin}{3pt}&#10;\SetAlCapSkip{-10pt}&#10;\begin{algorithm}[H]&#10;\LinesNumbered&#10;\SetAlgorithmName{Algorithm}{List of Algorithms}&#10;\SetAlgoSkip{}&#10;\SetInd{.5em}{.5em}&#10;\TitleOfAlgo{{\em l2boost}($X$,$\vec y$,$M$,$\eta$) {\bf returns} model $F_M$}&#10;Let $F_0(X) = \frac{1}{N}\sum_{i=1}^N y_i$, mean of target $\vec y$ across all observations\\&#10;\For{$m$ = 1 \KwTo $M$}{&#10; Let $\vec r_{m-1} = \vec y - F_{m-1}(X)$ be the residual direction vector\\&#10; Train regression tree $\Delta_m$ on $\vec r_{m-1}$, minimizing squared error\\&#10; $F_m(X) = F_{m-1}(X) + \eta \Delta_m(X)$\\&#10;}&#10;\Return{$F_M$}\\&#10;\end{algorithm}&#10;">
            <a:extLst>
              <a:ext uri="{FF2B5EF4-FFF2-40B4-BE49-F238E27FC236}">
                <a16:creationId xmlns:a16="http://schemas.microsoft.com/office/drawing/2014/main" id="{7FE47023-54EB-1D48-97D6-A377B9685F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9F976CC1-F906-5545-8604-F3C369780AE3}"/>
              </a:ext>
            </a:extLst>
          </p:cNvPr>
          <p:cNvSpPr txBox="1"/>
          <p:nvPr/>
        </p:nvSpPr>
        <p:spPr>
          <a:xfrm>
            <a:off x="4741540" y="184912"/>
            <a:ext cx="7236162" cy="2308324"/>
          </a:xfrm>
          <a:prstGeom prst="rect">
            <a:avLst/>
          </a:prstGeom>
          <a:noFill/>
        </p:spPr>
        <p:txBody>
          <a:bodyPr wrap="square" lIns="91440" tIns="45720" rIns="91440" bIns="45720" rtlCol="0" anchor="t">
            <a:spAutoFit/>
          </a:bodyPr>
          <a:lstStyle/>
          <a:p>
            <a:r>
              <a:rPr lang="vi-VN" sz="1400" noProof="1">
                <a:solidFill>
                  <a:srgbClr val="FF0000"/>
                </a:solidFill>
                <a:latin typeface="Helvetica Neue" panose="02000503000000020004" pitchFamily="2" charset="0"/>
              </a:rPr>
              <a:t>Cách 1 </a:t>
            </a:r>
            <a:endParaRPr lang="vi-VN" noProof="1">
              <a:latin typeface="Helvetica Neue"/>
            </a:endParaRPr>
          </a:p>
          <a:p>
            <a:r>
              <a:rPr lang="vi-VN" sz="1400" noProof="1">
                <a:solidFill>
                  <a:srgbClr val="FF0000"/>
                </a:solidFill>
                <a:latin typeface="Helvetica Neue" panose="02000503000000020004" pitchFamily="2" charset="0"/>
              </a:rPr>
              <a:t>b1</a:t>
            </a:r>
            <a:r>
              <a:rPr lang="vi-VN" sz="1400" noProof="1">
                <a:solidFill>
                  <a:srgbClr val="FF0000"/>
                </a:solidFill>
                <a:effectLst/>
                <a:latin typeface="Helvetica Neue" panose="02000503000000020004" pitchFamily="2" charset="0"/>
              </a:rPr>
              <a:t>: khởi tạo F0= tổng y /len(y)</a:t>
            </a:r>
            <a:endParaRPr lang="vi-VN" noProof="1">
              <a:latin typeface="Arial"/>
              <a:cs typeface="Arial"/>
            </a:endParaRPr>
          </a:p>
          <a:p>
            <a:r>
              <a:rPr lang="vi-VN" sz="1400" noProof="1">
                <a:solidFill>
                  <a:srgbClr val="FF0000"/>
                </a:solidFill>
                <a:effectLst/>
                <a:latin typeface="Helvetica Neue" panose="02000503000000020004" pitchFamily="2" charset="0"/>
              </a:rPr>
              <a:t>b2:tính phần dư res1 = Y - F0 (kết quả sau khi đạo hàm hàm lỗi)</a:t>
            </a:r>
          </a:p>
          <a:p>
            <a:r>
              <a:rPr lang="vi-VN" sz="1400" noProof="1">
                <a:solidFill>
                  <a:srgbClr val="FF0000"/>
                </a:solidFill>
                <a:effectLst/>
                <a:latin typeface="Helvetica Neue" panose="02000503000000020004" pitchFamily="2" charset="0"/>
              </a:rPr>
              <a:t>b3: tạo tree từ thuộc tính X để dự đoán phần dư </a:t>
            </a:r>
          </a:p>
          <a:p>
            <a:r>
              <a:rPr lang="vi-VN" sz="1400" noProof="1">
                <a:solidFill>
                  <a:srgbClr val="FF0000"/>
                </a:solidFill>
                <a:effectLst/>
                <a:latin typeface="Helvetica Neue" panose="02000503000000020004" pitchFamily="2" charset="0"/>
              </a:rPr>
              <a:t>b4: </a:t>
            </a:r>
            <a:r>
              <a:rPr lang="vi-VN" sz="1400" b="0" i="0" noProof="1">
                <a:solidFill>
                  <a:srgbClr val="FF0000"/>
                </a:solidFill>
                <a:effectLst/>
                <a:latin typeface="-apple-system"/>
              </a:rPr>
              <a:t>Tính hệ số </a:t>
            </a:r>
            <a:r>
              <a:rPr lang="vi-VN" sz="1400" noProof="1">
                <a:solidFill>
                  <a:srgbClr val="FF0000"/>
                </a:solidFill>
                <a:latin typeface="-apple-system"/>
              </a:rPr>
              <a:t>gama</a:t>
            </a:r>
            <a:r>
              <a:rPr lang="vi-VN" sz="1400" b="0" i="0" noProof="1">
                <a:solidFill>
                  <a:srgbClr val="FF0000"/>
                </a:solidFill>
                <a:effectLst/>
                <a:latin typeface="-apple-system"/>
              </a:rPr>
              <a:t> bằng cách giải phương trình đạo hàm của hàm lỗi theo </a:t>
            </a:r>
            <a:r>
              <a:rPr lang="vi-VN" sz="1400" noProof="1">
                <a:solidFill>
                  <a:srgbClr val="FF0000"/>
                </a:solidFill>
                <a:latin typeface="-apple-system"/>
              </a:rPr>
              <a:t>gama</a:t>
            </a:r>
            <a:r>
              <a:rPr lang="vi-VN" sz="1400" b="0" i="0" noProof="1">
                <a:solidFill>
                  <a:srgbClr val="FF0000"/>
                </a:solidFill>
                <a:effectLst/>
                <a:latin typeface="-apple-system"/>
              </a:rPr>
              <a:t> và đặt nó bằng 0. Điều này có thể đạt được bằng cách tính tổng của hàm lỗi của các phần dư (sai số) trên tập X cùng loại sau khi dùng cây để </a:t>
            </a:r>
            <a:r>
              <a:rPr lang="vi-VN" sz="1400" noProof="1">
                <a:solidFill>
                  <a:srgbClr val="FF0000"/>
                </a:solidFill>
                <a:latin typeface="-apple-system"/>
              </a:rPr>
              <a:t>phân loại</a:t>
            </a:r>
            <a:r>
              <a:rPr lang="vi-VN" sz="1400" b="0" i="0" noProof="1">
                <a:solidFill>
                  <a:srgbClr val="FF0000"/>
                </a:solidFill>
                <a:effectLst/>
                <a:latin typeface="-apple-system"/>
              </a:rPr>
              <a:t>. Hệ số </a:t>
            </a:r>
            <a:r>
              <a:rPr lang="vi-VN" sz="1400" noProof="1">
                <a:solidFill>
                  <a:srgbClr val="FF0000"/>
                </a:solidFill>
                <a:latin typeface="-apple-system"/>
              </a:rPr>
              <a:t>gama</a:t>
            </a:r>
            <a:r>
              <a:rPr lang="vi-VN" sz="1400" b="0" i="0" noProof="1">
                <a:solidFill>
                  <a:srgbClr val="FF0000"/>
                </a:solidFill>
                <a:effectLst/>
                <a:latin typeface="-apple-system"/>
              </a:rPr>
              <a:t> sẽ là điểm vị trí phần dư (sai số) nhỏ nhất.</a:t>
            </a:r>
            <a:endParaRPr lang="vi-VN" sz="1400" noProof="1">
              <a:solidFill>
                <a:srgbClr val="FF0000"/>
              </a:solidFill>
              <a:effectLst/>
              <a:latin typeface="Helvetica Neue" panose="02000503000000020004" pitchFamily="2" charset="0"/>
            </a:endParaRPr>
          </a:p>
          <a:p>
            <a:r>
              <a:rPr lang="vi-VN" sz="1400" noProof="1">
                <a:solidFill>
                  <a:srgbClr val="FF0000"/>
                </a:solidFill>
                <a:effectLst/>
                <a:latin typeface="Helvetica Neue" panose="02000503000000020004" pitchFamily="2" charset="0"/>
              </a:rPr>
              <a:t>b5: F1= F0+ learning_rate*gama tương ứng</a:t>
            </a:r>
            <a:r>
              <a:rPr lang="vi-VN" sz="1400" noProof="1">
                <a:solidFill>
                  <a:srgbClr val="FF0000"/>
                </a:solidFill>
                <a:latin typeface="Helvetica Neue" panose="02000503000000020004" pitchFamily="2" charset="0"/>
              </a:rPr>
              <a:t> </a:t>
            </a:r>
            <a:endParaRPr lang="vi-VN" sz="1400" noProof="1">
              <a:solidFill>
                <a:srgbClr val="FF0000"/>
              </a:solidFill>
              <a:effectLst/>
              <a:latin typeface="Helvetica Neue" panose="02000503000000020004" pitchFamily="2" charset="0"/>
            </a:endParaRPr>
          </a:p>
          <a:p>
            <a:r>
              <a:rPr lang="vi-VN" sz="1400" noProof="1">
                <a:solidFill>
                  <a:srgbClr val="FF0000"/>
                </a:solidFill>
                <a:effectLst/>
                <a:latin typeface="Helvetica Neue" panose="02000503000000020004" pitchFamily="2" charset="0"/>
              </a:rPr>
              <a:t>b6: lặp lại bước b2 đến 4 đến khi đạt được điều kiện dừng </a:t>
            </a:r>
          </a:p>
          <a:p>
            <a:endParaRPr lang="en-VN"/>
          </a:p>
        </p:txBody>
      </p:sp>
    </p:spTree>
    <p:extLst>
      <p:ext uri="{BB962C8B-B14F-4D97-AF65-F5344CB8AC3E}">
        <p14:creationId xmlns:p14="http://schemas.microsoft.com/office/powerpoint/2010/main" val="143175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34A32F-2A35-EA45-8BC3-C5F05A3A9E10}"/>
              </a:ext>
            </a:extLst>
          </p:cNvPr>
          <p:cNvPicPr>
            <a:picLocks noChangeAspect="1"/>
          </p:cNvPicPr>
          <p:nvPr/>
        </p:nvPicPr>
        <p:blipFill rotWithShape="1">
          <a:blip r:embed="rId2"/>
          <a:srcRect l="457" t="3266" r="2423" b="3165"/>
          <a:stretch/>
        </p:blipFill>
        <p:spPr>
          <a:xfrm>
            <a:off x="157655" y="527476"/>
            <a:ext cx="6352032" cy="1877568"/>
          </a:xfrm>
          <a:prstGeom prst="rect">
            <a:avLst/>
          </a:prstGeom>
        </p:spPr>
      </p:pic>
      <p:pic>
        <p:nvPicPr>
          <p:cNvPr id="4" name="Picture 3">
            <a:extLst>
              <a:ext uri="{FF2B5EF4-FFF2-40B4-BE49-F238E27FC236}">
                <a16:creationId xmlns:a16="http://schemas.microsoft.com/office/drawing/2014/main" id="{C2D0140F-1C45-8345-B96C-7B76DB42985F}"/>
              </a:ext>
            </a:extLst>
          </p:cNvPr>
          <p:cNvPicPr>
            <a:picLocks noChangeAspect="1"/>
          </p:cNvPicPr>
          <p:nvPr/>
        </p:nvPicPr>
        <p:blipFill>
          <a:blip r:embed="rId3"/>
          <a:stretch>
            <a:fillRect/>
          </a:stretch>
        </p:blipFill>
        <p:spPr>
          <a:xfrm>
            <a:off x="913402" y="3118359"/>
            <a:ext cx="6814548" cy="2611881"/>
          </a:xfrm>
          <a:prstGeom prst="rect">
            <a:avLst/>
          </a:prstGeom>
        </p:spPr>
      </p:pic>
      <p:sp>
        <p:nvSpPr>
          <p:cNvPr id="3" name="TextBox 2">
            <a:extLst>
              <a:ext uri="{FF2B5EF4-FFF2-40B4-BE49-F238E27FC236}">
                <a16:creationId xmlns:a16="http://schemas.microsoft.com/office/drawing/2014/main" id="{4F5CA86C-8D21-0843-8B69-F2AF9C723075}"/>
              </a:ext>
            </a:extLst>
          </p:cNvPr>
          <p:cNvSpPr txBox="1"/>
          <p:nvPr/>
        </p:nvSpPr>
        <p:spPr>
          <a:xfrm>
            <a:off x="5727453" y="337082"/>
            <a:ext cx="6232633" cy="1600438"/>
          </a:xfrm>
          <a:prstGeom prst="rect">
            <a:avLst/>
          </a:prstGeom>
          <a:noFill/>
        </p:spPr>
        <p:txBody>
          <a:bodyPr wrap="square" lIns="91440" tIns="45720" rIns="91440" bIns="45720" rtlCol="0" anchor="t">
            <a:spAutoFit/>
          </a:bodyPr>
          <a:lstStyle/>
          <a:p>
            <a:r>
              <a:rPr lang="vi-VN" sz="1400" noProof="1">
                <a:solidFill>
                  <a:srgbClr val="FF0000"/>
                </a:solidFill>
                <a:latin typeface="Helvetica Neue" panose="02000503000000020004" pitchFamily="2" charset="0"/>
              </a:rPr>
              <a:t>Cách 2 </a:t>
            </a:r>
            <a:endParaRPr lang="vi-VN" noProof="1">
              <a:latin typeface="Helvetica Neue"/>
            </a:endParaRPr>
          </a:p>
          <a:p>
            <a:r>
              <a:rPr lang="vi-VN" sz="1400" noProof="1">
                <a:solidFill>
                  <a:srgbClr val="FF0000"/>
                </a:solidFill>
                <a:latin typeface="Helvetica Neue" panose="02000503000000020004" pitchFamily="2" charset="0"/>
              </a:rPr>
              <a:t>b1</a:t>
            </a:r>
            <a:r>
              <a:rPr lang="vi-VN" sz="1400" noProof="1">
                <a:solidFill>
                  <a:srgbClr val="FF0000"/>
                </a:solidFill>
                <a:effectLst/>
                <a:latin typeface="Helvetica Neue" panose="02000503000000020004" pitchFamily="2" charset="0"/>
              </a:rPr>
              <a:t>: khởi tạo F0= tổng y /len(y)</a:t>
            </a:r>
            <a:endParaRPr lang="vi-VN" noProof="1">
              <a:latin typeface="Arial"/>
              <a:cs typeface="Arial"/>
            </a:endParaRPr>
          </a:p>
          <a:p>
            <a:r>
              <a:rPr lang="vi-VN" sz="1400" noProof="1">
                <a:solidFill>
                  <a:srgbClr val="FF0000"/>
                </a:solidFill>
                <a:effectLst/>
                <a:latin typeface="Helvetica Neue" panose="02000503000000020004" pitchFamily="2" charset="0"/>
              </a:rPr>
              <a:t>b2:tính phần dư res1 = Y - F0 </a:t>
            </a:r>
          </a:p>
          <a:p>
            <a:r>
              <a:rPr lang="vi-VN" sz="1400" noProof="1">
                <a:solidFill>
                  <a:srgbClr val="FF0000"/>
                </a:solidFill>
                <a:effectLst/>
                <a:latin typeface="Helvetica Neue" panose="02000503000000020004" pitchFamily="2" charset="0"/>
              </a:rPr>
              <a:t>b3: tạo tree từ thuộc tính X để dự đoán phần dư </a:t>
            </a:r>
          </a:p>
          <a:p>
            <a:r>
              <a:rPr lang="vi-VN" sz="1400" noProof="1">
                <a:solidFill>
                  <a:srgbClr val="FF0000"/>
                </a:solidFill>
                <a:effectLst/>
                <a:latin typeface="Helvetica Neue" panose="02000503000000020004" pitchFamily="2" charset="0"/>
              </a:rPr>
              <a:t>b4: F1= F0+ learning_rate*tree.predict(X1)(noisy prediction) với X1 thuộc khoảng cùng X nhưng có nhiều phần tử cách đều nhau </a:t>
            </a:r>
          </a:p>
          <a:p>
            <a:r>
              <a:rPr lang="vi-VN" sz="1400" noProof="1">
                <a:solidFill>
                  <a:srgbClr val="FF0000"/>
                </a:solidFill>
                <a:effectLst/>
                <a:latin typeface="Helvetica Neue" panose="02000503000000020004" pitchFamily="2" charset="0"/>
              </a:rPr>
              <a:t>b4: lặp lại bước b2 đến 4 đến khi đạt được điều kiện dừng </a:t>
            </a:r>
          </a:p>
        </p:txBody>
      </p:sp>
      <p:sp>
        <p:nvSpPr>
          <p:cNvPr id="5" name="TextBox 4">
            <a:extLst>
              <a:ext uri="{FF2B5EF4-FFF2-40B4-BE49-F238E27FC236}">
                <a16:creationId xmlns:a16="http://schemas.microsoft.com/office/drawing/2014/main" id="{CE041F21-C54D-14D1-6E80-A9E1AEB234B7}"/>
              </a:ext>
            </a:extLst>
          </p:cNvPr>
          <p:cNvSpPr txBox="1"/>
          <p:nvPr/>
        </p:nvSpPr>
        <p:spPr>
          <a:xfrm>
            <a:off x="7509564" y="2390913"/>
            <a:ext cx="38475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solidFill>
                  <a:schemeClr val="accent2">
                    <a:lumMod val="75000"/>
                  </a:schemeClr>
                </a:solidFill>
                <a:ea typeface="Calibri"/>
                <a:cs typeface="Calibri"/>
              </a:rPr>
              <a:t>Sự khác nhau 2 cách : cách 1 dùng cây để phân loại và tính toán giá trị gama còn cách 2 dự đoán trực tiếp gama</a:t>
            </a:r>
          </a:p>
        </p:txBody>
      </p:sp>
    </p:spTree>
    <p:extLst>
      <p:ext uri="{BB962C8B-B14F-4D97-AF65-F5344CB8AC3E}">
        <p14:creationId xmlns:p14="http://schemas.microsoft.com/office/powerpoint/2010/main" val="28246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10;{\small&#10;\begin{tabular}[t]{rrrr}&#10;{\bf sqfeet} &amp; {\bf rent} &amp; $F_0$ &amp; $\vec y-F_0$ \\&#10;\hline&#10;750 &amp; 1160 &amp; 1418 &amp; -258 \\&#10;800 &amp; 1200 &amp; 1418 &amp; -218 \\&#10;850 &amp; 1280 &amp; 1418 &amp; -138 \\&#10;900 &amp; 1450 &amp; 1418 &amp; 32 \\&#10;950 &amp; 2000 &amp; 1418 &amp; 582 \\&#10;\end{tabular}&#10;}&#10;">
            <a:extLst>
              <a:ext uri="{FF2B5EF4-FFF2-40B4-BE49-F238E27FC236}">
                <a16:creationId xmlns:a16="http://schemas.microsoft.com/office/drawing/2014/main" id="{6557A6CB-ED4F-8D4E-8686-C3F61778B263}"/>
              </a:ext>
            </a:extLst>
          </p:cNvPr>
          <p:cNvSpPr>
            <a:spLocks noChangeAspect="1" noChangeArrowheads="1"/>
          </p:cNvSpPr>
          <p:nvPr/>
        </p:nvSpPr>
        <p:spPr bwMode="auto">
          <a:xfrm>
            <a:off x="1938528" y="1121664"/>
            <a:ext cx="4309872" cy="2459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80601934-B622-F84A-9D0C-CC68B764656E}"/>
              </a:ext>
            </a:extLst>
          </p:cNvPr>
          <p:cNvSpPr txBox="1"/>
          <p:nvPr/>
        </p:nvSpPr>
        <p:spPr>
          <a:xfrm>
            <a:off x="7278624" y="646176"/>
            <a:ext cx="3755136" cy="369332"/>
          </a:xfrm>
          <a:prstGeom prst="rect">
            <a:avLst/>
          </a:prstGeom>
          <a:noFill/>
        </p:spPr>
        <p:txBody>
          <a:bodyPr wrap="square" rtlCol="0">
            <a:spAutoFit/>
          </a:bodyPr>
          <a:lstStyle/>
          <a:p>
            <a:pPr algn="l"/>
            <a:r>
              <a:rPr lang="en-US" b="1" i="0">
                <a:solidFill>
                  <a:srgbClr val="3A4145"/>
                </a:solidFill>
                <a:effectLst/>
                <a:latin typeface="Merriweather" panose="020F0502020204030204" pitchFamily="34" charset="0"/>
              </a:rPr>
              <a:t>Choosing hyper-parameters</a:t>
            </a:r>
          </a:p>
        </p:txBody>
      </p:sp>
      <p:sp>
        <p:nvSpPr>
          <p:cNvPr id="4" name="AutoShape 4">
            <a:extLst>
              <a:ext uri="{FF2B5EF4-FFF2-40B4-BE49-F238E27FC236}">
                <a16:creationId xmlns:a16="http://schemas.microsoft.com/office/drawing/2014/main" id="{E688CEDF-C23B-6449-8D72-690C97565212}"/>
              </a:ext>
            </a:extLst>
          </p:cNvPr>
          <p:cNvSpPr>
            <a:spLocks noChangeAspect="1" noChangeArrowheads="1"/>
          </p:cNvSpPr>
          <p:nvPr/>
        </p:nvSpPr>
        <p:spPr bwMode="auto">
          <a:xfrm>
            <a:off x="1597152" y="-1069848"/>
            <a:ext cx="4651248" cy="4651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8" name="Picture 7">
            <a:extLst>
              <a:ext uri="{FF2B5EF4-FFF2-40B4-BE49-F238E27FC236}">
                <a16:creationId xmlns:a16="http://schemas.microsoft.com/office/drawing/2014/main" id="{C5D440E0-A6DF-624A-9E7D-01EACCB274F6}"/>
              </a:ext>
            </a:extLst>
          </p:cNvPr>
          <p:cNvPicPr>
            <a:picLocks noChangeAspect="1"/>
          </p:cNvPicPr>
          <p:nvPr/>
        </p:nvPicPr>
        <p:blipFill>
          <a:blip r:embed="rId2"/>
          <a:stretch>
            <a:fillRect/>
          </a:stretch>
        </p:blipFill>
        <p:spPr>
          <a:xfrm>
            <a:off x="543814" y="646176"/>
            <a:ext cx="5405504" cy="4651248"/>
          </a:xfrm>
          <a:prstGeom prst="rect">
            <a:avLst/>
          </a:prstGeom>
        </p:spPr>
      </p:pic>
      <p:sp>
        <p:nvSpPr>
          <p:cNvPr id="10" name="TextBox 9">
            <a:extLst>
              <a:ext uri="{FF2B5EF4-FFF2-40B4-BE49-F238E27FC236}">
                <a16:creationId xmlns:a16="http://schemas.microsoft.com/office/drawing/2014/main" id="{6FB32600-959E-3F4F-BDFD-438136EC66FC}"/>
              </a:ext>
            </a:extLst>
          </p:cNvPr>
          <p:cNvSpPr txBox="1"/>
          <p:nvPr/>
        </p:nvSpPr>
        <p:spPr>
          <a:xfrm>
            <a:off x="4032126" y="7983742"/>
            <a:ext cx="6096000" cy="646331"/>
          </a:xfrm>
          <a:prstGeom prst="rect">
            <a:avLst/>
          </a:prstGeom>
          <a:noFill/>
        </p:spPr>
        <p:txBody>
          <a:bodyPr wrap="square">
            <a:spAutoFit/>
          </a:bodyPr>
          <a:lstStyle/>
          <a:p>
            <a:br>
              <a:rPr lang="en-US"/>
            </a:br>
            <a:endParaRPr lang="en-VN"/>
          </a:p>
        </p:txBody>
      </p:sp>
      <p:sp>
        <p:nvSpPr>
          <p:cNvPr id="11" name="TextBox 10">
            <a:extLst>
              <a:ext uri="{FF2B5EF4-FFF2-40B4-BE49-F238E27FC236}">
                <a16:creationId xmlns:a16="http://schemas.microsoft.com/office/drawing/2014/main" id="{26B3447F-D666-624F-9FFA-FED0679B11BB}"/>
              </a:ext>
            </a:extLst>
          </p:cNvPr>
          <p:cNvSpPr txBox="1"/>
          <p:nvPr/>
        </p:nvSpPr>
        <p:spPr>
          <a:xfrm>
            <a:off x="6285868" y="1414273"/>
            <a:ext cx="5698868" cy="3593291"/>
          </a:xfrm>
          <a:prstGeom prst="rect">
            <a:avLst/>
          </a:prstGeom>
          <a:noFill/>
        </p:spPr>
        <p:txBody>
          <a:bodyPr wrap="square" lIns="91440" tIns="45720" rIns="91440" bIns="45720" anchor="t">
            <a:spAutoFit/>
          </a:bodyPr>
          <a:lstStyle/>
          <a:p>
            <a:pPr algn="l" fontAlgn="base"/>
            <a:r>
              <a:rPr lang="en-US" b="0">
                <a:solidFill>
                  <a:srgbClr val="555555"/>
                </a:solidFill>
                <a:effectLst/>
                <a:latin typeface="Helvetica Neue" panose="02000503000000020004" pitchFamily="2" charset="0"/>
              </a:rPr>
              <a:t>In this this section we will look at 4 enhancements to basic gradient boosting:</a:t>
            </a:r>
          </a:p>
          <a:p>
            <a:pPr algn="l" fontAlgn="base"/>
            <a:r>
              <a:rPr lang="en-US" b="0" i="0">
                <a:solidFill>
                  <a:srgbClr val="555555"/>
                </a:solidFill>
                <a:effectLst/>
                <a:latin typeface="Helvetica Neue" panose="02000503000000020004" pitchFamily="2" charset="0"/>
              </a:rPr>
              <a:t>- Tree Constraints: </a:t>
            </a:r>
          </a:p>
          <a:p>
            <a:pPr algn="l" fontAlgn="base">
              <a:buFont typeface="Arial" panose="020B0604020202020204" pitchFamily="34" charset="0"/>
              <a:buChar char="•"/>
            </a:pPr>
            <a:r>
              <a:rPr lang="en-US" sz="1670" b="1" i="0">
                <a:solidFill>
                  <a:srgbClr val="555555"/>
                </a:solidFill>
                <a:effectLst/>
                <a:latin typeface="Helvetica Neue" panose="02000503000000020004" pitchFamily="2" charset="0"/>
              </a:rPr>
              <a:t>Number of trees</a:t>
            </a:r>
            <a:r>
              <a:rPr lang="en-US" sz="1670">
                <a:solidFill>
                  <a:srgbClr val="555555"/>
                </a:solidFill>
                <a:latin typeface="Helvetica Neue" panose="02000503000000020004" pitchFamily="2" charset="0"/>
              </a:rPr>
              <a:t>: </a:t>
            </a:r>
            <a:r>
              <a:rPr lang="en-US" sz="1670" b="0" i="0">
                <a:solidFill>
                  <a:srgbClr val="555555"/>
                </a:solidFill>
                <a:effectLst/>
                <a:latin typeface="Helvetica Neue" panose="02000503000000020004" pitchFamily="2" charset="0"/>
              </a:rPr>
              <a:t>more trees overfit. keep adding trees until no further improvement is observed.</a:t>
            </a:r>
          </a:p>
          <a:p>
            <a:pPr algn="l" fontAlgn="base">
              <a:buFont typeface="Arial" panose="020B0604020202020204" pitchFamily="34" charset="0"/>
              <a:buChar char="•"/>
            </a:pPr>
            <a:r>
              <a:rPr lang="en-US" sz="1670" b="1" i="0">
                <a:solidFill>
                  <a:srgbClr val="555555"/>
                </a:solidFill>
                <a:effectLst/>
                <a:latin typeface="Helvetica Neue" panose="02000503000000020004" pitchFamily="2" charset="0"/>
              </a:rPr>
              <a:t>Tree depth</a:t>
            </a:r>
            <a:r>
              <a:rPr lang="en-US" sz="1670">
                <a:solidFill>
                  <a:srgbClr val="555555"/>
                </a:solidFill>
                <a:latin typeface="Helvetica Neue" panose="02000503000000020004" pitchFamily="2" charset="0"/>
              </a:rPr>
              <a:t>:</a:t>
            </a:r>
            <a:r>
              <a:rPr lang="en-US" sz="1670" b="0" i="0">
                <a:solidFill>
                  <a:srgbClr val="555555"/>
                </a:solidFill>
                <a:effectLst/>
                <a:latin typeface="Helvetica Neue" panose="02000503000000020004" pitchFamily="2" charset="0"/>
              </a:rPr>
              <a:t> deeper trees are more complex trees and shorter trees are preferred. better results are seen with 4-8 levels.</a:t>
            </a:r>
          </a:p>
          <a:p>
            <a:pPr algn="l" fontAlgn="base"/>
            <a:r>
              <a:rPr lang="en-US" noProof="1">
                <a:solidFill>
                  <a:srgbClr val="555555"/>
                </a:solidFill>
                <a:latin typeface="Helvetica Neue"/>
              </a:rPr>
              <a:t>- </a:t>
            </a:r>
            <a:r>
              <a:rPr lang="en-US" b="0" i="0" noProof="1">
                <a:solidFill>
                  <a:srgbClr val="555555"/>
                </a:solidFill>
                <a:effectLst/>
                <a:latin typeface="Helvetica Neue"/>
              </a:rPr>
              <a:t>Shrinkage</a:t>
            </a:r>
          </a:p>
          <a:p>
            <a:pPr algn="l" fontAlgn="base"/>
            <a:r>
              <a:rPr lang="en-US" b="0" i="0" noProof="1">
                <a:solidFill>
                  <a:srgbClr val="555555"/>
                </a:solidFill>
                <a:effectLst/>
                <a:latin typeface="Helvetica Neue"/>
              </a:rPr>
              <a:t>- Random sampling : boostrap</a:t>
            </a:r>
          </a:p>
          <a:p>
            <a:pPr algn="l" fontAlgn="base"/>
            <a:r>
              <a:rPr lang="en-US" noProof="1">
                <a:solidFill>
                  <a:srgbClr val="555555"/>
                </a:solidFill>
                <a:latin typeface="Helvetica Neue"/>
              </a:rPr>
              <a:t>- </a:t>
            </a:r>
            <a:r>
              <a:rPr lang="en-US" b="0" i="0" noProof="1">
                <a:solidFill>
                  <a:srgbClr val="555555"/>
                </a:solidFill>
                <a:effectLst/>
                <a:latin typeface="Helvetica Neue"/>
              </a:rPr>
              <a:t>Penalized Learning</a:t>
            </a:r>
          </a:p>
          <a:p>
            <a:br>
              <a:rPr lang="en-US"/>
            </a:br>
            <a:endParaRPr lang="en-VN"/>
          </a:p>
        </p:txBody>
      </p:sp>
    </p:spTree>
    <p:extLst>
      <p:ext uri="{BB962C8B-B14F-4D97-AF65-F5344CB8AC3E}">
        <p14:creationId xmlns:p14="http://schemas.microsoft.com/office/powerpoint/2010/main" val="66300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13EB5-B7C4-FF44-B70E-C08B8ED2952C}"/>
              </a:ext>
            </a:extLst>
          </p:cNvPr>
          <p:cNvSpPr txBox="1"/>
          <p:nvPr/>
        </p:nvSpPr>
        <p:spPr>
          <a:xfrm>
            <a:off x="485776" y="1096899"/>
            <a:ext cx="10987087" cy="4801314"/>
          </a:xfrm>
          <a:prstGeom prst="rect">
            <a:avLst/>
          </a:prstGeom>
          <a:noFill/>
        </p:spPr>
        <p:txBody>
          <a:bodyPr wrap="square" rtlCol="0">
            <a:spAutoFit/>
          </a:bodyPr>
          <a:lstStyle/>
          <a:p>
            <a:pPr algn="l"/>
            <a:r>
              <a:rPr lang="vi-VN" b="0" i="0">
                <a:solidFill>
                  <a:srgbClr val="000000"/>
                </a:solidFill>
                <a:effectLst/>
                <a:latin typeface="-apple-system"/>
              </a:rPr>
              <a:t>Cải tiến Gradient Boosting so với AdaBoost bao gồm các điểm sau:</a:t>
            </a:r>
          </a:p>
          <a:p>
            <a:pPr algn="l">
              <a:buFont typeface="+mj-lt"/>
              <a:buAutoNum type="arabicPeriod"/>
            </a:pPr>
            <a:r>
              <a:rPr lang="vi-VN" b="0" i="0">
                <a:solidFill>
                  <a:srgbClr val="000000"/>
                </a:solidFill>
                <a:effectLst/>
                <a:latin typeface="-apple-system"/>
              </a:rPr>
              <a:t>Tối ưu hóa hàm mất mát: Gradient Boosting tìm cách tối thiểu hóa hàm mất mát thông qua việc điều chỉnh các trọng số của các mô hình cơ sở (base models). Điều này giúp Gradient Boosting tìm ra các mô hình cơ sở mạnh hơn và cải thiện hiệu suất dự đoán.</a:t>
            </a:r>
          </a:p>
          <a:p>
            <a:pPr algn="l">
              <a:buFont typeface="+mj-lt"/>
              <a:buAutoNum type="arabicPeriod"/>
            </a:pPr>
            <a:r>
              <a:rPr lang="vi-VN" b="0" i="0">
                <a:solidFill>
                  <a:srgbClr val="000000"/>
                </a:solidFill>
                <a:effectLst/>
                <a:latin typeface="-apple-system"/>
              </a:rPr>
              <a:t>Gradient descent: Gradient Boosting sử dụng gradient descent để điều chỉnh các trọng số. Thay vì chỉ sử dụng thông tin về lỗi phân loại như AdaBoost, Gradient Boosting sử dụng gradient của hàm mất mát để điều chỉnh trọng số. Điều này cho phép Gradient Boosting tìm ra hướng đi tốt hơn và cải thiện dần dần mô hình.</a:t>
            </a:r>
          </a:p>
          <a:p>
            <a:pPr algn="l">
              <a:buFont typeface="+mj-lt"/>
              <a:buAutoNum type="arabicPeriod"/>
            </a:pPr>
            <a:r>
              <a:rPr lang="vi-VN" b="0" i="0">
                <a:solidFill>
                  <a:srgbClr val="000000"/>
                </a:solidFill>
                <a:effectLst/>
                <a:latin typeface="-apple-system"/>
              </a:rPr>
              <a:t>Regularization: Gradient Boosting có thể áp dụng các kỹ thuật regularization như shrinkage (learning rate) và pruning để tránh overfitting và cải thiện khả năng tổng quát hóa của mô hình.</a:t>
            </a:r>
          </a:p>
          <a:p>
            <a:pPr algn="l">
              <a:buFont typeface="+mj-lt"/>
              <a:buAutoNum type="arabicPeriod"/>
            </a:pPr>
            <a:r>
              <a:rPr lang="vi-VN" b="0" i="0">
                <a:solidFill>
                  <a:srgbClr val="000000"/>
                </a:solidFill>
                <a:effectLst/>
                <a:latin typeface="-apple-system"/>
              </a:rPr>
              <a:t>Xử lý dữ liệu thiếu: Gradient Boosting có khả năng xử lý dữ liệu thiếu một cách tự nhiên. Nó có thể xem xét các giá trị thiếu trong quá trình xây dựng cây và học cách dự đoán chúng một cách tốt nhất.</a:t>
            </a:r>
          </a:p>
          <a:p>
            <a:pPr algn="l"/>
            <a:r>
              <a:rPr lang="vi-VN" b="0" i="0">
                <a:solidFill>
                  <a:srgbClr val="000000"/>
                </a:solidFill>
                <a:effectLst/>
                <a:latin typeface="-apple-system"/>
              </a:rPr>
              <a:t>Tổng quan, Gradient Boosting là một phương pháp cải tiến so với AdaBoost trong việc xây dựng các ensemble model. Nó tận dụng gradient descent và các kỹ thuật regularization để tối ưu hóa hiệu suất dự đoán và xử lý dữ liệu thiếu.</a:t>
            </a:r>
          </a:p>
          <a:p>
            <a:pPr algn="l"/>
            <a:endParaRPr lang="vi-VN" b="0" i="0">
              <a:solidFill>
                <a:srgbClr val="000000"/>
              </a:solidFill>
              <a:effectLst/>
              <a:latin typeface="-apple-system"/>
            </a:endParaRPr>
          </a:p>
          <a:p>
            <a:br>
              <a:rPr lang="en-US"/>
            </a:br>
            <a:endParaRPr lang="vi-VN" b="0" i="0">
              <a:solidFill>
                <a:srgbClr val="000000"/>
              </a:solidFill>
              <a:effectLst/>
              <a:latin typeface="-apple-system"/>
            </a:endParaRPr>
          </a:p>
        </p:txBody>
      </p:sp>
    </p:spTree>
    <p:extLst>
      <p:ext uri="{BB962C8B-B14F-4D97-AF65-F5344CB8AC3E}">
        <p14:creationId xmlns:p14="http://schemas.microsoft.com/office/powerpoint/2010/main" val="245496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E636A-A8CE-CB45-85A6-37D15EE8FD63}"/>
              </a:ext>
            </a:extLst>
          </p:cNvPr>
          <p:cNvPicPr>
            <a:picLocks noChangeAspect="1"/>
          </p:cNvPicPr>
          <p:nvPr/>
        </p:nvPicPr>
        <p:blipFill>
          <a:blip r:embed="rId2"/>
          <a:stretch>
            <a:fillRect/>
          </a:stretch>
        </p:blipFill>
        <p:spPr>
          <a:xfrm>
            <a:off x="187452" y="333678"/>
            <a:ext cx="2819400" cy="1485900"/>
          </a:xfrm>
          <a:prstGeom prst="rect">
            <a:avLst/>
          </a:prstGeom>
        </p:spPr>
      </p:pic>
      <p:pic>
        <p:nvPicPr>
          <p:cNvPr id="9" name="Picture 8">
            <a:extLst>
              <a:ext uri="{FF2B5EF4-FFF2-40B4-BE49-F238E27FC236}">
                <a16:creationId xmlns:a16="http://schemas.microsoft.com/office/drawing/2014/main" id="{9C9D0874-DEB7-9844-B8E9-4A98E4D031AA}"/>
              </a:ext>
            </a:extLst>
          </p:cNvPr>
          <p:cNvPicPr>
            <a:picLocks noChangeAspect="1"/>
          </p:cNvPicPr>
          <p:nvPr/>
        </p:nvPicPr>
        <p:blipFill>
          <a:blip r:embed="rId3"/>
          <a:stretch>
            <a:fillRect/>
          </a:stretch>
        </p:blipFill>
        <p:spPr>
          <a:xfrm>
            <a:off x="3104388" y="333678"/>
            <a:ext cx="5651500" cy="1498600"/>
          </a:xfrm>
          <a:prstGeom prst="rect">
            <a:avLst/>
          </a:prstGeom>
        </p:spPr>
      </p:pic>
      <p:pic>
        <p:nvPicPr>
          <p:cNvPr id="11" name="Picture 10">
            <a:extLst>
              <a:ext uri="{FF2B5EF4-FFF2-40B4-BE49-F238E27FC236}">
                <a16:creationId xmlns:a16="http://schemas.microsoft.com/office/drawing/2014/main" id="{B98A4FA3-6E35-4C4B-8B99-EED95BB643E7}"/>
              </a:ext>
            </a:extLst>
          </p:cNvPr>
          <p:cNvPicPr>
            <a:picLocks noChangeAspect="1"/>
          </p:cNvPicPr>
          <p:nvPr/>
        </p:nvPicPr>
        <p:blipFill>
          <a:blip r:embed="rId4"/>
          <a:stretch>
            <a:fillRect/>
          </a:stretch>
        </p:blipFill>
        <p:spPr>
          <a:xfrm>
            <a:off x="8853424" y="388757"/>
            <a:ext cx="3098800" cy="1854200"/>
          </a:xfrm>
          <a:prstGeom prst="rect">
            <a:avLst/>
          </a:prstGeom>
        </p:spPr>
      </p:pic>
      <p:pic>
        <p:nvPicPr>
          <p:cNvPr id="13" name="Picture 12">
            <a:extLst>
              <a:ext uri="{FF2B5EF4-FFF2-40B4-BE49-F238E27FC236}">
                <a16:creationId xmlns:a16="http://schemas.microsoft.com/office/drawing/2014/main" id="{92DEEEB5-E4A4-F049-AB7C-C212621D94E4}"/>
              </a:ext>
            </a:extLst>
          </p:cNvPr>
          <p:cNvPicPr>
            <a:picLocks noChangeAspect="1"/>
          </p:cNvPicPr>
          <p:nvPr/>
        </p:nvPicPr>
        <p:blipFill>
          <a:blip r:embed="rId5"/>
          <a:stretch>
            <a:fillRect/>
          </a:stretch>
        </p:blipFill>
        <p:spPr>
          <a:xfrm>
            <a:off x="662940" y="3577848"/>
            <a:ext cx="8810244" cy="3092599"/>
          </a:xfrm>
          <a:prstGeom prst="rect">
            <a:avLst/>
          </a:prstGeom>
        </p:spPr>
      </p:pic>
      <p:pic>
        <p:nvPicPr>
          <p:cNvPr id="15" name="Picture 14">
            <a:extLst>
              <a:ext uri="{FF2B5EF4-FFF2-40B4-BE49-F238E27FC236}">
                <a16:creationId xmlns:a16="http://schemas.microsoft.com/office/drawing/2014/main" id="{D9A44EEE-2757-BD45-A070-ABD89B7F07BA}"/>
              </a:ext>
            </a:extLst>
          </p:cNvPr>
          <p:cNvPicPr>
            <a:picLocks noChangeAspect="1"/>
          </p:cNvPicPr>
          <p:nvPr/>
        </p:nvPicPr>
        <p:blipFill>
          <a:blip r:embed="rId6"/>
          <a:stretch>
            <a:fillRect/>
          </a:stretch>
        </p:blipFill>
        <p:spPr>
          <a:xfrm>
            <a:off x="502846" y="1918003"/>
            <a:ext cx="7409762" cy="1361854"/>
          </a:xfrm>
          <a:prstGeom prst="rect">
            <a:avLst/>
          </a:prstGeom>
        </p:spPr>
      </p:pic>
      <p:sp>
        <p:nvSpPr>
          <p:cNvPr id="2" name="TextBox 1">
            <a:extLst>
              <a:ext uri="{FF2B5EF4-FFF2-40B4-BE49-F238E27FC236}">
                <a16:creationId xmlns:a16="http://schemas.microsoft.com/office/drawing/2014/main" id="{3347F607-8766-274E-8A42-BAE3C5E12287}"/>
              </a:ext>
            </a:extLst>
          </p:cNvPr>
          <p:cNvSpPr txBox="1"/>
          <p:nvPr/>
        </p:nvSpPr>
        <p:spPr>
          <a:xfrm>
            <a:off x="8853424" y="2598930"/>
            <a:ext cx="2933266" cy="1169551"/>
          </a:xfrm>
          <a:prstGeom prst="rect">
            <a:avLst/>
          </a:prstGeom>
          <a:noFill/>
        </p:spPr>
        <p:txBody>
          <a:bodyPr wrap="square" lIns="91440" tIns="45720" rIns="91440" bIns="45720" rtlCol="0" anchor="t">
            <a:spAutoFit/>
          </a:bodyPr>
          <a:lstStyle/>
          <a:p>
            <a:r>
              <a:rPr lang="en-US" sz="1400" noProof="1">
                <a:solidFill>
                  <a:srgbClr val="FF0000"/>
                </a:solidFill>
              </a:rPr>
              <a:t>Cách 3 tương tự cách 1 tuy nhiên</a:t>
            </a:r>
            <a:endParaRPr lang="en-US" noProof="1">
              <a:ea typeface="Calibri"/>
              <a:cs typeface="Calibri"/>
            </a:endParaRPr>
          </a:p>
          <a:p>
            <a:r>
              <a:rPr lang="en-US" sz="1400" noProof="1">
                <a:solidFill>
                  <a:srgbClr val="FF0000"/>
                </a:solidFill>
              </a:rPr>
              <a:t>Ta sử dụng delta lấy bằng giá trị trung bình vị phần dư của các x cùng loại thay vì lấy phần dư nhỏ nhất như gama</a:t>
            </a:r>
            <a:endParaRPr lang="en-US" noProof="1"/>
          </a:p>
        </p:txBody>
      </p:sp>
    </p:spTree>
    <p:extLst>
      <p:ext uri="{BB962C8B-B14F-4D97-AF65-F5344CB8AC3E}">
        <p14:creationId xmlns:p14="http://schemas.microsoft.com/office/powerpoint/2010/main" val="505252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Calibri Light</vt:lpstr>
      <vt:lpstr>Helvetica Neue</vt:lpstr>
      <vt:lpstr>Merriweather</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Thi Van Anh 20225786</dc:creator>
  <cp:lastModifiedBy>Nguyen Tat Cuong 20227090</cp:lastModifiedBy>
  <cp:revision>3</cp:revision>
  <dcterms:created xsi:type="dcterms:W3CDTF">2023-10-26T06:14:34Z</dcterms:created>
  <dcterms:modified xsi:type="dcterms:W3CDTF">2024-07-02T07:20:17Z</dcterms:modified>
</cp:coreProperties>
</file>