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bookmarkIdSeed="2">
  <p:sldMasterIdLst>
    <p:sldMasterId id="2147483648" r:id="rId1"/>
  </p:sldMasterIdLst>
  <p:sldIdLst>
    <p:sldId id="256" r:id="rId2"/>
    <p:sldId id="257" r:id="rId3"/>
    <p:sldId id="258" r:id="rId4"/>
    <p:sldId id="259" r:id="rId5"/>
    <p:sldId id="260" r:id="rId6"/>
    <p:sldId id="262" r:id="rId7"/>
    <p:sldId id="261" r:id="rId8"/>
    <p:sldId id="263" r:id="rId9"/>
    <p:sldId id="273" r:id="rId10"/>
    <p:sldId id="274" r:id="rId11"/>
    <p:sldId id="266" r:id="rId12"/>
    <p:sldId id="267" r:id="rId13"/>
    <p:sldId id="269" r:id="rId14"/>
    <p:sldId id="270" r:id="rId15"/>
    <p:sldId id="271" r:id="rId16"/>
    <p:sldId id="272" r:id="rId17"/>
    <p:sldId id="275" r:id="rId18"/>
    <p:sldId id="268" r:id="rId19"/>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80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2.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10" Type="http://schemas.openxmlformats.org/officeDocument/2006/relationships/slide" Target="slide4.xml"/><Relationship Id="rId4" Type="http://schemas.openxmlformats.org/officeDocument/2006/relationships/image" Target="../media/image3.png"/><Relationship Id="rId9" Type="http://schemas.openxmlformats.org/officeDocument/2006/relationships/slide" Target="slide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6.sv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457399" y="1943100"/>
            <a:ext cx="13363575" cy="7477125"/>
            <a:chOff x="0" y="0"/>
            <a:chExt cx="3420621" cy="1913890"/>
          </a:xfrm>
        </p:grpSpPr>
        <p:sp>
          <p:nvSpPr>
            <p:cNvPr id="4" name="Freeform 4"/>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5" name="Freeform 5"/>
          <p:cNvSpPr/>
          <p:nvPr/>
        </p:nvSpPr>
        <p:spPr>
          <a:xfrm>
            <a:off x="2308025" y="656615"/>
            <a:ext cx="13671950" cy="8973771"/>
          </a:xfrm>
          <a:custGeom>
            <a:avLst/>
            <a:gdLst/>
            <a:ahLst/>
            <a:cxnLst/>
            <a:rect l="l" t="t" r="r" b="b"/>
            <a:pathLst>
              <a:path w="13671950" h="8973771">
                <a:moveTo>
                  <a:pt x="0" y="0"/>
                </a:moveTo>
                <a:lnTo>
                  <a:pt x="13671950" y="0"/>
                </a:lnTo>
                <a:lnTo>
                  <a:pt x="13671950" y="8973770"/>
                </a:lnTo>
                <a:lnTo>
                  <a:pt x="0" y="89737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Freeform 6"/>
          <p:cNvSpPr/>
          <p:nvPr/>
        </p:nvSpPr>
        <p:spPr>
          <a:xfrm>
            <a:off x="15148198" y="3200400"/>
            <a:ext cx="1345552" cy="1054423"/>
          </a:xfrm>
          <a:custGeom>
            <a:avLst/>
            <a:gdLst/>
            <a:ahLst/>
            <a:cxnLst/>
            <a:rect l="l" t="t" r="r" b="b"/>
            <a:pathLst>
              <a:path w="1345552" h="1054423">
                <a:moveTo>
                  <a:pt x="0" y="0"/>
                </a:moveTo>
                <a:lnTo>
                  <a:pt x="1345551" y="0"/>
                </a:lnTo>
                <a:lnTo>
                  <a:pt x="1345551" y="1054423"/>
                </a:lnTo>
                <a:lnTo>
                  <a:pt x="0" y="10544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7" name="Freeform 7"/>
          <p:cNvSpPr/>
          <p:nvPr/>
        </p:nvSpPr>
        <p:spPr>
          <a:xfrm rot="-236163">
            <a:off x="1580301" y="5195494"/>
            <a:ext cx="1811447" cy="3343275"/>
          </a:xfrm>
          <a:custGeom>
            <a:avLst/>
            <a:gdLst/>
            <a:ahLst/>
            <a:cxnLst/>
            <a:rect l="l" t="t" r="r" b="b"/>
            <a:pathLst>
              <a:path w="1811447" h="3343275">
                <a:moveTo>
                  <a:pt x="0" y="0"/>
                </a:moveTo>
                <a:lnTo>
                  <a:pt x="1811448" y="0"/>
                </a:lnTo>
                <a:lnTo>
                  <a:pt x="1811448" y="3343275"/>
                </a:lnTo>
                <a:lnTo>
                  <a:pt x="0" y="334327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8" name="TextBox 8"/>
          <p:cNvSpPr txBox="1"/>
          <p:nvPr/>
        </p:nvSpPr>
        <p:spPr>
          <a:xfrm>
            <a:off x="3412436" y="2087742"/>
            <a:ext cx="11274128" cy="720390"/>
          </a:xfrm>
          <a:prstGeom prst="rect">
            <a:avLst/>
          </a:prstGeom>
        </p:spPr>
        <p:txBody>
          <a:bodyPr lIns="0" tIns="0" rIns="0" bIns="0" rtlCol="0" anchor="t">
            <a:spAutoFit/>
          </a:bodyPr>
          <a:lstStyle/>
          <a:p>
            <a:pPr algn="ctr">
              <a:lnSpc>
                <a:spcPct val="130000"/>
              </a:lnSpc>
              <a:spcAft>
                <a:spcPts val="800"/>
              </a:spcAft>
              <a:tabLst>
                <a:tab pos="57150" algn="l"/>
                <a:tab pos="228600" algn="l"/>
              </a:tabLst>
            </a:pPr>
            <a:r>
              <a:rPr lang="en-US" sz="4000" b="1" kern="100">
                <a:solidFill>
                  <a:srgbClr val="FF0000"/>
                </a:solidFill>
                <a:effectLst/>
                <a:latin typeface="Times New Roman" panose="02020603050405020304" pitchFamily="18" charset="0"/>
                <a:ea typeface="Aptos" panose="020B0004020202020204" pitchFamily="34" charset="0"/>
              </a:rPr>
              <a:t>Môn học: Khai Phá Dữ Liệu</a:t>
            </a:r>
            <a:endParaRPr lang="en-US" sz="4000" kern="100">
              <a:solidFill>
                <a:srgbClr val="FF0000"/>
              </a:solidFill>
              <a:effectLst/>
              <a:latin typeface="Times New Roman" panose="02020603050405020304" pitchFamily="18" charset="0"/>
              <a:ea typeface="Aptos" panose="020B0004020202020204" pitchFamily="34" charset="0"/>
            </a:endParaRPr>
          </a:p>
        </p:txBody>
      </p:sp>
      <p:sp>
        <p:nvSpPr>
          <p:cNvPr id="9" name="TextBox 9"/>
          <p:cNvSpPr txBox="1"/>
          <p:nvPr/>
        </p:nvSpPr>
        <p:spPr>
          <a:xfrm>
            <a:off x="3881386" y="3535978"/>
            <a:ext cx="10515599" cy="1736053"/>
          </a:xfrm>
          <a:prstGeom prst="rect">
            <a:avLst/>
          </a:prstGeom>
        </p:spPr>
        <p:txBody>
          <a:bodyPr wrap="square" lIns="0" tIns="0" rIns="0" bIns="0" rtlCol="0" anchor="t">
            <a:spAutoFit/>
          </a:bodyPr>
          <a:lstStyle/>
          <a:p>
            <a:pPr algn="ctr">
              <a:lnSpc>
                <a:spcPct val="150000"/>
              </a:lnSpc>
              <a:spcAft>
                <a:spcPts val="800"/>
              </a:spcAft>
              <a:tabLst>
                <a:tab pos="57150" algn="l"/>
                <a:tab pos="228600" algn="l"/>
              </a:tabLst>
            </a:pPr>
            <a:r>
              <a:rPr lang="en-US" sz="4000" b="1" kern="100">
                <a:solidFill>
                  <a:srgbClr val="FF0000"/>
                </a:solidFill>
                <a:effectLst/>
                <a:latin typeface="Times New Roman" panose="02020603050405020304" pitchFamily="18" charset="0"/>
                <a:ea typeface="Aptos" panose="020B0004020202020204" pitchFamily="34" charset="0"/>
              </a:rPr>
              <a:t>Đề tài: Xây dựng mô hình và web demo để nhận diện đối tượng qua hình ảnh.</a:t>
            </a:r>
            <a:endParaRPr lang="en-US" sz="4000" kern="100">
              <a:solidFill>
                <a:srgbClr val="FF0000"/>
              </a:solidFill>
              <a:effectLst/>
              <a:latin typeface="Times New Roman" panose="02020603050405020304" pitchFamily="18" charset="0"/>
              <a:ea typeface="Aptos" panose="020B0004020202020204" pitchFamily="34" charset="0"/>
            </a:endParaRPr>
          </a:p>
        </p:txBody>
      </p:sp>
      <p:graphicFrame>
        <p:nvGraphicFramePr>
          <p:cNvPr id="13" name="Bảng 12">
            <a:extLst>
              <a:ext uri="{FF2B5EF4-FFF2-40B4-BE49-F238E27FC236}">
                <a16:creationId xmlns:a16="http://schemas.microsoft.com/office/drawing/2014/main" id="{1E611D2B-4089-CA4A-EC9B-3444F5357292}"/>
              </a:ext>
            </a:extLst>
          </p:cNvPr>
          <p:cNvGraphicFramePr>
            <a:graphicFrameLocks noGrp="1"/>
          </p:cNvGraphicFramePr>
          <p:nvPr>
            <p:extLst>
              <p:ext uri="{D42A27DB-BD31-4B8C-83A1-F6EECF244321}">
                <p14:modId xmlns:p14="http://schemas.microsoft.com/office/powerpoint/2010/main" val="488620773"/>
              </p:ext>
            </p:extLst>
          </p:nvPr>
        </p:nvGraphicFramePr>
        <p:xfrm>
          <a:off x="4344692" y="6558516"/>
          <a:ext cx="11109598" cy="1766062"/>
        </p:xfrm>
        <a:graphic>
          <a:graphicData uri="http://schemas.openxmlformats.org/drawingml/2006/table">
            <a:tbl>
              <a:tblPr firstRow="1" firstCol="1" bandRow="1"/>
              <a:tblGrid>
                <a:gridCol w="5309301">
                  <a:extLst>
                    <a:ext uri="{9D8B030D-6E8A-4147-A177-3AD203B41FA5}">
                      <a16:colId xmlns:a16="http://schemas.microsoft.com/office/drawing/2014/main" val="3664034477"/>
                    </a:ext>
                  </a:extLst>
                </a:gridCol>
                <a:gridCol w="5800297">
                  <a:extLst>
                    <a:ext uri="{9D8B030D-6E8A-4147-A177-3AD203B41FA5}">
                      <a16:colId xmlns:a16="http://schemas.microsoft.com/office/drawing/2014/main" val="2054470046"/>
                    </a:ext>
                  </a:extLst>
                </a:gridCol>
              </a:tblGrid>
              <a:tr h="365760">
                <a:tc>
                  <a:txBody>
                    <a:bodyPr/>
                    <a:lstStyle/>
                    <a:p>
                      <a:pPr algn="just">
                        <a:lnSpc>
                          <a:spcPct val="130000"/>
                        </a:lnSpc>
                        <a:spcAft>
                          <a:spcPts val="800"/>
                        </a:spcAft>
                        <a:buNone/>
                        <a:tabLst>
                          <a:tab pos="57150" algn="l"/>
                          <a:tab pos="228600" algn="l"/>
                        </a:tabLst>
                      </a:pPr>
                      <a:r>
                        <a:rPr lang="en-US" sz="3000" b="1" kern="0">
                          <a:solidFill>
                            <a:srgbClr val="FF0000"/>
                          </a:solidFill>
                          <a:effectLst/>
                          <a:latin typeface="Times New Roman" panose="02020603050405020304" pitchFamily="18" charset="0"/>
                          <a:ea typeface="Times New Roman" panose="02020603050405020304" pitchFamily="18" charset="0"/>
                        </a:rPr>
                        <a:t>Giảng viên hướng dẫn:</a:t>
                      </a:r>
                      <a:endParaRPr lang="en-US" sz="3000" kern="100">
                        <a:solidFill>
                          <a:srgbClr val="FF0000"/>
                        </a:solidFill>
                        <a:effectLst/>
                        <a:latin typeface="Times New Roman" panose="02020603050405020304" pitchFamily="18" charset="0"/>
                        <a:ea typeface="Aptos" panose="020B0004020202020204" pitchFamily="34" charset="0"/>
                      </a:endParaRPr>
                    </a:p>
                  </a:txBody>
                  <a:tcPr marL="68580" marR="68580" marT="0" marB="0">
                    <a:lnL>
                      <a:noFill/>
                    </a:lnL>
                    <a:lnR>
                      <a:noFill/>
                    </a:lnR>
                    <a:lnT>
                      <a:noFill/>
                    </a:lnT>
                    <a:lnB>
                      <a:noFill/>
                    </a:lnB>
                    <a:noFill/>
                  </a:tcPr>
                </a:tc>
                <a:tc>
                  <a:txBody>
                    <a:bodyPr/>
                    <a:lstStyle/>
                    <a:p>
                      <a:pPr algn="just">
                        <a:lnSpc>
                          <a:spcPct val="130000"/>
                        </a:lnSpc>
                        <a:spcAft>
                          <a:spcPts val="800"/>
                        </a:spcAft>
                        <a:buNone/>
                        <a:tabLst>
                          <a:tab pos="57150" algn="l"/>
                          <a:tab pos="228600" algn="l"/>
                        </a:tabLst>
                      </a:pPr>
                      <a:r>
                        <a:rPr lang="en-US" sz="3000" b="1" kern="0">
                          <a:solidFill>
                            <a:srgbClr val="FF0000"/>
                          </a:solidFill>
                          <a:effectLst/>
                          <a:latin typeface="Times New Roman" panose="02020603050405020304" pitchFamily="18" charset="0"/>
                          <a:ea typeface="Times New Roman" panose="02020603050405020304" pitchFamily="18" charset="0"/>
                        </a:rPr>
                        <a:t>ThS. Mai Hà An</a:t>
                      </a:r>
                      <a:endParaRPr lang="en-US" sz="3000" kern="100">
                        <a:solidFill>
                          <a:srgbClr val="FF0000"/>
                        </a:solidFill>
                        <a:effectLst/>
                        <a:latin typeface="Times New Roman" panose="02020603050405020304" pitchFamily="18" charset="0"/>
                        <a:ea typeface="Aptos" panose="020B00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944915334"/>
                  </a:ext>
                </a:extLst>
              </a:tr>
              <a:tr h="982980">
                <a:tc>
                  <a:txBody>
                    <a:bodyPr/>
                    <a:lstStyle/>
                    <a:p>
                      <a:pPr algn="just">
                        <a:lnSpc>
                          <a:spcPct val="130000"/>
                        </a:lnSpc>
                        <a:spcAft>
                          <a:spcPts val="800"/>
                        </a:spcAft>
                        <a:buNone/>
                        <a:tabLst>
                          <a:tab pos="57150" algn="l"/>
                          <a:tab pos="228600" algn="l"/>
                        </a:tabLst>
                      </a:pPr>
                      <a:r>
                        <a:rPr lang="en-US" sz="3000" b="1" kern="0">
                          <a:solidFill>
                            <a:srgbClr val="FF0000"/>
                          </a:solidFill>
                          <a:effectLst/>
                          <a:latin typeface="Times New Roman" panose="02020603050405020304" pitchFamily="18" charset="0"/>
                          <a:ea typeface="Times New Roman" panose="02020603050405020304" pitchFamily="18" charset="0"/>
                        </a:rPr>
                        <a:t>Sinh viên thực hiện:</a:t>
                      </a:r>
                      <a:endParaRPr lang="en-US" sz="3000" kern="100">
                        <a:solidFill>
                          <a:srgbClr val="FF0000"/>
                        </a:solidFill>
                        <a:effectLst/>
                        <a:latin typeface="Times New Roman" panose="02020603050405020304" pitchFamily="18" charset="0"/>
                        <a:ea typeface="Aptos" panose="020B0004020202020204" pitchFamily="34" charset="0"/>
                      </a:endParaRPr>
                    </a:p>
                  </a:txBody>
                  <a:tcPr marL="68580" marR="68580" marT="0" marB="0">
                    <a:lnL>
                      <a:noFill/>
                    </a:lnL>
                    <a:lnR>
                      <a:noFill/>
                    </a:lnR>
                    <a:lnT>
                      <a:noFill/>
                    </a:lnT>
                    <a:lnB>
                      <a:noFill/>
                    </a:lnB>
                    <a:noFill/>
                  </a:tcPr>
                </a:tc>
                <a:tc>
                  <a:txBody>
                    <a:bodyPr/>
                    <a:lstStyle/>
                    <a:p>
                      <a:pPr algn="just">
                        <a:lnSpc>
                          <a:spcPct val="130000"/>
                        </a:lnSpc>
                        <a:spcAft>
                          <a:spcPts val="800"/>
                        </a:spcAft>
                        <a:buNone/>
                        <a:tabLst>
                          <a:tab pos="57150" algn="l"/>
                          <a:tab pos="228600" algn="l"/>
                        </a:tabLst>
                      </a:pPr>
                      <a:r>
                        <a:rPr lang="en-US" sz="3000" b="1" kern="0">
                          <a:solidFill>
                            <a:srgbClr val="FF0000"/>
                          </a:solidFill>
                          <a:effectLst/>
                          <a:latin typeface="Times New Roman" panose="02020603050405020304" pitchFamily="18" charset="0"/>
                          <a:ea typeface="Times New Roman" panose="02020603050405020304" pitchFamily="18" charset="0"/>
                        </a:rPr>
                        <a:t>Trương Thành Hưng</a:t>
                      </a:r>
                      <a:endParaRPr lang="en-US" sz="3000" kern="100">
                        <a:solidFill>
                          <a:srgbClr val="FF0000"/>
                        </a:solidFill>
                        <a:effectLst/>
                        <a:latin typeface="Times New Roman" panose="02020603050405020304" pitchFamily="18" charset="0"/>
                        <a:ea typeface="Aptos" panose="020B0004020202020204" pitchFamily="34" charset="0"/>
                      </a:endParaRPr>
                    </a:p>
                    <a:p>
                      <a:pPr algn="just">
                        <a:lnSpc>
                          <a:spcPct val="130000"/>
                        </a:lnSpc>
                        <a:spcAft>
                          <a:spcPts val="800"/>
                        </a:spcAft>
                        <a:buNone/>
                        <a:tabLst>
                          <a:tab pos="57150" algn="l"/>
                          <a:tab pos="228600" algn="l"/>
                        </a:tabLst>
                      </a:pPr>
                      <a:r>
                        <a:rPr lang="en-US" sz="3000" b="1" kern="0">
                          <a:solidFill>
                            <a:srgbClr val="FF0000"/>
                          </a:solidFill>
                          <a:effectLst/>
                          <a:latin typeface="Times New Roman" panose="02020603050405020304" pitchFamily="18" charset="0"/>
                          <a:ea typeface="Times New Roman" panose="02020603050405020304" pitchFamily="18" charset="0"/>
                        </a:rPr>
                        <a:t>Nguyễn Thành Bắc</a:t>
                      </a:r>
                      <a:endParaRPr lang="en-US" sz="3000" kern="100">
                        <a:solidFill>
                          <a:srgbClr val="FF0000"/>
                        </a:solidFill>
                        <a:effectLst/>
                        <a:latin typeface="Times New Roman" panose="02020603050405020304" pitchFamily="18" charset="0"/>
                        <a:ea typeface="Aptos" panose="020B00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129305706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C9225-5333-C2DA-AA21-F90B354EA77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CC41745-E9F8-E210-AA54-091C77423D46}"/>
              </a:ext>
            </a:extLst>
          </p:cNvPr>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FA3AFA84-5EE5-27B8-95BF-500D73986D55}"/>
              </a:ext>
            </a:extLst>
          </p:cNvPr>
          <p:cNvGrpSpPr/>
          <p:nvPr/>
        </p:nvGrpSpPr>
        <p:grpSpPr>
          <a:xfrm>
            <a:off x="2308025" y="656615"/>
            <a:ext cx="13671950" cy="8973771"/>
            <a:chOff x="0" y="0"/>
            <a:chExt cx="18229267" cy="11965028"/>
          </a:xfrm>
        </p:grpSpPr>
        <p:grpSp>
          <p:nvGrpSpPr>
            <p:cNvPr id="4" name="Group 4">
              <a:extLst>
                <a:ext uri="{FF2B5EF4-FFF2-40B4-BE49-F238E27FC236}">
                  <a16:creationId xmlns:a16="http://schemas.microsoft.com/office/drawing/2014/main" id="{1459F293-C762-1E2C-1CA2-E4BA2DDD6121}"/>
                </a:ext>
              </a:extLst>
            </p:cNvPr>
            <p:cNvGrpSpPr/>
            <p:nvPr/>
          </p:nvGrpSpPr>
          <p:grpSpPr>
            <a:xfrm>
              <a:off x="237334" y="1710065"/>
              <a:ext cx="17818100" cy="9969500"/>
              <a:chOff x="0" y="0"/>
              <a:chExt cx="3420621" cy="1913890"/>
            </a:xfrm>
          </p:grpSpPr>
          <p:sp>
            <p:nvSpPr>
              <p:cNvPr id="5" name="Freeform 5">
                <a:extLst>
                  <a:ext uri="{FF2B5EF4-FFF2-40B4-BE49-F238E27FC236}">
                    <a16:creationId xmlns:a16="http://schemas.microsoft.com/office/drawing/2014/main" id="{52435710-8BF5-FE35-9648-A3BFAA3F9D7E}"/>
                  </a:ext>
                </a:extLst>
              </p:cNvPr>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a:extLst>
                <a:ext uri="{FF2B5EF4-FFF2-40B4-BE49-F238E27FC236}">
                  <a16:creationId xmlns:a16="http://schemas.microsoft.com/office/drawing/2014/main" id="{E2EC4A35-058B-43A6-49F6-611F983F6789}"/>
                </a:ext>
              </a:extLst>
            </p:cNvPr>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7" name="Hộp Văn bản 16">
            <a:extLst>
              <a:ext uri="{FF2B5EF4-FFF2-40B4-BE49-F238E27FC236}">
                <a16:creationId xmlns:a16="http://schemas.microsoft.com/office/drawing/2014/main" id="{403D9FF2-173F-D6B3-1EFE-15474146FC2D}"/>
              </a:ext>
            </a:extLst>
          </p:cNvPr>
          <p:cNvSpPr txBox="1"/>
          <p:nvPr/>
        </p:nvSpPr>
        <p:spPr>
          <a:xfrm>
            <a:off x="2667000" y="1977264"/>
            <a:ext cx="9144000" cy="1542858"/>
          </a:xfrm>
          <a:prstGeom prst="rect">
            <a:avLst/>
          </a:prstGeom>
          <a:noFill/>
        </p:spPr>
        <p:txBody>
          <a:bodyPr wrap="square">
            <a:spAutoFit/>
          </a:bodyPr>
          <a:lstStyle/>
          <a:p>
            <a:pPr algn="just">
              <a:lnSpc>
                <a:spcPct val="130000"/>
              </a:lnSpc>
              <a:spcBef>
                <a:spcPts val="200"/>
              </a:spcBef>
            </a:pPr>
            <a:r>
              <a:rPr lang="en-US" sz="25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 Huấn luyện mô hình</a:t>
            </a:r>
          </a:p>
          <a:p>
            <a:pPr marL="342900" lvl="0" indent="-342900" algn="just">
              <a:lnSpc>
                <a:spcPct val="130000"/>
              </a:lnSpc>
              <a:buFont typeface="Times New Roman" panose="02020603050405020304" pitchFamily="18" charset="0"/>
              <a:buChar char="-"/>
              <a:tabLst>
                <a:tab pos="57150" algn="l"/>
                <a:tab pos="228600" algn="l"/>
                <a:tab pos="457200" algn="l"/>
              </a:tabLst>
            </a:pPr>
            <a:r>
              <a:rPr lang="en-US" sz="2500" kern="100">
                <a:solidFill>
                  <a:srgbClr val="FF0000"/>
                </a:solidFill>
                <a:effectLst/>
                <a:latin typeface="Times New Roman" panose="02020603050405020304" pitchFamily="18" charset="0"/>
                <a:ea typeface="Aptos" panose="020B0004020202020204" pitchFamily="34" charset="0"/>
              </a:rPr>
              <a:t>Tải mô hình mẫu từ Ultralytics.</a:t>
            </a:r>
          </a:p>
          <a:p>
            <a:pPr marL="342900" lvl="0" indent="-342900" algn="just">
              <a:lnSpc>
                <a:spcPct val="130000"/>
              </a:lnSpc>
              <a:spcAft>
                <a:spcPts val="800"/>
              </a:spcAft>
              <a:buFont typeface="Times New Roman" panose="02020603050405020304" pitchFamily="18" charset="0"/>
              <a:buChar char="-"/>
              <a:tabLst>
                <a:tab pos="57150" algn="l"/>
                <a:tab pos="228600" algn="l"/>
                <a:tab pos="457200" algn="l"/>
              </a:tabLst>
            </a:pPr>
            <a:r>
              <a:rPr lang="en-US" sz="2500" kern="100">
                <a:solidFill>
                  <a:srgbClr val="FF0000"/>
                </a:solidFill>
                <a:effectLst/>
                <a:latin typeface="Times New Roman" panose="02020603050405020304" pitchFamily="18" charset="0"/>
                <a:ea typeface="Aptos" panose="020B0004020202020204" pitchFamily="34" charset="0"/>
              </a:rPr>
              <a:t>Cấu hình tham số phù hợp với bài toán</a:t>
            </a:r>
          </a:p>
        </p:txBody>
      </p:sp>
      <p:pic>
        <p:nvPicPr>
          <p:cNvPr id="18" name="Picture 3">
            <a:extLst>
              <a:ext uri="{FF2B5EF4-FFF2-40B4-BE49-F238E27FC236}">
                <a16:creationId xmlns:a16="http://schemas.microsoft.com/office/drawing/2014/main" id="{3D93B835-BCC0-D7E6-3D3E-A55ECC367E4B}"/>
              </a:ext>
            </a:extLst>
          </p:cNvPr>
          <p:cNvPicPr>
            <a:picLocks noChangeAspect="1"/>
          </p:cNvPicPr>
          <p:nvPr/>
        </p:nvPicPr>
        <p:blipFill rotWithShape="1">
          <a:blip r:embed="rId6">
            <a:extLst>
              <a:ext uri="{28A0092B-C50C-407E-A947-70E740481C1C}">
                <a14:useLocalDpi xmlns:a14="http://schemas.microsoft.com/office/drawing/2010/main" val="0"/>
              </a:ext>
            </a:extLst>
          </a:blip>
          <a:srcRect t="29473"/>
          <a:stretch/>
        </p:blipFill>
        <p:spPr bwMode="auto">
          <a:xfrm>
            <a:off x="5040213" y="3558222"/>
            <a:ext cx="7924800" cy="783519"/>
          </a:xfrm>
          <a:prstGeom prst="rect">
            <a:avLst/>
          </a:prstGeom>
          <a:ln>
            <a:noFill/>
          </a:ln>
          <a:extLst>
            <a:ext uri="{53640926-AAD7-44D8-BBD7-CCE9431645EC}">
              <a14:shadowObscured xmlns:a14="http://schemas.microsoft.com/office/drawing/2010/main"/>
            </a:ext>
          </a:extLst>
        </p:spPr>
      </p:pic>
      <p:sp>
        <p:nvSpPr>
          <p:cNvPr id="21" name="Hộp Văn bản 20">
            <a:extLst>
              <a:ext uri="{FF2B5EF4-FFF2-40B4-BE49-F238E27FC236}">
                <a16:creationId xmlns:a16="http://schemas.microsoft.com/office/drawing/2014/main" id="{F15D8217-406F-9C0D-C6B8-AA53F4BEF6C7}"/>
              </a:ext>
            </a:extLst>
          </p:cNvPr>
          <p:cNvSpPr txBox="1"/>
          <p:nvPr/>
        </p:nvSpPr>
        <p:spPr>
          <a:xfrm>
            <a:off x="2903493" y="4467679"/>
            <a:ext cx="12198240" cy="3580467"/>
          </a:xfrm>
          <a:prstGeom prst="rect">
            <a:avLst/>
          </a:prstGeom>
          <a:noFill/>
        </p:spPr>
        <p:txBody>
          <a:bodyPr wrap="square">
            <a:spAutoFit/>
          </a:bodyPr>
          <a:lstStyle/>
          <a:p>
            <a:pPr marL="342900" lvl="0" indent="-342900" algn="just">
              <a:lnSpc>
                <a:spcPct val="130000"/>
              </a:lnSpc>
              <a:buSzPts val="1000"/>
              <a:buFont typeface="Symbol" panose="05050102010706020507" pitchFamily="18" charset="2"/>
              <a:buChar char=""/>
              <a:tabLst>
                <a:tab pos="685800" algn="l"/>
              </a:tabLst>
            </a:pP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model=yolov8n.yaml</a:t>
            </a:r>
            <a:r>
              <a:rPr lang="en-US" sz="2500" kern="0">
                <a:solidFill>
                  <a:srgbClr val="FF0000"/>
                </a:solidFill>
                <a:effectLst/>
                <a:latin typeface="Times New Roman" panose="02020603050405020304" pitchFamily="18" charset="0"/>
                <a:ea typeface="Times New Roman" panose="02020603050405020304" pitchFamily="18" charset="0"/>
              </a:rPr>
              <a:t>: Chỉ định mô hình YOLOv8 nhỏ nhất (</a:t>
            </a: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yolov8n</a:t>
            </a:r>
            <a:r>
              <a:rPr lang="en-US" sz="2500" kern="0">
                <a:solidFill>
                  <a:srgbClr val="FF0000"/>
                </a:solidFill>
                <a:effectLst/>
                <a:latin typeface="Times New Roman" panose="02020603050405020304" pitchFamily="18" charset="0"/>
                <a:ea typeface="Times New Roman" panose="02020603050405020304" pitchFamily="18" charset="0"/>
              </a:rPr>
              <a:t>) hoặc bạn có thể thay thế bằng mô hình lớn hơn như </a:t>
            </a: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yolov8s</a:t>
            </a:r>
            <a:r>
              <a:rPr lang="en-US" sz="2500" kern="0">
                <a:solidFill>
                  <a:srgbClr val="FF0000"/>
                </a:solidFill>
                <a:effectLst/>
                <a:latin typeface="Times New Roman" panose="02020603050405020304" pitchFamily="18" charset="0"/>
                <a:ea typeface="Times New Roman" panose="02020603050405020304" pitchFamily="18" charset="0"/>
              </a:rPr>
              <a:t>, </a:t>
            </a: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yolov8m</a:t>
            </a:r>
            <a:r>
              <a:rPr lang="en-US" sz="2500" kern="0">
                <a:solidFill>
                  <a:srgbClr val="FF0000"/>
                </a:solidFill>
                <a:effectLst/>
                <a:latin typeface="Times New Roman" panose="02020603050405020304" pitchFamily="18" charset="0"/>
                <a:ea typeface="Times New Roman" panose="02020603050405020304" pitchFamily="18" charset="0"/>
              </a:rPr>
              <a:t>, </a:t>
            </a: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yolov8l</a:t>
            </a:r>
            <a:r>
              <a:rPr lang="en-US" sz="2500" kern="0">
                <a:solidFill>
                  <a:srgbClr val="FF0000"/>
                </a:solidFill>
                <a:effectLst/>
                <a:latin typeface="Times New Roman" panose="02020603050405020304" pitchFamily="18" charset="0"/>
                <a:ea typeface="Times New Roman" panose="02020603050405020304" pitchFamily="18" charset="0"/>
              </a:rPr>
              <a:t>, </a:t>
            </a: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yolov8x</a:t>
            </a:r>
            <a:r>
              <a:rPr lang="en-US" sz="2500" kern="0">
                <a:solidFill>
                  <a:srgbClr val="FF0000"/>
                </a:solidFill>
                <a:effectLst/>
                <a:latin typeface="Times New Roman" panose="02020603050405020304" pitchFamily="18" charset="0"/>
                <a:ea typeface="Times New Roman" panose="02020603050405020304" pitchFamily="18" charset="0"/>
              </a:rPr>
              <a:t>.</a:t>
            </a:r>
            <a:endParaRPr lang="en-US" sz="2500" kern="100">
              <a:solidFill>
                <a:srgbClr val="FF0000"/>
              </a:solidFill>
              <a:effectLst/>
              <a:latin typeface="Times New Roman" panose="02020603050405020304" pitchFamily="18" charset="0"/>
              <a:ea typeface="Aptos" panose="020B0004020202020204" pitchFamily="34" charset="0"/>
            </a:endParaRPr>
          </a:p>
          <a:p>
            <a:pPr marL="342900" lvl="0" indent="-342900" algn="just">
              <a:lnSpc>
                <a:spcPct val="130000"/>
              </a:lnSpc>
              <a:buSzPts val="1000"/>
              <a:buFont typeface="Symbol" panose="05050102010706020507" pitchFamily="18" charset="2"/>
              <a:buChar char=""/>
              <a:tabLst>
                <a:tab pos="685800" algn="l"/>
              </a:tabLst>
            </a:pP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data=data.yaml</a:t>
            </a:r>
            <a:r>
              <a:rPr lang="en-US" sz="2500" kern="0">
                <a:solidFill>
                  <a:srgbClr val="FF0000"/>
                </a:solidFill>
                <a:effectLst/>
                <a:latin typeface="Times New Roman" panose="02020603050405020304" pitchFamily="18" charset="0"/>
                <a:ea typeface="Times New Roman" panose="02020603050405020304" pitchFamily="18" charset="0"/>
              </a:rPr>
              <a:t>: Đường dẫn tới tệp cấu hình dữ liệu bạn đã tạo.</a:t>
            </a:r>
            <a:endParaRPr lang="en-US" sz="2500" kern="100">
              <a:solidFill>
                <a:srgbClr val="FF0000"/>
              </a:solidFill>
              <a:effectLst/>
              <a:latin typeface="Times New Roman" panose="02020603050405020304" pitchFamily="18" charset="0"/>
              <a:ea typeface="Aptos" panose="020B0004020202020204" pitchFamily="34" charset="0"/>
            </a:endParaRPr>
          </a:p>
          <a:p>
            <a:pPr marL="342900" lvl="0" indent="-342900" algn="just">
              <a:lnSpc>
                <a:spcPct val="130000"/>
              </a:lnSpc>
              <a:buSzPts val="1000"/>
              <a:buFont typeface="Symbol" panose="05050102010706020507" pitchFamily="18" charset="2"/>
              <a:buChar char=""/>
              <a:tabLst>
                <a:tab pos="685800" algn="l"/>
              </a:tabLst>
            </a:pP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epochs=50</a:t>
            </a:r>
            <a:r>
              <a:rPr lang="en-US" sz="2500" kern="0">
                <a:solidFill>
                  <a:srgbClr val="FF0000"/>
                </a:solidFill>
                <a:effectLst/>
                <a:latin typeface="Times New Roman" panose="02020603050405020304" pitchFamily="18" charset="0"/>
                <a:ea typeface="Times New Roman" panose="02020603050405020304" pitchFamily="18" charset="0"/>
              </a:rPr>
              <a:t>: Số lượng vòng lặp huấn luyện. Bạn có thể thay đổi con số này tùy thuộc vào bộ dữ liệu và yêu cầu.</a:t>
            </a:r>
            <a:endParaRPr lang="en-US" sz="2500" kern="100">
              <a:solidFill>
                <a:srgbClr val="FF0000"/>
              </a:solidFill>
              <a:effectLst/>
              <a:latin typeface="Times New Roman" panose="02020603050405020304" pitchFamily="18" charset="0"/>
              <a:ea typeface="Aptos" panose="020B0004020202020204" pitchFamily="34" charset="0"/>
            </a:endParaRPr>
          </a:p>
          <a:p>
            <a:pPr marL="342900" lvl="0" indent="-342900" algn="just">
              <a:lnSpc>
                <a:spcPct val="130000"/>
              </a:lnSpc>
              <a:spcAft>
                <a:spcPts val="800"/>
              </a:spcAft>
              <a:buSzPts val="1000"/>
              <a:buFont typeface="Symbol" panose="05050102010706020507" pitchFamily="18" charset="2"/>
              <a:buChar char=""/>
              <a:tabLst>
                <a:tab pos="685800" algn="l"/>
              </a:tabLst>
            </a:pP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batch=16</a:t>
            </a:r>
            <a:r>
              <a:rPr lang="en-US" sz="2500" kern="0">
                <a:solidFill>
                  <a:srgbClr val="FF0000"/>
                </a:solidFill>
                <a:effectLst/>
                <a:latin typeface="Times New Roman" panose="02020603050405020304" pitchFamily="18" charset="0"/>
                <a:ea typeface="Times New Roman" panose="02020603050405020304" pitchFamily="18" charset="0"/>
              </a:rPr>
              <a:t>: Số lượng ảnh trong mỗi batch.</a:t>
            </a:r>
            <a:endParaRPr lang="en-US" sz="2500" kern="100">
              <a:solidFill>
                <a:srgbClr val="FF0000"/>
              </a:solidFill>
              <a:effectLst/>
              <a:latin typeface="Times New Roman" panose="02020603050405020304" pitchFamily="18" charset="0"/>
              <a:ea typeface="Aptos" panose="020B0004020202020204" pitchFamily="34" charset="0"/>
            </a:endParaRPr>
          </a:p>
          <a:p>
            <a:pPr>
              <a:buNone/>
            </a:pP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imgsz=640</a:t>
            </a:r>
            <a:r>
              <a:rPr lang="en-US" sz="2500" kern="0">
                <a:solidFill>
                  <a:srgbClr val="FF0000"/>
                </a:solidFill>
                <a:effectLst/>
                <a:latin typeface="Times New Roman" panose="02020603050405020304" pitchFamily="18" charset="0"/>
                <a:ea typeface="Times New Roman" panose="02020603050405020304" pitchFamily="18" charset="0"/>
              </a:rPr>
              <a:t>: Kích thước ảnh đầu vào. Có thể thay đổi kích thước này để phù hợp với yêu cầu.</a:t>
            </a:r>
            <a:endParaRPr lang="en-US" sz="2500">
              <a:solidFill>
                <a:srgbClr val="FF0000"/>
              </a:solidFill>
            </a:endParaRPr>
          </a:p>
        </p:txBody>
      </p:sp>
    </p:spTree>
    <p:extLst>
      <p:ext uri="{BB962C8B-B14F-4D97-AF65-F5344CB8AC3E}">
        <p14:creationId xmlns:p14="http://schemas.microsoft.com/office/powerpoint/2010/main" val="689594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5" y="656615"/>
            <a:ext cx="13671950" cy="8973771"/>
            <a:chOff x="0" y="0"/>
            <a:chExt cx="18229267" cy="11965028"/>
          </a:xfrm>
        </p:grpSpPr>
        <p:grpSp>
          <p:nvGrpSpPr>
            <p:cNvPr id="4" name="Group 4"/>
            <p:cNvGrpSpPr/>
            <p:nvPr/>
          </p:nvGrpSpPr>
          <p:grpSpPr>
            <a:xfrm>
              <a:off x="237334" y="1710065"/>
              <a:ext cx="17818100" cy="9969500"/>
              <a:chOff x="0" y="0"/>
              <a:chExt cx="3420621" cy="1913890"/>
            </a:xfrm>
          </p:grpSpPr>
          <p:sp>
            <p:nvSpPr>
              <p:cNvPr id="5"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3" name="Hộp Văn bản 12">
            <a:extLst>
              <a:ext uri="{FF2B5EF4-FFF2-40B4-BE49-F238E27FC236}">
                <a16:creationId xmlns:a16="http://schemas.microsoft.com/office/drawing/2014/main" id="{3797E279-70CB-4592-F28A-8B958BF8E05D}"/>
              </a:ext>
            </a:extLst>
          </p:cNvPr>
          <p:cNvSpPr txBox="1"/>
          <p:nvPr/>
        </p:nvSpPr>
        <p:spPr>
          <a:xfrm>
            <a:off x="2667000" y="2049366"/>
            <a:ext cx="9144000" cy="542584"/>
          </a:xfrm>
          <a:prstGeom prst="rect">
            <a:avLst/>
          </a:prstGeom>
          <a:noFill/>
        </p:spPr>
        <p:txBody>
          <a:bodyPr wrap="square">
            <a:spAutoFit/>
          </a:bodyPr>
          <a:lstStyle/>
          <a:p>
            <a:pPr marL="342900" lvl="0" indent="-342900" algn="just">
              <a:lnSpc>
                <a:spcPct val="130000"/>
              </a:lnSpc>
              <a:spcBef>
                <a:spcPts val="600"/>
              </a:spcBef>
              <a:spcAft>
                <a:spcPts val="800"/>
              </a:spcAft>
              <a:buFont typeface="Times New Roman" panose="02020603050405020304" pitchFamily="18" charset="0"/>
              <a:buChar char="-"/>
              <a:tabLst>
                <a:tab pos="57150" algn="l"/>
                <a:tab pos="228600" algn="l"/>
                <a:tab pos="457200" algn="l"/>
              </a:tabLst>
            </a:pPr>
            <a:r>
              <a:rPr lang="en-US" sz="2500" kern="100">
                <a:solidFill>
                  <a:srgbClr val="FF0000"/>
                </a:solidFill>
                <a:effectLst/>
                <a:latin typeface="Times New Roman" panose="02020603050405020304" pitchFamily="18" charset="0"/>
                <a:ea typeface="Aptos" panose="020B0004020202020204" pitchFamily="34" charset="0"/>
              </a:rPr>
              <a:t>Chạy huấn luyện trên GPU (Tesla T4).</a:t>
            </a:r>
          </a:p>
        </p:txBody>
      </p:sp>
      <p:pic>
        <p:nvPicPr>
          <p:cNvPr id="14" name="Picture 4">
            <a:extLst>
              <a:ext uri="{FF2B5EF4-FFF2-40B4-BE49-F238E27FC236}">
                <a16:creationId xmlns:a16="http://schemas.microsoft.com/office/drawing/2014/main" id="{0E8E0B7D-367D-3AC0-AE5D-97E8D3103AF2}"/>
              </a:ext>
            </a:extLst>
          </p:cNvPr>
          <p:cNvPicPr>
            <a:picLocks noChangeAspect="1"/>
          </p:cNvPicPr>
          <p:nvPr/>
        </p:nvPicPr>
        <p:blipFill rotWithShape="1">
          <a:blip r:embed="rId6"/>
          <a:srcRect t="22032"/>
          <a:stretch/>
        </p:blipFill>
        <p:spPr bwMode="auto">
          <a:xfrm>
            <a:off x="5418772" y="2702152"/>
            <a:ext cx="7450455" cy="827863"/>
          </a:xfrm>
          <a:prstGeom prst="rect">
            <a:avLst/>
          </a:prstGeom>
          <a:ln>
            <a:noFill/>
          </a:ln>
          <a:extLst>
            <a:ext uri="{53640926-AAD7-44D8-BBD7-CCE9431645EC}">
              <a14:shadowObscured xmlns:a14="http://schemas.microsoft.com/office/drawing/2010/main"/>
            </a:ext>
          </a:extLst>
        </p:spPr>
      </p:pic>
      <p:sp>
        <p:nvSpPr>
          <p:cNvPr id="16" name="Hộp Văn bản 15">
            <a:extLst>
              <a:ext uri="{FF2B5EF4-FFF2-40B4-BE49-F238E27FC236}">
                <a16:creationId xmlns:a16="http://schemas.microsoft.com/office/drawing/2014/main" id="{B905BAED-D98D-BA72-3156-095DF1CE2CF6}"/>
              </a:ext>
            </a:extLst>
          </p:cNvPr>
          <p:cNvSpPr txBox="1"/>
          <p:nvPr/>
        </p:nvSpPr>
        <p:spPr>
          <a:xfrm>
            <a:off x="2805112" y="3602659"/>
            <a:ext cx="12725400" cy="4812984"/>
          </a:xfrm>
          <a:prstGeom prst="rect">
            <a:avLst/>
          </a:prstGeom>
          <a:noFill/>
        </p:spPr>
        <p:txBody>
          <a:bodyPr wrap="square">
            <a:spAutoFit/>
          </a:bodyPr>
          <a:lstStyle/>
          <a:p>
            <a:pPr marL="342900" lvl="0" indent="-342900">
              <a:lnSpc>
                <a:spcPct val="130000"/>
              </a:lnSpc>
              <a:spcAft>
                <a:spcPts val="800"/>
              </a:spcAft>
              <a:buSzPts val="1000"/>
              <a:buFont typeface="Symbol" panose="05050102010706020507" pitchFamily="18" charset="2"/>
              <a:buChar char=""/>
              <a:tabLst>
                <a:tab pos="685800" algn="l"/>
              </a:tabLst>
            </a:pP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model</a:t>
            </a:r>
            <a:r>
              <a:rPr lang="en-US" sz="2500" kern="0">
                <a:solidFill>
                  <a:srgbClr val="FF0000"/>
                </a:solidFill>
                <a:effectLst/>
                <a:latin typeface="Times New Roman" panose="02020603050405020304" pitchFamily="18" charset="0"/>
                <a:ea typeface="Times New Roman" panose="02020603050405020304" pitchFamily="18" charset="0"/>
              </a:rPr>
              <a:t>: Đường dẫn tới tệp trọng số mô hình.</a:t>
            </a:r>
            <a:endParaRPr lang="en-US" sz="2500" kern="100">
              <a:solidFill>
                <a:srgbClr val="FF0000"/>
              </a:solidFill>
              <a:effectLst/>
              <a:latin typeface="Times New Roman" panose="02020603050405020304" pitchFamily="18" charset="0"/>
              <a:ea typeface="Aptos" panose="020B0004020202020204" pitchFamily="34" charset="0"/>
            </a:endParaRPr>
          </a:p>
          <a:p>
            <a:pPr marL="342900" lvl="0" indent="-342900" algn="just">
              <a:lnSpc>
                <a:spcPct val="130000"/>
              </a:lnSpc>
              <a:spcAft>
                <a:spcPts val="800"/>
              </a:spcAft>
              <a:buSzPts val="1000"/>
              <a:buFont typeface="Symbol" panose="05050102010706020507" pitchFamily="18" charset="2"/>
              <a:buChar char=""/>
              <a:tabLst>
                <a:tab pos="685800" algn="l"/>
              </a:tabLst>
            </a:pP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source</a:t>
            </a:r>
            <a:r>
              <a:rPr lang="en-US" sz="2500" kern="0">
                <a:solidFill>
                  <a:srgbClr val="FF0000"/>
                </a:solidFill>
                <a:effectLst/>
                <a:latin typeface="Times New Roman" panose="02020603050405020304" pitchFamily="18" charset="0"/>
                <a:ea typeface="Times New Roman" panose="02020603050405020304" pitchFamily="18" charset="0"/>
              </a:rPr>
              <a:t>: Đường dẫn tới thư mục chứa các hình ảnh kiểm tra.</a:t>
            </a:r>
            <a:endParaRPr lang="en-US" sz="2500" kern="100">
              <a:solidFill>
                <a:srgbClr val="FF0000"/>
              </a:solidFill>
              <a:effectLst/>
              <a:latin typeface="Times New Roman" panose="02020603050405020304" pitchFamily="18" charset="0"/>
              <a:ea typeface="Aptos" panose="020B0004020202020204" pitchFamily="34" charset="0"/>
            </a:endParaRPr>
          </a:p>
          <a:p>
            <a:pPr marL="180340" indent="273050" algn="just">
              <a:lnSpc>
                <a:spcPct val="130000"/>
              </a:lnSpc>
              <a:spcBef>
                <a:spcPts val="600"/>
              </a:spcBef>
              <a:spcAft>
                <a:spcPts val="800"/>
              </a:spcAft>
              <a:buNone/>
            </a:pPr>
            <a:r>
              <a:rPr lang="en-US" sz="2500" kern="0">
                <a:solidFill>
                  <a:srgbClr val="FF0000"/>
                </a:solidFill>
                <a:effectLst/>
                <a:latin typeface="Times New Roman" panose="02020603050405020304" pitchFamily="18" charset="0"/>
                <a:ea typeface="Times New Roman" panose="02020603050405020304" pitchFamily="18" charset="0"/>
              </a:rPr>
              <a:t>Kết quả sẽ được lưu trong thư mục </a:t>
            </a:r>
            <a:r>
              <a:rPr lang="en-US" sz="25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runs/detect/exp</a:t>
            </a:r>
            <a:r>
              <a:rPr lang="en-US" sz="2500" kern="0">
                <a:solidFill>
                  <a:srgbClr val="FF0000"/>
                </a:solidFill>
                <a:effectLst/>
                <a:latin typeface="Times New Roman" panose="02020603050405020304" pitchFamily="18" charset="0"/>
                <a:ea typeface="Times New Roman" panose="02020603050405020304" pitchFamily="18" charset="0"/>
              </a:rPr>
              <a:t>, nơi bạn có thể kiểm tra hình ảnh với các bounding box và nhãn đối tượng đã được nhận diện.</a:t>
            </a:r>
            <a:endParaRPr lang="en-US" sz="2500" kern="100">
              <a:solidFill>
                <a:srgbClr val="FF0000"/>
              </a:solidFill>
              <a:effectLst/>
              <a:latin typeface="Times New Roman" panose="02020603050405020304" pitchFamily="18" charset="0"/>
              <a:ea typeface="Aptos" panose="020B0004020202020204" pitchFamily="34" charset="0"/>
            </a:endParaRPr>
          </a:p>
          <a:p>
            <a:pPr marL="342900" lvl="0" indent="-342900" algn="just">
              <a:lnSpc>
                <a:spcPct val="130000"/>
              </a:lnSpc>
              <a:spcBef>
                <a:spcPts val="600"/>
              </a:spcBef>
              <a:spcAft>
                <a:spcPts val="600"/>
              </a:spcAft>
              <a:buFont typeface="Times New Roman" panose="02020603050405020304" pitchFamily="18" charset="0"/>
              <a:buChar char="-"/>
              <a:tabLst>
                <a:tab pos="57150" algn="l"/>
                <a:tab pos="228600" algn="l"/>
                <a:tab pos="457200" algn="l"/>
              </a:tabLst>
            </a:pPr>
            <a:r>
              <a:rPr lang="en-US" sz="2500" kern="100">
                <a:solidFill>
                  <a:srgbClr val="FF0000"/>
                </a:solidFill>
                <a:effectLst/>
                <a:latin typeface="Times New Roman" panose="02020603050405020304" pitchFamily="18" charset="0"/>
                <a:ea typeface="Aptos" panose="020B0004020202020204" pitchFamily="34" charset="0"/>
              </a:rPr>
              <a:t>Giám sát quá trình huấn luyện chỉ số mAP (Mean Average Precision).</a:t>
            </a:r>
          </a:p>
          <a:p>
            <a:pPr marL="342900" lvl="0" indent="-342900">
              <a:lnSpc>
                <a:spcPct val="130000"/>
              </a:lnSpc>
              <a:spcBef>
                <a:spcPts val="600"/>
              </a:spcBef>
              <a:spcAft>
                <a:spcPts val="600"/>
              </a:spcAft>
              <a:buSzPts val="1000"/>
              <a:buFont typeface="Symbol" panose="05050102010706020507" pitchFamily="18" charset="2"/>
              <a:buChar char=""/>
              <a:tabLst>
                <a:tab pos="457200" algn="l"/>
              </a:tabLst>
            </a:pPr>
            <a:r>
              <a:rPr lang="en-US" sz="2500" kern="0">
                <a:solidFill>
                  <a:srgbClr val="FF0000"/>
                </a:solidFill>
                <a:effectLst/>
                <a:latin typeface="Times New Roman" panose="02020603050405020304" pitchFamily="18" charset="0"/>
                <a:ea typeface="Times New Roman" panose="02020603050405020304" pitchFamily="18" charset="0"/>
              </a:rPr>
              <a:t>Sau khi huấn luyện xong, bạn có thể xem các chỉ số đánh giá như mAP, precision, recall, và F1-score từ kết quả huấn luyện.</a:t>
            </a:r>
            <a:endParaRPr lang="en-US" sz="2500" kern="100">
              <a:solidFill>
                <a:srgbClr val="FF0000"/>
              </a:solidFill>
              <a:effectLst/>
              <a:latin typeface="Times New Roman" panose="02020603050405020304" pitchFamily="18" charset="0"/>
              <a:ea typeface="Aptos" panose="020B0004020202020204" pitchFamily="34" charset="0"/>
            </a:endParaRPr>
          </a:p>
          <a:p>
            <a:pPr marL="342900" lvl="0" indent="-342900">
              <a:lnSpc>
                <a:spcPct val="130000"/>
              </a:lnSpc>
              <a:spcBef>
                <a:spcPts val="600"/>
              </a:spcBef>
              <a:spcAft>
                <a:spcPts val="600"/>
              </a:spcAft>
              <a:buSzPts val="1000"/>
              <a:buFont typeface="Symbol" panose="05050102010706020507" pitchFamily="18" charset="2"/>
              <a:buChar char=""/>
              <a:tabLst>
                <a:tab pos="457200" algn="l"/>
              </a:tabLst>
            </a:pPr>
            <a:r>
              <a:rPr lang="en-US" sz="2500" kern="0">
                <a:solidFill>
                  <a:srgbClr val="FF0000"/>
                </a:solidFill>
                <a:effectLst/>
                <a:latin typeface="Times New Roman" panose="02020603050405020304" pitchFamily="18" charset="0"/>
                <a:ea typeface="Times New Roman" panose="02020603050405020304" pitchFamily="18" charset="0"/>
              </a:rPr>
              <a:t>Điều này sẽ giúp bạn hiểu rõ mô hình hoạt động như thế nào và có thể giúp tinh chỉnh thêm.</a:t>
            </a:r>
            <a:endParaRPr lang="en-US" sz="2500" kern="100">
              <a:solidFill>
                <a:srgbClr val="FF0000"/>
              </a:solidFill>
              <a:effectLst/>
              <a:latin typeface="Times New Roman" panose="02020603050405020304" pitchFamily="18" charset="0"/>
              <a:ea typeface="Aptos" panose="020B00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5" y="656615"/>
            <a:ext cx="13671950" cy="8973771"/>
            <a:chOff x="0" y="0"/>
            <a:chExt cx="18229267" cy="11965028"/>
          </a:xfrm>
        </p:grpSpPr>
        <p:grpSp>
          <p:nvGrpSpPr>
            <p:cNvPr id="4" name="Group 4"/>
            <p:cNvGrpSpPr/>
            <p:nvPr/>
          </p:nvGrpSpPr>
          <p:grpSpPr>
            <a:xfrm>
              <a:off x="237334" y="1710065"/>
              <a:ext cx="17818100" cy="9969500"/>
              <a:chOff x="0" y="0"/>
              <a:chExt cx="3420621" cy="1913890"/>
            </a:xfrm>
          </p:grpSpPr>
          <p:sp>
            <p:nvSpPr>
              <p:cNvPr id="5"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8" name="Hộp Văn bản 17">
            <a:extLst>
              <a:ext uri="{FF2B5EF4-FFF2-40B4-BE49-F238E27FC236}">
                <a16:creationId xmlns:a16="http://schemas.microsoft.com/office/drawing/2014/main" id="{64181123-B72C-FB71-E52D-40211947BD4B}"/>
              </a:ext>
            </a:extLst>
          </p:cNvPr>
          <p:cNvSpPr txBox="1"/>
          <p:nvPr/>
        </p:nvSpPr>
        <p:spPr>
          <a:xfrm>
            <a:off x="2819400" y="2128294"/>
            <a:ext cx="12649200" cy="5226174"/>
          </a:xfrm>
          <a:prstGeom prst="rect">
            <a:avLst/>
          </a:prstGeom>
          <a:noFill/>
        </p:spPr>
        <p:txBody>
          <a:bodyPr wrap="square">
            <a:spAutoFit/>
          </a:bodyPr>
          <a:lstStyle/>
          <a:p>
            <a:pPr algn="just">
              <a:lnSpc>
                <a:spcPct val="130000"/>
              </a:lnSpc>
              <a:spcBef>
                <a:spcPts val="600"/>
              </a:spcBef>
              <a:spcAft>
                <a:spcPts val="600"/>
              </a:spcAft>
            </a:pP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5. Tinh chỉnh mô hình</a:t>
            </a:r>
          </a:p>
          <a:p>
            <a:pPr marL="342900" lvl="0" indent="-342900" algn="just">
              <a:lnSpc>
                <a:spcPct val="150000"/>
              </a:lnSpc>
              <a:spcBef>
                <a:spcPts val="600"/>
              </a:spcBef>
              <a:spcAft>
                <a:spcPts val="600"/>
              </a:spcAft>
              <a:buFont typeface="Times New Roman" panose="02020603050405020304" pitchFamily="18" charset="0"/>
              <a:buChar char="-"/>
              <a:tabLst>
                <a:tab pos="457200" algn="l"/>
              </a:tabLst>
            </a:pPr>
            <a:r>
              <a:rPr lang="en-US" sz="3000" kern="0">
                <a:solidFill>
                  <a:srgbClr val="FF0000"/>
                </a:solidFill>
                <a:effectLst/>
                <a:latin typeface="Times New Roman" panose="02020603050405020304" pitchFamily="18" charset="0"/>
                <a:ea typeface="Times New Roman" panose="02020603050405020304" pitchFamily="18" charset="0"/>
              </a:rPr>
              <a:t>Nếu mô hình chưa đạt được kết quả mong muốn, bạn có thể thử điều chỉnh các siêu tham số như </a:t>
            </a:r>
            <a:r>
              <a:rPr lang="en-US" sz="30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learning rate</a:t>
            </a:r>
            <a:r>
              <a:rPr lang="en-US" sz="3000" kern="0">
                <a:solidFill>
                  <a:srgbClr val="FF0000"/>
                </a:solidFill>
                <a:effectLst/>
                <a:latin typeface="Times New Roman" panose="02020603050405020304" pitchFamily="18" charset="0"/>
                <a:ea typeface="Times New Roman" panose="02020603050405020304" pitchFamily="18" charset="0"/>
              </a:rPr>
              <a:t>, </a:t>
            </a:r>
            <a:r>
              <a:rPr lang="en-US" sz="3000" kern="0">
                <a:solidFill>
                  <a:srgbClr val="FF0000"/>
                </a:solidFill>
                <a:effectLst/>
                <a:latin typeface="Times New Roman" panose="02020603050405020304" pitchFamily="18" charset="0"/>
                <a:ea typeface="Times New Roman" panose="02020603050405020304" pitchFamily="18" charset="0"/>
                <a:cs typeface="Courier New" panose="02070309020205020404" pitchFamily="49" charset="0"/>
              </a:rPr>
              <a:t>batch size</a:t>
            </a:r>
            <a:r>
              <a:rPr lang="en-US" sz="3000" kern="0">
                <a:solidFill>
                  <a:srgbClr val="FF0000"/>
                </a:solidFill>
                <a:effectLst/>
                <a:latin typeface="Times New Roman" panose="02020603050405020304" pitchFamily="18" charset="0"/>
                <a:ea typeface="Times New Roman" panose="02020603050405020304" pitchFamily="18" charset="0"/>
              </a:rPr>
              <a:t>, hoặc thậm chí thay đổi mô hình (từ YOLOv8n lên YOLOv8s hoặc YOLOv8m).</a:t>
            </a:r>
            <a:endParaRPr lang="en-US" sz="3000" kern="100">
              <a:solidFill>
                <a:srgbClr val="FF0000"/>
              </a:solidFill>
              <a:effectLst/>
              <a:latin typeface="Times New Roman" panose="02020603050405020304" pitchFamily="18" charset="0"/>
              <a:ea typeface="Aptos" panose="020B0004020202020204" pitchFamily="34" charset="0"/>
            </a:endParaRPr>
          </a:p>
          <a:p>
            <a:pPr marL="342900" lvl="0" indent="-342900" algn="just">
              <a:lnSpc>
                <a:spcPct val="150000"/>
              </a:lnSpc>
              <a:spcBef>
                <a:spcPts val="600"/>
              </a:spcBef>
              <a:spcAft>
                <a:spcPts val="600"/>
              </a:spcAft>
              <a:buFont typeface="Times New Roman" panose="02020603050405020304" pitchFamily="18" charset="0"/>
              <a:buChar char="-"/>
              <a:tabLst>
                <a:tab pos="457200" algn="l"/>
              </a:tabLst>
            </a:pPr>
            <a:r>
              <a:rPr lang="en-US" sz="3000" kern="0">
                <a:solidFill>
                  <a:srgbClr val="FF0000"/>
                </a:solidFill>
                <a:effectLst/>
                <a:latin typeface="Times New Roman" panose="02020603050405020304" pitchFamily="18" charset="0"/>
                <a:ea typeface="Times New Roman" panose="02020603050405020304" pitchFamily="18" charset="0"/>
              </a:rPr>
              <a:t>Tinh chỉnh lại mô hình trên một bộ dữ liệu nhỏ hoặc bộ dữ liệu có những đặc điểm đặc biệt.</a:t>
            </a:r>
            <a:endParaRPr lang="en-US" sz="3000" kern="100">
              <a:solidFill>
                <a:srgbClr val="FF0000"/>
              </a:solidFill>
              <a:effectLst/>
              <a:latin typeface="Times New Roman" panose="02020603050405020304" pitchFamily="18" charset="0"/>
              <a:ea typeface="Aptos" panose="020B0004020202020204" pitchFamily="34" charset="0"/>
            </a:endParaRPr>
          </a:p>
          <a:p>
            <a:pPr marL="342900" lvl="0" indent="-342900" algn="just">
              <a:lnSpc>
                <a:spcPct val="150000"/>
              </a:lnSpc>
              <a:spcBef>
                <a:spcPts val="600"/>
              </a:spcBef>
              <a:spcAft>
                <a:spcPts val="600"/>
              </a:spcAft>
              <a:buFont typeface="Times New Roman" panose="02020603050405020304" pitchFamily="18" charset="0"/>
              <a:buChar char="-"/>
              <a:tabLst>
                <a:tab pos="457200" algn="l"/>
              </a:tabLst>
            </a:pPr>
            <a:r>
              <a:rPr lang="en-US" sz="3000" kern="100">
                <a:solidFill>
                  <a:srgbClr val="FF0000"/>
                </a:solidFill>
                <a:effectLst/>
                <a:latin typeface="Times New Roman" panose="02020603050405020304" pitchFamily="18" charset="0"/>
                <a:ea typeface="Aptos" panose="020B0004020202020204" pitchFamily="34" charset="0"/>
              </a:rPr>
              <a:t>Nếu cần, bạn có thể huấn luyện lại mô hình với các tham số mới.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5" y="656615"/>
            <a:ext cx="13671950" cy="8973771"/>
            <a:chOff x="0" y="0"/>
            <a:chExt cx="18229267" cy="11965028"/>
          </a:xfrm>
        </p:grpSpPr>
        <p:grpSp>
          <p:nvGrpSpPr>
            <p:cNvPr id="4" name="Group 4"/>
            <p:cNvGrpSpPr/>
            <p:nvPr/>
          </p:nvGrpSpPr>
          <p:grpSpPr>
            <a:xfrm>
              <a:off x="237334" y="1710065"/>
              <a:ext cx="17818100" cy="9969500"/>
              <a:chOff x="0" y="0"/>
              <a:chExt cx="3420621" cy="1913890"/>
            </a:xfrm>
          </p:grpSpPr>
          <p:sp>
            <p:nvSpPr>
              <p:cNvPr id="5"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23" name="Hộp Văn bản 22">
            <a:extLst>
              <a:ext uri="{FF2B5EF4-FFF2-40B4-BE49-F238E27FC236}">
                <a16:creationId xmlns:a16="http://schemas.microsoft.com/office/drawing/2014/main" id="{2E94B49F-9EBF-7C76-909A-A19B226253C9}"/>
              </a:ext>
            </a:extLst>
          </p:cNvPr>
          <p:cNvSpPr txBox="1"/>
          <p:nvPr/>
        </p:nvSpPr>
        <p:spPr>
          <a:xfrm>
            <a:off x="2844700" y="1942758"/>
            <a:ext cx="12598600" cy="5909310"/>
          </a:xfrm>
          <a:prstGeom prst="rect">
            <a:avLst/>
          </a:prstGeom>
          <a:noFill/>
        </p:spPr>
        <p:txBody>
          <a:bodyPr wrap="square">
            <a:spAutoFit/>
          </a:bodyPr>
          <a:lstStyle/>
          <a:p>
            <a:pPr algn="just">
              <a:lnSpc>
                <a:spcPct val="130000"/>
              </a:lnSpc>
              <a:spcBef>
                <a:spcPts val="600"/>
              </a:spcBef>
              <a:spcAft>
                <a:spcPts val="600"/>
              </a:spcAft>
            </a:pP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6. Web Demo</a:t>
            </a:r>
          </a:p>
          <a:p>
            <a:pPr marL="342900" lvl="0" indent="-342900" algn="just">
              <a:lnSpc>
                <a:spcPct val="130000"/>
              </a:lnSpc>
              <a:spcBef>
                <a:spcPts val="600"/>
              </a:spcBef>
              <a:spcAft>
                <a:spcPts val="600"/>
              </a:spcAft>
              <a:buFont typeface="Times New Roman" panose="02020603050405020304" pitchFamily="18" charset="0"/>
              <a:buChar char="-"/>
              <a:tabLst>
                <a:tab pos="57150" algn="l"/>
                <a:tab pos="1143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Xây dựng Web để tải ảnh và nhận diện hoa bằng mô hình đã huấn luyện.</a:t>
            </a:r>
          </a:p>
          <a:p>
            <a:pPr marL="342900" lvl="0" indent="-342900" algn="just">
              <a:lnSpc>
                <a:spcPct val="130000"/>
              </a:lnSpc>
              <a:spcBef>
                <a:spcPts val="600"/>
              </a:spcBef>
              <a:spcAft>
                <a:spcPts val="600"/>
              </a:spcAft>
              <a:buFont typeface="Times New Roman" panose="02020603050405020304" pitchFamily="18" charset="0"/>
              <a:buChar char="-"/>
              <a:tabLst>
                <a:tab pos="57150" algn="l"/>
                <a:tab pos="1143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Sử dụng Flask hoặc FastAPI để triển khai mô hình YOLO lên Web.</a:t>
            </a:r>
          </a:p>
          <a:p>
            <a:pPr marL="342900" lvl="0" indent="-342900" algn="just">
              <a:lnSpc>
                <a:spcPct val="130000"/>
              </a:lnSpc>
              <a:spcBef>
                <a:spcPts val="600"/>
              </a:spcBef>
              <a:spcAft>
                <a:spcPts val="600"/>
              </a:spcAft>
              <a:buFont typeface="Times New Roman" panose="02020603050405020304" pitchFamily="18" charset="0"/>
              <a:buChar char="-"/>
              <a:tabLst>
                <a:tab pos="57150" algn="l"/>
                <a:tab pos="1143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Ứng dụng hiển thị ảnh với kết quả nhận diện, vẽ bounding box và hiển thị thông tin chi tiết về loại hoa.</a:t>
            </a:r>
          </a:p>
          <a:p>
            <a:pPr marL="342900" lvl="0" indent="-342900" algn="just">
              <a:lnSpc>
                <a:spcPct val="130000"/>
              </a:lnSpc>
              <a:spcBef>
                <a:spcPts val="600"/>
              </a:spcBef>
              <a:spcAft>
                <a:spcPts val="600"/>
              </a:spcAft>
              <a:buFont typeface="Times New Roman" panose="02020603050405020304" pitchFamily="18" charset="0"/>
              <a:buChar char="-"/>
              <a:tabLst>
                <a:tab pos="57150" algn="l"/>
                <a:tab pos="1143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Khi người dùng tải ảnh lên, hệ thống sẽ phân tích, nhận diện và cung cấp thông tin mô tả về loại hoa được nhận diện từ Wikipedia.</a:t>
            </a:r>
          </a:p>
          <a:p>
            <a:pPr>
              <a:buNone/>
            </a:pPr>
            <a:r>
              <a:rPr lang="en-US" sz="3000">
                <a:solidFill>
                  <a:srgbClr val="FF0000"/>
                </a:solidFill>
                <a:effectLst/>
                <a:latin typeface="Times New Roman" panose="02020603050405020304" pitchFamily="18" charset="0"/>
                <a:ea typeface="Aptos" panose="020B0004020202020204" pitchFamily="34" charset="0"/>
              </a:rPr>
              <a:t>Giao diện trực quan, dễ sử dụng, giúp người dùng nhận diện hoa một cách nhanh chóng và chính xác.</a:t>
            </a:r>
            <a:endParaRPr lang="en-US" sz="300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5" y="656615"/>
            <a:ext cx="13671950" cy="8973771"/>
            <a:chOff x="0" y="0"/>
            <a:chExt cx="18229267" cy="11965028"/>
          </a:xfrm>
        </p:grpSpPr>
        <p:grpSp>
          <p:nvGrpSpPr>
            <p:cNvPr id="4" name="Group 4"/>
            <p:cNvGrpSpPr/>
            <p:nvPr/>
          </p:nvGrpSpPr>
          <p:grpSpPr>
            <a:xfrm>
              <a:off x="237334" y="1710065"/>
              <a:ext cx="17818100" cy="9969500"/>
              <a:chOff x="0" y="0"/>
              <a:chExt cx="3420621" cy="1913890"/>
            </a:xfrm>
          </p:grpSpPr>
          <p:sp>
            <p:nvSpPr>
              <p:cNvPr id="5"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6" name="Hộp Văn bản 15">
            <a:extLst>
              <a:ext uri="{FF2B5EF4-FFF2-40B4-BE49-F238E27FC236}">
                <a16:creationId xmlns:a16="http://schemas.microsoft.com/office/drawing/2014/main" id="{8D99783F-395B-24FD-0BA3-7413B0FAD33B}"/>
              </a:ext>
            </a:extLst>
          </p:cNvPr>
          <p:cNvSpPr txBox="1"/>
          <p:nvPr/>
        </p:nvSpPr>
        <p:spPr>
          <a:xfrm>
            <a:off x="2133600" y="1725067"/>
            <a:ext cx="13518392" cy="905056"/>
          </a:xfrm>
          <a:prstGeom prst="rect">
            <a:avLst/>
          </a:prstGeom>
          <a:noFill/>
        </p:spPr>
        <p:txBody>
          <a:bodyPr wrap="square">
            <a:spAutoFit/>
          </a:bodyPr>
          <a:lstStyle/>
          <a:p>
            <a:pPr lvl="0" algn="ctr">
              <a:lnSpc>
                <a:spcPct val="150000"/>
              </a:lnSpc>
              <a:spcBef>
                <a:spcPts val="1200"/>
              </a:spcBef>
            </a:pPr>
            <a:r>
              <a:rPr lang="en-US" sz="4000" b="1" kern="100" cap="all">
                <a:solidFill>
                  <a:srgbClr val="FF0000"/>
                </a:solidFill>
                <a:effectLst/>
                <a:latin typeface="Times New Roman" panose="02020603050405020304" pitchFamily="18" charset="0"/>
                <a:ea typeface="Times New Roman" panose="02020603050405020304" pitchFamily="18" charset="0"/>
              </a:rPr>
              <a:t>CHƯƠNG III: KẾT QUẢ THỰC HIỆN VÀ ĐÁNH GIÁ</a:t>
            </a:r>
          </a:p>
        </p:txBody>
      </p:sp>
      <p:graphicFrame>
        <p:nvGraphicFramePr>
          <p:cNvPr id="19" name="Bảng 18">
            <a:extLst>
              <a:ext uri="{FF2B5EF4-FFF2-40B4-BE49-F238E27FC236}">
                <a16:creationId xmlns:a16="http://schemas.microsoft.com/office/drawing/2014/main" id="{FA3330F4-0D29-611D-DA39-D31BE888F401}"/>
              </a:ext>
            </a:extLst>
          </p:cNvPr>
          <p:cNvGraphicFramePr>
            <a:graphicFrameLocks noGrp="1"/>
          </p:cNvGraphicFramePr>
          <p:nvPr>
            <p:extLst>
              <p:ext uri="{D42A27DB-BD31-4B8C-83A1-F6EECF244321}">
                <p14:modId xmlns:p14="http://schemas.microsoft.com/office/powerpoint/2010/main" val="853807249"/>
              </p:ext>
            </p:extLst>
          </p:nvPr>
        </p:nvGraphicFramePr>
        <p:xfrm>
          <a:off x="2743200" y="3405851"/>
          <a:ext cx="11582400" cy="4934077"/>
        </p:xfrm>
        <a:graphic>
          <a:graphicData uri="http://schemas.openxmlformats.org/drawingml/2006/table">
            <a:tbl>
              <a:tblPr firstRow="1" firstCol="1" bandRow="1"/>
              <a:tblGrid>
                <a:gridCol w="1801618">
                  <a:extLst>
                    <a:ext uri="{9D8B030D-6E8A-4147-A177-3AD203B41FA5}">
                      <a16:colId xmlns:a16="http://schemas.microsoft.com/office/drawing/2014/main" val="3817575804"/>
                    </a:ext>
                  </a:extLst>
                </a:gridCol>
                <a:gridCol w="1371460">
                  <a:extLst>
                    <a:ext uri="{9D8B030D-6E8A-4147-A177-3AD203B41FA5}">
                      <a16:colId xmlns:a16="http://schemas.microsoft.com/office/drawing/2014/main" val="3701796891"/>
                    </a:ext>
                  </a:extLst>
                </a:gridCol>
                <a:gridCol w="1889243">
                  <a:extLst>
                    <a:ext uri="{9D8B030D-6E8A-4147-A177-3AD203B41FA5}">
                      <a16:colId xmlns:a16="http://schemas.microsoft.com/office/drawing/2014/main" val="4155740466"/>
                    </a:ext>
                  </a:extLst>
                </a:gridCol>
                <a:gridCol w="1537416">
                  <a:extLst>
                    <a:ext uri="{9D8B030D-6E8A-4147-A177-3AD203B41FA5}">
                      <a16:colId xmlns:a16="http://schemas.microsoft.com/office/drawing/2014/main" val="2191151030"/>
                    </a:ext>
                  </a:extLst>
                </a:gridCol>
                <a:gridCol w="1298440">
                  <a:extLst>
                    <a:ext uri="{9D8B030D-6E8A-4147-A177-3AD203B41FA5}">
                      <a16:colId xmlns:a16="http://schemas.microsoft.com/office/drawing/2014/main" val="2299382594"/>
                    </a:ext>
                  </a:extLst>
                </a:gridCol>
                <a:gridCol w="1887916">
                  <a:extLst>
                    <a:ext uri="{9D8B030D-6E8A-4147-A177-3AD203B41FA5}">
                      <a16:colId xmlns:a16="http://schemas.microsoft.com/office/drawing/2014/main" val="3602507266"/>
                    </a:ext>
                  </a:extLst>
                </a:gridCol>
                <a:gridCol w="1796307">
                  <a:extLst>
                    <a:ext uri="{9D8B030D-6E8A-4147-A177-3AD203B41FA5}">
                      <a16:colId xmlns:a16="http://schemas.microsoft.com/office/drawing/2014/main" val="2509715988"/>
                    </a:ext>
                  </a:extLst>
                </a:gridCol>
              </a:tblGrid>
              <a:tr h="481965">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Class</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Images</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Instances</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Box(P)</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R</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mAP50</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mAP50-95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9760083"/>
                  </a:ext>
                </a:extLst>
              </a:tr>
              <a:tr h="0">
                <a:tc>
                  <a:txBody>
                    <a:bodyPr/>
                    <a:lstStyle/>
                    <a:p>
                      <a:pPr indent="-24130"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all</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263</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vi-VN" sz="3000" kern="0" baseline="0">
                          <a:solidFill>
                            <a:srgbClr val="FF0000"/>
                          </a:solidFill>
                          <a:effectLst/>
                          <a:latin typeface="Times New Roman" panose="02020603050405020304" pitchFamily="18" charset="0"/>
                          <a:ea typeface="Times New Roman" panose="02020603050405020304" pitchFamily="18" charset="0"/>
                        </a:rPr>
                        <a:t>475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0.989</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0.959</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0.967</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0.926</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56236175"/>
                  </a:ext>
                </a:extLst>
              </a:tr>
              <a:tr h="0">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hoa dâm</a:t>
                      </a:r>
                      <a:r>
                        <a:rPr lang="vi-VN" sz="3000" kern="0" baseline="0">
                          <a:solidFill>
                            <a:srgbClr val="FF0000"/>
                          </a:solidFill>
                          <a:effectLst/>
                          <a:latin typeface="Times New Roman" panose="02020603050405020304" pitchFamily="18" charset="0"/>
                          <a:ea typeface="Times New Roman" panose="02020603050405020304" pitchFamily="18" charset="0"/>
                        </a:rPr>
                        <a:t> bụt</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51</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vi-VN" sz="3000" kern="0" baseline="0">
                          <a:solidFill>
                            <a:srgbClr val="FF0000"/>
                          </a:solidFill>
                          <a:effectLst/>
                          <a:latin typeface="Times New Roman" panose="02020603050405020304" pitchFamily="18" charset="0"/>
                          <a:ea typeface="Times New Roman" panose="02020603050405020304" pitchFamily="18" charset="0"/>
                        </a:rPr>
                        <a:t>75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0.994</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1</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0.995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0.987</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34079978"/>
                  </a:ext>
                </a:extLst>
              </a:tr>
              <a:tr h="0">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hoa hồng</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53</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70</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0.995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1</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0.995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0.989</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3569088"/>
                  </a:ext>
                </a:extLst>
              </a:tr>
              <a:tr h="0">
                <a:tc>
                  <a:txBody>
                    <a:bodyPr/>
                    <a:lstStyle/>
                    <a:p>
                      <a:pPr algn="ctr">
                        <a:lnSpc>
                          <a:spcPct val="130000"/>
                        </a:lnSpc>
                        <a:spcAft>
                          <a:spcPts val="800"/>
                        </a:spcAft>
                        <a:buNone/>
                        <a:tabLst>
                          <a:tab pos="57150" algn="l"/>
                          <a:tab pos="228600" algn="l"/>
                        </a:tabLst>
                      </a:pPr>
                      <a:r>
                        <a:rPr lang="vi-VN" sz="3000" kern="0" baseline="0">
                          <a:solidFill>
                            <a:srgbClr val="FF0000"/>
                          </a:solidFill>
                          <a:effectLst/>
                          <a:latin typeface="Times New Roman" panose="02020603050405020304" pitchFamily="18" charset="0"/>
                          <a:ea typeface="Times New Roman" panose="02020603050405020304" pitchFamily="18" charset="0"/>
                        </a:rPr>
                        <a:t>Kim tiền</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50</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150</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0.969</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0.82</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0.855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0.789</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3291286"/>
                  </a:ext>
                </a:extLst>
              </a:tr>
              <a:tr h="0">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Dương</a:t>
                      </a:r>
                      <a:r>
                        <a:rPr lang="vi-VN" sz="3000" kern="0" baseline="0">
                          <a:solidFill>
                            <a:srgbClr val="FF0000"/>
                          </a:solidFill>
                          <a:effectLst/>
                          <a:latin typeface="Times New Roman" panose="02020603050405020304" pitchFamily="18" charset="0"/>
                          <a:ea typeface="Times New Roman" panose="02020603050405020304" pitchFamily="18" charset="0"/>
                        </a:rPr>
                        <a:t> xỉ</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50</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95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0.998</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1</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0.995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0.975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37199656"/>
                  </a:ext>
                </a:extLst>
              </a:tr>
              <a:tr h="0">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Sen</a:t>
                      </a:r>
                      <a:r>
                        <a:rPr lang="vi-VN" sz="3000" kern="0" baseline="0">
                          <a:solidFill>
                            <a:srgbClr val="FF0000"/>
                          </a:solidFill>
                          <a:effectLst/>
                          <a:latin typeface="Times New Roman" panose="02020603050405020304" pitchFamily="18" charset="0"/>
                          <a:ea typeface="Times New Roman" panose="02020603050405020304" pitchFamily="18" charset="0"/>
                        </a:rPr>
                        <a:t> đá</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59</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vi-VN" sz="3000" kern="0" baseline="0">
                          <a:solidFill>
                            <a:srgbClr val="FF0000"/>
                          </a:solidFill>
                          <a:effectLst/>
                          <a:latin typeface="Times New Roman" panose="02020603050405020304" pitchFamily="18" charset="0"/>
                          <a:ea typeface="Times New Roman" panose="02020603050405020304" pitchFamily="18" charset="0"/>
                        </a:rPr>
                        <a:t>85</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0.989</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0.977</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0.994</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30000"/>
                        </a:lnSpc>
                        <a:spcAft>
                          <a:spcPts val="800"/>
                        </a:spcAft>
                        <a:buNone/>
                        <a:tabLst>
                          <a:tab pos="57150" algn="l"/>
                          <a:tab pos="228600" algn="l"/>
                        </a:tabLst>
                      </a:pPr>
                      <a:r>
                        <a:rPr lang="en-US" sz="3000" kern="0" baseline="0">
                          <a:solidFill>
                            <a:srgbClr val="FF0000"/>
                          </a:solidFill>
                          <a:effectLst/>
                          <a:latin typeface="Times New Roman" panose="02020603050405020304" pitchFamily="18" charset="0"/>
                          <a:ea typeface="Times New Roman" panose="02020603050405020304" pitchFamily="18" charset="0"/>
                        </a:rPr>
                        <a:t>0.891</a:t>
                      </a:r>
                      <a:endParaRPr lang="en-US" sz="3000" kern="100" baseline="0">
                        <a:solidFill>
                          <a:srgbClr val="FF0000"/>
                        </a:solidFill>
                        <a:effectLst/>
                        <a:latin typeface="Times New Roman" panose="02020603050405020304" pitchFamily="18" charset="0"/>
                        <a:ea typeface="Aptos" panose="020B00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4200964"/>
                  </a:ext>
                </a:extLst>
              </a:tr>
            </a:tbl>
          </a:graphicData>
        </a:graphic>
      </p:graphicFrame>
      <p:sp>
        <p:nvSpPr>
          <p:cNvPr id="20" name="Rectangle 2">
            <a:extLst>
              <a:ext uri="{FF2B5EF4-FFF2-40B4-BE49-F238E27FC236}">
                <a16:creationId xmlns:a16="http://schemas.microsoft.com/office/drawing/2014/main" id="{CDF90040-A8E7-25C4-8034-FF1F7C39F96D}"/>
              </a:ext>
            </a:extLst>
          </p:cNvPr>
          <p:cNvSpPr>
            <a:spLocks noChangeArrowheads="1"/>
          </p:cNvSpPr>
          <p:nvPr/>
        </p:nvSpPr>
        <p:spPr bwMode="auto">
          <a:xfrm>
            <a:off x="2743200" y="2688453"/>
            <a:ext cx="728116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57150" algn="l"/>
                <a:tab pos="228600" algn="l"/>
              </a:tabLst>
              <a:defRPr>
                <a:solidFill>
                  <a:schemeClr val="tx1"/>
                </a:solidFill>
                <a:latin typeface="Arial" panose="020B0604020202020204" pitchFamily="34" charset="0"/>
              </a:defRPr>
            </a:lvl1pPr>
            <a:lvl2pPr eaLnBrk="0" fontAlgn="base" hangingPunct="0">
              <a:spcBef>
                <a:spcPct val="0"/>
              </a:spcBef>
              <a:spcAft>
                <a:spcPct val="0"/>
              </a:spcAft>
              <a:tabLst>
                <a:tab pos="57150" algn="l"/>
                <a:tab pos="228600" algn="l"/>
              </a:tabLst>
              <a:defRPr>
                <a:solidFill>
                  <a:schemeClr val="tx1"/>
                </a:solidFill>
                <a:latin typeface="Arial" panose="020B0604020202020204" pitchFamily="34" charset="0"/>
              </a:defRPr>
            </a:lvl2pPr>
            <a:lvl3pPr eaLnBrk="0" fontAlgn="base" hangingPunct="0">
              <a:spcBef>
                <a:spcPct val="0"/>
              </a:spcBef>
              <a:spcAft>
                <a:spcPct val="0"/>
              </a:spcAft>
              <a:tabLst>
                <a:tab pos="57150" algn="l"/>
                <a:tab pos="228600" algn="l"/>
              </a:tabLst>
              <a:defRPr>
                <a:solidFill>
                  <a:schemeClr val="tx1"/>
                </a:solidFill>
                <a:latin typeface="Arial" panose="020B0604020202020204" pitchFamily="34" charset="0"/>
              </a:defRPr>
            </a:lvl3pPr>
            <a:lvl4pPr eaLnBrk="0" fontAlgn="base" hangingPunct="0">
              <a:spcBef>
                <a:spcPct val="0"/>
              </a:spcBef>
              <a:spcAft>
                <a:spcPct val="0"/>
              </a:spcAft>
              <a:tabLst>
                <a:tab pos="57150" algn="l"/>
                <a:tab pos="228600" algn="l"/>
              </a:tabLst>
              <a:defRPr>
                <a:solidFill>
                  <a:schemeClr val="tx1"/>
                </a:solidFill>
                <a:latin typeface="Arial" panose="020B0604020202020204" pitchFamily="34" charset="0"/>
              </a:defRPr>
            </a:lvl4pPr>
            <a:lvl5pPr eaLnBrk="0" fontAlgn="base" hangingPunct="0">
              <a:spcBef>
                <a:spcPct val="0"/>
              </a:spcBef>
              <a:spcAft>
                <a:spcPct val="0"/>
              </a:spcAft>
              <a:tabLst>
                <a:tab pos="57150" algn="l"/>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57150" algn="l"/>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57150" algn="l"/>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57150" algn="l"/>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57150" algn="l"/>
                <a:tab pos="2286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 algn="l"/>
                <a:tab pos="228600" algn="l"/>
              </a:tabLst>
            </a:pPr>
            <a:r>
              <a:rPr kumimoji="0" lang="en-US" altLang="en-US" sz="30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Khi huấn luyện 263 epochs, kết quả thu được:</a:t>
            </a:r>
            <a:endParaRPr kumimoji="0" lang="en-US" altLang="en-US" sz="3000" b="0" i="0" u="none" strike="noStrike" cap="none" normalizeH="0" baseline="0">
              <a:ln>
                <a:noFill/>
              </a:ln>
              <a:solidFill>
                <a:srgbClr val="FF0000"/>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4" y="656615"/>
            <a:ext cx="13770175" cy="8973771"/>
            <a:chOff x="0" y="0"/>
            <a:chExt cx="18229267" cy="11965028"/>
          </a:xfrm>
        </p:grpSpPr>
        <p:sp>
          <p:nvSpPr>
            <p:cNvPr id="5" name="Freeform 5"/>
            <p:cNvSpPr/>
            <p:nvPr/>
          </p:nvSpPr>
          <p:spPr>
            <a:xfrm>
              <a:off x="275433" y="1715313"/>
              <a:ext cx="17823804" cy="995680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5" name="Hộp Văn bản 14">
            <a:extLst>
              <a:ext uri="{FF2B5EF4-FFF2-40B4-BE49-F238E27FC236}">
                <a16:creationId xmlns:a16="http://schemas.microsoft.com/office/drawing/2014/main" id="{5C9243BB-EC9F-B10E-95D8-0D01225CF9DD}"/>
              </a:ext>
            </a:extLst>
          </p:cNvPr>
          <p:cNvSpPr txBox="1"/>
          <p:nvPr/>
        </p:nvSpPr>
        <p:spPr>
          <a:xfrm>
            <a:off x="2819400" y="2048774"/>
            <a:ext cx="12496800" cy="4764509"/>
          </a:xfrm>
          <a:prstGeom prst="rect">
            <a:avLst/>
          </a:prstGeom>
          <a:noFill/>
        </p:spPr>
        <p:txBody>
          <a:bodyPr wrap="square">
            <a:spAutoFit/>
          </a:bodyPr>
          <a:lstStyle/>
          <a:p>
            <a:pPr algn="just">
              <a:lnSpc>
                <a:spcPct val="130000"/>
              </a:lnSpc>
            </a:pP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Đánh giá và nhận xét</a:t>
            </a:r>
          </a:p>
          <a:p>
            <a:pPr marL="342900" lvl="0" indent="-342900" algn="just">
              <a:lnSpc>
                <a:spcPct val="150000"/>
              </a:lnSpc>
              <a:buFont typeface="Times New Roman" panose="02020603050405020304" pitchFamily="18" charset="0"/>
              <a:buChar char="-"/>
              <a:tabLst>
                <a:tab pos="5715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Mô hình đạt độ chính xác khá cao với hầu hết các loại cây, hoa.</a:t>
            </a:r>
          </a:p>
          <a:p>
            <a:pPr marL="342900" lvl="0" indent="-342900" algn="just">
              <a:lnSpc>
                <a:spcPct val="150000"/>
              </a:lnSpc>
              <a:buFont typeface="Times New Roman" panose="02020603050405020304" pitchFamily="18" charset="0"/>
              <a:buChar char="-"/>
              <a:tabLst>
                <a:tab pos="5715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Cây kim tiền có mAP thấp hơn (78.9%), do dữ liệu chưa đa dạng hoặc ảnh bị nhiễu.</a:t>
            </a:r>
          </a:p>
          <a:p>
            <a:pPr marL="342900" lvl="0" indent="-342900" algn="just">
              <a:lnSpc>
                <a:spcPct val="150000"/>
              </a:lnSpc>
              <a:buFont typeface="Times New Roman" panose="02020603050405020304" pitchFamily="18" charset="0"/>
              <a:buChar char="-"/>
              <a:tabLst>
                <a:tab pos="5715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Sen đá có số lượng mẫu cao nhất (535 instances)</a:t>
            </a:r>
          </a:p>
          <a:p>
            <a:pPr marL="342900" lvl="0" indent="-342900" algn="just">
              <a:lnSpc>
                <a:spcPct val="150000"/>
              </a:lnSpc>
              <a:buFont typeface="Times New Roman" panose="02020603050405020304" pitchFamily="18" charset="0"/>
              <a:buChar char="-"/>
              <a:tabLst>
                <a:tab pos="5715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Thời gian inferencing nhanh (~2.7ms/ảnh), phù hợp cho ứng dụng thời gian thực.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5" y="656615"/>
            <a:ext cx="13671950" cy="8973771"/>
            <a:chOff x="0" y="0"/>
            <a:chExt cx="18229267" cy="11965028"/>
          </a:xfrm>
        </p:grpSpPr>
        <p:grpSp>
          <p:nvGrpSpPr>
            <p:cNvPr id="4" name="Group 4"/>
            <p:cNvGrpSpPr/>
            <p:nvPr/>
          </p:nvGrpSpPr>
          <p:grpSpPr>
            <a:xfrm>
              <a:off x="237334" y="1710065"/>
              <a:ext cx="17818100" cy="9969500"/>
              <a:chOff x="0" y="0"/>
              <a:chExt cx="3420621" cy="1913890"/>
            </a:xfrm>
          </p:grpSpPr>
          <p:sp>
            <p:nvSpPr>
              <p:cNvPr id="5"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9" name="Hộp Văn bản 18">
            <a:extLst>
              <a:ext uri="{FF2B5EF4-FFF2-40B4-BE49-F238E27FC236}">
                <a16:creationId xmlns:a16="http://schemas.microsoft.com/office/drawing/2014/main" id="{17F8BDA3-2111-C924-E58E-7925512C073A}"/>
              </a:ext>
            </a:extLst>
          </p:cNvPr>
          <p:cNvSpPr txBox="1"/>
          <p:nvPr/>
        </p:nvSpPr>
        <p:spPr>
          <a:xfrm>
            <a:off x="2667000" y="2095500"/>
            <a:ext cx="12954000" cy="4302845"/>
          </a:xfrm>
          <a:prstGeom prst="rect">
            <a:avLst/>
          </a:prstGeom>
          <a:noFill/>
        </p:spPr>
        <p:txBody>
          <a:bodyPr wrap="square">
            <a:spAutoFit/>
          </a:bodyPr>
          <a:lstStyle/>
          <a:p>
            <a:pPr algn="just">
              <a:lnSpc>
                <a:spcPct val="130000"/>
              </a:lnSpc>
              <a:spcBef>
                <a:spcPts val="600"/>
              </a:spcBef>
            </a:pP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Kết luận </a:t>
            </a:r>
          </a:p>
          <a:p>
            <a:pPr marL="342900" lvl="0" indent="-342900" algn="just">
              <a:lnSpc>
                <a:spcPct val="150000"/>
              </a:lnSpc>
              <a:spcBef>
                <a:spcPts val="600"/>
              </a:spcBef>
              <a:buFont typeface="Times New Roman" panose="02020603050405020304" pitchFamily="18" charset="0"/>
              <a:buChar char="-"/>
              <a:tabLst>
                <a:tab pos="57150" algn="l"/>
                <a:tab pos="228600" algn="l"/>
              </a:tabLst>
            </a:pPr>
            <a:r>
              <a:rPr lang="en-US" sz="3000" kern="100">
                <a:solidFill>
                  <a:srgbClr val="FF0000"/>
                </a:solidFill>
                <a:effectLst/>
                <a:latin typeface="Times New Roman" panose="02020603050405020304" pitchFamily="18" charset="0"/>
                <a:ea typeface="Aptos" panose="020B0004020202020204" pitchFamily="34" charset="0"/>
              </a:rPr>
              <a:t>Quá trình huấn luyện mô hình YOLO để nhận diện hoa đã đạt kết quả tốt với độ chính xác khá cao.</a:t>
            </a:r>
          </a:p>
          <a:p>
            <a:pPr marL="342900" lvl="0" indent="-342900" algn="just">
              <a:lnSpc>
                <a:spcPct val="150000"/>
              </a:lnSpc>
              <a:spcBef>
                <a:spcPts val="600"/>
              </a:spcBef>
              <a:buFont typeface="Times New Roman" panose="02020603050405020304" pitchFamily="18" charset="0"/>
              <a:buChar char="-"/>
              <a:tabLst>
                <a:tab pos="57150" algn="l"/>
                <a:tab pos="228600" algn="l"/>
              </a:tabLst>
            </a:pPr>
            <a:r>
              <a:rPr lang="en-US" sz="3000" kern="100">
                <a:solidFill>
                  <a:srgbClr val="FF0000"/>
                </a:solidFill>
                <a:effectLst/>
                <a:latin typeface="Times New Roman" panose="02020603050405020304" pitchFamily="18" charset="0"/>
                <a:ea typeface="Aptos" panose="020B0004020202020204" pitchFamily="34" charset="0"/>
              </a:rPr>
              <a:t>Web demo hoạt động ổn định, giúp kiểm tra mô hình dễ dàng.</a:t>
            </a:r>
          </a:p>
          <a:p>
            <a:pPr marL="342900" lvl="0" indent="-342900" algn="just">
              <a:lnSpc>
                <a:spcPct val="150000"/>
              </a:lnSpc>
              <a:spcBef>
                <a:spcPts val="600"/>
              </a:spcBef>
              <a:spcAft>
                <a:spcPts val="800"/>
              </a:spcAft>
              <a:buFont typeface="Times New Roman" panose="02020603050405020304" pitchFamily="18" charset="0"/>
              <a:buChar char="-"/>
              <a:tabLst>
                <a:tab pos="57150" algn="l"/>
                <a:tab pos="228600" algn="l"/>
              </a:tabLst>
            </a:pPr>
            <a:r>
              <a:rPr lang="en-US" sz="3000" kern="100">
                <a:solidFill>
                  <a:srgbClr val="FF0000"/>
                </a:solidFill>
                <a:effectLst/>
                <a:latin typeface="Times New Roman" panose="02020603050405020304" pitchFamily="18" charset="0"/>
                <a:ea typeface="Aptos" panose="020B0004020202020204" pitchFamily="34" charset="0"/>
              </a:rPr>
              <a:t>Tuy nhiên, mô hình vẫn cần cải thiện về khả năng nhận diện trong điều kiện thực tế phức tạp hơn.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DEA73-4795-004C-68CC-85D262B1E84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BABB0A2-FDEE-92CE-8B3E-E61EFE84AD1F}"/>
              </a:ext>
            </a:extLst>
          </p:cNvPr>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0B9719D5-3F8C-01F9-EE12-E8FB469290FD}"/>
              </a:ext>
            </a:extLst>
          </p:cNvPr>
          <p:cNvGrpSpPr/>
          <p:nvPr/>
        </p:nvGrpSpPr>
        <p:grpSpPr>
          <a:xfrm>
            <a:off x="2308025" y="656615"/>
            <a:ext cx="13671950" cy="8973771"/>
            <a:chOff x="0" y="0"/>
            <a:chExt cx="18229267" cy="11965028"/>
          </a:xfrm>
        </p:grpSpPr>
        <p:grpSp>
          <p:nvGrpSpPr>
            <p:cNvPr id="4" name="Group 4">
              <a:extLst>
                <a:ext uri="{FF2B5EF4-FFF2-40B4-BE49-F238E27FC236}">
                  <a16:creationId xmlns:a16="http://schemas.microsoft.com/office/drawing/2014/main" id="{F797C7BD-12F0-7732-E5E3-86638231A293}"/>
                </a:ext>
              </a:extLst>
            </p:cNvPr>
            <p:cNvGrpSpPr/>
            <p:nvPr/>
          </p:nvGrpSpPr>
          <p:grpSpPr>
            <a:xfrm>
              <a:off x="237334" y="1710065"/>
              <a:ext cx="17818100" cy="9969500"/>
              <a:chOff x="0" y="0"/>
              <a:chExt cx="3420621" cy="1913890"/>
            </a:xfrm>
          </p:grpSpPr>
          <p:sp>
            <p:nvSpPr>
              <p:cNvPr id="5" name="Freeform 5">
                <a:extLst>
                  <a:ext uri="{FF2B5EF4-FFF2-40B4-BE49-F238E27FC236}">
                    <a16:creationId xmlns:a16="http://schemas.microsoft.com/office/drawing/2014/main" id="{BFD2E64E-B95F-225F-E8BB-4B094463BCD2}"/>
                  </a:ext>
                </a:extLst>
              </p:cNvPr>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a:extLst>
                <a:ext uri="{FF2B5EF4-FFF2-40B4-BE49-F238E27FC236}">
                  <a16:creationId xmlns:a16="http://schemas.microsoft.com/office/drawing/2014/main" id="{9F9DBD2D-13CE-5067-BB1F-945428EA6BDC}"/>
                </a:ext>
              </a:extLst>
            </p:cNvPr>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9" name="Hộp Văn bản 18">
            <a:extLst>
              <a:ext uri="{FF2B5EF4-FFF2-40B4-BE49-F238E27FC236}">
                <a16:creationId xmlns:a16="http://schemas.microsoft.com/office/drawing/2014/main" id="{3EF0FAD1-2E0B-21A1-5EF9-DC4C53DCB6E0}"/>
              </a:ext>
            </a:extLst>
          </p:cNvPr>
          <p:cNvSpPr txBox="1"/>
          <p:nvPr/>
        </p:nvSpPr>
        <p:spPr>
          <a:xfrm>
            <a:off x="2667000" y="2095500"/>
            <a:ext cx="12954000" cy="5380063"/>
          </a:xfrm>
          <a:prstGeom prst="rect">
            <a:avLst/>
          </a:prstGeom>
          <a:noFill/>
        </p:spPr>
        <p:txBody>
          <a:bodyPr wrap="square">
            <a:spAutoFit/>
          </a:bodyPr>
          <a:lstStyle/>
          <a:p>
            <a:pPr algn="just">
              <a:lnSpc>
                <a:spcPct val="130000"/>
              </a:lnSpc>
              <a:spcBef>
                <a:spcPts val="600"/>
              </a:spcBef>
              <a:spcAft>
                <a:spcPts val="600"/>
              </a:spcAft>
            </a:pP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Đề xuất phát triển</a:t>
            </a:r>
          </a:p>
          <a:p>
            <a:pPr marL="342900" lvl="0" indent="-342900" algn="just">
              <a:lnSpc>
                <a:spcPct val="150000"/>
              </a:lnSpc>
              <a:spcBef>
                <a:spcPts val="600"/>
              </a:spcBef>
              <a:spcAft>
                <a:spcPts val="600"/>
              </a:spcAft>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Mở rộng tập dữ liệu bằng cách thu thập thêm ảnh từ các nguồn khác nhau.</a:t>
            </a:r>
          </a:p>
          <a:p>
            <a:pPr marL="342900" lvl="0" indent="-342900" algn="just">
              <a:lnSpc>
                <a:spcPct val="150000"/>
              </a:lnSpc>
              <a:spcBef>
                <a:spcPts val="600"/>
              </a:spcBef>
              <a:spcAft>
                <a:spcPts val="600"/>
              </a:spcAft>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Tăng số lượng epoch và sử dụng kỹ thuật augmentation nâng cao để cải thiện hiệu suất mô hình.</a:t>
            </a:r>
          </a:p>
          <a:p>
            <a:pPr marL="342900" lvl="0" indent="-342900" algn="just">
              <a:lnSpc>
                <a:spcPct val="150000"/>
              </a:lnSpc>
              <a:spcBef>
                <a:spcPts val="600"/>
              </a:spcBef>
              <a:spcAft>
                <a:spcPts val="600"/>
              </a:spcAft>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Thử nghiệm các mô hình khác như EfficientDet hoặc Faster R-CNN để so sánh kết quả.</a:t>
            </a:r>
          </a:p>
          <a:p>
            <a:pPr marL="342900" lvl="0" indent="-342900" algn="just">
              <a:lnSpc>
                <a:spcPct val="150000"/>
              </a:lnSpc>
              <a:spcBef>
                <a:spcPts val="600"/>
              </a:spcBef>
              <a:spcAft>
                <a:spcPts val="600"/>
              </a:spcAft>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Cải thiện Web bằng cách tối ưu hóa tốc độ inference và giao diện người dùng.</a:t>
            </a:r>
          </a:p>
        </p:txBody>
      </p:sp>
    </p:spTree>
    <p:extLst>
      <p:ext uri="{BB962C8B-B14F-4D97-AF65-F5344CB8AC3E}">
        <p14:creationId xmlns:p14="http://schemas.microsoft.com/office/powerpoint/2010/main" val="2487164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5" y="656615"/>
            <a:ext cx="13671950" cy="8973771"/>
            <a:chOff x="0" y="0"/>
            <a:chExt cx="18229267" cy="11965028"/>
          </a:xfrm>
        </p:grpSpPr>
        <p:grpSp>
          <p:nvGrpSpPr>
            <p:cNvPr id="4" name="Group 4"/>
            <p:cNvGrpSpPr/>
            <p:nvPr/>
          </p:nvGrpSpPr>
          <p:grpSpPr>
            <a:xfrm>
              <a:off x="237334" y="1710065"/>
              <a:ext cx="17818100" cy="9969500"/>
              <a:chOff x="0" y="0"/>
              <a:chExt cx="3420621" cy="1913890"/>
            </a:xfrm>
          </p:grpSpPr>
          <p:sp>
            <p:nvSpPr>
              <p:cNvPr id="5"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7" name="Freeform 7"/>
          <p:cNvSpPr/>
          <p:nvPr/>
        </p:nvSpPr>
        <p:spPr>
          <a:xfrm>
            <a:off x="7947837" y="2946603"/>
            <a:ext cx="2392325" cy="1961706"/>
          </a:xfrm>
          <a:custGeom>
            <a:avLst/>
            <a:gdLst/>
            <a:ahLst/>
            <a:cxnLst/>
            <a:rect l="l" t="t" r="r" b="b"/>
            <a:pathLst>
              <a:path w="2392325" h="1961706">
                <a:moveTo>
                  <a:pt x="0" y="0"/>
                </a:moveTo>
                <a:lnTo>
                  <a:pt x="2392325" y="0"/>
                </a:lnTo>
                <a:lnTo>
                  <a:pt x="2392325" y="1961706"/>
                </a:lnTo>
                <a:lnTo>
                  <a:pt x="0" y="19617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nvGrpSpPr>
          <p:cNvPr id="14" name="Group 14"/>
          <p:cNvGrpSpPr/>
          <p:nvPr/>
        </p:nvGrpSpPr>
        <p:grpSpPr>
          <a:xfrm>
            <a:off x="5134452" y="5137265"/>
            <a:ext cx="7917473" cy="2124050"/>
            <a:chOff x="2460375" y="-321892"/>
            <a:chExt cx="10556631" cy="2832065"/>
          </a:xfrm>
        </p:grpSpPr>
        <p:sp>
          <p:nvSpPr>
            <p:cNvPr id="15" name="TextBox 15"/>
            <p:cNvSpPr txBox="1"/>
            <p:nvPr/>
          </p:nvSpPr>
          <p:spPr>
            <a:xfrm>
              <a:off x="2460375" y="1252907"/>
              <a:ext cx="10421138" cy="1257266"/>
            </a:xfrm>
            <a:prstGeom prst="rect">
              <a:avLst/>
            </a:prstGeom>
          </p:spPr>
          <p:txBody>
            <a:bodyPr lIns="0" tIns="0" rIns="0" bIns="0" rtlCol="0" anchor="t">
              <a:spAutoFit/>
            </a:bodyPr>
            <a:lstStyle/>
            <a:p>
              <a:pPr algn="ctr">
                <a:lnSpc>
                  <a:spcPts val="3780"/>
                </a:lnSpc>
              </a:pPr>
              <a:r>
                <a:rPr lang="en-US" sz="3000" b="1">
                  <a:solidFill>
                    <a:srgbClr val="FF0000"/>
                  </a:solidFill>
                  <a:latin typeface="Times New Roman" panose="02020603050405020304" pitchFamily="18" charset="0"/>
                  <a:ea typeface="Asap Medium"/>
                  <a:cs typeface="Times New Roman" panose="02020603050405020304" pitchFamily="18" charset="0"/>
                  <a:sym typeface="Asap Medium"/>
                </a:rPr>
                <a:t>Cảm ơn thầy và các bạn đã lắng nghe bài thuyết trình của nhóm mình!</a:t>
              </a:r>
            </a:p>
          </p:txBody>
        </p:sp>
        <p:sp>
          <p:nvSpPr>
            <p:cNvPr id="16" name="TextBox 16"/>
            <p:cNvSpPr txBox="1"/>
            <p:nvPr/>
          </p:nvSpPr>
          <p:spPr>
            <a:xfrm>
              <a:off x="2595868" y="-321892"/>
              <a:ext cx="10421138" cy="1405854"/>
            </a:xfrm>
            <a:prstGeom prst="rect">
              <a:avLst/>
            </a:prstGeom>
          </p:spPr>
          <p:txBody>
            <a:bodyPr lIns="0" tIns="0" rIns="0" bIns="0" rtlCol="0" anchor="t">
              <a:spAutoFit/>
            </a:bodyPr>
            <a:lstStyle/>
            <a:p>
              <a:pPr algn="ctr">
                <a:lnSpc>
                  <a:spcPts val="9360"/>
                </a:lnSpc>
                <a:spcBef>
                  <a:spcPct val="0"/>
                </a:spcBef>
              </a:pPr>
              <a:r>
                <a:rPr lang="en-US" sz="5000" b="1">
                  <a:solidFill>
                    <a:srgbClr val="FF0000"/>
                  </a:solidFill>
                  <a:latin typeface="Times New Roman" panose="02020603050405020304" pitchFamily="18" charset="0"/>
                  <a:ea typeface="Tahoma" panose="020B0604030504040204" pitchFamily="34" charset="0"/>
                  <a:cs typeface="Times New Roman" panose="02020603050405020304" pitchFamily="18" charset="0"/>
                  <a:sym typeface="Saira Bold"/>
                </a:rPr>
                <a:t>Xin cảm ơn!</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ECC9"/>
        </a:solidFill>
        <a:effectLst/>
      </p:bgPr>
    </p:bg>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5" y="656615"/>
            <a:ext cx="13671950" cy="8973771"/>
            <a:chOff x="0" y="0"/>
            <a:chExt cx="18229267" cy="11965028"/>
          </a:xfrm>
        </p:grpSpPr>
        <p:grpSp>
          <p:nvGrpSpPr>
            <p:cNvPr id="4" name="Group 4"/>
            <p:cNvGrpSpPr/>
            <p:nvPr/>
          </p:nvGrpSpPr>
          <p:grpSpPr>
            <a:xfrm>
              <a:off x="237334" y="1710065"/>
              <a:ext cx="17818100" cy="9969500"/>
              <a:chOff x="0" y="0"/>
              <a:chExt cx="3420621" cy="1913890"/>
            </a:xfrm>
          </p:grpSpPr>
          <p:sp>
            <p:nvSpPr>
              <p:cNvPr id="5"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10" name="Group 10"/>
          <p:cNvGrpSpPr/>
          <p:nvPr/>
        </p:nvGrpSpPr>
        <p:grpSpPr>
          <a:xfrm>
            <a:off x="11775976" y="4583859"/>
            <a:ext cx="2527498" cy="1865754"/>
            <a:chOff x="0" y="0"/>
            <a:chExt cx="3369998" cy="2487671"/>
          </a:xfrm>
        </p:grpSpPr>
        <p:sp>
          <p:nvSpPr>
            <p:cNvPr id="11" name="Freeform 11"/>
            <p:cNvSpPr/>
            <p:nvPr/>
          </p:nvSpPr>
          <p:spPr>
            <a:xfrm>
              <a:off x="0" y="0"/>
              <a:ext cx="3369998" cy="2487671"/>
            </a:xfrm>
            <a:custGeom>
              <a:avLst/>
              <a:gdLst/>
              <a:ahLst/>
              <a:cxnLst/>
              <a:rect l="l" t="t" r="r" b="b"/>
              <a:pathLst>
                <a:path w="3369998" h="2487671">
                  <a:moveTo>
                    <a:pt x="0" y="0"/>
                  </a:moveTo>
                  <a:lnTo>
                    <a:pt x="3369998" y="0"/>
                  </a:lnTo>
                  <a:lnTo>
                    <a:pt x="3369998" y="2487671"/>
                  </a:lnTo>
                  <a:lnTo>
                    <a:pt x="0" y="24876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2" name="TextBox 12"/>
            <p:cNvSpPr txBox="1"/>
            <p:nvPr/>
          </p:nvSpPr>
          <p:spPr>
            <a:xfrm>
              <a:off x="52295" y="525028"/>
              <a:ext cx="3036807" cy="1866922"/>
            </a:xfrm>
            <a:prstGeom prst="rect">
              <a:avLst/>
            </a:prstGeom>
          </p:spPr>
          <p:txBody>
            <a:bodyPr wrap="square" lIns="0" tIns="0" rIns="0" bIns="0" rtlCol="0" anchor="t">
              <a:spAutoFit/>
            </a:bodyPr>
            <a:lstStyle/>
            <a:p>
              <a:pPr algn="ctr">
                <a:lnSpc>
                  <a:spcPts val="3779"/>
                </a:lnSpc>
              </a:pPr>
              <a:r>
                <a:rPr lang="en-US" sz="2000" b="1" u="sng">
                  <a:solidFill>
                    <a:srgbClr val="E5645E"/>
                  </a:solidFill>
                  <a:latin typeface="Times New Roman" panose="02020603050405020304" pitchFamily="18" charset="0"/>
                  <a:ea typeface="Asap Medium"/>
                  <a:cs typeface="Times New Roman" panose="02020603050405020304" pitchFamily="18" charset="0"/>
                  <a:sym typeface="Asap Medium"/>
                  <a:hlinkClick r:id="rId8" action="ppaction://hlinksldjump"/>
                </a:rPr>
                <a:t>Chương III: Kết quả thực hiện và đánh giá</a:t>
              </a:r>
            </a:p>
          </p:txBody>
        </p:sp>
      </p:grpSp>
      <p:grpSp>
        <p:nvGrpSpPr>
          <p:cNvPr id="13" name="Group 13"/>
          <p:cNvGrpSpPr/>
          <p:nvPr/>
        </p:nvGrpSpPr>
        <p:grpSpPr>
          <a:xfrm>
            <a:off x="4022626" y="4583859"/>
            <a:ext cx="2527498" cy="1915284"/>
            <a:chOff x="0" y="0"/>
            <a:chExt cx="3369998" cy="2553711"/>
          </a:xfrm>
        </p:grpSpPr>
        <p:sp>
          <p:nvSpPr>
            <p:cNvPr id="14" name="Freeform 14"/>
            <p:cNvSpPr/>
            <p:nvPr/>
          </p:nvSpPr>
          <p:spPr>
            <a:xfrm>
              <a:off x="0" y="0"/>
              <a:ext cx="3369998" cy="2553711"/>
            </a:xfrm>
            <a:custGeom>
              <a:avLst/>
              <a:gdLst/>
              <a:ahLst/>
              <a:cxnLst/>
              <a:rect l="l" t="t" r="r" b="b"/>
              <a:pathLst>
                <a:path w="3369998" h="2553711">
                  <a:moveTo>
                    <a:pt x="0" y="0"/>
                  </a:moveTo>
                  <a:lnTo>
                    <a:pt x="3369998" y="0"/>
                  </a:lnTo>
                  <a:lnTo>
                    <a:pt x="3369998" y="2553711"/>
                  </a:lnTo>
                  <a:lnTo>
                    <a:pt x="0" y="2553711"/>
                  </a:lnTo>
                  <a:lnTo>
                    <a:pt x="0" y="0"/>
                  </a:lnTo>
                  <a:close/>
                </a:path>
              </a:pathLst>
            </a:custGeom>
            <a:blipFill>
              <a:blip r:embed="rId6">
                <a:extLst>
                  <a:ext uri="{96DAC541-7B7A-43D3-8B79-37D633B846F1}">
                    <asvg:svgBlip xmlns:asvg="http://schemas.microsoft.com/office/drawing/2016/SVG/main" r:embed="rId7"/>
                  </a:ext>
                </a:extLst>
              </a:blip>
              <a:stretch>
                <a:fillRect l="-1327" r="-1327"/>
              </a:stretch>
            </a:blipFill>
          </p:spPr>
          <p:txBody>
            <a:bodyPr/>
            <a:lstStyle/>
            <a:p>
              <a:endParaRPr lang="en-US"/>
            </a:p>
          </p:txBody>
        </p:sp>
        <p:sp>
          <p:nvSpPr>
            <p:cNvPr id="15" name="TextBox 15"/>
            <p:cNvSpPr txBox="1"/>
            <p:nvPr/>
          </p:nvSpPr>
          <p:spPr>
            <a:xfrm>
              <a:off x="32492" y="737874"/>
              <a:ext cx="3110865" cy="1217172"/>
            </a:xfrm>
            <a:prstGeom prst="rect">
              <a:avLst/>
            </a:prstGeom>
          </p:spPr>
          <p:txBody>
            <a:bodyPr wrap="square" lIns="0" tIns="0" rIns="0" bIns="0" rtlCol="0" anchor="t">
              <a:spAutoFit/>
            </a:bodyPr>
            <a:lstStyle/>
            <a:p>
              <a:pPr algn="ctr">
                <a:lnSpc>
                  <a:spcPts val="3779"/>
                </a:lnSpc>
              </a:pPr>
              <a:r>
                <a:rPr lang="en-US" sz="2000" b="1" u="sng">
                  <a:solidFill>
                    <a:srgbClr val="0000FF"/>
                  </a:solidFill>
                  <a:latin typeface="Times New Roman" panose="02020603050405020304" pitchFamily="18" charset="0"/>
                  <a:ea typeface="Asap Medium"/>
                  <a:cs typeface="Times New Roman" panose="02020603050405020304" pitchFamily="18" charset="0"/>
                  <a:sym typeface="Asap Medium"/>
                  <a:hlinkClick r:id="rId9" action="ppaction://hlinksldjump">
                    <a:extLst>
                      <a:ext uri="{A12FA001-AC4F-418D-AE19-62706E023703}">
                        <ahyp:hlinkClr xmlns:ahyp="http://schemas.microsoft.com/office/drawing/2018/hyperlinkcolor" val="tx"/>
                      </a:ext>
                    </a:extLst>
                  </a:hlinkClick>
                </a:rPr>
                <a:t>Chương I: Tổng quan vấn đề</a:t>
              </a:r>
              <a:endParaRPr lang="en-US" sz="2000" b="1" u="sng">
                <a:latin typeface="Times New Roman" panose="02020603050405020304" pitchFamily="18" charset="0"/>
                <a:ea typeface="Asap Medium"/>
                <a:cs typeface="Times New Roman" panose="02020603050405020304" pitchFamily="18" charset="0"/>
                <a:sym typeface="Asap Medium"/>
                <a:hlinkClick r:id="rId9" action="ppaction://hlinksldjump">
                  <a:extLst>
                    <a:ext uri="{A12FA001-AC4F-418D-AE19-62706E023703}">
                      <ahyp:hlinkClr xmlns:ahyp="http://schemas.microsoft.com/office/drawing/2018/hyperlinkcolor" val="tx"/>
                    </a:ext>
                  </a:extLst>
                </a:hlinkClick>
              </a:endParaRPr>
            </a:p>
          </p:txBody>
        </p:sp>
      </p:grpSp>
      <p:grpSp>
        <p:nvGrpSpPr>
          <p:cNvPr id="22" name="Group 22"/>
          <p:cNvGrpSpPr/>
          <p:nvPr/>
        </p:nvGrpSpPr>
        <p:grpSpPr>
          <a:xfrm>
            <a:off x="7901900" y="4583859"/>
            <a:ext cx="2527498" cy="1865754"/>
            <a:chOff x="0" y="0"/>
            <a:chExt cx="3369998" cy="2487671"/>
          </a:xfrm>
        </p:grpSpPr>
        <p:sp>
          <p:nvSpPr>
            <p:cNvPr id="23" name="Freeform 23"/>
            <p:cNvSpPr/>
            <p:nvPr/>
          </p:nvSpPr>
          <p:spPr>
            <a:xfrm>
              <a:off x="0" y="0"/>
              <a:ext cx="3369998" cy="2487671"/>
            </a:xfrm>
            <a:custGeom>
              <a:avLst/>
              <a:gdLst/>
              <a:ahLst/>
              <a:cxnLst/>
              <a:rect l="l" t="t" r="r" b="b"/>
              <a:pathLst>
                <a:path w="3369998" h="2487671">
                  <a:moveTo>
                    <a:pt x="0" y="0"/>
                  </a:moveTo>
                  <a:lnTo>
                    <a:pt x="3369998" y="0"/>
                  </a:lnTo>
                  <a:lnTo>
                    <a:pt x="3369998" y="2487671"/>
                  </a:lnTo>
                  <a:lnTo>
                    <a:pt x="0" y="248767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4" name="TextBox 24"/>
            <p:cNvSpPr txBox="1"/>
            <p:nvPr/>
          </p:nvSpPr>
          <p:spPr>
            <a:xfrm>
              <a:off x="227384" y="737873"/>
              <a:ext cx="2857499" cy="1217172"/>
            </a:xfrm>
            <a:prstGeom prst="rect">
              <a:avLst/>
            </a:prstGeom>
          </p:spPr>
          <p:txBody>
            <a:bodyPr wrap="square" lIns="0" tIns="0" rIns="0" bIns="0" rtlCol="0" anchor="t">
              <a:spAutoFit/>
            </a:bodyPr>
            <a:lstStyle/>
            <a:p>
              <a:pPr algn="ctr">
                <a:lnSpc>
                  <a:spcPts val="3779"/>
                </a:lnSpc>
              </a:pPr>
              <a:r>
                <a:rPr lang="en-US" sz="2000" b="1" u="sng">
                  <a:solidFill>
                    <a:srgbClr val="E5645E"/>
                  </a:solidFill>
                  <a:latin typeface="Times New Roman" panose="02020603050405020304" pitchFamily="18" charset="0"/>
                  <a:ea typeface="Asap Medium"/>
                  <a:cs typeface="Times New Roman" panose="02020603050405020304" pitchFamily="18" charset="0"/>
                  <a:sym typeface="Asap Medium"/>
                  <a:hlinkClick r:id="rId10" action="ppaction://hlinksldjump"/>
                </a:rPr>
                <a:t>Chương II: Quy trình thực hiện</a:t>
              </a:r>
            </a:p>
          </p:txBody>
        </p:sp>
      </p:grpSp>
      <p:sp>
        <p:nvSpPr>
          <p:cNvPr id="27" name="TextBox 27"/>
          <p:cNvSpPr txBox="1"/>
          <p:nvPr/>
        </p:nvSpPr>
        <p:spPr>
          <a:xfrm>
            <a:off x="3329957" y="2334597"/>
            <a:ext cx="11671385" cy="1114472"/>
          </a:xfrm>
          <a:prstGeom prst="rect">
            <a:avLst/>
          </a:prstGeom>
        </p:spPr>
        <p:txBody>
          <a:bodyPr lIns="0" tIns="0" rIns="0" bIns="0" rtlCol="0" anchor="t">
            <a:spAutoFit/>
          </a:bodyPr>
          <a:lstStyle/>
          <a:p>
            <a:pPr marL="0" lvl="0" indent="0" algn="ctr">
              <a:lnSpc>
                <a:spcPts val="9360"/>
              </a:lnSpc>
              <a:spcBef>
                <a:spcPct val="0"/>
              </a:spcBef>
            </a:pPr>
            <a:r>
              <a:rPr lang="en-US" sz="7000" b="1">
                <a:solidFill>
                  <a:srgbClr val="FF0000"/>
                </a:solidFill>
                <a:latin typeface="Times New Roman" panose="02020603050405020304" pitchFamily="18" charset="0"/>
                <a:ea typeface="Saira Bold"/>
                <a:cs typeface="Times New Roman" panose="02020603050405020304" pitchFamily="18" charset="0"/>
                <a:sym typeface="Saira Bold"/>
              </a:rPr>
              <a:t>Mục lục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5" y="644145"/>
            <a:ext cx="13671950" cy="8973771"/>
            <a:chOff x="0" y="0"/>
            <a:chExt cx="18229267" cy="11965028"/>
          </a:xfrm>
        </p:grpSpPr>
        <p:grpSp>
          <p:nvGrpSpPr>
            <p:cNvPr id="4" name="Group 4"/>
            <p:cNvGrpSpPr/>
            <p:nvPr/>
          </p:nvGrpSpPr>
          <p:grpSpPr>
            <a:xfrm>
              <a:off x="237334" y="1710065"/>
              <a:ext cx="17818100" cy="9969500"/>
              <a:chOff x="0" y="0"/>
              <a:chExt cx="3420621" cy="1913890"/>
            </a:xfrm>
          </p:grpSpPr>
          <p:sp>
            <p:nvSpPr>
              <p:cNvPr id="5"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9" name="TextBox 9"/>
          <p:cNvSpPr txBox="1"/>
          <p:nvPr/>
        </p:nvSpPr>
        <p:spPr>
          <a:xfrm>
            <a:off x="2724536" y="1939164"/>
            <a:ext cx="9519385" cy="1084464"/>
          </a:xfrm>
          <a:prstGeom prst="rect">
            <a:avLst/>
          </a:prstGeom>
        </p:spPr>
        <p:txBody>
          <a:bodyPr wrap="square" lIns="0" tIns="0" rIns="0" bIns="0" rtlCol="0" anchor="t">
            <a:spAutoFit/>
          </a:bodyPr>
          <a:lstStyle/>
          <a:p>
            <a:pPr algn="l">
              <a:lnSpc>
                <a:spcPts val="9360"/>
              </a:lnSpc>
              <a:spcBef>
                <a:spcPct val="0"/>
              </a:spcBef>
            </a:pPr>
            <a:r>
              <a:rPr lang="en-US" sz="5000" b="1">
                <a:solidFill>
                  <a:srgbClr val="FF0000"/>
                </a:solidFill>
                <a:latin typeface="Times New Roman" panose="02020603050405020304" pitchFamily="18" charset="0"/>
                <a:ea typeface="Saira Bold"/>
                <a:cs typeface="Times New Roman" panose="02020603050405020304" pitchFamily="18" charset="0"/>
                <a:sym typeface="Saira Bold"/>
              </a:rPr>
              <a:t>Chương I: Tổng quan vấn đề</a:t>
            </a:r>
          </a:p>
        </p:txBody>
      </p:sp>
      <p:sp>
        <p:nvSpPr>
          <p:cNvPr id="10" name="Freeform 10"/>
          <p:cNvSpPr/>
          <p:nvPr/>
        </p:nvSpPr>
        <p:spPr>
          <a:xfrm>
            <a:off x="12125772" y="5900198"/>
            <a:ext cx="5007704" cy="3132091"/>
          </a:xfrm>
          <a:custGeom>
            <a:avLst/>
            <a:gdLst/>
            <a:ahLst/>
            <a:cxnLst/>
            <a:rect l="l" t="t" r="r" b="b"/>
            <a:pathLst>
              <a:path w="5007704" h="3132091">
                <a:moveTo>
                  <a:pt x="0" y="0"/>
                </a:moveTo>
                <a:lnTo>
                  <a:pt x="5007704" y="0"/>
                </a:lnTo>
                <a:lnTo>
                  <a:pt x="5007704" y="3132091"/>
                </a:lnTo>
                <a:lnTo>
                  <a:pt x="0" y="31320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Freeform 11"/>
          <p:cNvSpPr/>
          <p:nvPr/>
        </p:nvSpPr>
        <p:spPr>
          <a:xfrm>
            <a:off x="1028700" y="6994640"/>
            <a:ext cx="3004575" cy="2037648"/>
          </a:xfrm>
          <a:custGeom>
            <a:avLst/>
            <a:gdLst/>
            <a:ahLst/>
            <a:cxnLst/>
            <a:rect l="l" t="t" r="r" b="b"/>
            <a:pathLst>
              <a:path w="3004575" h="2037648">
                <a:moveTo>
                  <a:pt x="0" y="0"/>
                </a:moveTo>
                <a:lnTo>
                  <a:pt x="3004575" y="0"/>
                </a:lnTo>
                <a:lnTo>
                  <a:pt x="3004575" y="2037649"/>
                </a:lnTo>
                <a:lnTo>
                  <a:pt x="0" y="203764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2" name="Freeform 12"/>
          <p:cNvSpPr/>
          <p:nvPr/>
        </p:nvSpPr>
        <p:spPr>
          <a:xfrm rot="1129248" flipH="1">
            <a:off x="15300608" y="2307984"/>
            <a:ext cx="1442095" cy="2661584"/>
          </a:xfrm>
          <a:custGeom>
            <a:avLst/>
            <a:gdLst/>
            <a:ahLst/>
            <a:cxnLst/>
            <a:rect l="l" t="t" r="r" b="b"/>
            <a:pathLst>
              <a:path w="1442095" h="2661584">
                <a:moveTo>
                  <a:pt x="1442095" y="0"/>
                </a:moveTo>
                <a:lnTo>
                  <a:pt x="0" y="0"/>
                </a:lnTo>
                <a:lnTo>
                  <a:pt x="0" y="2661585"/>
                </a:lnTo>
                <a:lnTo>
                  <a:pt x="1442095" y="2661585"/>
                </a:lnTo>
                <a:lnTo>
                  <a:pt x="1442095"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4" name="Hộp Văn bản 13">
            <a:extLst>
              <a:ext uri="{FF2B5EF4-FFF2-40B4-BE49-F238E27FC236}">
                <a16:creationId xmlns:a16="http://schemas.microsoft.com/office/drawing/2014/main" id="{2C1080FE-A3BC-2F66-FCC9-D11039D62F48}"/>
              </a:ext>
            </a:extLst>
          </p:cNvPr>
          <p:cNvSpPr txBox="1"/>
          <p:nvPr/>
        </p:nvSpPr>
        <p:spPr>
          <a:xfrm>
            <a:off x="2486025" y="2779747"/>
            <a:ext cx="5237028" cy="701859"/>
          </a:xfrm>
          <a:prstGeom prst="rect">
            <a:avLst/>
          </a:prstGeom>
          <a:noFill/>
        </p:spPr>
        <p:txBody>
          <a:bodyPr wrap="square">
            <a:spAutoFit/>
          </a:bodyPr>
          <a:lstStyle/>
          <a:p>
            <a:pPr algn="ctr">
              <a:lnSpc>
                <a:spcPct val="150000"/>
              </a:lnSpc>
              <a:spcAft>
                <a:spcPts val="800"/>
              </a:spcAft>
              <a:tabLst>
                <a:tab pos="57150" algn="l"/>
                <a:tab pos="228600" algn="l"/>
              </a:tabLst>
            </a:pPr>
            <a:r>
              <a:rPr lang="en-US" sz="3000" b="1" kern="100">
                <a:solidFill>
                  <a:srgbClr val="FF0000"/>
                </a:solidFill>
                <a:effectLst/>
                <a:latin typeface="Times New Roman" panose="02020603050405020304" pitchFamily="18" charset="0"/>
                <a:ea typeface="Aptos" panose="020B0004020202020204" pitchFamily="34" charset="0"/>
              </a:rPr>
              <a:t>1.1. Huấn luyện mô hình là gì</a:t>
            </a:r>
            <a:endParaRPr lang="en-US" sz="3000" kern="100">
              <a:solidFill>
                <a:srgbClr val="FF0000"/>
              </a:solidFill>
              <a:effectLst/>
              <a:latin typeface="Times New Roman" panose="02020603050405020304" pitchFamily="18" charset="0"/>
              <a:ea typeface="Aptos" panose="020B0004020202020204" pitchFamily="34" charset="0"/>
            </a:endParaRPr>
          </a:p>
        </p:txBody>
      </p:sp>
      <p:sp>
        <p:nvSpPr>
          <p:cNvPr id="16" name="Hộp Văn bản 15">
            <a:extLst>
              <a:ext uri="{FF2B5EF4-FFF2-40B4-BE49-F238E27FC236}">
                <a16:creationId xmlns:a16="http://schemas.microsoft.com/office/drawing/2014/main" id="{45A5630A-CC99-D015-96CF-AD6DB021FC7B}"/>
              </a:ext>
            </a:extLst>
          </p:cNvPr>
          <p:cNvSpPr txBox="1"/>
          <p:nvPr/>
        </p:nvSpPr>
        <p:spPr>
          <a:xfrm>
            <a:off x="2811936" y="3481606"/>
            <a:ext cx="11818463" cy="2433102"/>
          </a:xfrm>
          <a:prstGeom prst="rect">
            <a:avLst/>
          </a:prstGeom>
          <a:noFill/>
        </p:spPr>
        <p:txBody>
          <a:bodyPr wrap="square">
            <a:spAutoFit/>
          </a:bodyPr>
          <a:lstStyle/>
          <a:p>
            <a:pPr indent="342900" algn="just">
              <a:lnSpc>
                <a:spcPct val="130000"/>
              </a:lnSpc>
              <a:spcAft>
                <a:spcPts val="800"/>
              </a:spcAft>
              <a:tabLst>
                <a:tab pos="57150" algn="l"/>
                <a:tab pos="228600" algn="l"/>
              </a:tabLst>
            </a:pPr>
            <a:r>
              <a:rPr lang="en-US" sz="3000" kern="100">
                <a:solidFill>
                  <a:srgbClr val="FF0000"/>
                </a:solidFill>
                <a:effectLst/>
                <a:latin typeface="Times New Roman" panose="02020603050405020304" pitchFamily="18" charset="0"/>
                <a:ea typeface="Aptos" panose="020B0004020202020204" pitchFamily="34" charset="0"/>
              </a:rPr>
              <a:t>Huấn luyện mô hình là quá trình sử dụng dữ liệu để dạy cho một thuật toán học máy nhận diện hoặc dự đoán các đặc trưng cụ thể. Trong bài toán nhận diện hình ảnh, huấn luyện mô hình giúp hệ thống có thể phân loại và xác định đối tượng trong ảnh một cách tự động.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ECC9"/>
        </a:solidFill>
        <a:effectLst/>
      </p:bgPr>
    </p:bg>
    <p:spTree>
      <p:nvGrpSpPr>
        <p:cNvPr id="1" name=""/>
        <p:cNvGrpSpPr/>
        <p:nvPr/>
      </p:nvGrpSpPr>
      <p:grpSpPr>
        <a:xfrm>
          <a:off x="0" y="0"/>
          <a:ext cx="0" cy="0"/>
          <a:chOff x="0" y="0"/>
          <a:chExt cx="0" cy="0"/>
        </a:xfrm>
      </p:grpSpPr>
      <p:grpSp>
        <p:nvGrpSpPr>
          <p:cNvPr id="10" name="Group 3">
            <a:extLst>
              <a:ext uri="{FF2B5EF4-FFF2-40B4-BE49-F238E27FC236}">
                <a16:creationId xmlns:a16="http://schemas.microsoft.com/office/drawing/2014/main" id="{44F1EAD9-9121-4A9F-5150-2C04D61554AD}"/>
              </a:ext>
            </a:extLst>
          </p:cNvPr>
          <p:cNvGrpSpPr/>
          <p:nvPr/>
        </p:nvGrpSpPr>
        <p:grpSpPr>
          <a:xfrm>
            <a:off x="2308025" y="656615"/>
            <a:ext cx="13671950" cy="8973771"/>
            <a:chOff x="0" y="0"/>
            <a:chExt cx="18229267" cy="11965028"/>
          </a:xfrm>
        </p:grpSpPr>
        <p:grpSp>
          <p:nvGrpSpPr>
            <p:cNvPr id="11" name="Group 4">
              <a:extLst>
                <a:ext uri="{FF2B5EF4-FFF2-40B4-BE49-F238E27FC236}">
                  <a16:creationId xmlns:a16="http://schemas.microsoft.com/office/drawing/2014/main" id="{78D8859E-EFDF-441D-4B1A-EFBAEFCEF9E9}"/>
                </a:ext>
              </a:extLst>
            </p:cNvPr>
            <p:cNvGrpSpPr/>
            <p:nvPr/>
          </p:nvGrpSpPr>
          <p:grpSpPr>
            <a:xfrm>
              <a:off x="237334" y="1710065"/>
              <a:ext cx="17818100" cy="9969500"/>
              <a:chOff x="0" y="0"/>
              <a:chExt cx="3420621" cy="1913890"/>
            </a:xfrm>
          </p:grpSpPr>
          <p:sp>
            <p:nvSpPr>
              <p:cNvPr id="13" name="Freeform 5">
                <a:extLst>
                  <a:ext uri="{FF2B5EF4-FFF2-40B4-BE49-F238E27FC236}">
                    <a16:creationId xmlns:a16="http://schemas.microsoft.com/office/drawing/2014/main" id="{1CFE8570-3FC4-B323-0C78-D439DF1CE7C9}"/>
                  </a:ext>
                </a:extLst>
              </p:cNvPr>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12" name="Freeform 6">
              <a:extLst>
                <a:ext uri="{FF2B5EF4-FFF2-40B4-BE49-F238E27FC236}">
                  <a16:creationId xmlns:a16="http://schemas.microsoft.com/office/drawing/2014/main" id="{C25C87CB-532F-8783-639F-19FC561EBFE7}"/>
                </a:ext>
              </a:extLst>
            </p:cNvPr>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6" name="Freeform 6"/>
          <p:cNvSpPr/>
          <p:nvPr/>
        </p:nvSpPr>
        <p:spPr>
          <a:xfrm rot="900993">
            <a:off x="15464948" y="6911305"/>
            <a:ext cx="1496488" cy="2569078"/>
          </a:xfrm>
          <a:custGeom>
            <a:avLst/>
            <a:gdLst/>
            <a:ahLst/>
            <a:cxnLst/>
            <a:rect l="l" t="t" r="r" b="b"/>
            <a:pathLst>
              <a:path w="1496488" h="2569078">
                <a:moveTo>
                  <a:pt x="0" y="0"/>
                </a:moveTo>
                <a:lnTo>
                  <a:pt x="1496488" y="0"/>
                </a:lnTo>
                <a:lnTo>
                  <a:pt x="1496488" y="2569078"/>
                </a:lnTo>
                <a:lnTo>
                  <a:pt x="0" y="256907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2409645" y="1302579"/>
            <a:ext cx="6161730" cy="1273169"/>
          </a:xfrm>
          <a:prstGeom prst="rect">
            <a:avLst/>
          </a:prstGeom>
        </p:spPr>
        <p:txBody>
          <a:bodyPr wrap="square" lIns="0" tIns="0" rIns="0" bIns="0" rtlCol="0" anchor="t">
            <a:spAutoFit/>
          </a:bodyPr>
          <a:lstStyle/>
          <a:p>
            <a:pPr algn="ctr">
              <a:lnSpc>
                <a:spcPts val="12330"/>
              </a:lnSpc>
              <a:spcBef>
                <a:spcPct val="0"/>
              </a:spcBef>
            </a:pPr>
            <a:r>
              <a:rPr lang="en-US" sz="3000" b="1">
                <a:solidFill>
                  <a:srgbClr val="FF0000"/>
                </a:solidFill>
                <a:latin typeface="Times New Roman" panose="02020603050405020304" pitchFamily="18" charset="0"/>
                <a:ea typeface="Saira Bold"/>
                <a:cs typeface="Times New Roman" panose="02020603050405020304" pitchFamily="18" charset="0"/>
                <a:sym typeface="Saira Bold"/>
              </a:rPr>
              <a:t>1.2. </a:t>
            </a: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Quy trình huấn luyện mô hình</a:t>
            </a:r>
          </a:p>
        </p:txBody>
      </p:sp>
      <p:sp>
        <p:nvSpPr>
          <p:cNvPr id="9" name="Freeform 9"/>
          <p:cNvSpPr/>
          <p:nvPr/>
        </p:nvSpPr>
        <p:spPr>
          <a:xfrm>
            <a:off x="1398339" y="-56249"/>
            <a:ext cx="1819372" cy="1425726"/>
          </a:xfrm>
          <a:custGeom>
            <a:avLst/>
            <a:gdLst/>
            <a:ahLst/>
            <a:cxnLst/>
            <a:rect l="l" t="t" r="r" b="b"/>
            <a:pathLst>
              <a:path w="1819372" h="1425726">
                <a:moveTo>
                  <a:pt x="0" y="0"/>
                </a:moveTo>
                <a:lnTo>
                  <a:pt x="1819372" y="0"/>
                </a:lnTo>
                <a:lnTo>
                  <a:pt x="1819372" y="1425727"/>
                </a:lnTo>
                <a:lnTo>
                  <a:pt x="0" y="14257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5" name="Hộp Văn bản 14">
            <a:extLst>
              <a:ext uri="{FF2B5EF4-FFF2-40B4-BE49-F238E27FC236}">
                <a16:creationId xmlns:a16="http://schemas.microsoft.com/office/drawing/2014/main" id="{96C43D48-5C5D-B344-6553-57ECCCE5335F}"/>
              </a:ext>
            </a:extLst>
          </p:cNvPr>
          <p:cNvSpPr txBox="1"/>
          <p:nvPr/>
        </p:nvSpPr>
        <p:spPr>
          <a:xfrm>
            <a:off x="2616051" y="2559565"/>
            <a:ext cx="12767119" cy="6136680"/>
          </a:xfrm>
          <a:prstGeom prst="rect">
            <a:avLst/>
          </a:prstGeom>
          <a:noFill/>
        </p:spPr>
        <p:txBody>
          <a:bodyPr wrap="square">
            <a:spAutoFit/>
          </a:bodyPr>
          <a:lstStyle/>
          <a:p>
            <a:pPr algn="just">
              <a:lnSpc>
                <a:spcPct val="130000"/>
              </a:lnSpc>
              <a:spcAft>
                <a:spcPts val="800"/>
              </a:spcAft>
              <a:buNone/>
              <a:tabLst>
                <a:tab pos="57150" algn="l"/>
                <a:tab pos="228600" algn="l"/>
              </a:tabLst>
            </a:pPr>
            <a:r>
              <a:rPr lang="en-US" sz="3000" kern="100">
                <a:solidFill>
                  <a:srgbClr val="FF0000"/>
                </a:solidFill>
                <a:effectLst/>
                <a:latin typeface="Times New Roman" panose="02020603050405020304" pitchFamily="18" charset="0"/>
                <a:ea typeface="Aptos" panose="020B0004020202020204" pitchFamily="34" charset="0"/>
              </a:rPr>
              <a:t>Quy trình huấn luyện bao gồm:</a:t>
            </a:r>
          </a:p>
          <a:p>
            <a:pPr marL="342900" lvl="0" indent="-342900" algn="just">
              <a:lnSpc>
                <a:spcPct val="130000"/>
              </a:lnSpc>
              <a:buFont typeface="Times New Roman" panose="02020603050405020304" pitchFamily="18" charset="0"/>
              <a:buChar char="-"/>
              <a:tabLst>
                <a:tab pos="57150" algn="l"/>
              </a:tabLst>
            </a:pPr>
            <a:r>
              <a:rPr lang="en-US" sz="3000" kern="100">
                <a:solidFill>
                  <a:srgbClr val="FF0000"/>
                </a:solidFill>
                <a:effectLst/>
                <a:latin typeface="Times New Roman" panose="02020603050405020304" pitchFamily="18" charset="0"/>
                <a:ea typeface="Aptos" panose="020B0004020202020204" pitchFamily="34" charset="0"/>
              </a:rPr>
              <a:t>Thu thập dữ liệu: Chụp ảnh và thu thập dữ liệu hình ảnh của các loại lá cây, hoa cần nhận diện.</a:t>
            </a:r>
          </a:p>
          <a:p>
            <a:pPr marL="342900" lvl="0" indent="-342900" algn="just">
              <a:lnSpc>
                <a:spcPct val="130000"/>
              </a:lnSpc>
              <a:buFont typeface="Times New Roman" panose="02020603050405020304" pitchFamily="18" charset="0"/>
              <a:buChar char="-"/>
              <a:tabLst>
                <a:tab pos="57150" algn="l"/>
              </a:tabLst>
            </a:pPr>
            <a:r>
              <a:rPr lang="en-US" sz="3000" kern="100">
                <a:solidFill>
                  <a:srgbClr val="FF0000"/>
                </a:solidFill>
                <a:effectLst/>
                <a:latin typeface="Times New Roman" panose="02020603050405020304" pitchFamily="18" charset="0"/>
                <a:ea typeface="Aptos" panose="020B0004020202020204" pitchFamily="34" charset="0"/>
              </a:rPr>
              <a:t>Chuẩn bị dữ liệu: Tiền xử lý dữ liệu, chuẩn hóa kích thước ảnh.</a:t>
            </a:r>
          </a:p>
          <a:p>
            <a:pPr marL="342900" lvl="0" indent="-342900" algn="just">
              <a:lnSpc>
                <a:spcPct val="130000"/>
              </a:lnSpc>
              <a:buFont typeface="Times New Roman" panose="02020603050405020304" pitchFamily="18" charset="0"/>
              <a:buChar char="-"/>
              <a:tabLst>
                <a:tab pos="57150" algn="l"/>
              </a:tabLst>
            </a:pPr>
            <a:r>
              <a:rPr lang="en-US" sz="3000" kern="100">
                <a:solidFill>
                  <a:srgbClr val="FF0000"/>
                </a:solidFill>
                <a:effectLst/>
                <a:latin typeface="Times New Roman" panose="02020603050405020304" pitchFamily="18" charset="0"/>
                <a:ea typeface="Aptos" panose="020B0004020202020204" pitchFamily="34" charset="0"/>
              </a:rPr>
              <a:t>Gán nhãn dữ liệu: Xác định vùng chứa hoa và dán nhãn cho từng loại hoa trong ảnh.</a:t>
            </a:r>
          </a:p>
          <a:p>
            <a:pPr marL="342900" lvl="0" indent="-342900" algn="just">
              <a:lnSpc>
                <a:spcPct val="130000"/>
              </a:lnSpc>
              <a:buFont typeface="Times New Roman" panose="02020603050405020304" pitchFamily="18" charset="0"/>
              <a:buChar char="-"/>
              <a:tabLst>
                <a:tab pos="57150" algn="l"/>
              </a:tabLst>
            </a:pPr>
            <a:r>
              <a:rPr lang="en-US" sz="3000" kern="100">
                <a:solidFill>
                  <a:srgbClr val="FF0000"/>
                </a:solidFill>
                <a:effectLst/>
                <a:latin typeface="Times New Roman" panose="02020603050405020304" pitchFamily="18" charset="0"/>
                <a:ea typeface="Aptos" panose="020B0004020202020204" pitchFamily="34" charset="0"/>
              </a:rPr>
              <a:t>Huấn luyện mô hình: Sử dụng thuật toán YOLO để học các đặc trưng từ dữ liệu.</a:t>
            </a:r>
          </a:p>
          <a:p>
            <a:pPr marL="342900" lvl="0" indent="-342900" algn="just">
              <a:lnSpc>
                <a:spcPct val="130000"/>
              </a:lnSpc>
              <a:buFont typeface="Times New Roman" panose="02020603050405020304" pitchFamily="18" charset="0"/>
              <a:buChar char="-"/>
              <a:tabLst>
                <a:tab pos="57150" algn="l"/>
              </a:tabLst>
            </a:pPr>
            <a:r>
              <a:rPr lang="en-US" sz="3000" kern="100">
                <a:solidFill>
                  <a:srgbClr val="FF0000"/>
                </a:solidFill>
                <a:effectLst/>
                <a:latin typeface="Times New Roman" panose="02020603050405020304" pitchFamily="18" charset="0"/>
                <a:ea typeface="Aptos" panose="020B0004020202020204" pitchFamily="34" charset="0"/>
              </a:rPr>
              <a:t>Đánh giá mô hình: Kiểm tra độ chính xác và tối ưu hóa tham số.</a:t>
            </a:r>
          </a:p>
          <a:p>
            <a:pPr marL="342900" lvl="0" indent="-342900" algn="just">
              <a:lnSpc>
                <a:spcPct val="130000"/>
              </a:lnSpc>
              <a:spcAft>
                <a:spcPts val="800"/>
              </a:spcAft>
              <a:buFont typeface="Times New Roman" panose="02020603050405020304" pitchFamily="18" charset="0"/>
              <a:buChar char="-"/>
              <a:tabLst>
                <a:tab pos="57150" algn="l"/>
              </a:tabLst>
            </a:pPr>
            <a:r>
              <a:rPr lang="en-US" sz="3000" kern="100">
                <a:solidFill>
                  <a:srgbClr val="FF0000"/>
                </a:solidFill>
                <a:effectLst/>
                <a:latin typeface="Times New Roman" panose="02020603050405020304" pitchFamily="18" charset="0"/>
                <a:ea typeface="Aptos" panose="020B0004020202020204" pitchFamily="34" charset="0"/>
              </a:rPr>
              <a:t>Triển khai mô hình: Đưa mô hình vào ứng dụng thực tế.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ECC9"/>
        </a:solidFill>
        <a:effectLst/>
      </p:bgPr>
    </p:bg>
    <p:spTree>
      <p:nvGrpSpPr>
        <p:cNvPr id="1" name=""/>
        <p:cNvGrpSpPr/>
        <p:nvPr/>
      </p:nvGrpSpPr>
      <p:grpSpPr>
        <a:xfrm>
          <a:off x="0" y="0"/>
          <a:ext cx="0" cy="0"/>
          <a:chOff x="0" y="0"/>
          <a:chExt cx="0" cy="0"/>
        </a:xfrm>
      </p:grpSpPr>
      <p:grpSp>
        <p:nvGrpSpPr>
          <p:cNvPr id="18" name="Group 3">
            <a:extLst>
              <a:ext uri="{FF2B5EF4-FFF2-40B4-BE49-F238E27FC236}">
                <a16:creationId xmlns:a16="http://schemas.microsoft.com/office/drawing/2014/main" id="{264DCFC8-68B5-A497-1F76-BE1763B50518}"/>
              </a:ext>
            </a:extLst>
          </p:cNvPr>
          <p:cNvGrpSpPr/>
          <p:nvPr/>
        </p:nvGrpSpPr>
        <p:grpSpPr>
          <a:xfrm>
            <a:off x="2308025" y="656615"/>
            <a:ext cx="13671950" cy="8973771"/>
            <a:chOff x="0" y="0"/>
            <a:chExt cx="18229267" cy="11965028"/>
          </a:xfrm>
        </p:grpSpPr>
        <p:grpSp>
          <p:nvGrpSpPr>
            <p:cNvPr id="19" name="Group 4">
              <a:extLst>
                <a:ext uri="{FF2B5EF4-FFF2-40B4-BE49-F238E27FC236}">
                  <a16:creationId xmlns:a16="http://schemas.microsoft.com/office/drawing/2014/main" id="{1171E9EE-6760-31A2-1D18-2FFD05936CD1}"/>
                </a:ext>
              </a:extLst>
            </p:cNvPr>
            <p:cNvGrpSpPr/>
            <p:nvPr/>
          </p:nvGrpSpPr>
          <p:grpSpPr>
            <a:xfrm>
              <a:off x="237334" y="1710065"/>
              <a:ext cx="17818100" cy="9969500"/>
              <a:chOff x="0" y="0"/>
              <a:chExt cx="3420621" cy="1913890"/>
            </a:xfrm>
          </p:grpSpPr>
          <p:sp>
            <p:nvSpPr>
              <p:cNvPr id="21" name="Freeform 5">
                <a:extLst>
                  <a:ext uri="{FF2B5EF4-FFF2-40B4-BE49-F238E27FC236}">
                    <a16:creationId xmlns:a16="http://schemas.microsoft.com/office/drawing/2014/main" id="{C9C2AE04-AAE6-6847-D340-347B9452AC9E}"/>
                  </a:ext>
                </a:extLst>
              </p:cNvPr>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20" name="Freeform 6">
              <a:extLst>
                <a:ext uri="{FF2B5EF4-FFF2-40B4-BE49-F238E27FC236}">
                  <a16:creationId xmlns:a16="http://schemas.microsoft.com/office/drawing/2014/main" id="{5227D301-B359-DF0C-8B1C-EE27F3654177}"/>
                </a:ext>
              </a:extLst>
            </p:cNvPr>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10" name="Freeform 10"/>
          <p:cNvSpPr/>
          <p:nvPr/>
        </p:nvSpPr>
        <p:spPr>
          <a:xfrm>
            <a:off x="710492" y="7924764"/>
            <a:ext cx="1775533" cy="1204134"/>
          </a:xfrm>
          <a:custGeom>
            <a:avLst/>
            <a:gdLst/>
            <a:ahLst/>
            <a:cxnLst/>
            <a:rect l="l" t="t" r="r" b="b"/>
            <a:pathLst>
              <a:path w="1775533" h="1204134">
                <a:moveTo>
                  <a:pt x="0" y="0"/>
                </a:moveTo>
                <a:lnTo>
                  <a:pt x="1775534" y="0"/>
                </a:lnTo>
                <a:lnTo>
                  <a:pt x="1775534" y="1204134"/>
                </a:lnTo>
                <a:lnTo>
                  <a:pt x="0" y="120413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5" name="Hộp Văn bản 24">
            <a:extLst>
              <a:ext uri="{FF2B5EF4-FFF2-40B4-BE49-F238E27FC236}">
                <a16:creationId xmlns:a16="http://schemas.microsoft.com/office/drawing/2014/main" id="{3538D522-9B82-CCA1-EEA8-3CD88C5EACF2}"/>
              </a:ext>
            </a:extLst>
          </p:cNvPr>
          <p:cNvSpPr txBox="1"/>
          <p:nvPr/>
        </p:nvSpPr>
        <p:spPr>
          <a:xfrm>
            <a:off x="-152400" y="1939164"/>
            <a:ext cx="9144000" cy="701859"/>
          </a:xfrm>
          <a:prstGeom prst="rect">
            <a:avLst/>
          </a:prstGeom>
          <a:noFill/>
        </p:spPr>
        <p:txBody>
          <a:bodyPr wrap="square">
            <a:spAutoFit/>
          </a:bodyPr>
          <a:lstStyle/>
          <a:p>
            <a:pPr algn="ctr">
              <a:lnSpc>
                <a:spcPct val="150000"/>
              </a:lnSpc>
              <a:spcAft>
                <a:spcPts val="800"/>
              </a:spcAft>
              <a:tabLst>
                <a:tab pos="57150" algn="l"/>
                <a:tab pos="228600" algn="l"/>
              </a:tabLst>
            </a:pPr>
            <a:r>
              <a:rPr lang="en-US" sz="3000" b="1" kern="100">
                <a:solidFill>
                  <a:srgbClr val="FF0000"/>
                </a:solidFill>
                <a:effectLst/>
                <a:latin typeface="Times New Roman" panose="02020603050405020304" pitchFamily="18" charset="0"/>
                <a:ea typeface="Aptos" panose="020B0004020202020204" pitchFamily="34" charset="0"/>
              </a:rPr>
              <a:t>2. Mục tiêu của đề tài</a:t>
            </a:r>
            <a:endParaRPr lang="en-US" sz="3000" kern="100">
              <a:solidFill>
                <a:srgbClr val="FF0000"/>
              </a:solidFill>
              <a:effectLst/>
              <a:latin typeface="Times New Roman" panose="02020603050405020304" pitchFamily="18" charset="0"/>
              <a:ea typeface="Aptos" panose="020B0004020202020204" pitchFamily="34" charset="0"/>
            </a:endParaRPr>
          </a:p>
        </p:txBody>
      </p:sp>
      <p:sp>
        <p:nvSpPr>
          <p:cNvPr id="27" name="Hộp Văn bản 26">
            <a:extLst>
              <a:ext uri="{FF2B5EF4-FFF2-40B4-BE49-F238E27FC236}">
                <a16:creationId xmlns:a16="http://schemas.microsoft.com/office/drawing/2014/main" id="{50AB357F-3A8E-EBCD-7757-C1C71B326638}"/>
              </a:ext>
            </a:extLst>
          </p:cNvPr>
          <p:cNvSpPr txBox="1"/>
          <p:nvPr/>
        </p:nvSpPr>
        <p:spPr>
          <a:xfrm>
            <a:off x="2895600" y="2640304"/>
            <a:ext cx="12192000" cy="3252557"/>
          </a:xfrm>
          <a:prstGeom prst="rect">
            <a:avLst/>
          </a:prstGeom>
          <a:noFill/>
        </p:spPr>
        <p:txBody>
          <a:bodyPr wrap="square">
            <a:spAutoFit/>
          </a:bodyPr>
          <a:lstStyle/>
          <a:p>
            <a:pPr marL="342900" lvl="0" indent="-342900" algn="just">
              <a:lnSpc>
                <a:spcPct val="140000"/>
              </a:lnSpc>
              <a:spcBef>
                <a:spcPts val="600"/>
              </a:spcBef>
              <a:buFont typeface="Times New Roman" panose="02020603050405020304" pitchFamily="18" charset="0"/>
              <a:buChar char="-"/>
              <a:tabLst>
                <a:tab pos="57150" algn="l"/>
                <a:tab pos="457200" algn="l"/>
                <a:tab pos="628650" algn="l"/>
              </a:tabLst>
            </a:pPr>
            <a:r>
              <a:rPr lang="en-US" sz="3000" kern="100">
                <a:solidFill>
                  <a:srgbClr val="FF0000"/>
                </a:solidFill>
                <a:effectLst/>
                <a:latin typeface="Times New Roman" panose="02020603050405020304" pitchFamily="18" charset="0"/>
                <a:ea typeface="Aptos" panose="020B0004020202020204" pitchFamily="34" charset="0"/>
              </a:rPr>
              <a:t>Xây dựng mô hình có khả năng nhận diện chính xác các loại hoa từ hình ảnh đầu vào.</a:t>
            </a:r>
          </a:p>
          <a:p>
            <a:pPr marL="342900" lvl="0" indent="-342900" algn="just">
              <a:lnSpc>
                <a:spcPct val="140000"/>
              </a:lnSpc>
              <a:spcAft>
                <a:spcPts val="800"/>
              </a:spcAft>
              <a:buFont typeface="Times New Roman" panose="02020603050405020304" pitchFamily="18" charset="0"/>
              <a:buChar char="-"/>
              <a:tabLst>
                <a:tab pos="57150" algn="l"/>
                <a:tab pos="457200" algn="l"/>
                <a:tab pos="628650" algn="l"/>
              </a:tabLst>
            </a:pPr>
            <a:r>
              <a:rPr lang="en-US" sz="3000" kern="100">
                <a:solidFill>
                  <a:srgbClr val="FF0000"/>
                </a:solidFill>
                <a:effectLst/>
                <a:latin typeface="Times New Roman" panose="02020603050405020304" pitchFamily="18" charset="0"/>
                <a:ea typeface="Aptos" panose="020B0004020202020204" pitchFamily="34" charset="0"/>
              </a:rPr>
              <a:t>Ứng dụng mô hình vào thực tế thông qua một ứng dụng Web demo, giúp người dùng có thể tải ảnh lên và nhận diện các loại hoa một cách nhanh chóng.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ECC9"/>
        </a:solidFill>
        <a:effectLst/>
      </p:bgPr>
    </p:bg>
    <p:spTree>
      <p:nvGrpSpPr>
        <p:cNvPr id="1" name=""/>
        <p:cNvGrpSpPr/>
        <p:nvPr/>
      </p:nvGrpSpPr>
      <p:grpSpPr>
        <a:xfrm>
          <a:off x="0" y="0"/>
          <a:ext cx="0" cy="0"/>
          <a:chOff x="0" y="0"/>
          <a:chExt cx="0" cy="0"/>
        </a:xfrm>
      </p:grpSpPr>
      <p:grpSp>
        <p:nvGrpSpPr>
          <p:cNvPr id="18" name="Group 3">
            <a:extLst>
              <a:ext uri="{FF2B5EF4-FFF2-40B4-BE49-F238E27FC236}">
                <a16:creationId xmlns:a16="http://schemas.microsoft.com/office/drawing/2014/main" id="{92B7FBFB-93BA-D98C-008C-A83BA3F1B169}"/>
              </a:ext>
            </a:extLst>
          </p:cNvPr>
          <p:cNvGrpSpPr/>
          <p:nvPr/>
        </p:nvGrpSpPr>
        <p:grpSpPr>
          <a:xfrm>
            <a:off x="2308025" y="656615"/>
            <a:ext cx="13671950" cy="8973771"/>
            <a:chOff x="0" y="0"/>
            <a:chExt cx="18229267" cy="11965028"/>
          </a:xfrm>
        </p:grpSpPr>
        <p:grpSp>
          <p:nvGrpSpPr>
            <p:cNvPr id="19" name="Group 4">
              <a:extLst>
                <a:ext uri="{FF2B5EF4-FFF2-40B4-BE49-F238E27FC236}">
                  <a16:creationId xmlns:a16="http://schemas.microsoft.com/office/drawing/2014/main" id="{6D2DDF67-C79C-B9E7-68BD-B6F742185A73}"/>
                </a:ext>
              </a:extLst>
            </p:cNvPr>
            <p:cNvGrpSpPr/>
            <p:nvPr/>
          </p:nvGrpSpPr>
          <p:grpSpPr>
            <a:xfrm>
              <a:off x="237334" y="1710065"/>
              <a:ext cx="17818100" cy="9969500"/>
              <a:chOff x="0" y="0"/>
              <a:chExt cx="3420621" cy="1913890"/>
            </a:xfrm>
          </p:grpSpPr>
          <p:sp>
            <p:nvSpPr>
              <p:cNvPr id="21" name="Freeform 5">
                <a:extLst>
                  <a:ext uri="{FF2B5EF4-FFF2-40B4-BE49-F238E27FC236}">
                    <a16:creationId xmlns:a16="http://schemas.microsoft.com/office/drawing/2014/main" id="{529E1980-3705-D9DE-BCB7-4BC27F3A509A}"/>
                  </a:ext>
                </a:extLst>
              </p:cNvPr>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20" name="Freeform 6">
              <a:extLst>
                <a:ext uri="{FF2B5EF4-FFF2-40B4-BE49-F238E27FC236}">
                  <a16:creationId xmlns:a16="http://schemas.microsoft.com/office/drawing/2014/main" id="{4AD2F13C-04D8-6BE3-F6B9-B6B42B252AF0}"/>
                </a:ext>
              </a:extLst>
            </p:cNvPr>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sp>
        <p:nvSpPr>
          <p:cNvPr id="23" name="Hộp Văn bản 22">
            <a:extLst>
              <a:ext uri="{FF2B5EF4-FFF2-40B4-BE49-F238E27FC236}">
                <a16:creationId xmlns:a16="http://schemas.microsoft.com/office/drawing/2014/main" id="{9E998B7D-D46A-CADA-FD0E-AFCD367A2CC3}"/>
              </a:ext>
            </a:extLst>
          </p:cNvPr>
          <p:cNvSpPr txBox="1"/>
          <p:nvPr/>
        </p:nvSpPr>
        <p:spPr>
          <a:xfrm>
            <a:off x="-24442" y="1939164"/>
            <a:ext cx="9144000" cy="701859"/>
          </a:xfrm>
          <a:prstGeom prst="rect">
            <a:avLst/>
          </a:prstGeom>
          <a:noFill/>
        </p:spPr>
        <p:txBody>
          <a:bodyPr wrap="square">
            <a:spAutoFit/>
          </a:bodyPr>
          <a:lstStyle/>
          <a:p>
            <a:pPr algn="ctr">
              <a:lnSpc>
                <a:spcPct val="150000"/>
              </a:lnSpc>
              <a:spcAft>
                <a:spcPts val="800"/>
              </a:spcAft>
              <a:tabLst>
                <a:tab pos="57150" algn="l"/>
                <a:tab pos="228600" algn="l"/>
              </a:tabLst>
            </a:pPr>
            <a:r>
              <a:rPr lang="en-US" sz="3000" b="1" kern="100">
                <a:solidFill>
                  <a:srgbClr val="FF0000"/>
                </a:solidFill>
                <a:effectLst/>
                <a:latin typeface="Times New Roman" panose="02020603050405020304" pitchFamily="18" charset="0"/>
                <a:ea typeface="Aptos" panose="020B0004020202020204" pitchFamily="34" charset="0"/>
              </a:rPr>
              <a:t>3. </a:t>
            </a: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Đối tượng nhận diện</a:t>
            </a:r>
          </a:p>
        </p:txBody>
      </p:sp>
      <p:sp>
        <p:nvSpPr>
          <p:cNvPr id="25" name="Hộp Văn bản 24">
            <a:extLst>
              <a:ext uri="{FF2B5EF4-FFF2-40B4-BE49-F238E27FC236}">
                <a16:creationId xmlns:a16="http://schemas.microsoft.com/office/drawing/2014/main" id="{E2F8DD52-997F-039F-56B4-07AF02C52A94}"/>
              </a:ext>
            </a:extLst>
          </p:cNvPr>
          <p:cNvSpPr txBox="1"/>
          <p:nvPr/>
        </p:nvSpPr>
        <p:spPr>
          <a:xfrm>
            <a:off x="2794958" y="2641023"/>
            <a:ext cx="12649200" cy="2606226"/>
          </a:xfrm>
          <a:prstGeom prst="rect">
            <a:avLst/>
          </a:prstGeom>
          <a:noFill/>
        </p:spPr>
        <p:txBody>
          <a:bodyPr wrap="square">
            <a:spAutoFit/>
          </a:bodyPr>
          <a:lstStyle/>
          <a:p>
            <a:pPr indent="284480" algn="just">
              <a:lnSpc>
                <a:spcPct val="140000"/>
              </a:lnSpc>
              <a:spcBef>
                <a:spcPts val="600"/>
              </a:spcBef>
              <a:spcAft>
                <a:spcPts val="800"/>
              </a:spcAft>
              <a:tabLst>
                <a:tab pos="57150" algn="l"/>
                <a:tab pos="228600" algn="l"/>
              </a:tabLst>
            </a:pPr>
            <a:r>
              <a:rPr lang="en-US" sz="3000" kern="100">
                <a:solidFill>
                  <a:srgbClr val="FF0000"/>
                </a:solidFill>
                <a:effectLst/>
                <a:latin typeface="Times New Roman" panose="02020603050405020304" pitchFamily="18" charset="0"/>
                <a:ea typeface="Aptos" panose="020B0004020202020204" pitchFamily="34" charset="0"/>
              </a:rPr>
              <a:t>Ứng dụng AI để nhận diện năm loại cây, hoa: hoa hồng, hoa dâm bụt, cây kim tiền, cây dương xỉ, và cây sen đá. Đối tượng sử dụng mô hình có thể là các nhà nghiên cứu thực vật, nông dân hoặc bất kỳ ai quan tâm đến việc phân loại cây, hoa tự động.</a:t>
            </a:r>
          </a:p>
        </p:txBody>
      </p:sp>
      <p:sp>
        <p:nvSpPr>
          <p:cNvPr id="27" name="Hộp Văn bản 26">
            <a:extLst>
              <a:ext uri="{FF2B5EF4-FFF2-40B4-BE49-F238E27FC236}">
                <a16:creationId xmlns:a16="http://schemas.microsoft.com/office/drawing/2014/main" id="{8277EE97-909B-0896-D09A-07876FAFC959}"/>
              </a:ext>
            </a:extLst>
          </p:cNvPr>
          <p:cNvSpPr txBox="1"/>
          <p:nvPr/>
        </p:nvSpPr>
        <p:spPr>
          <a:xfrm>
            <a:off x="2180098" y="5145657"/>
            <a:ext cx="9152626" cy="701859"/>
          </a:xfrm>
          <a:prstGeom prst="rect">
            <a:avLst/>
          </a:prstGeom>
          <a:noFill/>
        </p:spPr>
        <p:txBody>
          <a:bodyPr wrap="square">
            <a:spAutoFit/>
          </a:bodyPr>
          <a:lstStyle/>
          <a:p>
            <a:pPr lvl="1" algn="just">
              <a:lnSpc>
                <a:spcPct val="150000"/>
              </a:lnSpc>
              <a:spcBef>
                <a:spcPts val="600"/>
              </a:spcBef>
            </a:pP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4. Phương pháp thực hiện</a:t>
            </a:r>
          </a:p>
        </p:txBody>
      </p:sp>
      <p:sp>
        <p:nvSpPr>
          <p:cNvPr id="29" name="Hộp Văn bản 28">
            <a:extLst>
              <a:ext uri="{FF2B5EF4-FFF2-40B4-BE49-F238E27FC236}">
                <a16:creationId xmlns:a16="http://schemas.microsoft.com/office/drawing/2014/main" id="{18DBA0B5-3CFE-3625-B85C-4A536EE798E6}"/>
              </a:ext>
            </a:extLst>
          </p:cNvPr>
          <p:cNvSpPr txBox="1"/>
          <p:nvPr/>
        </p:nvSpPr>
        <p:spPr>
          <a:xfrm>
            <a:off x="2828026" y="5847516"/>
            <a:ext cx="12649200" cy="2163797"/>
          </a:xfrm>
          <a:prstGeom prst="rect">
            <a:avLst/>
          </a:prstGeom>
          <a:noFill/>
        </p:spPr>
        <p:txBody>
          <a:bodyPr wrap="square">
            <a:spAutoFit/>
          </a:bodyPr>
          <a:lstStyle/>
          <a:p>
            <a:pPr marL="342900" lvl="0" indent="-342900" algn="just">
              <a:lnSpc>
                <a:spcPct val="150000"/>
              </a:lnSpc>
              <a:spcBef>
                <a:spcPts val="600"/>
              </a:spcBef>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Nghiên cứu lý thuyết: Tìm hiểu về huấn luyện mô hình, YOLO và các thuật toán nhận diện ảnh.</a:t>
            </a:r>
          </a:p>
          <a:p>
            <a:pPr marL="342900" lvl="0" indent="-342900" algn="just">
              <a:lnSpc>
                <a:spcPct val="150000"/>
              </a:lnSpc>
              <a:spcBef>
                <a:spcPts val="600"/>
              </a:spcBef>
              <a:spcAft>
                <a:spcPts val="800"/>
              </a:spcAft>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Thực nghiệm: Huấn luyện mô hình trên tập dữ liệu thu thập được.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ECC9"/>
        </a:solidFill>
        <a:effectLst/>
      </p:bgPr>
    </p:bg>
    <p:spTree>
      <p:nvGrpSpPr>
        <p:cNvPr id="1" name=""/>
        <p:cNvGrpSpPr/>
        <p:nvPr/>
      </p:nvGrpSpPr>
      <p:grpSpPr>
        <a:xfrm>
          <a:off x="0" y="0"/>
          <a:ext cx="0" cy="0"/>
          <a:chOff x="0" y="0"/>
          <a:chExt cx="0" cy="0"/>
        </a:xfrm>
      </p:grpSpPr>
      <p:sp>
        <p:nvSpPr>
          <p:cNvPr id="40" name="Freeform 2">
            <a:extLst>
              <a:ext uri="{FF2B5EF4-FFF2-40B4-BE49-F238E27FC236}">
                <a16:creationId xmlns:a16="http://schemas.microsoft.com/office/drawing/2014/main" id="{12406A08-286E-0A47-C8D1-DAE53D3294A4}"/>
              </a:ext>
            </a:extLst>
          </p:cNvPr>
          <p:cNvSpPr/>
          <p:nvPr/>
        </p:nvSpPr>
        <p:spPr>
          <a:xfrm rot="162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1" name="Group 3">
            <a:extLst>
              <a:ext uri="{FF2B5EF4-FFF2-40B4-BE49-F238E27FC236}">
                <a16:creationId xmlns:a16="http://schemas.microsoft.com/office/drawing/2014/main" id="{7A50DC65-8182-CD09-F7B1-98141CB551CE}"/>
              </a:ext>
            </a:extLst>
          </p:cNvPr>
          <p:cNvGrpSpPr/>
          <p:nvPr/>
        </p:nvGrpSpPr>
        <p:grpSpPr>
          <a:xfrm>
            <a:off x="2308025" y="656615"/>
            <a:ext cx="13671950" cy="8973771"/>
            <a:chOff x="0" y="0"/>
            <a:chExt cx="18229267" cy="11965028"/>
          </a:xfrm>
        </p:grpSpPr>
        <p:grpSp>
          <p:nvGrpSpPr>
            <p:cNvPr id="42" name="Group 4">
              <a:extLst>
                <a:ext uri="{FF2B5EF4-FFF2-40B4-BE49-F238E27FC236}">
                  <a16:creationId xmlns:a16="http://schemas.microsoft.com/office/drawing/2014/main" id="{D5395C0D-D1AC-9F2F-67E7-C8FAEC06CB62}"/>
                </a:ext>
              </a:extLst>
            </p:cNvPr>
            <p:cNvGrpSpPr/>
            <p:nvPr/>
          </p:nvGrpSpPr>
          <p:grpSpPr>
            <a:xfrm>
              <a:off x="237334" y="1710065"/>
              <a:ext cx="17818100" cy="9969500"/>
              <a:chOff x="0" y="0"/>
              <a:chExt cx="3420621" cy="1913890"/>
            </a:xfrm>
          </p:grpSpPr>
          <p:sp>
            <p:nvSpPr>
              <p:cNvPr id="44" name="Freeform 5">
                <a:extLst>
                  <a:ext uri="{FF2B5EF4-FFF2-40B4-BE49-F238E27FC236}">
                    <a16:creationId xmlns:a16="http://schemas.microsoft.com/office/drawing/2014/main" id="{36E0CC55-7596-973C-3073-E0F664A703E8}"/>
                  </a:ext>
                </a:extLst>
              </p:cNvPr>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43" name="Freeform 6">
              <a:extLst>
                <a:ext uri="{FF2B5EF4-FFF2-40B4-BE49-F238E27FC236}">
                  <a16:creationId xmlns:a16="http://schemas.microsoft.com/office/drawing/2014/main" id="{0D843572-2687-87AE-D66C-300BB7CDB564}"/>
                </a:ext>
              </a:extLst>
            </p:cNvPr>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57" name="Hộp Văn bản 56">
            <a:extLst>
              <a:ext uri="{FF2B5EF4-FFF2-40B4-BE49-F238E27FC236}">
                <a16:creationId xmlns:a16="http://schemas.microsoft.com/office/drawing/2014/main" id="{3D94D715-A27E-EE2D-D15E-65A457DECC3B}"/>
              </a:ext>
            </a:extLst>
          </p:cNvPr>
          <p:cNvSpPr txBox="1"/>
          <p:nvPr/>
        </p:nvSpPr>
        <p:spPr>
          <a:xfrm>
            <a:off x="2057400" y="1947072"/>
            <a:ext cx="12954000" cy="992836"/>
          </a:xfrm>
          <a:prstGeom prst="rect">
            <a:avLst/>
          </a:prstGeom>
          <a:noFill/>
        </p:spPr>
        <p:txBody>
          <a:bodyPr wrap="square">
            <a:spAutoFit/>
          </a:bodyPr>
          <a:lstStyle/>
          <a:p>
            <a:pPr lvl="0" algn="ctr">
              <a:lnSpc>
                <a:spcPct val="130000"/>
              </a:lnSpc>
              <a:spcBef>
                <a:spcPts val="1200"/>
              </a:spcBef>
            </a:pPr>
            <a:r>
              <a:rPr lang="en-US" sz="5000" b="1" kern="100" cap="all">
                <a:solidFill>
                  <a:srgbClr val="FF0000"/>
                </a:solidFill>
                <a:effectLst/>
                <a:latin typeface="Times New Roman" panose="02020603050405020304" pitchFamily="18" charset="0"/>
                <a:ea typeface="Times New Roman" panose="02020603050405020304" pitchFamily="18" charset="0"/>
              </a:rPr>
              <a:t>Chương ii: QUY TRÌNH THỰC HIỆN</a:t>
            </a:r>
          </a:p>
        </p:txBody>
      </p:sp>
      <p:sp>
        <p:nvSpPr>
          <p:cNvPr id="59" name="Hộp Văn bản 58">
            <a:extLst>
              <a:ext uri="{FF2B5EF4-FFF2-40B4-BE49-F238E27FC236}">
                <a16:creationId xmlns:a16="http://schemas.microsoft.com/office/drawing/2014/main" id="{DF0171B0-FC50-D3C8-B953-2CB164C0CAEE}"/>
              </a:ext>
            </a:extLst>
          </p:cNvPr>
          <p:cNvSpPr txBox="1"/>
          <p:nvPr/>
        </p:nvSpPr>
        <p:spPr>
          <a:xfrm>
            <a:off x="2732188" y="2885139"/>
            <a:ext cx="12344400" cy="5118452"/>
          </a:xfrm>
          <a:prstGeom prst="rect">
            <a:avLst/>
          </a:prstGeom>
          <a:noFill/>
        </p:spPr>
        <p:txBody>
          <a:bodyPr wrap="square">
            <a:spAutoFit/>
          </a:bodyPr>
          <a:lstStyle/>
          <a:p>
            <a:pPr marL="742950" lvl="1" indent="-285750" algn="just">
              <a:lnSpc>
                <a:spcPct val="140000"/>
              </a:lnSpc>
              <a:spcBef>
                <a:spcPts val="600"/>
              </a:spcBef>
              <a:buFont typeface="+mj-lt"/>
              <a:buAutoNum type="arabicPeriod"/>
            </a:pP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Yêu cầu dữ liệu</a:t>
            </a:r>
          </a:p>
          <a:p>
            <a:pPr marL="342900" lvl="0" indent="-342900">
              <a:lnSpc>
                <a:spcPct val="150000"/>
              </a:lnSpc>
              <a:spcBef>
                <a:spcPts val="600"/>
              </a:spcBef>
              <a:buFont typeface="Times New Roman" panose="02020603050405020304" pitchFamily="18" charset="0"/>
              <a:buChar char="-"/>
              <a:tabLst>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Đối tượng ảnh: Hoa hồng, hoa dâm bụt, cây kim tiền, cây dương xỉ, cây sen đá.</a:t>
            </a:r>
          </a:p>
          <a:p>
            <a:pPr marL="342900" lvl="0" indent="-342900" algn="just">
              <a:lnSpc>
                <a:spcPct val="150000"/>
              </a:lnSpc>
              <a:spcBef>
                <a:spcPts val="600"/>
              </a:spcBef>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Số lượng ảnh: Mỗi loại c hoa có 50-59 ảnh (tổng cộng 263 ảnh).</a:t>
            </a:r>
          </a:p>
          <a:p>
            <a:pPr marL="342900" lvl="0" indent="-342900" algn="just">
              <a:lnSpc>
                <a:spcPct val="150000"/>
              </a:lnSpc>
              <a:spcBef>
                <a:spcPts val="600"/>
              </a:spcBef>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Kích thước ảnh: Chuẩn hóa về 640x640 pixel.</a:t>
            </a:r>
          </a:p>
          <a:p>
            <a:pPr marL="342900" lvl="0" indent="-342900" algn="just">
              <a:lnSpc>
                <a:spcPct val="150000"/>
              </a:lnSpc>
              <a:spcBef>
                <a:spcPts val="600"/>
              </a:spcBef>
              <a:buFont typeface="Times New Roman" panose="02020603050405020304" pitchFamily="18" charset="0"/>
              <a:buChar char="-"/>
              <a:tabLst>
                <a:tab pos="57150" algn="l"/>
                <a:tab pos="228600" algn="l"/>
                <a:tab pos="457200" algn="l"/>
                <a:tab pos="1143000" algn="l"/>
              </a:tabLst>
            </a:pPr>
            <a:r>
              <a:rPr lang="en-US" sz="3000" kern="100">
                <a:solidFill>
                  <a:srgbClr val="FF0000"/>
                </a:solidFill>
                <a:effectLst/>
                <a:latin typeface="Times New Roman" panose="02020603050405020304" pitchFamily="18" charset="0"/>
                <a:ea typeface="Aptos" panose="020B0004020202020204" pitchFamily="34" charset="0"/>
              </a:rPr>
              <a:t>Định dạng nhãn: Sử dụng định dạng YOLO (label.txt).</a:t>
            </a:r>
          </a:p>
          <a:p>
            <a:pPr marL="342900" lvl="0" indent="-342900" algn="just">
              <a:lnSpc>
                <a:spcPct val="150000"/>
              </a:lnSpc>
              <a:spcAft>
                <a:spcPts val="800"/>
              </a:spcAft>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Công cụ gán nhãn: LabelImg.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ECC9"/>
        </a:solidFill>
        <a:effectLst/>
      </p:bgPr>
    </p:bg>
    <p:spTree>
      <p:nvGrpSpPr>
        <p:cNvPr id="1" name=""/>
        <p:cNvGrpSpPr/>
        <p:nvPr/>
      </p:nvGrpSpPr>
      <p:grpSpPr>
        <a:xfrm>
          <a:off x="0" y="0"/>
          <a:ext cx="0" cy="0"/>
          <a:chOff x="0" y="0"/>
          <a:chExt cx="0" cy="0"/>
        </a:xfrm>
      </p:grpSpPr>
      <p:sp>
        <p:nvSpPr>
          <p:cNvPr id="2" name="Freeform 2"/>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308025" y="656615"/>
            <a:ext cx="13671950" cy="8973771"/>
            <a:chOff x="0" y="0"/>
            <a:chExt cx="18229267" cy="11965028"/>
          </a:xfrm>
        </p:grpSpPr>
        <p:grpSp>
          <p:nvGrpSpPr>
            <p:cNvPr id="4" name="Group 4"/>
            <p:cNvGrpSpPr/>
            <p:nvPr/>
          </p:nvGrpSpPr>
          <p:grpSpPr>
            <a:xfrm>
              <a:off x="237334" y="1710065"/>
              <a:ext cx="17818100" cy="9969500"/>
              <a:chOff x="0" y="0"/>
              <a:chExt cx="3420621" cy="1913890"/>
            </a:xfrm>
          </p:grpSpPr>
          <p:sp>
            <p:nvSpPr>
              <p:cNvPr id="5" name="Freeform 5"/>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9" name="Rectangle 2">
            <a:extLst>
              <a:ext uri="{FF2B5EF4-FFF2-40B4-BE49-F238E27FC236}">
                <a16:creationId xmlns:a16="http://schemas.microsoft.com/office/drawing/2014/main" id="{0D4371DE-42F6-2CC3-FC84-979A32D6DF7C}"/>
              </a:ext>
            </a:extLst>
          </p:cNvPr>
          <p:cNvSpPr>
            <a:spLocks noChangeArrowheads="1"/>
          </p:cNvSpPr>
          <p:nvPr/>
        </p:nvSpPr>
        <p:spPr bwMode="auto">
          <a:xfrm>
            <a:off x="2419709" y="2002400"/>
            <a:ext cx="13058775" cy="5586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010" tIns="76176"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3000" b="1" i="0" u="none" strike="noStrike" cap="none" normalizeH="0" baseline="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2. G</a:t>
            </a:r>
            <a:r>
              <a:rPr kumimoji="0" lang="en-US" altLang="en-US" sz="3000" b="1" i="0" u="none" strike="noStrike" cap="none" normalizeH="0" baseline="0" bmk="">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án nhãn đối tượng</a:t>
            </a:r>
            <a:endParaRPr kumimoji="0" lang="en-US" altLang="en-US" sz="3000" b="1" i="0" u="none" strike="noStrike" cap="none" normalizeH="0" baseline="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Các bước thực hiện:</a:t>
            </a:r>
            <a:endParaRPr kumimoji="0" lang="en-US" altLang="en-US" sz="25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Bước 1: Cài đặt Lableimg</a:t>
            </a:r>
            <a:endParaRPr kumimoji="0" lang="en-US" altLang="en-US" sz="25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Bước 2: Gán nhãn cho các đối tượng trong ảnh</a:t>
            </a:r>
            <a:endParaRPr kumimoji="0" lang="en-US" altLang="en-US" sz="25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Chọn thư mục chứa ảnh</a:t>
            </a:r>
            <a:endParaRPr kumimoji="0" lang="en-US" altLang="en-US" sz="25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Mở ảnh, để gán nhãn. Chọn format YOLO rồi chọn “Create RectBox” từ thanh công cụ hoặc nhấn phím </a:t>
            </a:r>
            <a:r>
              <a:rPr kumimoji="0" lang="en-US" altLang="en-US" sz="2500" b="0" i="0" u="none" strike="noStrike" cap="none" normalizeH="0" baseline="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W </a:t>
            </a: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trên bàn phím để vẽ một hộp bao quanh đối tượng trong ảnh.</a:t>
            </a:r>
            <a:endParaRPr kumimoji="0" lang="en-US" altLang="en-US" sz="25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Vẽ bounding box: Kéo chuột để vẽ một hộp bao quanh đối tượng mà bạn muốn gán nhãn. Bạn có thể vẽ nhiều hộp cho nhiều đối tượng khác nhau trong cùng một ảnh.</a:t>
            </a:r>
            <a:endParaRPr kumimoji="0" lang="en-US" altLang="en-US" sz="25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Gán nhãn: nhập nhãn cho đối tượng. Bạn cần nhập tên lớp (class) cho đối tượng này (ví dụ: "Hoa Dâm Bụt", "Hoa Hồng", v.v.). Enter để lưu nhãn và save để lưu kết quả vừa thực hiện.</a:t>
            </a:r>
            <a:endParaRPr kumimoji="0" lang="en-US" altLang="en-US" sz="25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Thực hiện gán nhãn lần lượt với toàn bổ ảnh trong thư mục ảnh đã chọn.</a:t>
            </a:r>
            <a:endParaRPr kumimoji="0" lang="en-US" altLang="en-US" sz="25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Bước 3: Lưu nhãn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LabelImg sẽ tự động tạo một tệp nhãn dưới định dạng </a:t>
            </a:r>
            <a:r>
              <a:rPr kumimoji="0" lang="en-US" altLang="en-US" sz="2500" b="0" i="0" u="none" strike="noStrike" cap="none" normalizeH="0" baseline="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.txt</a:t>
            </a:r>
            <a:r>
              <a:rPr kumimoji="0" lang="en-US" altLang="en-US" sz="2500" b="0" i="0" u="none" strike="noStrike" cap="none" normalizeH="0" baseline="0">
                <a:ln>
                  <a:noFill/>
                </a:ln>
                <a:solidFill>
                  <a:srgbClr val="FF0000"/>
                </a:solidFill>
                <a:effectLst/>
                <a:latin typeface="Times New Roman" panose="02020603050405020304" pitchFamily="18" charset="0"/>
                <a:ea typeface="Aptos" panose="020B0004020202020204" pitchFamily="34" charset="0"/>
                <a:cs typeface="Times New Roman" panose="02020603050405020304" pitchFamily="18" charset="0"/>
              </a:rPr>
              <a:t> (YOLO) trong thư mục nhãn đã chọn. </a:t>
            </a:r>
            <a:endParaRPr kumimoji="0" lang="en-US" altLang="en-US" sz="2500" b="0" i="0" u="none" strike="noStrike" cap="none" normalizeH="0" baseline="0">
              <a:ln>
                <a:noFill/>
              </a:ln>
              <a:solidFill>
                <a:srgbClr val="FF0000"/>
              </a:solidFill>
              <a:effectLst/>
              <a:latin typeface="Times New Roman" panose="02020603050405020304" pitchFamily="18" charset="0"/>
              <a:cs typeface="Times New Roman" panose="02020603050405020304" pitchFamily="18" charset="0"/>
            </a:endParaRPr>
          </a:p>
        </p:txBody>
      </p:sp>
      <p:sp>
        <p:nvSpPr>
          <p:cNvPr id="23" name="Hộp Văn bản 22">
            <a:extLst>
              <a:ext uri="{FF2B5EF4-FFF2-40B4-BE49-F238E27FC236}">
                <a16:creationId xmlns:a16="http://schemas.microsoft.com/office/drawing/2014/main" id="{5B5578C3-E02D-A89A-2330-978BD7A8DE5D}"/>
              </a:ext>
            </a:extLst>
          </p:cNvPr>
          <p:cNvSpPr txBox="1"/>
          <p:nvPr/>
        </p:nvSpPr>
        <p:spPr>
          <a:xfrm>
            <a:off x="2272081" y="7485013"/>
            <a:ext cx="13193463" cy="1246495"/>
          </a:xfrm>
          <a:prstGeom prst="rect">
            <a:avLst/>
          </a:prstGeom>
          <a:noFill/>
        </p:spPr>
        <p:txBody>
          <a:bodyPr wrap="square">
            <a:spAutoFit/>
          </a:bodyPr>
          <a:lstStyle/>
          <a:p>
            <a:pPr marL="457200" algn="just">
              <a:buNone/>
              <a:tabLst>
                <a:tab pos="57150" algn="l"/>
                <a:tab pos="228600" algn="l"/>
              </a:tabLst>
            </a:pPr>
            <a:r>
              <a:rPr lang="en-US" sz="2500" kern="100">
                <a:solidFill>
                  <a:srgbClr val="FF0000"/>
                </a:solidFill>
                <a:effectLst/>
                <a:latin typeface="Times New Roman" panose="02020603050405020304" pitchFamily="18" charset="0"/>
                <a:ea typeface="Aptos" panose="020B0004020202020204" pitchFamily="34" charset="0"/>
              </a:rPr>
              <a:t>Bước 4: Kiểm tra và hoàn thành</a:t>
            </a:r>
          </a:p>
          <a:p>
            <a:pPr marL="457200" algn="just">
              <a:buNone/>
              <a:tabLst>
                <a:tab pos="57150" algn="l"/>
                <a:tab pos="228600" algn="l"/>
              </a:tabLst>
            </a:pPr>
            <a:r>
              <a:rPr lang="en-US" sz="2500" kern="100">
                <a:solidFill>
                  <a:srgbClr val="FF0000"/>
                </a:solidFill>
                <a:effectLst/>
                <a:latin typeface="Times New Roman" panose="02020603050405020304" pitchFamily="18" charset="0"/>
                <a:ea typeface="Aptos" panose="020B0004020202020204" pitchFamily="34" charset="0"/>
              </a:rPr>
              <a:t>Quay lại kiểm tra các nhãn đã dán. Kiểm tra tên nhãn, bounding box và căn chỉnh cho phù hợp với nhu cầu cần thiết.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721F2-BAC8-5708-BE8D-9666279EA65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F79CDF38-CBDF-5A30-28B8-D284B47D85E1}"/>
              </a:ext>
            </a:extLst>
          </p:cNvPr>
          <p:cNvSpPr/>
          <p:nvPr/>
        </p:nvSpPr>
        <p:spPr>
          <a:xfrm rot="-5400000">
            <a:off x="4006735" y="-4006735"/>
            <a:ext cx="10274531" cy="18288000"/>
          </a:xfrm>
          <a:custGeom>
            <a:avLst/>
            <a:gdLst/>
            <a:ahLst/>
            <a:cxnLst/>
            <a:rect l="l" t="t" r="r" b="b"/>
            <a:pathLst>
              <a:path w="10274531" h="18288000">
                <a:moveTo>
                  <a:pt x="0" y="0"/>
                </a:moveTo>
                <a:lnTo>
                  <a:pt x="10274530" y="0"/>
                </a:lnTo>
                <a:lnTo>
                  <a:pt x="1027453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943877F6-E173-4472-7907-71325BD5A9D0}"/>
              </a:ext>
            </a:extLst>
          </p:cNvPr>
          <p:cNvGrpSpPr/>
          <p:nvPr/>
        </p:nvGrpSpPr>
        <p:grpSpPr>
          <a:xfrm>
            <a:off x="2308025" y="656615"/>
            <a:ext cx="13671950" cy="8973771"/>
            <a:chOff x="0" y="0"/>
            <a:chExt cx="18229267" cy="11965028"/>
          </a:xfrm>
        </p:grpSpPr>
        <p:grpSp>
          <p:nvGrpSpPr>
            <p:cNvPr id="4" name="Group 4">
              <a:extLst>
                <a:ext uri="{FF2B5EF4-FFF2-40B4-BE49-F238E27FC236}">
                  <a16:creationId xmlns:a16="http://schemas.microsoft.com/office/drawing/2014/main" id="{568DDC84-CB8E-79DD-F49D-ED4345E7E371}"/>
                </a:ext>
              </a:extLst>
            </p:cNvPr>
            <p:cNvGrpSpPr/>
            <p:nvPr/>
          </p:nvGrpSpPr>
          <p:grpSpPr>
            <a:xfrm>
              <a:off x="237334" y="1710065"/>
              <a:ext cx="17818100" cy="9969500"/>
              <a:chOff x="0" y="0"/>
              <a:chExt cx="3420621" cy="1913890"/>
            </a:xfrm>
          </p:grpSpPr>
          <p:sp>
            <p:nvSpPr>
              <p:cNvPr id="5" name="Freeform 5">
                <a:extLst>
                  <a:ext uri="{FF2B5EF4-FFF2-40B4-BE49-F238E27FC236}">
                    <a16:creationId xmlns:a16="http://schemas.microsoft.com/office/drawing/2014/main" id="{E8A8BC64-C109-5C42-6BDB-EE3BB086152A}"/>
                  </a:ext>
                </a:extLst>
              </p:cNvPr>
              <p:cNvSpPr/>
              <p:nvPr/>
            </p:nvSpPr>
            <p:spPr>
              <a:xfrm>
                <a:off x="0" y="0"/>
                <a:ext cx="3420621" cy="1913890"/>
              </a:xfrm>
              <a:custGeom>
                <a:avLst/>
                <a:gdLst/>
                <a:ahLst/>
                <a:cxnLst/>
                <a:rect l="l" t="t" r="r" b="b"/>
                <a:pathLst>
                  <a:path w="3420621" h="1913890">
                    <a:moveTo>
                      <a:pt x="0" y="0"/>
                    </a:moveTo>
                    <a:lnTo>
                      <a:pt x="3420621" y="0"/>
                    </a:lnTo>
                    <a:lnTo>
                      <a:pt x="3420621" y="1913890"/>
                    </a:lnTo>
                    <a:lnTo>
                      <a:pt x="0" y="1913890"/>
                    </a:lnTo>
                    <a:close/>
                  </a:path>
                </a:pathLst>
              </a:custGeom>
              <a:solidFill>
                <a:srgbClr val="FFFFFF"/>
              </a:solidFill>
            </p:spPr>
            <p:txBody>
              <a:bodyPr/>
              <a:lstStyle/>
              <a:p>
                <a:endParaRPr lang="en-US"/>
              </a:p>
            </p:txBody>
          </p:sp>
        </p:grpSp>
        <p:sp>
          <p:nvSpPr>
            <p:cNvPr id="6" name="Freeform 6">
              <a:extLst>
                <a:ext uri="{FF2B5EF4-FFF2-40B4-BE49-F238E27FC236}">
                  <a16:creationId xmlns:a16="http://schemas.microsoft.com/office/drawing/2014/main" id="{F0F7DF6B-1D7E-9699-088D-50C8F97E0043}"/>
                </a:ext>
              </a:extLst>
            </p:cNvPr>
            <p:cNvSpPr/>
            <p:nvPr/>
          </p:nvSpPr>
          <p:spPr>
            <a:xfrm>
              <a:off x="0" y="0"/>
              <a:ext cx="18229267" cy="11965028"/>
            </a:xfrm>
            <a:custGeom>
              <a:avLst/>
              <a:gdLst/>
              <a:ahLst/>
              <a:cxnLst/>
              <a:rect l="l" t="t" r="r" b="b"/>
              <a:pathLst>
                <a:path w="18229267" h="11965028">
                  <a:moveTo>
                    <a:pt x="0" y="0"/>
                  </a:moveTo>
                  <a:lnTo>
                    <a:pt x="18229267" y="0"/>
                  </a:lnTo>
                  <a:lnTo>
                    <a:pt x="18229267" y="11965028"/>
                  </a:lnTo>
                  <a:lnTo>
                    <a:pt x="0" y="119650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sp>
        <p:nvSpPr>
          <p:cNvPr id="19" name="Rectangle 2">
            <a:extLst>
              <a:ext uri="{FF2B5EF4-FFF2-40B4-BE49-F238E27FC236}">
                <a16:creationId xmlns:a16="http://schemas.microsoft.com/office/drawing/2014/main" id="{7E27E04B-3708-C526-313D-1FD34E5FC54F}"/>
              </a:ext>
            </a:extLst>
          </p:cNvPr>
          <p:cNvSpPr>
            <a:spLocks noChangeArrowheads="1"/>
          </p:cNvSpPr>
          <p:nvPr/>
        </p:nvSpPr>
        <p:spPr bwMode="auto">
          <a:xfrm>
            <a:off x="2419709" y="2158019"/>
            <a:ext cx="13058775" cy="5274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65010" tIns="76176"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lgn="just">
              <a:lnSpc>
                <a:spcPct val="130000"/>
              </a:lnSpc>
              <a:spcBef>
                <a:spcPts val="200"/>
              </a:spcBef>
            </a:pPr>
            <a:r>
              <a:rPr lang="en-US" sz="3000" b="1" kern="10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3. Chuẩn bị dữ liệu</a:t>
            </a:r>
          </a:p>
          <a:p>
            <a:pPr marL="342900" lvl="0" indent="-342900" algn="just">
              <a:lnSpc>
                <a:spcPct val="130000"/>
              </a:lnSpc>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Chuyển toàn bộ dữ liệu ảnh và nhãn lên Google Drive.</a:t>
            </a:r>
          </a:p>
          <a:p>
            <a:pPr marL="342900" lvl="0" indent="-342900" algn="just">
              <a:lnSpc>
                <a:spcPct val="130000"/>
              </a:lnSpc>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Sử dụng Google Colab để chạy huấn luyện với YOLOv8.</a:t>
            </a:r>
          </a:p>
          <a:p>
            <a:pPr marL="342900" lvl="0" indent="-342900" algn="just">
              <a:lnSpc>
                <a:spcPct val="130000"/>
              </a:lnSpc>
              <a:spcAft>
                <a:spcPts val="800"/>
              </a:spcAft>
              <a:buFont typeface="Times New Roman" panose="02020603050405020304" pitchFamily="18" charset="0"/>
              <a:buChar char="-"/>
              <a:tabLst>
                <a:tab pos="57150" algn="l"/>
                <a:tab pos="228600" algn="l"/>
                <a:tab pos="457200" algn="l"/>
              </a:tabLst>
            </a:pPr>
            <a:r>
              <a:rPr lang="en-US" sz="3000" kern="100">
                <a:solidFill>
                  <a:srgbClr val="FF0000"/>
                </a:solidFill>
                <a:effectLst/>
                <a:latin typeface="Times New Roman" panose="02020603050405020304" pitchFamily="18" charset="0"/>
                <a:ea typeface="Aptos" panose="020B0004020202020204" pitchFamily="34" charset="0"/>
              </a:rPr>
              <a:t>Cấu hình mô hình:</a:t>
            </a:r>
          </a:p>
          <a:p>
            <a:pPr marL="342900" lvl="0" indent="-342900" algn="just">
              <a:lnSpc>
                <a:spcPct val="130000"/>
              </a:lnSpc>
              <a:spcAft>
                <a:spcPts val="800"/>
              </a:spcAft>
              <a:buSzPts val="1000"/>
              <a:buFont typeface="Symbol" panose="05050102010706020507" pitchFamily="18" charset="2"/>
              <a:buChar char=""/>
              <a:tabLst>
                <a:tab pos="57150" algn="l"/>
                <a:tab pos="228600" algn="l"/>
                <a:tab pos="685800" algn="l"/>
              </a:tabLst>
            </a:pPr>
            <a:r>
              <a:rPr lang="en-US" sz="3000" kern="100">
                <a:solidFill>
                  <a:srgbClr val="FF0000"/>
                </a:solidFill>
                <a:effectLst/>
                <a:latin typeface="Times New Roman" panose="02020603050405020304" pitchFamily="18" charset="0"/>
                <a:ea typeface="Aptos" panose="020B0004020202020204" pitchFamily="34" charset="0"/>
              </a:rPr>
              <a:t>Sử dụng YOLOv8n (phiên bản nhẹ).</a:t>
            </a:r>
          </a:p>
          <a:p>
            <a:pPr marL="342900" lvl="0" indent="-342900" algn="just">
              <a:lnSpc>
                <a:spcPct val="130000"/>
              </a:lnSpc>
              <a:spcAft>
                <a:spcPts val="800"/>
              </a:spcAft>
              <a:buSzPts val="1000"/>
              <a:buFont typeface="Symbol" panose="05050102010706020507" pitchFamily="18" charset="2"/>
              <a:buChar char=""/>
              <a:tabLst>
                <a:tab pos="57150" algn="l"/>
                <a:tab pos="228600" algn="l"/>
                <a:tab pos="685800" algn="l"/>
              </a:tabLst>
            </a:pPr>
            <a:r>
              <a:rPr lang="en-US" sz="3000" kern="100">
                <a:solidFill>
                  <a:srgbClr val="FF0000"/>
                </a:solidFill>
                <a:effectLst/>
                <a:latin typeface="Times New Roman" panose="02020603050405020304" pitchFamily="18" charset="0"/>
                <a:ea typeface="Aptos" panose="020B0004020202020204" pitchFamily="34" charset="0"/>
              </a:rPr>
              <a:t>Số epoch: 263.</a:t>
            </a:r>
          </a:p>
          <a:p>
            <a:pPr marL="342900" lvl="0" indent="-342900" algn="just">
              <a:lnSpc>
                <a:spcPct val="130000"/>
              </a:lnSpc>
              <a:spcAft>
                <a:spcPts val="800"/>
              </a:spcAft>
              <a:buSzPts val="1000"/>
              <a:buFont typeface="Symbol" panose="05050102010706020507" pitchFamily="18" charset="2"/>
              <a:buChar char=""/>
              <a:tabLst>
                <a:tab pos="57150" algn="l"/>
                <a:tab pos="228600" algn="l"/>
                <a:tab pos="685800" algn="l"/>
              </a:tabLst>
            </a:pPr>
            <a:r>
              <a:rPr lang="en-US" sz="3000" kern="100">
                <a:solidFill>
                  <a:srgbClr val="FF0000"/>
                </a:solidFill>
                <a:effectLst/>
                <a:latin typeface="Times New Roman" panose="02020603050405020304" pitchFamily="18" charset="0"/>
                <a:ea typeface="Aptos" panose="020B0004020202020204" pitchFamily="34" charset="0"/>
              </a:rPr>
              <a:t>Bộ tối ưu hóa: SGD.</a:t>
            </a:r>
          </a:p>
          <a:p>
            <a:pPr marL="342900" lvl="0" indent="-342900" algn="just">
              <a:lnSpc>
                <a:spcPct val="130000"/>
              </a:lnSpc>
              <a:spcAft>
                <a:spcPts val="800"/>
              </a:spcAft>
              <a:buSzPts val="1000"/>
              <a:buFont typeface="Symbol" panose="05050102010706020507" pitchFamily="18" charset="2"/>
              <a:buChar char=""/>
              <a:tabLst>
                <a:tab pos="57150" algn="l"/>
                <a:tab pos="228600" algn="l"/>
                <a:tab pos="685800" algn="l"/>
              </a:tabLst>
            </a:pPr>
            <a:r>
              <a:rPr lang="en-US" sz="3000" kern="100">
                <a:solidFill>
                  <a:srgbClr val="FF0000"/>
                </a:solidFill>
                <a:effectLst/>
                <a:latin typeface="Times New Roman" panose="02020603050405020304" pitchFamily="18" charset="0"/>
                <a:ea typeface="Aptos" panose="020B0004020202020204" pitchFamily="34" charset="0"/>
              </a:rPr>
              <a:t>Kích thước batch: 16.</a:t>
            </a:r>
          </a:p>
        </p:txBody>
      </p:sp>
    </p:spTree>
    <p:extLst>
      <p:ext uri="{BB962C8B-B14F-4D97-AF65-F5344CB8AC3E}">
        <p14:creationId xmlns:p14="http://schemas.microsoft.com/office/powerpoint/2010/main" val="3938312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1622</Words>
  <Application>Microsoft Office PowerPoint</Application>
  <PresentationFormat>Tùy chỉnh</PresentationFormat>
  <Paragraphs>150</Paragraphs>
  <Slides>18</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18</vt:i4>
      </vt:variant>
    </vt:vector>
  </HeadingPairs>
  <TitlesOfParts>
    <vt:vector size="23" baseType="lpstr">
      <vt:lpstr>Symbol</vt:lpstr>
      <vt:lpstr>Times New Roman</vt:lpstr>
      <vt:lpstr>Calibri</vt:lpstr>
      <vt:lpstr>Arial</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Vàng nhạt Hồng Chủ nghĩa số Bài thuyết trình đơn giản</dc:title>
  <cp:lastModifiedBy>Thành Hưng Trương</cp:lastModifiedBy>
  <cp:revision>2</cp:revision>
  <dcterms:created xsi:type="dcterms:W3CDTF">2006-08-16T00:00:00Z</dcterms:created>
  <dcterms:modified xsi:type="dcterms:W3CDTF">2025-04-11T06:14:25Z</dcterms:modified>
  <dc:identifier>DAGjlT_28Kk</dc:identifier>
</cp:coreProperties>
</file>