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77" r:id="rId4"/>
    <p:sldMasterId id="2147483692" r:id="rId5"/>
  </p:sldMasterIdLst>
  <p:notesMasterIdLst>
    <p:notesMasterId r:id="rId13"/>
  </p:notesMasterIdLst>
  <p:handoutMasterIdLst>
    <p:handoutMasterId r:id="rId14"/>
  </p:handoutMasterIdLst>
  <p:sldIdLst>
    <p:sldId id="256" r:id="rId6"/>
    <p:sldId id="258" r:id="rId7"/>
    <p:sldId id="257" r:id="rId8"/>
    <p:sldId id="260" r:id="rId9"/>
    <p:sldId id="261" r:id="rId10"/>
    <p:sldId id="262" r:id="rId11"/>
    <p:sldId id="259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66"/>
    <a:srgbClr val="F2F2F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8" autoAdjust="0"/>
    <p:restoredTop sz="75915" autoAdjust="0"/>
  </p:normalViewPr>
  <p:slideViewPr>
    <p:cSldViewPr>
      <p:cViewPr varScale="1">
        <p:scale>
          <a:sx n="88" d="100"/>
          <a:sy n="88" d="100"/>
        </p:scale>
        <p:origin x="8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928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A7C97-7D02-434B-9918-01A2F3D53A0C}" type="datetimeFigureOut">
              <a:rPr lang="vi-VN" smtClean="0"/>
              <a:t>15/09/2018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F4F2F-672B-42D7-959A-03FCABF0C1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0765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EC775-880C-44CB-8AE2-3269D895F24F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310F0-22F4-44BC-9418-29B3E4077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6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4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30251" y="1905002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30250" y="4344990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94E32-4170-4021-B719-95079F0FA93F}" type="datetimeFigureOut">
              <a:rPr lang="en-US"/>
              <a:pPr>
                <a:defRPr/>
              </a:pPr>
              <a:t>9/15/2018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E6E58-6A76-4BB3-9407-1346E2411A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38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5E30F-C99D-4A61-8237-38726863D826}" type="datetimeFigureOut">
              <a:rPr lang="en-US"/>
              <a:pPr>
                <a:defRPr/>
              </a:pPr>
              <a:t>9/15/2018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3704A-09E0-4270-8585-5310F949EB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16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C9371-045D-4ACD-ACE6-E9AF1F4F348C}" type="datetimeFigureOut">
              <a:rPr lang="en-US"/>
              <a:pPr>
                <a:defRPr/>
              </a:pPr>
              <a:t>9/15/2018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00D0-AF3D-4F3F-AF2E-17F07C6439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650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DDA33-8AD1-454E-AFA9-0C37C3317A09}" type="datetimeFigureOut">
              <a:rPr lang="en-US"/>
              <a:pPr>
                <a:defRPr/>
              </a:pPr>
              <a:t>9/15/2018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A85C9-D9B7-40D8-9156-9CA5FE2E85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2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C83F-8D27-4444-997A-3EB7F26BAC8C}" type="datetimeFigureOut">
              <a:rPr lang="en-US"/>
              <a:pPr>
                <a:defRPr/>
              </a:pPr>
              <a:t>9/15/2018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FDB9D-5785-4723-B920-B508B7A3D0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574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3BF61-869F-4F35-96E8-39D06E0AFD90}" type="datetimeFigureOut">
              <a:rPr lang="en-US"/>
              <a:pPr>
                <a:defRPr/>
              </a:pPr>
              <a:t>9/15/2018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05841-80B2-4D3E-BC67-7779F36059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646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073E4-D9B9-4A4F-80AB-6F239C9C28AB}" type="datetimeFigureOut">
              <a:rPr lang="en-US"/>
              <a:pPr>
                <a:defRPr/>
              </a:pPr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B5A95-897B-4EDA-9D07-542532FC94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289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00994-2A4C-43F3-9BCD-01B0FA4FB2F2}" type="datetimeFigureOut">
              <a:rPr lang="en-US"/>
              <a:pPr>
                <a:defRPr/>
              </a:pPr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27238-30D2-4135-8435-7DCEBE8C9F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382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page">
    <p:bg>
      <p:bgPr>
        <a:blipFill dpi="0" rotWithShape="1">
          <a:blip r:embed="rId7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>
          <a:xfrm>
            <a:off x="457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80BE87B-0B9D-4994-9E79-C1ADF90FF265}" type="datetime1">
              <a:rPr lang="vi-VN" smtClean="0"/>
              <a:t>15/09/2018</a:t>
            </a:fld>
            <a:endParaRPr lang="vi-V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>
          <a:xfrm>
            <a:off x="3124200" y="6525346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vi-VN"/>
              <a:t>Luận văn Thạc sĩ – Nguyễn Huy Khánh</a:t>
            </a:r>
            <a:endParaRPr lang="vi-VN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>
          <a:xfrm>
            <a:off x="6553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C2633F2A-87B4-4B64-ACC1-BE300AF53389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2" name="Title 2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81000" y="227314"/>
            <a:ext cx="8382000" cy="443198"/>
          </a:xfrm>
        </p:spPr>
        <p:txBody>
          <a:bodyPr/>
          <a:lstStyle>
            <a:lvl1pPr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25" name="Content Placeholder 23"/>
          <p:cNvSpPr>
            <a:spLocks noGrp="1"/>
          </p:cNvSpPr>
          <p:nvPr>
            <p:ph sz="quarter" idx="17"/>
            <p:custDataLst>
              <p:tags r:id="rId5"/>
            </p:custDataLst>
          </p:nvPr>
        </p:nvSpPr>
        <p:spPr>
          <a:xfrm>
            <a:off x="395537" y="1268415"/>
            <a:ext cx="8496944" cy="51847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  <a:lvl2pPr>
              <a:lnSpc>
                <a:spcPct val="100000"/>
              </a:lnSpc>
              <a:defRPr sz="24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564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68955" y="4344990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rgbClr val="F2F2F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722050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1" u="none" strike="noStrike" kern="0" cap="none" spc="-150" normalizeH="0" baseline="0" noProof="0" dirty="0" smtClean="0">
                <a:ln w="3175"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">
    <p:bg>
      <p:bgPr>
        <a:blipFill dpi="0" rotWithShape="1">
          <a:blip r:embed="rId7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>
          <a:xfrm>
            <a:off x="457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80BE87B-0B9D-4994-9E79-C1ADF90FF265}" type="datetime1">
              <a:rPr lang="vi-VN" smtClean="0"/>
              <a:t>15/09/2018</a:t>
            </a:fld>
            <a:endParaRPr lang="vi-V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>
          <a:xfrm>
            <a:off x="3124200" y="6525346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vi-VN"/>
              <a:t>Luận văn Thạc sĩ – Nguyễn Huy Khánh</a:t>
            </a:r>
            <a:endParaRPr lang="vi-VN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>
          <a:xfrm>
            <a:off x="6553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C2633F2A-87B4-4B64-ACC1-BE300AF53389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2" name="Title 2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81000" y="227314"/>
            <a:ext cx="8382000" cy="443198"/>
          </a:xfrm>
        </p:spPr>
        <p:txBody>
          <a:bodyPr/>
          <a:lstStyle>
            <a:lvl1pPr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25" name="Content Placeholder 23"/>
          <p:cNvSpPr>
            <a:spLocks noGrp="1"/>
          </p:cNvSpPr>
          <p:nvPr>
            <p:ph sz="quarter" idx="17"/>
            <p:custDataLst>
              <p:tags r:id="rId5"/>
            </p:custDataLst>
          </p:nvPr>
        </p:nvSpPr>
        <p:spPr>
          <a:xfrm>
            <a:off x="395537" y="1268415"/>
            <a:ext cx="8496944" cy="51847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  <a:lvl2pPr>
              <a:lnSpc>
                <a:spcPct val="100000"/>
              </a:lnSpc>
              <a:defRPr sz="24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64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with reference">
    <p:bg>
      <p:bgPr>
        <a:blipFill dpi="0" rotWithShape="1">
          <a:blip r:embed="rId8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>
          <a:xfrm>
            <a:off x="457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4E17A0B9-26C1-41C6-96F4-221DEA0A2804}" type="datetime1">
              <a:rPr lang="vi-VN" smtClean="0"/>
              <a:t>15/09/2018</a:t>
            </a:fld>
            <a:endParaRPr lang="vi-V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>
          <a:xfrm>
            <a:off x="3124200" y="6525346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vi-VN"/>
              <a:t>Luận văn Thạc sĩ – Nguyễn Huy Khánh</a:t>
            </a:r>
            <a:endParaRPr lang="vi-VN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>
          <a:xfrm>
            <a:off x="6553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C2633F2A-87B4-4B64-ACC1-BE300AF53389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2" name="Title 2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81000" y="227314"/>
            <a:ext cx="8382000" cy="609398"/>
          </a:xfrm>
        </p:spPr>
        <p:txBody>
          <a:bodyPr/>
          <a:lstStyle>
            <a:lvl1pPr>
              <a:defRPr sz="4400">
                <a:latin typeface="+mj-lt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25" name="Content Placeholder 23"/>
          <p:cNvSpPr>
            <a:spLocks noGrp="1"/>
          </p:cNvSpPr>
          <p:nvPr>
            <p:ph sz="quarter" idx="17"/>
            <p:custDataLst>
              <p:tags r:id="rId5"/>
            </p:custDataLst>
          </p:nvPr>
        </p:nvSpPr>
        <p:spPr>
          <a:xfrm>
            <a:off x="395537" y="1268415"/>
            <a:ext cx="8496944" cy="468086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lnSpc>
                <a:spcPct val="100000"/>
              </a:lnSpc>
              <a:defRPr sz="24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</a:t>
            </a:r>
            <a:r>
              <a:rPr lang="vi-VN"/>
              <a:t>s</a:t>
            </a:r>
            <a:r>
              <a:rPr lang="en-US"/>
              <a:t>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  <p:custDataLst>
              <p:tags r:id="rId6"/>
            </p:custDataLst>
          </p:nvPr>
        </p:nvSpPr>
        <p:spPr>
          <a:xfrm>
            <a:off x="395288" y="6093298"/>
            <a:ext cx="8497887" cy="360099"/>
          </a:xfrm>
        </p:spPr>
        <p:txBody>
          <a:bodyPr anchor="b">
            <a:noAutofit/>
          </a:bodyPr>
          <a:lstStyle>
            <a:lvl1pPr marL="0" indent="0">
              <a:buFont typeface="Arial" pitchFamily="34" charset="0"/>
              <a:buNone/>
              <a:defRPr lang="en-US" sz="1400" i="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47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1">
          <a:blip r:embed="rId6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>
          <a:xfrm>
            <a:off x="457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80BE87B-0B9D-4994-9E79-C1ADF90FF265}" type="datetime1">
              <a:rPr lang="vi-VN" smtClean="0"/>
              <a:t>15/09/2018</a:t>
            </a:fld>
            <a:endParaRPr lang="vi-V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>
          <a:xfrm>
            <a:off x="3124200" y="6525346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vi-VN"/>
              <a:t>Luận văn Thạc sĩ – Nguyễn Huy Khánh</a:t>
            </a:r>
            <a:endParaRPr lang="vi-VN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>
          <a:xfrm>
            <a:off x="6553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C2633F2A-87B4-4B64-ACC1-BE300AF53389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2" name="Title 2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81000" y="227314"/>
            <a:ext cx="8382000" cy="609398"/>
          </a:xfrm>
        </p:spPr>
        <p:txBody>
          <a:bodyPr/>
          <a:lstStyle>
            <a:lvl1pPr>
              <a:defRPr sz="4400">
                <a:latin typeface="+mj-lt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653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7"/>
            <a:ext cx="8382000" cy="1877437"/>
          </a:xfrm>
        </p:spPr>
        <p:txBody>
          <a:bodyPr/>
          <a:lstStyle>
            <a:lvl1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54E0A-EA43-4ABC-A4FE-66B297451C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952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72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 sz="2400"/>
            </a:lvl1pPr>
            <a:lvl2pPr>
              <a:buClr>
                <a:srgbClr val="0F75BD"/>
              </a:buClr>
              <a:defRPr sz="2400"/>
            </a:lvl2pPr>
            <a:lvl3pPr marL="1201738" indent="-287338">
              <a:buClr>
                <a:schemeClr val="accent6"/>
              </a:buClr>
              <a:defRPr sz="2400"/>
            </a:lvl3pPr>
            <a:lvl4pPr>
              <a:buClr>
                <a:srgbClr val="0F75BD"/>
              </a:buClr>
              <a:defRPr sz="2400"/>
            </a:lvl4pPr>
            <a:lvl5pPr>
              <a:buClr>
                <a:schemeClr val="accent6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06B24BD-2E6E-451C-9AE1-B862760FB81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AC82AD-8CFC-4AB9-AD4D-B4038A0EFAC2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56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BB4BA-422C-492C-B2BF-371132F0E9D1}" type="datetimeFigureOut">
              <a:rPr lang="en-US"/>
              <a:pPr>
                <a:defRPr/>
              </a:pPr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5AF5E-F3AC-42E6-AF7A-57A1C8DB47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55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381000" y="315931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81000" y="1412877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0"/>
            </p:custDataLst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4D11-0AFF-4204-B2B1-463376DF511E}" type="datetime1">
              <a:rPr lang="vi-VN" smtClean="0"/>
              <a:t>15/09/2018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1"/>
            </p:custDataLst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Luận văn Thạc sĩ – Nguyễn Huy Khánh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3F2A-87B4-4B64-ACC1-BE300AF53389}" type="slidenum">
              <a:rPr lang="vi-VN" smtClean="0"/>
              <a:t>‹#›</a:t>
            </a:fld>
            <a:endParaRPr lang="vi-V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7" r:id="rId3"/>
    <p:sldLayoutId id="2147483689" r:id="rId4"/>
    <p:sldLayoutId id="2147483690" r:id="rId5"/>
    <p:sldLayoutId id="2147483691" r:id="rId6"/>
  </p:sldLayoutIdLst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  <p:hf hdr="0" ftr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 baseline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 baseline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 baseline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 baseline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 baseline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F84CB10-63B5-402B-9583-9B36F7566CC3}" type="datetimeFigureOut">
              <a:rPr lang="en-US"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9/15/2018</a:t>
            </a:fld>
            <a:endParaRPr lang="en-US"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FD7561E-52D8-4BD4-8567-3C9923E01D33}" type="slidenum">
              <a:rPr lang="en-US" altLang="en-US" smtClean="0"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56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anose="05020102010507070707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anose="05000000000000000000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anose="05020102010507070707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vquy@fit.hcmus.edu.vn" TargetMode="External"/><Relationship Id="rId2" Type="http://schemas.openxmlformats.org/officeDocument/2006/relationships/hyperlink" Target="mailto:tmtriet@fit.hcmus.edu.v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CTT526 -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Kiến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trúc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phần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mềm</a:t>
            </a:r>
            <a:br>
              <a:rPr lang="en-US" sz="3600" dirty="0">
                <a:latin typeface="Calibri" pitchFamily="34" charset="0"/>
                <a:cs typeface="Calibri" pitchFamily="34" charset="0"/>
              </a:rPr>
            </a:br>
            <a:r>
              <a:rPr lang="en-US" sz="4800" dirty="0" err="1">
                <a:latin typeface="Calibri" pitchFamily="34" charset="0"/>
                <a:cs typeface="Calibri" pitchFamily="34" charset="0"/>
              </a:rPr>
              <a:t>Giới</a:t>
            </a:r>
            <a:r>
              <a:rPr lang="en-US" sz="4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4800" dirty="0" err="1">
                <a:latin typeface="Calibri" pitchFamily="34" charset="0"/>
                <a:cs typeface="Calibri" pitchFamily="34" charset="0"/>
              </a:rPr>
              <a:t>thiệu</a:t>
            </a:r>
            <a:r>
              <a:rPr lang="en-US" sz="4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4800" dirty="0" err="1">
                <a:latin typeface="Calibri" pitchFamily="34" charset="0"/>
                <a:cs typeface="Calibri" pitchFamily="34" charset="0"/>
              </a:rPr>
              <a:t>môn</a:t>
            </a:r>
            <a:r>
              <a:rPr lang="en-US" sz="4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4800" dirty="0" err="1">
                <a:latin typeface="Calibri" pitchFamily="34" charset="0"/>
                <a:cs typeface="Calibri" pitchFamily="34" charset="0"/>
              </a:rPr>
              <a:t>học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501008"/>
            <a:ext cx="6400800" cy="750627"/>
          </a:xfrm>
        </p:spPr>
        <p:txBody>
          <a:bodyPr/>
          <a:lstStyle/>
          <a:p>
            <a:pPr algn="r"/>
            <a:r>
              <a:rPr lang="en-US" sz="200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PGS.TS</a:t>
            </a:r>
            <a:r>
              <a:rPr lang="en-US" sz="20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. Trần Minh </a:t>
            </a:r>
            <a:r>
              <a:rPr lang="en-US" sz="200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Triết</a:t>
            </a:r>
            <a:endParaRPr lang="en-US" sz="20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1800" u="sng" dirty="0">
                <a:latin typeface="Calibri" pitchFamily="34" charset="0"/>
                <a:cs typeface="Calibri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tmtriet@fit.hcmus.edu.vn </a:t>
            </a:r>
            <a:endParaRPr lang="en-US" sz="1800" u="sng" dirty="0"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180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ThS</a:t>
            </a:r>
            <a:r>
              <a:rPr lang="en-US" sz="1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. Trần Văn </a:t>
            </a:r>
            <a:r>
              <a:rPr lang="en-US" sz="180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Quý</a:t>
            </a:r>
            <a:endParaRPr lang="en-US" sz="18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1800" u="sng" dirty="0">
                <a:latin typeface="Calibri" pitchFamily="34" charset="0"/>
                <a:cs typeface="Calibri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tvquy@fit.hcmus.edu.vn</a:t>
            </a:r>
            <a:endParaRPr lang="en-US" sz="1800" u="sng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299" y="188640"/>
            <a:ext cx="3469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Trường Đại học Khoa Học Tự Nhiên</a:t>
            </a:r>
          </a:p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Khoa Công Nghệ Thông Tin</a:t>
            </a:r>
          </a:p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Bộ môn Công Nghệ Phần Mềm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645333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FFFF"/>
                </a:solidFill>
              </a:rPr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326107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môn học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Môn học: Kiến trúc phần mềm (CTT526)</a:t>
            </a:r>
          </a:p>
          <a:p>
            <a:pPr algn="just"/>
            <a:r>
              <a:rPr lang="en-US"/>
              <a:t>Số tín chỉ: 4</a:t>
            </a:r>
          </a:p>
          <a:p>
            <a:pPr algn="just"/>
            <a:r>
              <a:rPr lang="en-US"/>
              <a:t>Môn học trước: Phân tích và thiết kế phần mềm (CTT504)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568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1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/>
              <a:t>Môn học trình bày về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bản chất, ý nghĩa </a:t>
            </a:r>
            <a:r>
              <a:rPr lang="en-US"/>
              <a:t>của kiến trúc phần mềm trong việc phát triển phần mềm, cũng như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nguyên tắc tổng quan </a:t>
            </a:r>
            <a:r>
              <a:rPr lang="en-US"/>
              <a:t>của quy trình thiết kế kiến trúc và các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yếu tố đánh giá chất lượng </a:t>
            </a:r>
            <a:r>
              <a:rPr lang="en-US"/>
              <a:t>kiến trúc phần mềm. </a:t>
            </a:r>
          </a:p>
          <a:p>
            <a:pPr algn="just"/>
            <a:r>
              <a:rPr lang="en-US"/>
              <a:t>Nội dung môn học: một số cách tiếp cận tiên tiến trong thiết kế kiến trúc phần mềm</a:t>
            </a:r>
          </a:p>
          <a:p>
            <a:pPr lvl="1" algn="just"/>
            <a:r>
              <a:rPr lang="en-US"/>
              <a:t>một số kỹ thuật xây dựng tầng trung gian trong kiến trúc phần mềm (</a:t>
            </a:r>
            <a:r>
              <a:rPr lang="en-US" i="1">
                <a:solidFill>
                  <a:schemeClr val="accent1">
                    <a:lumMod val="75000"/>
                  </a:schemeClr>
                </a:solidFill>
              </a:rPr>
              <a:t>Middleware</a:t>
            </a:r>
            <a:r>
              <a:rPr lang="en-US"/>
              <a:t>); </a:t>
            </a:r>
          </a:p>
          <a:p>
            <a:pPr lvl="1" algn="just"/>
            <a:r>
              <a:rPr lang="en-US"/>
              <a:t>kiến trúc phần mềm cho dòng sản phẩm phần mềm (</a:t>
            </a:r>
            <a:r>
              <a:rPr lang="en-US" i="1">
                <a:solidFill>
                  <a:schemeClr val="accent1">
                    <a:lumMod val="75000"/>
                  </a:schemeClr>
                </a:solidFill>
              </a:rPr>
              <a:t>ProductLine</a:t>
            </a:r>
            <a:r>
              <a:rPr lang="en-US"/>
              <a:t>); </a:t>
            </a:r>
          </a:p>
          <a:p>
            <a:pPr lvl="1" algn="just"/>
            <a:r>
              <a:rPr lang="en-US"/>
              <a:t>kiến trúc phần mềm phát triển theo hướng mô hình (</a:t>
            </a:r>
            <a:r>
              <a:rPr lang="en-US" i="1">
                <a:solidFill>
                  <a:schemeClr val="accent1">
                    <a:lumMod val="75000"/>
                  </a:schemeClr>
                </a:solidFill>
              </a:rPr>
              <a:t>Model-Driven Architecture</a:t>
            </a:r>
            <a:r>
              <a:rPr lang="en-US"/>
              <a:t>);</a:t>
            </a:r>
          </a:p>
          <a:p>
            <a:pPr lvl="1" algn="just"/>
            <a:r>
              <a:rPr lang="en-US"/>
              <a:t>kiến trúc phần mềm phát triển theo hướng dịch vụ (</a:t>
            </a:r>
            <a:r>
              <a:rPr lang="en-US" i="1">
                <a:solidFill>
                  <a:schemeClr val="accent1">
                    <a:lumMod val="75000"/>
                  </a:schemeClr>
                </a:solidFill>
              </a:rPr>
              <a:t>Service- Oriented Architecture</a:t>
            </a:r>
            <a:r>
              <a:rPr lang="en-US"/>
              <a:t>).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642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1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vi-VN" dirty="0"/>
              <a:t>                    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0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098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1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vi-VN" dirty="0"/>
              <a:t>                    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Xác định được các yêu cầu về kiến trúc của phần mềm</a:t>
            </a:r>
          </a:p>
          <a:p>
            <a:pPr lvl="0"/>
            <a:r>
              <a:rPr lang="en-US"/>
              <a:t>Trình bày và phân tích được một số giải pháp về công nghệ và kiến trúc phần mềm</a:t>
            </a:r>
          </a:p>
          <a:p>
            <a:pPr lvl="0"/>
            <a:r>
              <a:rPr lang="en-US"/>
              <a:t>Chọn lựa được giải pháp phù hợp về công nghệ và kiến trúc phần mềm cho hệ thống phần mềm</a:t>
            </a:r>
          </a:p>
          <a:p>
            <a:pPr lvl="0"/>
            <a:r>
              <a:rPr lang="en-US"/>
              <a:t>Phân tích được ưu điểm và hạn chế của một giải pháp công nghệ và kiến trúc phần mềm</a:t>
            </a:r>
          </a:p>
          <a:p>
            <a:pPr lvl="0"/>
            <a:r>
              <a:rPr lang="en-US"/>
              <a:t>Đề xuất được cải tiến về giải pháp có sẵn về công nghệ và kiến trúc phần mềm cho hệ thống phần mềm</a:t>
            </a:r>
          </a:p>
          <a:p>
            <a:pPr lvl="0"/>
            <a:r>
              <a:rPr lang="en-US"/>
              <a:t>Có khả năng tự tìm hiểu, phân tích và đánh giá các giải pháp về công nghệ và kiến trúc mới</a:t>
            </a:r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957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</a:t>
            </a:r>
            <a:r>
              <a:rPr lang="en-US" dirty="0" err="1"/>
              <a:t>nhóm</a:t>
            </a:r>
            <a:r>
              <a:rPr lang="en-US" dirty="0"/>
              <a:t> Creational Pattern)</a:t>
            </a:r>
          </a:p>
          <a:p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</a:t>
            </a:r>
            <a:r>
              <a:rPr lang="en-US" dirty="0" err="1"/>
              <a:t>nhóm</a:t>
            </a:r>
            <a:r>
              <a:rPr lang="en-US" dirty="0"/>
              <a:t> Behavioral Pattern)  </a:t>
            </a:r>
          </a:p>
          <a:p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</a:t>
            </a:r>
            <a:r>
              <a:rPr lang="en-US" dirty="0" err="1"/>
              <a:t>nhóm</a:t>
            </a:r>
            <a:r>
              <a:rPr lang="en-US" dirty="0"/>
              <a:t> Structural Pattern) </a:t>
            </a:r>
          </a:p>
          <a:p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r>
              <a:rPr lang="en-US" dirty="0"/>
              <a:t>Middleware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)</a:t>
            </a:r>
          </a:p>
          <a:p>
            <a:r>
              <a:rPr lang="en-US" dirty="0"/>
              <a:t>Middleware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)</a:t>
            </a:r>
          </a:p>
          <a:p>
            <a:r>
              <a:rPr lang="en-US" dirty="0"/>
              <a:t>Middleware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)</a:t>
            </a:r>
          </a:p>
          <a:p>
            <a:r>
              <a:rPr lang="en-US" dirty="0"/>
              <a:t>Middleware (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)</a:t>
            </a:r>
          </a:p>
          <a:p>
            <a:r>
              <a:rPr lang="en-US" dirty="0"/>
              <a:t>Middleware (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)</a:t>
            </a:r>
          </a:p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- Service-Oriented Architecture</a:t>
            </a:r>
          </a:p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- Model-Driven Architecture</a:t>
            </a:r>
          </a:p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Cloud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217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Tài liệu tham khảo chính</a:t>
            </a:r>
          </a:p>
          <a:p>
            <a:pPr marL="344488" lvl="2" indent="0">
              <a:buNone/>
            </a:pPr>
            <a:r>
              <a:rPr lang="en-US" sz="2400"/>
              <a:t>Ian Gorton, </a:t>
            </a:r>
            <a:r>
              <a:rPr lang="en-US" sz="2400" b="1" i="1">
                <a:solidFill>
                  <a:schemeClr val="accent1">
                    <a:lumMod val="75000"/>
                  </a:schemeClr>
                </a:solidFill>
              </a:rPr>
              <a:t>Essential Software Architecture</a:t>
            </a:r>
            <a:r>
              <a:rPr lang="en-US" sz="2400"/>
              <a:t>, 2</a:t>
            </a:r>
            <a:r>
              <a:rPr lang="en-US" sz="2400" baseline="30000"/>
              <a:t>nd</a:t>
            </a:r>
            <a:r>
              <a:rPr lang="en-US" sz="2400"/>
              <a:t> Edition, Springer, 2001, ISBN 978-3-642-19175-6</a:t>
            </a:r>
          </a:p>
          <a:p>
            <a:pPr marL="344488" lvl="2" indent="0">
              <a:buNone/>
            </a:pPr>
            <a:endParaRPr lang="en-US" sz="2400"/>
          </a:p>
          <a:p>
            <a:r>
              <a:rPr lang="en-US"/>
              <a:t>Các tài liệu tham khảo khác: </a:t>
            </a:r>
            <a:r>
              <a:rPr lang="en-US" i="1"/>
              <a:t>GV sẽ giới thiệu sau</a:t>
            </a:r>
            <a:endParaRPr lang="en-US"/>
          </a:p>
          <a:p>
            <a:endParaRPr lang="en-US"/>
          </a:p>
          <a:p>
            <a:pPr>
              <a:buFont typeface="Arial" pitchFamily="34" charset="0"/>
              <a:buChar char="•"/>
            </a:pPr>
            <a:endParaRPr lang="en-US"/>
          </a:p>
          <a:p>
            <a:pPr>
              <a:buFont typeface="Arial" pitchFamily="34" charset="0"/>
              <a:buChar char="•"/>
            </a:pPr>
            <a:endParaRPr lang="en-US"/>
          </a:p>
          <a:p>
            <a:pPr>
              <a:buFont typeface="Arial" pitchFamily="34" charset="0"/>
              <a:buChar char="•"/>
            </a:pPr>
            <a:endParaRPr lang="en-US" i="1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39748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QAoP9Sb6bgY0KgKPEs8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sMbgx6fGL87yw3VeVBd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jHI15DKhAjxMEXJpVeVC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OGj1vFLavc785sersvp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MR5cOZmhW2ZlTkMCeBP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xODWHNs6B9weTrViQLO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8KyTFQgNlGyckhySizP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OFqkGWL3kMjrFTnN7BQ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PFH7EJYteprFiVTsk9j2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TSBFuvrdYC3Z0Jd2dMA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MnYukNswLvsTNe24tXM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KKArD1kn80nX7WAXUzlC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fVTI666fGhn16eG0aEK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w6WZ08jCicpJ82BBGlp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jHI15DKhAjxMEXJpVeVC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OGj1vFLavc785sersvp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MR5cOZmhW2ZlTkMCeBP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xODWHNs6B9weTrViQLO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jHI15DKhAjxMEXJpVeVC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OGj1vFLavc785sersv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MR5cOZmhW2ZlTkMCeBP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xODWHNs6B9weTrViQLO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q9nenImXuGK6PNnvRQJ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8KyTFQgNlGyckhySizP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2Dj9SKTMlecTahgNWEM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hmQK9w3uL7uBO7JUeQB4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TWC5f3T4gdILgtpIdP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IilaxSINaXaWQXOwrOqR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6lsrO7nepLobDgUHbbh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PpvAbM1RH5tVfP4rTGMJ"/>
</p:tagLst>
</file>

<file path=ppt/theme/theme1.xml><?xml version="1.0" encoding="utf-8"?>
<a:theme xmlns:a="http://schemas.openxmlformats.org/drawingml/2006/main" name="2_Blue Rays Segoe Templat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B37FCA-EF47-4CD9-8D1A-A1A3C98D52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A37A17A-5AD6-4B09-81A0-DE04FC5040A4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3E64B3FB-D41B-43EA-9BB3-E80B28B33B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11101</TotalTime>
  <Words>636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MS PGothic</vt:lpstr>
      <vt:lpstr>Arial</vt:lpstr>
      <vt:lpstr>Calibri</vt:lpstr>
      <vt:lpstr>Tahoma</vt:lpstr>
      <vt:lpstr>Wingdings</vt:lpstr>
      <vt:lpstr>Wingdings 2</vt:lpstr>
      <vt:lpstr>2_Blue Rays Segoe Template</vt:lpstr>
      <vt:lpstr>Office Theme</vt:lpstr>
      <vt:lpstr>CTT526 - Kiến trúc phần mềm Giới thiệu môn học</vt:lpstr>
      <vt:lpstr>Giới thiệu môn học</vt:lpstr>
      <vt:lpstr>Giới thiệu phần 1 của môn học</vt:lpstr>
      <vt:lpstr>Sau khi học xong phần 1 môn học,                      sinh viên có thể …</vt:lpstr>
      <vt:lpstr>Sau khi học xong phần 1 môn học,                      sinh viên có thể …</vt:lpstr>
      <vt:lpstr>Kế hoạch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và phát triển hệ thống xây dựng và vận hành robot thu thập thông tin trên web và ứng dụng</dc:title>
  <dc:creator>Nguyen Huy Khanh</dc:creator>
  <cp:lastModifiedBy>Minh-Triet TRAN</cp:lastModifiedBy>
  <cp:revision>856</cp:revision>
  <dcterms:created xsi:type="dcterms:W3CDTF">2010-06-07T17:39:31Z</dcterms:created>
  <dcterms:modified xsi:type="dcterms:W3CDTF">2018-09-15T16:21:49Z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TC102867099990</vt:lpwstr>
  </property>
</Properties>
</file>