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77" r:id="rId4"/>
    <p:sldMasterId id="2147483692" r:id="rId5"/>
  </p:sldMasterIdLst>
  <p:notesMasterIdLst>
    <p:notesMasterId r:id="rId35"/>
  </p:notesMasterIdLst>
  <p:handoutMasterIdLst>
    <p:handoutMasterId r:id="rId36"/>
  </p:handoutMasterIdLst>
  <p:sldIdLst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6" r:id="rId17"/>
    <p:sldId id="269" r:id="rId18"/>
    <p:sldId id="274" r:id="rId19"/>
    <p:sldId id="270" r:id="rId20"/>
    <p:sldId id="271" r:id="rId21"/>
    <p:sldId id="272" r:id="rId22"/>
    <p:sldId id="273" r:id="rId23"/>
    <p:sldId id="275" r:id="rId24"/>
    <p:sldId id="277" r:id="rId25"/>
    <p:sldId id="278" r:id="rId26"/>
    <p:sldId id="276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66"/>
    <a:srgbClr val="F2F2F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8" autoAdjust="0"/>
    <p:restoredTop sz="75915" autoAdjust="0"/>
  </p:normalViewPr>
  <p:slideViewPr>
    <p:cSldViewPr>
      <p:cViewPr varScale="1">
        <p:scale>
          <a:sx n="72" d="100"/>
          <a:sy n="72" d="100"/>
        </p:scale>
        <p:origin x="9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928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A7C97-7D02-434B-9918-01A2F3D53A0C}" type="datetimeFigureOut">
              <a:rPr lang="vi-VN" smtClean="0"/>
              <a:t>24/02/2016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F4F2F-672B-42D7-959A-03FCABF0C1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0765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C775-880C-44CB-8AE2-3269D895F24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310F0-22F4-44BC-9418-29B3E4077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6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4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30251" y="1905002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30250" y="4344990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94E32-4170-4021-B719-95079F0FA93F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E6E58-6A76-4BB3-9407-1346E2411A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40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5E30F-C99D-4A61-8237-38726863D826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3704A-09E0-4270-8585-5310F949EB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71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C9371-045D-4ACD-ACE6-E9AF1F4F348C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00D0-AF3D-4F3F-AF2E-17F07C6439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95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DDA33-8AD1-454E-AFA9-0C37C3317A09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A85C9-D9B7-40D8-9156-9CA5FE2E85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840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C83F-8D27-4444-997A-3EB7F26BAC8C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FDB9D-5785-4723-B920-B508B7A3D0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268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3BF61-869F-4F35-96E8-39D06E0AFD90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05841-80B2-4D3E-BC67-7779F36059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424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073E4-D9B9-4A4F-80AB-6F239C9C28AB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B5A95-897B-4EDA-9D07-542532FC94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366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00994-2A4C-43F3-9BCD-01B0FA4FB2F2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27238-30D2-4135-8435-7DCEBE8C9F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242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page">
    <p:bg>
      <p:bgPr>
        <a:blipFill dpi="0" rotWithShape="1">
          <a:blip r:embed="rId7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xfrm>
            <a:off x="457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80BE87B-0B9D-4994-9E79-C1ADF90FF265}" type="datetime1">
              <a:rPr lang="vi-VN" smtClean="0">
                <a:solidFill>
                  <a:srgbClr val="4F81BD">
                    <a:lumMod val="20000"/>
                    <a:lumOff val="80000"/>
                  </a:srgbClr>
                </a:solidFill>
              </a:rPr>
              <a:pPr/>
              <a:t>24/02/2016</a:t>
            </a:fld>
            <a:endParaRPr lang="vi-VN">
              <a:solidFill>
                <a:srgbClr val="4F81BD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xfrm>
            <a:off x="3124200" y="6525346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vi-VN">
                <a:solidFill>
                  <a:srgbClr val="4F81BD">
                    <a:lumMod val="20000"/>
                    <a:lumOff val="80000"/>
                  </a:srgbClr>
                </a:solidFill>
              </a:rPr>
              <a:t>Luận văn Thạc sĩ – Nguyễn Huy Khánh</a:t>
            </a:r>
            <a:endParaRPr lang="vi-VN" dirty="0">
              <a:solidFill>
                <a:srgbClr val="4F81BD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xfrm>
            <a:off x="6553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>
                <a:solidFill>
                  <a:srgbClr val="4F81BD">
                    <a:lumMod val="20000"/>
                    <a:lumOff val="80000"/>
                  </a:srgbClr>
                </a:solidFill>
              </a:rPr>
              <a:pPr/>
              <a:t>‹#›</a:t>
            </a:fld>
            <a:endParaRPr lang="vi-VN">
              <a:solidFill>
                <a:srgbClr val="4F81BD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81000" y="227314"/>
            <a:ext cx="8382000" cy="443198"/>
          </a:xfrm>
        </p:spPr>
        <p:txBody>
          <a:bodyPr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25" name="Content Placeholder 23"/>
          <p:cNvSpPr>
            <a:spLocks noGrp="1"/>
          </p:cNvSpPr>
          <p:nvPr>
            <p:ph sz="quarter" idx="17"/>
            <p:custDataLst>
              <p:tags r:id="rId5"/>
            </p:custDataLst>
          </p:nvPr>
        </p:nvSpPr>
        <p:spPr>
          <a:xfrm>
            <a:off x="395537" y="1268415"/>
            <a:ext cx="8496944" cy="51847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888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68955" y="4344990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rgbClr val="F2F2F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722050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1" u="none" strike="noStrike" kern="0" cap="none" spc="-150" normalizeH="0" baseline="0" noProof="0" dirty="0" smtClean="0">
                <a:ln w="3175"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">
    <p:bg>
      <p:bgPr>
        <a:blipFill dpi="0" rotWithShape="1">
          <a:blip r:embed="rId7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xfrm>
            <a:off x="457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12/09/2012</a:t>
            </a:r>
            <a:endParaRPr lang="vi-V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xfrm>
            <a:off x="3124200" y="6525346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Kiến trúc phần mềm</a:t>
            </a:r>
            <a:endParaRPr lang="vi-VN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xfrm>
            <a:off x="6553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2" name="Title 2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81000" y="227314"/>
            <a:ext cx="8382000" cy="443198"/>
          </a:xfrm>
        </p:spPr>
        <p:txBody>
          <a:bodyPr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25" name="Content Placeholder 23"/>
          <p:cNvSpPr>
            <a:spLocks noGrp="1"/>
          </p:cNvSpPr>
          <p:nvPr>
            <p:ph sz="quarter" idx="17"/>
            <p:custDataLst>
              <p:tags r:id="rId5"/>
            </p:custDataLst>
          </p:nvPr>
        </p:nvSpPr>
        <p:spPr>
          <a:xfrm>
            <a:off x="395537" y="1268415"/>
            <a:ext cx="8496944" cy="51847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64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with reference">
    <p:bg>
      <p:bgPr>
        <a:blipFill dpi="0" rotWithShape="1">
          <a:blip r:embed="rId8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xfrm>
            <a:off x="457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12/09/2012</a:t>
            </a:r>
            <a:endParaRPr lang="vi-V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xfrm>
            <a:off x="3124200" y="6525346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Kiến trúc phần mềm</a:t>
            </a:r>
            <a:endParaRPr lang="vi-VN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xfrm>
            <a:off x="6553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2" name="Title 2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81000" y="227314"/>
            <a:ext cx="8382000" cy="609398"/>
          </a:xfrm>
        </p:spPr>
        <p:txBody>
          <a:bodyPr/>
          <a:lstStyle>
            <a:lvl1pPr>
              <a:defRPr sz="4400">
                <a:latin typeface="+mj-lt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25" name="Content Placeholder 23"/>
          <p:cNvSpPr>
            <a:spLocks noGrp="1"/>
          </p:cNvSpPr>
          <p:nvPr>
            <p:ph sz="quarter" idx="17"/>
            <p:custDataLst>
              <p:tags r:id="rId5"/>
            </p:custDataLst>
          </p:nvPr>
        </p:nvSpPr>
        <p:spPr>
          <a:xfrm>
            <a:off x="395537" y="1268415"/>
            <a:ext cx="8496944" cy="468086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</a:t>
            </a:r>
            <a:r>
              <a:rPr lang="vi-VN"/>
              <a:t>s</a:t>
            </a:r>
            <a:r>
              <a:rPr lang="en-US"/>
              <a:t>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  <p:custDataLst>
              <p:tags r:id="rId6"/>
            </p:custDataLst>
          </p:nvPr>
        </p:nvSpPr>
        <p:spPr>
          <a:xfrm>
            <a:off x="395288" y="6093298"/>
            <a:ext cx="8497887" cy="360099"/>
          </a:xfrm>
        </p:spPr>
        <p:txBody>
          <a:bodyPr anchor="b">
            <a:noAutofit/>
          </a:bodyPr>
          <a:lstStyle>
            <a:lvl1pPr marL="0" indent="0">
              <a:buFont typeface="Arial" pitchFamily="34" charset="0"/>
              <a:buNone/>
              <a:defRPr lang="en-US" sz="1400" i="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47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6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xfrm>
            <a:off x="457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12/09/2012</a:t>
            </a:r>
            <a:endParaRPr lang="vi-V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xfrm>
            <a:off x="3124200" y="6525346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Kiến trúc phần mềm</a:t>
            </a:r>
            <a:endParaRPr lang="vi-VN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xfrm>
            <a:off x="6553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2" name="Title 2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81000" y="227314"/>
            <a:ext cx="8382000" cy="609398"/>
          </a:xfrm>
        </p:spPr>
        <p:txBody>
          <a:bodyPr/>
          <a:lstStyle>
            <a:lvl1pPr>
              <a:defRPr sz="4400">
                <a:latin typeface="+mj-lt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653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7"/>
            <a:ext cx="8382000" cy="1877437"/>
          </a:xfrm>
        </p:spPr>
        <p:txBody>
          <a:bodyPr/>
          <a:lstStyle>
            <a:lvl1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54E0A-EA43-4ABC-A4FE-66B297451C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952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37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 sz="2400"/>
            </a:lvl1pPr>
            <a:lvl2pPr>
              <a:buClr>
                <a:srgbClr val="0F75BD"/>
              </a:buClr>
              <a:defRPr sz="2400"/>
            </a:lvl2pPr>
            <a:lvl3pPr marL="1201738" indent="-287338">
              <a:buClr>
                <a:schemeClr val="accent6"/>
              </a:buClr>
              <a:defRPr sz="2400"/>
            </a:lvl3pPr>
            <a:lvl4pPr>
              <a:buClr>
                <a:srgbClr val="0F75BD"/>
              </a:buClr>
              <a:defRPr sz="2400"/>
            </a:lvl4pPr>
            <a:lvl5pPr>
              <a:buClr>
                <a:schemeClr val="accent6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06B24BD-2E6E-451C-9AE1-B862760FB81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2/24/2016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AC82AD-8CFC-4AB9-AD4D-B4038A0EFAC2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8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BB4BA-422C-492C-B2BF-371132F0E9D1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5AF5E-F3AC-42E6-AF7A-57A1C8DB47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11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381000" y="315931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81000" y="1412877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0"/>
            </p:custDataLst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12/09/2012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1"/>
            </p:custDataLst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Kiến trúc phần mềm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/>
              <a:t>‹#›</a:t>
            </a:fld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7" r:id="rId3"/>
    <p:sldLayoutId id="2147483689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  <p:hf hdr="0" ftr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 baseline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 baseline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 baseline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 baseline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 baseline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F84CB10-63B5-402B-9583-9B36F7566CC3}" type="datetimeFigureOut">
              <a:rPr lang="en-US"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2/24/2016</a:t>
            </a:fld>
            <a:endParaRPr lang="en-US"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FD7561E-52D8-4BD4-8567-3C9923E01D33}" type="slidenum">
              <a:rPr lang="en-US" altLang="en-US" smtClean="0"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800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anose="05020102010507070707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anose="05000000000000000000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anose="05020102010507070707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alibri" pitchFamily="34" charset="0"/>
                <a:cs typeface="Calibri" pitchFamily="34" charset="0"/>
              </a:rPr>
              <a:t>CTT526 -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Kiến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trúc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phần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mềm</a:t>
            </a:r>
            <a:br>
              <a:rPr lang="en-US" sz="3200" dirty="0">
                <a:latin typeface="Calibri" pitchFamily="34" charset="0"/>
                <a:cs typeface="Calibri" pitchFamily="34" charset="0"/>
              </a:rPr>
            </a:br>
            <a:r>
              <a:rPr lang="en-US" sz="6000" dirty="0" err="1">
                <a:latin typeface="Calibri" pitchFamily="34" charset="0"/>
                <a:cs typeface="Calibri" pitchFamily="34" charset="0"/>
              </a:rPr>
              <a:t>Mẫu</a:t>
            </a:r>
            <a:r>
              <a:rPr lang="en-US" sz="6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>
                <a:latin typeface="Calibri" pitchFamily="34" charset="0"/>
                <a:cs typeface="Calibri" pitchFamily="34" charset="0"/>
              </a:rPr>
              <a:t>thiết</a:t>
            </a:r>
            <a:r>
              <a:rPr lang="en-US" sz="6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>
                <a:latin typeface="Calibri" pitchFamily="34" charset="0"/>
                <a:cs typeface="Calibri" pitchFamily="34" charset="0"/>
              </a:rPr>
              <a:t>kế</a:t>
            </a:r>
            <a:br>
              <a:rPr lang="en-US" sz="6000" dirty="0">
                <a:latin typeface="Calibri" pitchFamily="34" charset="0"/>
                <a:cs typeface="Calibri" pitchFamily="34" charset="0"/>
              </a:rPr>
            </a:br>
            <a:r>
              <a:rPr lang="en-US" sz="3600" dirty="0">
                <a:latin typeface="Calibri" pitchFamily="34" charset="0"/>
                <a:cs typeface="Calibri" pitchFamily="34" charset="0"/>
              </a:rPr>
              <a:t>Creational Patterns</a:t>
            </a:r>
            <a:endParaRPr lang="en-US" sz="7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9141" y="3573016"/>
            <a:ext cx="6400800" cy="750627"/>
          </a:xfrm>
        </p:spPr>
        <p:txBody>
          <a:bodyPr/>
          <a:lstStyle/>
          <a:p>
            <a:pPr algn="r"/>
            <a:r>
              <a:rPr lang="en-US" sz="20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PGS.TS</a:t>
            </a:r>
            <a:r>
              <a:rPr lang="en-US" sz="20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. Trần Minh </a:t>
            </a:r>
            <a:r>
              <a:rPr lang="en-US" sz="20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Triết</a:t>
            </a:r>
            <a:endParaRPr lang="en-US" sz="20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1800" u="sng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tmtriet@fit.hcmus.edu.vn</a:t>
            </a:r>
            <a:r>
              <a:rPr lang="en-US" sz="1800" u="sng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5299" y="188640"/>
            <a:ext cx="3469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Trường Đại học Khoa Học Tự Nhiên</a:t>
            </a:r>
          </a:p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Khoa Công Nghệ Thông Tin</a:t>
            </a:r>
          </a:p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Bộ môn Công Nghệ Phần Mềm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645333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FFFF"/>
                </a:solidFill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326107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Prototype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10</a:t>
            </a:fld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6151111" cy="285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</a:rPr>
              <a:t>Design Patterns - Elements of Reusable Object-Oriented Software</a:t>
            </a:r>
            <a:r>
              <a:rPr lang="en-US" sz="1400">
                <a:solidFill>
                  <a:schemeClr val="bg1"/>
                </a:solidFill>
              </a:rPr>
              <a:t>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176072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Prototype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11</a:t>
            </a:fld>
            <a:endParaRPr lang="vi-V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5306667" cy="352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[Christopher G. Lasater (2007). </a:t>
            </a:r>
            <a:r>
              <a:rPr lang="en-US" sz="1400">
                <a:solidFill>
                  <a:srgbClr val="0070C0"/>
                </a:solidFill>
              </a:rPr>
              <a:t>Design Patterns</a:t>
            </a:r>
            <a:r>
              <a:rPr lang="en-US" sz="1400">
                <a:solidFill>
                  <a:schemeClr val="bg1"/>
                </a:solidFill>
              </a:rPr>
              <a:t>, Wordware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145360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Prototype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12</a:t>
            </a:fld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44600"/>
            <a:ext cx="8685213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</a:rPr>
              <a:t>Design Patterns - Elements of Reusable Object-Oriented Software</a:t>
            </a:r>
            <a:r>
              <a:rPr lang="en-US" sz="1400">
                <a:solidFill>
                  <a:schemeClr val="bg1"/>
                </a:solidFill>
              </a:rPr>
              <a:t>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305784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Trong những tình huống nào nên sử dụng mẫu Prototype</a:t>
            </a:r>
          </a:p>
          <a:p>
            <a:r>
              <a:rPr lang="en-US"/>
              <a:t>Có phải chỉ sử dụng mẫu này trong quá trình tạo lập?</a:t>
            </a:r>
          </a:p>
          <a:p>
            <a:r>
              <a:rPr lang="en-US"/>
              <a:t>Những  vấn đề khác?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806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Builder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14</a:t>
            </a:fld>
            <a:endParaRPr lang="vi-V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6231112" cy="210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</a:rPr>
              <a:t>Design Patterns - Elements of Reusable Object-Oriented Software</a:t>
            </a:r>
            <a:r>
              <a:rPr lang="en-US" sz="1400">
                <a:solidFill>
                  <a:schemeClr val="bg1"/>
                </a:solidFill>
              </a:rPr>
              <a:t>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274327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Builder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15</a:t>
            </a:fld>
            <a:endParaRPr lang="vi-V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5155556" cy="250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[Christopher G. Lasater (2007). </a:t>
            </a:r>
            <a:r>
              <a:rPr lang="en-US" sz="1400">
                <a:solidFill>
                  <a:srgbClr val="0070C0"/>
                </a:solidFill>
              </a:rPr>
              <a:t>Design Patterns</a:t>
            </a:r>
            <a:r>
              <a:rPr lang="en-US" sz="1400">
                <a:solidFill>
                  <a:schemeClr val="bg1"/>
                </a:solidFill>
              </a:rPr>
              <a:t>, Wordware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88416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Builder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16</a:t>
            </a:fld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0648"/>
            <a:ext cx="6106667" cy="548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[Christopher G. Lasater (2007). </a:t>
            </a:r>
            <a:r>
              <a:rPr lang="en-US" sz="1400">
                <a:solidFill>
                  <a:srgbClr val="0070C0"/>
                </a:solidFill>
              </a:rPr>
              <a:t>Design Patterns</a:t>
            </a:r>
            <a:r>
              <a:rPr lang="en-US" sz="1400">
                <a:solidFill>
                  <a:schemeClr val="bg1"/>
                </a:solidFill>
              </a:rPr>
              <a:t>, Wordware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1563216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Builder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17</a:t>
            </a:fld>
            <a:endParaRPr lang="vi-VN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8640"/>
            <a:ext cx="4993651" cy="623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074132"/>
            <a:ext cx="399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[Christopher G. Lasater (2007). </a:t>
            </a:r>
            <a:r>
              <a:rPr lang="en-US" sz="1400">
                <a:solidFill>
                  <a:srgbClr val="0070C0"/>
                </a:solidFill>
              </a:rPr>
              <a:t>Design Patterns</a:t>
            </a:r>
            <a:r>
              <a:rPr lang="en-US" sz="1400">
                <a:solidFill>
                  <a:schemeClr val="bg1"/>
                </a:solidFill>
              </a:rPr>
              <a:t>, Wordware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7264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Builder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18</a:t>
            </a:fld>
            <a:endParaRPr lang="vi-V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593850"/>
            <a:ext cx="9002713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</a:rPr>
              <a:t>Design Patterns - Elements of Reusable Object-Oriented Software</a:t>
            </a:r>
            <a:r>
              <a:rPr lang="en-US" sz="1400">
                <a:solidFill>
                  <a:schemeClr val="bg1"/>
                </a:solidFill>
              </a:rPr>
              <a:t>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1809323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Những tình huống nào nên dùng mẫu Builder?</a:t>
            </a:r>
          </a:p>
          <a:p>
            <a:r>
              <a:rPr lang="en-US"/>
              <a:t>Cách xây dựng các đối tượng thành phần?</a:t>
            </a:r>
          </a:p>
          <a:p>
            <a:r>
              <a:rPr lang="en-US"/>
              <a:t>Những  vấn đề khác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664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Mở đầu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Ý tưởng về mẫu thiết kế</a:t>
            </a:r>
          </a:p>
          <a:p>
            <a:r>
              <a:rPr lang="en-US"/>
              <a:t>Sự ra đời của ý tưởng về mẫu thiết kế</a:t>
            </a:r>
          </a:p>
          <a:p>
            <a:r>
              <a:rPr lang="en-US"/>
              <a:t>23 mẫu thiết kế của nhóm GoF</a:t>
            </a:r>
          </a:p>
          <a:p>
            <a:pPr lvl="1"/>
            <a:r>
              <a:rPr lang="en-US"/>
              <a:t>Nhóm Creational Pattern</a:t>
            </a:r>
          </a:p>
          <a:p>
            <a:pPr lvl="1"/>
            <a:r>
              <a:rPr lang="en-US"/>
              <a:t>Nhóm Behavioral Pattern</a:t>
            </a:r>
          </a:p>
          <a:p>
            <a:pPr lvl="1"/>
            <a:r>
              <a:rPr lang="en-US"/>
              <a:t>Nhóm Structural Pattern</a:t>
            </a:r>
          </a:p>
          <a:p>
            <a:r>
              <a:rPr lang="en-US"/>
              <a:t>Một số quan điểm về cách vận dụng mẫu thiết kế</a:t>
            </a:r>
          </a:p>
          <a:p>
            <a:pPr lvl="1"/>
            <a:r>
              <a:rPr lang="en-US"/>
              <a:t>…</a:t>
            </a:r>
          </a:p>
          <a:p>
            <a:pPr lvl="1"/>
            <a:r>
              <a:rPr lang="en-US"/>
              <a:t>…</a:t>
            </a:r>
          </a:p>
          <a:p>
            <a:r>
              <a:rPr lang="en-US"/>
              <a:t>Một số nguyên lý cơ bản của lập trình hướng đối tượng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568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Abstract Factory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20</a:t>
            </a:fld>
            <a:endParaRPr lang="vi-V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833563"/>
            <a:ext cx="68865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</a:rPr>
              <a:t>Design Patterns - Elements of Reusable Object-Oriented Software</a:t>
            </a:r>
            <a:r>
              <a:rPr lang="en-US" sz="1400">
                <a:solidFill>
                  <a:schemeClr val="bg1"/>
                </a:solidFill>
              </a:rPr>
              <a:t>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4256308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Abstract Factory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21</a:t>
            </a:fld>
            <a:endParaRPr lang="vi-V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04" y="1412776"/>
            <a:ext cx="5996191" cy="428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[Christopher G. Lasater (2007). </a:t>
            </a:r>
            <a:r>
              <a:rPr lang="en-US" sz="1400">
                <a:solidFill>
                  <a:srgbClr val="0070C0"/>
                </a:solidFill>
              </a:rPr>
              <a:t>Design Patterns</a:t>
            </a:r>
            <a:r>
              <a:rPr lang="en-US" sz="1400">
                <a:solidFill>
                  <a:schemeClr val="bg1"/>
                </a:solidFill>
              </a:rPr>
              <a:t>, Wordware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341546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Abstract Factory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22</a:t>
            </a:fld>
            <a:endParaRPr lang="vi-V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301750"/>
            <a:ext cx="8926513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</a:rPr>
              <a:t>Design Patterns - Elements of Reusable Object-Oriented Software</a:t>
            </a:r>
            <a:r>
              <a:rPr lang="en-US" sz="1400">
                <a:solidFill>
                  <a:schemeClr val="bg1"/>
                </a:solidFill>
              </a:rPr>
              <a:t>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3392749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Abstract Factory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23</a:t>
            </a:fld>
            <a:endParaRPr lang="vi-V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0648"/>
            <a:ext cx="4868572" cy="521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[Christopher G. Lasater (2007). </a:t>
            </a:r>
            <a:r>
              <a:rPr lang="en-US" sz="1400">
                <a:solidFill>
                  <a:srgbClr val="0070C0"/>
                </a:solidFill>
              </a:rPr>
              <a:t>Design Patterns</a:t>
            </a:r>
            <a:r>
              <a:rPr lang="en-US" sz="1400">
                <a:solidFill>
                  <a:schemeClr val="bg1"/>
                </a:solidFill>
              </a:rPr>
              <a:t>, Wordware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2049144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Abstract Factory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24</a:t>
            </a:fld>
            <a:endParaRPr lang="vi-V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0648"/>
            <a:ext cx="5203810" cy="569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[Christopher G. Lasater (2007). </a:t>
            </a:r>
            <a:r>
              <a:rPr lang="en-US" sz="1400">
                <a:solidFill>
                  <a:srgbClr val="0070C0"/>
                </a:solidFill>
              </a:rPr>
              <a:t>Design Patterns</a:t>
            </a:r>
            <a:r>
              <a:rPr lang="en-US" sz="1400">
                <a:solidFill>
                  <a:schemeClr val="bg1"/>
                </a:solidFill>
              </a:rPr>
              <a:t>, Wordware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420198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Những tình huống nào nên sử dụng mẫu Abstract Factory?</a:t>
            </a:r>
          </a:p>
          <a:p>
            <a:r>
              <a:rPr lang="en-US"/>
              <a:t>Abstract Factory với Factory và Builder?</a:t>
            </a:r>
          </a:p>
          <a:p>
            <a:r>
              <a:rPr lang="en-US"/>
              <a:t>Những vấn đề khác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5153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Singleton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26</a:t>
            </a:fld>
            <a:endParaRPr lang="vi-V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5217778" cy="185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</a:rPr>
              <a:t>Design Patterns - Elements of Reusable Object-Oriented Software</a:t>
            </a:r>
            <a:r>
              <a:rPr lang="en-US" sz="1400">
                <a:solidFill>
                  <a:schemeClr val="bg1"/>
                </a:solidFill>
              </a:rPr>
              <a:t>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539603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Singleton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27</a:t>
            </a:fld>
            <a:endParaRPr lang="vi-V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00" y="2500760"/>
            <a:ext cx="2000000" cy="132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[Christopher G. Lasater (2007). </a:t>
            </a:r>
            <a:r>
              <a:rPr lang="en-US" sz="1400">
                <a:solidFill>
                  <a:srgbClr val="0070C0"/>
                </a:solidFill>
              </a:rPr>
              <a:t>Design Patterns</a:t>
            </a:r>
            <a:r>
              <a:rPr lang="en-US" sz="1400">
                <a:solidFill>
                  <a:schemeClr val="bg1"/>
                </a:solidFill>
              </a:rPr>
              <a:t>, Wordware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2406493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Những tình huống nào nên dùng mẫu Singleton?</a:t>
            </a:r>
          </a:p>
          <a:p>
            <a:r>
              <a:rPr lang="en-US"/>
              <a:t>Có nhất thiết phải là “single” – đối tượng duy nhất?</a:t>
            </a:r>
          </a:p>
          <a:p>
            <a:r>
              <a:rPr lang="en-US"/>
              <a:t>Làm sao để quản lý số lượng thể hiện (đối tượng) của một lớp?</a:t>
            </a:r>
          </a:p>
          <a:p>
            <a:r>
              <a:rPr lang="en-US"/>
              <a:t>Ràng buộc về số lượng được xét trong toàn bộ quá trình thực thi ứng dụng hay được xét riêng tại mỗi thời điểm?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4789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Những tính chất chung của nhóm mẫu thiết kế Creational Pattern</a:t>
            </a:r>
          </a:p>
          <a:p>
            <a:r>
              <a:rPr lang="en-US"/>
              <a:t>Những biến thể của các mẫu thiết kế trong nhóm Creational Pattern</a:t>
            </a:r>
          </a:p>
          <a:p>
            <a:r>
              <a:rPr lang="en-US"/>
              <a:t>Những vấn đề khác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31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thiết kế trong nhóm Creational 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Mẫu Factory</a:t>
            </a:r>
          </a:p>
          <a:p>
            <a:r>
              <a:rPr lang="en-US"/>
              <a:t>Mẫu Abstract Factory</a:t>
            </a:r>
          </a:p>
          <a:p>
            <a:r>
              <a:rPr lang="en-US"/>
              <a:t>Mẫu Builder</a:t>
            </a:r>
          </a:p>
          <a:p>
            <a:r>
              <a:rPr lang="en-US"/>
              <a:t>Mẫu Prototype</a:t>
            </a:r>
          </a:p>
          <a:p>
            <a:r>
              <a:rPr lang="en-US"/>
              <a:t>Mẫu Singleton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490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Factory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4</a:t>
            </a:fld>
            <a:endParaRPr lang="vi-VN"/>
          </a:p>
        </p:txBody>
      </p:sp>
      <p:sp>
        <p:nvSpPr>
          <p:cNvPr id="6" name="AutoShape 2" descr="mk:@MSITStore:H:\E\Teach\KTPM\Gamma95.chm::/Pictures/fmethod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166938"/>
            <a:ext cx="69723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</a:rPr>
              <a:t>Design Patterns - Elements of Reusable Object-Oriented Software</a:t>
            </a:r>
            <a:r>
              <a:rPr lang="en-US" sz="1400">
                <a:solidFill>
                  <a:schemeClr val="bg1"/>
                </a:solidFill>
              </a:rPr>
              <a:t>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181409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Factory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5</a:t>
            </a:fld>
            <a:endParaRPr lang="vi-V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7438"/>
            <a:ext cx="5573334" cy="450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[Christopher G. Lasater (2007). </a:t>
            </a:r>
            <a:r>
              <a:rPr lang="en-US" sz="1400">
                <a:solidFill>
                  <a:srgbClr val="0070C0"/>
                </a:solidFill>
              </a:rPr>
              <a:t>Design Patterns</a:t>
            </a:r>
            <a:r>
              <a:rPr lang="en-US" sz="1400">
                <a:solidFill>
                  <a:schemeClr val="bg1"/>
                </a:solidFill>
              </a:rPr>
              <a:t>, Wordware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219018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Factory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6</a:t>
            </a:fld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6088889" cy="233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</a:rPr>
              <a:t>Design Patterns - Elements of Reusable Object-Oriented Software</a:t>
            </a:r>
            <a:r>
              <a:rPr lang="en-US" sz="1400">
                <a:solidFill>
                  <a:schemeClr val="bg1"/>
                </a:solidFill>
              </a:rPr>
              <a:t>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22664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Factory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7</a:t>
            </a:fld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49239"/>
            <a:ext cx="6775874" cy="285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[Erich Gamma, Richard Helm, Ralph Johnson, John Vlissides (1995). </a:t>
            </a:r>
            <a:r>
              <a:rPr lang="en-US" sz="1400">
                <a:solidFill>
                  <a:srgbClr val="0070C0"/>
                </a:solidFill>
              </a:rPr>
              <a:t>Design Patterns - Elements of Reusable Object-Oriented Software</a:t>
            </a:r>
            <a:r>
              <a:rPr lang="en-US" sz="1400">
                <a:solidFill>
                  <a:schemeClr val="bg1"/>
                </a:solidFill>
              </a:rPr>
              <a:t>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207660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Factory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8</a:t>
            </a:fld>
            <a:endParaRPr lang="vi-V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6355556" cy="376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[Christopher G. Lasater (2007). </a:t>
            </a:r>
            <a:r>
              <a:rPr lang="en-US" sz="1400">
                <a:solidFill>
                  <a:srgbClr val="0070C0"/>
                </a:solidFill>
              </a:rPr>
              <a:t>Design Patterns</a:t>
            </a:r>
            <a:r>
              <a:rPr lang="en-US" sz="1400">
                <a:solidFill>
                  <a:schemeClr val="bg1"/>
                </a:solidFill>
              </a:rPr>
              <a:t>, Wordware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133892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Trong những tình huống nào nên nghĩ đến mẫu Factory?</a:t>
            </a:r>
          </a:p>
          <a:p>
            <a:r>
              <a:rPr lang="en-US"/>
              <a:t>Làm cách nào để xác định muốn tạo ra sản phẩm loại nào từ Factory?</a:t>
            </a:r>
          </a:p>
          <a:p>
            <a:r>
              <a:rPr lang="en-US"/>
              <a:t>Làm cách nào để tạo lập một sản phẩm theo yêu cầu?</a:t>
            </a:r>
          </a:p>
          <a:p>
            <a:r>
              <a:rPr lang="en-US"/>
              <a:t>Các biến thể?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12/09/2012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0896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QAoP9Sb6bgY0KgKPEs8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sMbgx6fGL87yw3VeVBd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HI15DKhAjxMEXJpVeVC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OGj1vFLavc785sersvp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MR5cOZmhW2ZlTkMCeBP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xODWHNs6B9weTrViQLO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8KyTFQgNlGyckhySizP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OFqkGWL3kMjrFTnN7BQ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PFH7EJYteprFiVTsk9j2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TSBFuvrdYC3Z0Jd2dMA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MnYukNswLvsTNe24tXM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KArD1kn80nX7WAXUzlC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fVTI666fGhn16eG0aEK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w6WZ08jCicpJ82BBGlp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HI15DKhAjxMEXJpVeVC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OGj1vFLavc785sersvp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MR5cOZmhW2ZlTkMCeBP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xODWHNs6B9weTrViQLO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HI15DKhAjxMEXJpVeVC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OGj1vFLavc785sersv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MR5cOZmhW2ZlTkMCeBP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xODWHNs6B9weTrViQLO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q9nenImXuGK6PNnvRQJ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8KyTFQgNlGyckhySizP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2Dj9SKTMlecTahgNWEM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hmQK9w3uL7uBO7JUeQB4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TWC5f3T4gdILgtpIdP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IilaxSINaXaWQXOwrOqR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6lsrO7nepLobDgUHbbh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PpvAbM1RH5tVfP4rTGMJ"/>
</p:tagLst>
</file>

<file path=ppt/theme/theme1.xml><?xml version="1.0" encoding="utf-8"?>
<a:theme xmlns:a="http://schemas.openxmlformats.org/drawingml/2006/main" name="2_Blue Rays Segoe Templat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Props1.xml><?xml version="1.0" encoding="utf-8"?>
<ds:datastoreItem xmlns:ds="http://schemas.openxmlformats.org/officeDocument/2006/customXml" ds:itemID="{B9B37FCA-EF47-4CD9-8D1A-A1A3C98D52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64B3FB-D41B-43EA-9BB3-E80B28B33B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37A17A-5AD6-4B09-81A0-DE04FC5040A4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11388</TotalTime>
  <Words>849</Words>
  <Application>Microsoft Office PowerPoint</Application>
  <PresentationFormat>On-screen Show (4:3)</PresentationFormat>
  <Paragraphs>145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MS PGothic</vt:lpstr>
      <vt:lpstr>Tahoma</vt:lpstr>
      <vt:lpstr>Wingdings</vt:lpstr>
      <vt:lpstr>Wingdings 2</vt:lpstr>
      <vt:lpstr>2_Blue Rays Segoe Template</vt:lpstr>
      <vt:lpstr>Office Theme</vt:lpstr>
      <vt:lpstr>CTT526 - Kiến trúc phần mềm Mẫu thiết kế Creational Patterns</vt:lpstr>
      <vt:lpstr>Mở đầu</vt:lpstr>
      <vt:lpstr>Mẫu thiết kế trong nhóm Creational Pattern</vt:lpstr>
      <vt:lpstr>Mẫu Factory</vt:lpstr>
      <vt:lpstr>Mẫu Factory</vt:lpstr>
      <vt:lpstr>Mẫu Factory</vt:lpstr>
      <vt:lpstr>Mẫu Factory</vt:lpstr>
      <vt:lpstr>Mẫu Factory</vt:lpstr>
      <vt:lpstr>Thảo luận</vt:lpstr>
      <vt:lpstr>Mẫu Prototype</vt:lpstr>
      <vt:lpstr>Mẫu Prototype</vt:lpstr>
      <vt:lpstr>Mẫu Prototype</vt:lpstr>
      <vt:lpstr>Thảo luận</vt:lpstr>
      <vt:lpstr>Mẫu Builder</vt:lpstr>
      <vt:lpstr>Mẫu Builder</vt:lpstr>
      <vt:lpstr>Mẫu Builder</vt:lpstr>
      <vt:lpstr>Mẫu Builder</vt:lpstr>
      <vt:lpstr>Mẫu Builder</vt:lpstr>
      <vt:lpstr>Thảo luận</vt:lpstr>
      <vt:lpstr>Mẫu Abstract Factory</vt:lpstr>
      <vt:lpstr>Mẫu Abstract Factory</vt:lpstr>
      <vt:lpstr>Mẫu Abstract Factory</vt:lpstr>
      <vt:lpstr>Mẫu Abstract Factory</vt:lpstr>
      <vt:lpstr>Mẫu Abstract Factory</vt:lpstr>
      <vt:lpstr>Thảo luận</vt:lpstr>
      <vt:lpstr>Mẫu Singleton</vt:lpstr>
      <vt:lpstr>Mẫu Singleton</vt:lpstr>
      <vt:lpstr>Thảo luận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và phát triển hệ thống xây dựng và vận hành robot thu thập thông tin trên web và ứng dụng</dc:title>
  <dc:creator>Nguyen Huy Khanh</dc:creator>
  <cp:lastModifiedBy>Minh-Triet TRAN</cp:lastModifiedBy>
  <cp:revision>886</cp:revision>
  <dcterms:created xsi:type="dcterms:W3CDTF">2010-06-07T17:39:31Z</dcterms:created>
  <dcterms:modified xsi:type="dcterms:W3CDTF">2016-02-24T10:27:47Z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TC102867099990</vt:lpwstr>
  </property>
</Properties>
</file>