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7" r:id="rId4"/>
    <p:sldMasterId id="2147483692" r:id="rId5"/>
  </p:sldMasterIdLst>
  <p:notesMasterIdLst>
    <p:notesMasterId r:id="rId59"/>
  </p:notesMasterIdLst>
  <p:handoutMasterIdLst>
    <p:handoutMasterId r:id="rId60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6" r:id="rId14"/>
    <p:sldId id="266" r:id="rId15"/>
    <p:sldId id="267" r:id="rId16"/>
    <p:sldId id="268" r:id="rId17"/>
    <p:sldId id="269" r:id="rId18"/>
    <p:sldId id="270" r:id="rId19"/>
    <p:sldId id="271" r:id="rId20"/>
    <p:sldId id="307" r:id="rId21"/>
    <p:sldId id="274" r:id="rId22"/>
    <p:sldId id="272" r:id="rId23"/>
    <p:sldId id="273" r:id="rId24"/>
    <p:sldId id="275" r:id="rId25"/>
    <p:sldId id="276" r:id="rId26"/>
    <p:sldId id="277" r:id="rId27"/>
    <p:sldId id="308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309" r:id="rId37"/>
    <p:sldId id="286" r:id="rId38"/>
    <p:sldId id="288" r:id="rId39"/>
    <p:sldId id="289" r:id="rId40"/>
    <p:sldId id="290" r:id="rId41"/>
    <p:sldId id="291" r:id="rId42"/>
    <p:sldId id="292" r:id="rId43"/>
    <p:sldId id="310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11" r:id="rId52"/>
    <p:sldId id="300" r:id="rId53"/>
    <p:sldId id="301" r:id="rId54"/>
    <p:sldId id="302" r:id="rId55"/>
    <p:sldId id="303" r:id="rId56"/>
    <p:sldId id="305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2F2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8" autoAdjust="0"/>
    <p:restoredTop sz="75915" autoAdjust="0"/>
  </p:normalViewPr>
  <p:slideViewPr>
    <p:cSldViewPr>
      <p:cViewPr varScale="1">
        <p:scale>
          <a:sx n="72" d="100"/>
          <a:sy n="72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2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7C97-7D02-434B-9918-01A2F3D53A0C}" type="datetimeFigureOut">
              <a:rPr lang="vi-VN" smtClean="0"/>
              <a:t>24/02/2016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4F2F-672B-42D7-959A-03FCABF0C1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765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C775-880C-44CB-8AE2-3269D895F24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10F0-22F4-44BC-9418-29B3E4077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30251" y="1905002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0250" y="4344990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6E58-6A76-4BB3-9407-1346E2411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9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3704A-09E0-4270-8585-5310F949E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43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D0-AF3D-4F3F-AF2E-17F07C643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3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85C9-D9B7-40D8-9156-9CA5FE2E8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5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DB9D-5785-4723-B920-B508B7A3D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05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5841-80B2-4D3E-BC67-7779F3605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44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5A95-897B-4EDA-9D07-542532FC9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85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27238-30D2-4135-8435-7DCEBE8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271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4F81BD">
                    <a:lumMod val="20000"/>
                    <a:lumOff val="80000"/>
                  </a:srgbClr>
                </a:solidFill>
              </a:rPr>
              <a:t>12/09/2012</a:t>
            </a:r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>
                <a:solidFill>
                  <a:srgbClr val="4F81BD">
                    <a:lumMod val="20000"/>
                    <a:lumOff val="80000"/>
                  </a:srgbClr>
                </a:solidFill>
              </a:rPr>
              <a:t>Footer</a:t>
            </a:r>
            <a:endParaRPr lang="vi-VN" dirty="0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17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68955" y="434499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F2F2F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722050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0" cap="none" spc="-150" normalizeH="0" baseline="0" noProof="0" dirty="0" smtClean="0">
                <a:ln w="3175"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with reference"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46808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</a:t>
            </a:r>
            <a:r>
              <a:rPr lang="vi-VN"/>
              <a:t>s</a:t>
            </a:r>
            <a:r>
              <a:rPr lang="en-US"/>
              <a:t>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  <p:custDataLst>
              <p:tags r:id="rId6"/>
            </p:custDataLst>
          </p:nvPr>
        </p:nvSpPr>
        <p:spPr>
          <a:xfrm>
            <a:off x="395288" y="6093298"/>
            <a:ext cx="8497887" cy="360099"/>
          </a:xfrm>
        </p:spPr>
        <p:txBody>
          <a:bodyPr anchor="b">
            <a:noAutofit/>
          </a:bodyPr>
          <a:lstStyle>
            <a:lvl1pPr marL="0" indent="0">
              <a:buFont typeface="Arial" pitchFamily="34" charset="0"/>
              <a:buNone/>
              <a:defRPr lang="en-US" sz="140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7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6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609398"/>
          </a:xfrm>
        </p:spPr>
        <p:txBody>
          <a:bodyPr/>
          <a:lstStyle>
            <a:lvl1pPr>
              <a:defRPr sz="4400"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5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7"/>
            <a:ext cx="8382000" cy="1877437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54E0A-EA43-4ABC-A4FE-66B297451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95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6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400"/>
            </a:lvl2pPr>
            <a:lvl3pPr marL="1201738" indent="-287338">
              <a:buClr>
                <a:schemeClr val="accent6"/>
              </a:buClr>
              <a:defRPr sz="2400"/>
            </a:lvl3pPr>
            <a:lvl4pPr>
              <a:buClr>
                <a:srgbClr val="0F75BD"/>
              </a:buClr>
              <a:defRPr sz="2400"/>
            </a:lvl4pPr>
            <a:lvl5pPr>
              <a:buClr>
                <a:schemeClr val="accent6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12/09/2012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AC82AD-8CFC-4AB9-AD4D-B4038A0EFAC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6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12/09/2012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AF5E-F3AC-42E6-AF7A-57A1C8DB4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28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81000" y="315931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12/09/2012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  <p:sldLayoutId id="2147483689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MS PGothic" panose="020B0600070205080204" pitchFamily="34" charset="-128"/>
              </a:rPr>
              <a:t>12/09/2012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FD7561E-52D8-4BD4-8567-3C9923E01D33}" type="slidenum">
              <a:rPr lang="en-US" altLang="en-US" smtClean="0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4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CTT526 -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trúc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mềm</a:t>
            </a:r>
            <a:br>
              <a:rPr lang="en-US" sz="3200" dirty="0">
                <a:latin typeface="Calibri" pitchFamily="34" charset="0"/>
                <a:cs typeface="Calibri" pitchFamily="34" charset="0"/>
              </a:rPr>
            </a:br>
            <a:r>
              <a:rPr lang="en-US" sz="6000" dirty="0" err="1">
                <a:latin typeface="Calibri" pitchFamily="34" charset="0"/>
                <a:cs typeface="Calibri" pitchFamily="34" charset="0"/>
              </a:rPr>
              <a:t>Mẫu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err="1">
                <a:latin typeface="Calibri" pitchFamily="34" charset="0"/>
                <a:cs typeface="Calibri" pitchFamily="34" charset="0"/>
              </a:rPr>
              <a:t>kế</a:t>
            </a:r>
            <a:br>
              <a:rPr lang="en-US" sz="6000" dirty="0">
                <a:latin typeface="Calibri" pitchFamily="34" charset="0"/>
                <a:cs typeface="Calibri" pitchFamily="34" charset="0"/>
              </a:rPr>
            </a:br>
            <a:r>
              <a:rPr lang="vi-VN" sz="3600" dirty="0">
                <a:latin typeface="Calibri" pitchFamily="34" charset="0"/>
                <a:cs typeface="Calibri" pitchFamily="34" charset="0"/>
              </a:rPr>
              <a:t>Structural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Patterns</a:t>
            </a:r>
            <a:endParaRPr lang="en-US" sz="7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786225"/>
            <a:ext cx="6400800" cy="750627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PGS.TS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Trần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Minh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Triết</a:t>
            </a: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tmtriet@fit.hcmus.edu.vn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299" y="188640"/>
            <a:ext cx="3469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Trường Đại học Khoa Học Tự Nhiên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Khoa Công Nghệ Thông Tin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Bộ môn Công Nghệ Phần Mềm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2610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35" y="1204913"/>
            <a:ext cx="4293129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27417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4" y="1204913"/>
            <a:ext cx="7267491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334415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13" y="1204913"/>
            <a:ext cx="7152573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36859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1844"/>
            <a:ext cx="8229600" cy="2551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38614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1" y="1204913"/>
            <a:ext cx="7618178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5200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0363"/>
            <a:ext cx="8229600" cy="33741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70029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Bridge?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Adapter pattern</a:t>
            </a:r>
          </a:p>
          <a:p>
            <a:pPr lvl="2"/>
            <a:r>
              <a:rPr lang="en-US" dirty="0"/>
              <a:t>Facade pattern</a:t>
            </a:r>
          </a:p>
          <a:p>
            <a:pPr lvl="2"/>
            <a:r>
              <a:rPr lang="en-US" dirty="0"/>
              <a:t>Proxy pattern</a:t>
            </a:r>
          </a:p>
          <a:p>
            <a:pPr lvl="2"/>
            <a:r>
              <a:rPr lang="en-US" dirty="0"/>
              <a:t>Template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4" y="1204913"/>
            <a:ext cx="7650991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5588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7" y="1204913"/>
            <a:ext cx="6301286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5117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650"/>
            <a:ext cx="8229600" cy="3691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7312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vi-VN" dirty="0"/>
              <a:t>  Structural </a:t>
            </a:r>
            <a:r>
              <a:rPr lang="en-US" dirty="0"/>
              <a:t>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vi-VN" dirty="0"/>
              <a:t> Adapter</a:t>
            </a:r>
          </a:p>
          <a:p>
            <a:r>
              <a:rPr lang="vi-VN" dirty="0"/>
              <a:t>Mẫu Bridge</a:t>
            </a:r>
          </a:p>
          <a:p>
            <a:r>
              <a:rPr lang="vi-VN" dirty="0"/>
              <a:t>Mẫu Composite</a:t>
            </a:r>
          </a:p>
          <a:p>
            <a:r>
              <a:rPr lang="vi-VN" dirty="0"/>
              <a:t>Mẫu Decorator</a:t>
            </a:r>
          </a:p>
          <a:p>
            <a:r>
              <a:rPr lang="vi-VN" dirty="0"/>
              <a:t>Mẫu Facade</a:t>
            </a:r>
          </a:p>
          <a:p>
            <a:r>
              <a:rPr lang="vi-VN" dirty="0"/>
              <a:t>Mẫu Flyweight</a:t>
            </a:r>
          </a:p>
          <a:p>
            <a:r>
              <a:rPr lang="vi-VN" dirty="0"/>
              <a:t>Mẫu 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F2A-87B4-4B64-ACC1-BE300AF53389}" type="slidenum">
              <a:rPr lang="vi-VN" smtClean="0"/>
              <a:pPr/>
              <a:t>2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[Erich Gamma, Richard Helm, Ralph Johnson, John </a:t>
            </a:r>
            <a:r>
              <a:rPr lang="en-US" sz="1400" dirty="0" err="1">
                <a:solidFill>
                  <a:schemeClr val="bg1"/>
                </a:solidFill>
              </a:rPr>
              <a:t>Vlissides</a:t>
            </a:r>
            <a:r>
              <a:rPr lang="en-US" sz="1400" dirty="0">
                <a:solidFill>
                  <a:schemeClr val="bg1"/>
                </a:solidFill>
              </a:rPr>
              <a:t> (1995). </a:t>
            </a:r>
            <a:r>
              <a:rPr lang="en-US" sz="1400" dirty="0">
                <a:solidFill>
                  <a:srgbClr val="0070C0"/>
                </a:solidFill>
              </a:rPr>
              <a:t>Design Patterns - Elements of Reusable Object-Oriented Software</a:t>
            </a:r>
            <a:r>
              <a:rPr lang="en-US" sz="1400" dirty="0">
                <a:solidFill>
                  <a:schemeClr val="bg1"/>
                </a:solidFill>
              </a:rPr>
              <a:t>, Addison-Wesley]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[Christopher G. </a:t>
            </a:r>
            <a:r>
              <a:rPr lang="en-US" sz="1400" dirty="0" err="1">
                <a:solidFill>
                  <a:schemeClr val="bg1"/>
                </a:solidFill>
              </a:rPr>
              <a:t>Lasater</a:t>
            </a:r>
            <a:r>
              <a:rPr lang="en-US" sz="1400" dirty="0">
                <a:solidFill>
                  <a:schemeClr val="bg1"/>
                </a:solidFill>
              </a:rPr>
              <a:t> (2007). </a:t>
            </a:r>
            <a:r>
              <a:rPr lang="en-US" sz="1400" dirty="0">
                <a:solidFill>
                  <a:srgbClr val="0070C0"/>
                </a:solidFill>
              </a:rPr>
              <a:t>Design Patterns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Wordware</a:t>
            </a:r>
            <a:r>
              <a:rPr lang="en-US" sz="1400" dirty="0">
                <a:solidFill>
                  <a:schemeClr val="bg1"/>
                </a:solidFill>
              </a:rPr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96490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" y="1792675"/>
            <a:ext cx="7621736" cy="356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15836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771"/>
            <a:ext cx="8229600" cy="37033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4985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" y="1538617"/>
            <a:ext cx="7621736" cy="40776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16654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Composite?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Chain of Responsibility pattern</a:t>
            </a:r>
          </a:p>
          <a:p>
            <a:pPr lvl="2"/>
            <a:r>
              <a:rPr lang="en-US" dirty="0"/>
              <a:t>Command pattern</a:t>
            </a:r>
          </a:p>
          <a:p>
            <a:pPr lvl="2"/>
            <a:r>
              <a:rPr lang="en-US" dirty="0"/>
              <a:t>Decorator pattern</a:t>
            </a:r>
          </a:p>
          <a:p>
            <a:pPr lvl="2"/>
            <a:r>
              <a:rPr lang="en-US" dirty="0"/>
              <a:t>Flyweight pattern</a:t>
            </a:r>
          </a:p>
          <a:p>
            <a:pPr lvl="2"/>
            <a:r>
              <a:rPr lang="en-US" dirty="0"/>
              <a:t>Iterator pattern</a:t>
            </a:r>
          </a:p>
          <a:p>
            <a:pPr lvl="2"/>
            <a:r>
              <a:rPr lang="en-US" dirty="0"/>
              <a:t>Visitor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1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6399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345502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86681"/>
            <a:ext cx="4471419" cy="59068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041205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215"/>
            <a:ext cx="8229600" cy="34564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35459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19202"/>
            <a:ext cx="8229600" cy="17164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70813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5440"/>
            <a:ext cx="8229600" cy="44439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09507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41"/>
            <a:ext cx="8229600" cy="36327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8567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5" y="1258670"/>
            <a:ext cx="7661392" cy="4602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4251982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7257"/>
            <a:ext cx="8229600" cy="18222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33918"/>
            <a:ext cx="8892026" cy="2261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74320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3946"/>
            <a:ext cx="8229600" cy="3526971"/>
          </a:xfrm>
        </p:spPr>
      </p:pic>
      <p:sp>
        <p:nvSpPr>
          <p:cNvPr id="8" name="TextBox 7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7547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Decorator?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Adapter pattern</a:t>
            </a:r>
          </a:p>
          <a:p>
            <a:pPr lvl="2"/>
            <a:r>
              <a:rPr lang="en-US" dirty="0"/>
              <a:t> Composite pattern</a:t>
            </a:r>
          </a:p>
          <a:p>
            <a:pPr lvl="2"/>
            <a:r>
              <a:rPr lang="en-US" dirty="0"/>
              <a:t> Visitor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57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4" y="1576725"/>
            <a:ext cx="6630911" cy="4001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722102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0" y="1204913"/>
            <a:ext cx="8147139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168415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8330"/>
            <a:ext cx="8229600" cy="25982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176658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39" y="1204913"/>
            <a:ext cx="7173922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933261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" y="2097544"/>
            <a:ext cx="7621736" cy="29597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229869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7805"/>
            <a:ext cx="8229600" cy="44792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88147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Facade?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Adapter pattern</a:t>
            </a:r>
          </a:p>
          <a:p>
            <a:pPr lvl="2"/>
            <a:r>
              <a:rPr lang="en-US" dirty="0"/>
              <a:t>Bridge pattern</a:t>
            </a:r>
          </a:p>
          <a:p>
            <a:pPr lvl="2"/>
            <a:r>
              <a:rPr lang="en-US" dirty="0"/>
              <a:t>Proxy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17" t="3538" r="25455" b="12791"/>
          <a:stretch/>
        </p:blipFill>
        <p:spPr>
          <a:xfrm>
            <a:off x="1187624" y="303450"/>
            <a:ext cx="5832648" cy="5645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4097448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9" y="1204913"/>
            <a:ext cx="7236401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4105707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40" y="1204913"/>
            <a:ext cx="4154520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118115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67" y="1204913"/>
            <a:ext cx="6529866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563186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1" y="1495644"/>
            <a:ext cx="4700071" cy="22357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01325"/>
            <a:ext cx="4687368" cy="290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1707506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7252"/>
            <a:ext cx="8229600" cy="28803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831888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" y="1204913"/>
            <a:ext cx="7688717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9474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390"/>
            <a:ext cx="8229600" cy="3280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4235412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Flyweight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Flyweight?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Composite pattern</a:t>
            </a:r>
          </a:p>
          <a:p>
            <a:pPr lvl="2"/>
            <a:r>
              <a:rPr lang="en-US" dirty="0"/>
              <a:t>Factory pattern</a:t>
            </a:r>
          </a:p>
          <a:p>
            <a:pPr lvl="2"/>
            <a:r>
              <a:rPr lang="en-US" dirty="0"/>
              <a:t>Interpreter pattern</a:t>
            </a:r>
          </a:p>
          <a:p>
            <a:pPr lvl="2"/>
            <a:r>
              <a:rPr lang="en-US" dirty="0"/>
              <a:t>State pattern</a:t>
            </a:r>
          </a:p>
          <a:p>
            <a:pPr lvl="2"/>
            <a:r>
              <a:rPr lang="en-US" dirty="0"/>
              <a:t>Strategy pattern</a:t>
            </a:r>
          </a:p>
          <a:p>
            <a:pPr lvl="2"/>
            <a:r>
              <a:rPr lang="en-US" dirty="0"/>
              <a:t>Template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21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22" y="1204913"/>
            <a:ext cx="5964555" cy="4745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3924886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4849"/>
            <a:ext cx="8229600" cy="3825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49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28598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5564"/>
            <a:ext cx="8229600" cy="31037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5496" y="65973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[Christopher G. </a:t>
            </a:r>
            <a:r>
              <a:rPr lang="en-US" sz="1400" dirty="0" err="1"/>
              <a:t>Lasater</a:t>
            </a:r>
            <a:r>
              <a:rPr lang="en-US" sz="1400" dirty="0"/>
              <a:t> (2007). Design Patterns, </a:t>
            </a:r>
            <a:r>
              <a:rPr lang="en-US" sz="1400" dirty="0" err="1"/>
              <a:t>Wordware</a:t>
            </a:r>
            <a:r>
              <a:rPr lang="en-US" sz="1400" dirty="0"/>
              <a:t> Publishing, Inc.]</a:t>
            </a:r>
          </a:p>
        </p:txBody>
      </p:sp>
    </p:spTree>
    <p:extLst>
      <p:ext uri="{BB962C8B-B14F-4D97-AF65-F5344CB8AC3E}">
        <p14:creationId xmlns:p14="http://schemas.microsoft.com/office/powerpoint/2010/main" val="391555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13324"/>
            <a:ext cx="8229600" cy="17282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50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98330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0640"/>
            <a:ext cx="8229600" cy="41735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51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3215093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3444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52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528" y="4540213"/>
            <a:ext cx="8229600" cy="162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76004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Proxy?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Adapter pattern</a:t>
            </a:r>
          </a:p>
          <a:p>
            <a:pPr lvl="2"/>
            <a:r>
              <a:rPr lang="en-US" dirty="0"/>
              <a:t>Bridge pattern</a:t>
            </a:r>
          </a:p>
          <a:p>
            <a:pPr lvl="2"/>
            <a:r>
              <a:rPr lang="en-US" dirty="0"/>
              <a:t>Facade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53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5564"/>
            <a:ext cx="8229600" cy="3103734"/>
          </a:xfrm>
        </p:spPr>
      </p:pic>
    </p:spTree>
    <p:extLst>
      <p:ext uri="{BB962C8B-B14F-4D97-AF65-F5344CB8AC3E}">
        <p14:creationId xmlns:p14="http://schemas.microsoft.com/office/powerpoint/2010/main" val="13500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347"/>
            <a:ext cx="8229600" cy="2986169"/>
          </a:xfrm>
        </p:spPr>
      </p:pic>
    </p:spTree>
    <p:extLst>
      <p:ext uri="{BB962C8B-B14F-4D97-AF65-F5344CB8AC3E}">
        <p14:creationId xmlns:p14="http://schemas.microsoft.com/office/powerpoint/2010/main" val="27097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1442"/>
            <a:ext cx="8229600" cy="30919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25" y="63813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[Erich Gamma, Richard Helm, Ralph Johnson, John </a:t>
            </a:r>
            <a:r>
              <a:rPr lang="en-US" sz="1400" dirty="0" err="1"/>
              <a:t>Vlissides</a:t>
            </a:r>
            <a:r>
              <a:rPr lang="en-US" sz="1400" dirty="0"/>
              <a:t> (1995). </a:t>
            </a:r>
            <a:endParaRPr lang="vi-VN" sz="1400" dirty="0"/>
          </a:p>
          <a:p>
            <a:r>
              <a:rPr lang="en-US" sz="1400" dirty="0"/>
              <a:t>Design Patterns - Elements of Reusable Object-Oriented Software, Addison-Wesley]</a:t>
            </a:r>
          </a:p>
        </p:txBody>
      </p:sp>
    </p:spTree>
    <p:extLst>
      <p:ext uri="{BB962C8B-B14F-4D97-AF65-F5344CB8AC3E}">
        <p14:creationId xmlns:p14="http://schemas.microsoft.com/office/powerpoint/2010/main" val="299027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Mẫu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0" y="1009934"/>
            <a:ext cx="8229600" cy="4746015"/>
          </a:xfrm>
        </p:spPr>
        <p:txBody>
          <a:bodyPr/>
          <a:lstStyle/>
          <a:p>
            <a:r>
              <a:rPr lang="vi-VN" dirty="0"/>
              <a:t>Thảo luận</a:t>
            </a:r>
          </a:p>
          <a:p>
            <a:pPr lvl="1"/>
            <a:r>
              <a:rPr lang="vi-VN" dirty="0"/>
              <a:t>Bản chất của mẫu Adapter?</a:t>
            </a:r>
          </a:p>
          <a:p>
            <a:pPr lvl="1"/>
            <a:r>
              <a:rPr lang="vi-VN" dirty="0"/>
              <a:t>Những tình huống sử dụng</a:t>
            </a:r>
          </a:p>
          <a:p>
            <a:pPr lvl="1"/>
            <a:r>
              <a:rPr lang="vi-VN" dirty="0"/>
              <a:t>So sánh với các mẫu liên quan</a:t>
            </a:r>
          </a:p>
          <a:p>
            <a:pPr lvl="2"/>
            <a:r>
              <a:rPr lang="en-US" dirty="0"/>
              <a:t>Bridge pattern</a:t>
            </a:r>
            <a:endParaRPr lang="vi-VN" dirty="0"/>
          </a:p>
          <a:p>
            <a:pPr lvl="2"/>
            <a:r>
              <a:rPr lang="vi-VN" dirty="0"/>
              <a:t>D</a:t>
            </a:r>
            <a:r>
              <a:rPr lang="en-US" dirty="0" err="1"/>
              <a:t>ecorator</a:t>
            </a:r>
            <a:r>
              <a:rPr lang="en-US" dirty="0"/>
              <a:t> pattern</a:t>
            </a:r>
            <a:endParaRPr lang="vi-VN" dirty="0"/>
          </a:p>
          <a:p>
            <a:pPr lvl="2"/>
            <a:r>
              <a:rPr lang="en-US" dirty="0"/>
              <a:t>Facade pattern</a:t>
            </a:r>
            <a:endParaRPr lang="vi-VN" dirty="0"/>
          </a:p>
          <a:p>
            <a:pPr lvl="2"/>
            <a:r>
              <a:rPr lang="en-US" dirty="0"/>
              <a:t>Proxy pattern</a:t>
            </a:r>
            <a:endParaRPr lang="vi-VN" dirty="0"/>
          </a:p>
          <a:p>
            <a:pPr lvl="2"/>
            <a:r>
              <a:rPr lang="en-US" dirty="0"/>
              <a:t>Template pattern</a:t>
            </a:r>
            <a:endParaRPr lang="vi-VN" dirty="0"/>
          </a:p>
          <a:p>
            <a:pPr lvl="2"/>
            <a:r>
              <a:rPr lang="en-US" dirty="0"/>
              <a:t>Visitor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82AD-8CFC-4AB9-AD4D-B4038A0EFAC2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1365144"/>
            <a:ext cx="165618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5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QAoP9Sb6bgY0KgKPEs8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sMbgx6fGL87yw3VeVB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FqkGWL3kMjrFTnN7BQ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FH7EJYteprFiVTsk9j2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TSBFuvrdYC3Z0Jd2dMA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MnYukNswLvsTNe24tXM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KArD1kn80nX7WAXUzlC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fVTI666fGhn16eG0aEK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w6WZ08jCicpJ82BBGl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q9nenImXuGK6PNnvRQJ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2Dj9SKTMlecTahgNWEM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mQK9w3uL7uBO7JUeQB4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TWC5f3T4gdILgtpIdP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ilaxSINaXaWQXOwrOqR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6lsrO7nepLobDgUHbbh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PpvAbM1RH5tVfP4rTGMJ"/>
</p:tagLst>
</file>

<file path=ppt/theme/theme1.xml><?xml version="1.0" encoding="utf-8"?>
<a:theme xmlns:a="http://schemas.openxmlformats.org/drawingml/2006/main" name="2_Blue Rays Segoe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E64B3FB-D41B-43EA-9BB3-E80B28B33B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37A17A-5AD6-4B09-81A0-DE04FC5040A4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B9B37FCA-EF47-4CD9-8D1A-A1A3C98D52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11508</TotalTime>
  <Words>1447</Words>
  <Application>Microsoft Office PowerPoint</Application>
  <PresentationFormat>On-screen Show (4:3)</PresentationFormat>
  <Paragraphs>258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MS PGothic</vt:lpstr>
      <vt:lpstr>Tahoma</vt:lpstr>
      <vt:lpstr>Wingdings</vt:lpstr>
      <vt:lpstr>Wingdings 2</vt:lpstr>
      <vt:lpstr>2_Blue Rays Segoe Template</vt:lpstr>
      <vt:lpstr>Office Theme</vt:lpstr>
      <vt:lpstr>CTT526 - Kiến trúc phần mềm Mẫu thiết kế Structural Patterns</vt:lpstr>
      <vt:lpstr>Mẫu thiết kế trong nhóm   Structural Pattern</vt:lpstr>
      <vt:lpstr>Mẫu Adapter</vt:lpstr>
      <vt:lpstr>Mẫu Adapter</vt:lpstr>
      <vt:lpstr>Mẫu Adapter</vt:lpstr>
      <vt:lpstr>Mẫu Adapter</vt:lpstr>
      <vt:lpstr>Mẫu Adapter</vt:lpstr>
      <vt:lpstr>Mẫu Adapter</vt:lpstr>
      <vt:lpstr>Mẫu Adapter</vt:lpstr>
      <vt:lpstr>Mẫu Bridge</vt:lpstr>
      <vt:lpstr>Mẫu Bridge</vt:lpstr>
      <vt:lpstr>Mẫu Bridge</vt:lpstr>
      <vt:lpstr>Mẫu Bridge</vt:lpstr>
      <vt:lpstr>Mẫu Bridge</vt:lpstr>
      <vt:lpstr>Mẫu Bridge</vt:lpstr>
      <vt:lpstr>Mẫu Bridge</vt:lpstr>
      <vt:lpstr>Mẫu Composite</vt:lpstr>
      <vt:lpstr>Mẫu Composite</vt:lpstr>
      <vt:lpstr>Mẫu Composite</vt:lpstr>
      <vt:lpstr>Mẫu Composite</vt:lpstr>
      <vt:lpstr>Mẫu Composite</vt:lpstr>
      <vt:lpstr>Mẫu Composite</vt:lpstr>
      <vt:lpstr>Mẫu Composite</vt:lpstr>
      <vt:lpstr>Mẫu Decorator</vt:lpstr>
      <vt:lpstr>Mẫu Decorator</vt:lpstr>
      <vt:lpstr>Mẫu Decorator</vt:lpstr>
      <vt:lpstr>Mẫu Decorator</vt:lpstr>
      <vt:lpstr>Mẫu Decorator</vt:lpstr>
      <vt:lpstr>Mẫu Decorator</vt:lpstr>
      <vt:lpstr>Mẫu Decorator</vt:lpstr>
      <vt:lpstr>Mẫu Decorator</vt:lpstr>
      <vt:lpstr>Mẫu Decorator</vt:lpstr>
      <vt:lpstr>Mẫu Facade</vt:lpstr>
      <vt:lpstr>Mẫu Facade</vt:lpstr>
      <vt:lpstr>Mẫu Facade</vt:lpstr>
      <vt:lpstr>Mẫu Facade</vt:lpstr>
      <vt:lpstr>Mẫu Facade</vt:lpstr>
      <vt:lpstr>Mẫu Facade</vt:lpstr>
      <vt:lpstr>Mẫu Facade</vt:lpstr>
      <vt:lpstr>Mẫu Flyweight</vt:lpstr>
      <vt:lpstr>Mẫu Flyweight</vt:lpstr>
      <vt:lpstr>Mẫu Flyweight</vt:lpstr>
      <vt:lpstr>Mẫu Flyweight</vt:lpstr>
      <vt:lpstr>Mẫu Flyweight</vt:lpstr>
      <vt:lpstr>Mẫu Flyweight</vt:lpstr>
      <vt:lpstr>Mẫu Flyweight</vt:lpstr>
      <vt:lpstr>Mẫu Flyweight</vt:lpstr>
      <vt:lpstr>Mẫu Proxy</vt:lpstr>
      <vt:lpstr>Mẫu Proxy</vt:lpstr>
      <vt:lpstr>Mẫu Proxy</vt:lpstr>
      <vt:lpstr>Mẫu Proxy</vt:lpstr>
      <vt:lpstr>Mẫu Proxy</vt:lpstr>
      <vt:lpstr>Mẫu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phát triển hệ thống xây dựng và vận hành robot thu thập thông tin trên web và ứng dụng</dc:title>
  <dc:creator>Nguyen Huy Khanh</dc:creator>
  <cp:lastModifiedBy>Minh-Triet TRAN</cp:lastModifiedBy>
  <cp:revision>923</cp:revision>
  <dcterms:created xsi:type="dcterms:W3CDTF">2010-06-07T17:39:31Z</dcterms:created>
  <dcterms:modified xsi:type="dcterms:W3CDTF">2016-02-24T10:27:38Z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