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3"/>
  </p:notesMasterIdLst>
  <p:handoutMasterIdLst>
    <p:handoutMasterId r:id="rId44"/>
  </p:handoutMasterIdLst>
  <p:sldIdLst>
    <p:sldId id="424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6" r:id="rId19"/>
    <p:sldId id="303" r:id="rId20"/>
    <p:sldId id="304" r:id="rId21"/>
    <p:sldId id="305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88F06DE-413A-4B28-AAAE-99940300E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39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A5BF1E-251E-49FB-8E18-F3BCCEC6B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174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1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73E4-D9B9-4A4F-80AB-6F239C9C28AB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5A95-897B-4EDA-9D07-542532FC9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5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0994-2A4C-43F3-9BCD-01B0FA4FB2F2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27238-30D2-4135-8435-7DCEBE8C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49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80BE87B-0B9D-4994-9E79-C1ADF90FF265}" type="datetime1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24/02/2016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>
                <a:solidFill>
                  <a:srgbClr val="4F81BD">
                    <a:lumMod val="20000"/>
                    <a:lumOff val="80000"/>
                  </a:srgbClr>
                </a:solidFill>
              </a:rPr>
              <a:t>Luận văn Thạc sĩ – Nguyễn Huy Khánh</a:t>
            </a:r>
            <a:endParaRPr lang="vi-VN" dirty="0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053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1C3582-1582-4CCD-9B1C-4F5B765A7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7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B89591E-7688-4A8F-982E-035A547DB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400"/>
            </a:lvl2pPr>
            <a:lvl3pPr marL="1201738" indent="-287338">
              <a:buClr>
                <a:schemeClr val="accent6"/>
              </a:buClr>
              <a:defRPr sz="2400"/>
            </a:lvl3pPr>
            <a:lvl4pPr>
              <a:buClr>
                <a:srgbClr val="0F75BD"/>
              </a:buClr>
              <a:defRPr sz="2400"/>
            </a:lvl4pPr>
            <a:lvl5pPr>
              <a:buClr>
                <a:schemeClr val="accent6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6B24BD-2E6E-451C-9AE1-B862760FB8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AC82AD-8CFC-4AB9-AD4D-B4038A0EFAC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5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B4BA-422C-492C-B2BF-371132F0E9D1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AF5E-F3AC-42E6-AF7A-57A1C8DB4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4E32-4170-4021-B719-95079F0FA9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6E58-6A76-4BB3-9407-1346E2411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23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E30F-C99D-4A61-8237-38726863D826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3704A-09E0-4270-8585-5310F949E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9371-045D-4ACD-ACE6-E9AF1F4F348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00D0-AF3D-4F3F-AF2E-17F07C643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6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DA33-8AD1-454E-AFA9-0C37C3317A0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A85C9-D9B7-40D8-9156-9CA5FE2E8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C83F-8D27-4444-997A-3EB7F26BAC8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FDB9D-5785-4723-B920-B508B7A3D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3BF61-869F-4F35-96E8-39D06E0AFD9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05841-80B2-4D3E-BC67-7779F3605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>
              <a:defRPr/>
            </a:pPr>
            <a:fld id="{6F84CB10-63B5-402B-9583-9B36F7566CC3}" type="datetimeFigureOut">
              <a:rPr lang="en-US">
                <a:latin typeface="Calibri"/>
                <a:ea typeface="MS PGothic" panose="020B0600070205080204" pitchFamily="34" charset="-128"/>
              </a:rPr>
              <a:pPr defTabSz="457200">
                <a:defRPr/>
              </a:pPr>
              <a:t>2/24/2016</a:t>
            </a:fld>
            <a:endParaRPr lang="en-US"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fld id="{CFD7561E-52D8-4BD4-8567-3C9923E01D33}" type="slidenum">
              <a:rPr lang="en-US" altLang="en-US">
                <a:latin typeface="Calibri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>
              <a:latin typeface="Calibri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6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1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9273"/>
            <a:ext cx="7772400" cy="941695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CTT526 -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Kiến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trúc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mềm</a:t>
            </a:r>
            <a:br>
              <a:rPr lang="vi-VN" sz="3600" dirty="0">
                <a:latin typeface="Calibri" pitchFamily="34" charset="0"/>
                <a:cs typeface="Calibri" pitchFamily="34" charset="0"/>
              </a:rPr>
            </a:br>
            <a:r>
              <a:rPr lang="vi-VN" sz="5400" dirty="0">
                <a:latin typeface="Calibri" pitchFamily="34" charset="0"/>
                <a:cs typeface="Calibri" pitchFamily="34" charset="0"/>
              </a:rPr>
              <a:t>Các tiêu chí và yêu cầu                  về Kiến trúc phần mềm</a:t>
            </a:r>
            <a:br>
              <a:rPr lang="en-US" sz="3600" dirty="0">
                <a:latin typeface="Calibri" pitchFamily="34" charset="0"/>
                <a:cs typeface="Calibri" pitchFamily="34" charset="0"/>
              </a:rPr>
            </a:b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501008"/>
            <a:ext cx="6400800" cy="750627"/>
          </a:xfrm>
        </p:spPr>
        <p:txBody>
          <a:bodyPr/>
          <a:lstStyle/>
          <a:p>
            <a:pPr algn="r"/>
            <a:r>
              <a:rPr lang="en-US"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PGS.TS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 Trần Minh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Triết</a:t>
            </a:r>
            <a:endParaRPr lang="en-US" sz="20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u="sng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tmtriet@fit.hcmus.edu.vn</a:t>
            </a:r>
            <a:r>
              <a:rPr lang="en-US" sz="1800" u="sng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299" y="188640"/>
            <a:ext cx="3469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Trường Đại học Khoa Học Tự Nhiên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Khoa Công Nghệ Thông Tin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Bộ môn Công Nghệ Phần Mềm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57534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Time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29600" cy="2189162"/>
          </a:xfrm>
        </p:spPr>
        <p:txBody>
          <a:bodyPr/>
          <a:lstStyle/>
          <a:p>
            <a:r>
              <a:rPr lang="en-US" altLang="en-US" sz="2600"/>
              <a:t>Example shows response time distribution for a J2EE application</a:t>
            </a:r>
          </a:p>
        </p:txBody>
      </p:sp>
      <p:pic>
        <p:nvPicPr>
          <p:cNvPr id="296964" name="Picture 4" descr="non-adaptive-50client-100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8"/>
          <a:stretch>
            <a:fillRect/>
          </a:stretch>
        </p:blipFill>
        <p:spPr>
          <a:xfrm>
            <a:off x="2124075" y="2997200"/>
            <a:ext cx="4824413" cy="289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8365-574E-40A5-9F99-7188AA48728C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- Deadlines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‘something must be completed before some specified time’</a:t>
            </a:r>
          </a:p>
          <a:p>
            <a:pPr lvl="1"/>
            <a:r>
              <a:rPr lang="en-US" altLang="en-US"/>
              <a:t>Payroll system must complete by 2am so that electronic transfers can be sent to bank</a:t>
            </a:r>
          </a:p>
          <a:p>
            <a:pPr lvl="1"/>
            <a:r>
              <a:rPr lang="en-US" altLang="en-US"/>
              <a:t>Weekly accounting run must complete by 6am Monday so that figures are available to management</a:t>
            </a:r>
          </a:p>
          <a:p>
            <a:r>
              <a:rPr lang="en-US" altLang="en-US"/>
              <a:t>Deadlines often associated with batch jobs in IT systems.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171E-56D8-4A7F-B967-DF5211298BC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Something to watch for …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What is a </a:t>
            </a:r>
          </a:p>
          <a:p>
            <a:pPr lvl="1"/>
            <a:r>
              <a:rPr lang="en-US" altLang="en-US" sz="2200"/>
              <a:t>Transaction?</a:t>
            </a:r>
          </a:p>
          <a:p>
            <a:pPr lvl="1"/>
            <a:r>
              <a:rPr lang="en-US" altLang="en-US" sz="2200"/>
              <a:t>Message?</a:t>
            </a:r>
          </a:p>
          <a:p>
            <a:pPr lvl="1"/>
            <a:r>
              <a:rPr lang="en-US" altLang="en-US" sz="2200"/>
              <a:t>Request?</a:t>
            </a:r>
          </a:p>
          <a:p>
            <a:r>
              <a:rPr lang="en-US" altLang="en-US" sz="2600"/>
              <a:t>All are application specific measures.</a:t>
            </a:r>
          </a:p>
          <a:p>
            <a:r>
              <a:rPr lang="en-US" altLang="en-US" sz="2600"/>
              <a:t>System must achieve 100 mps throughput </a:t>
            </a:r>
          </a:p>
          <a:p>
            <a:pPr lvl="1"/>
            <a:r>
              <a:rPr lang="en-US" altLang="en-US" sz="2200"/>
              <a:t>BAD!!</a:t>
            </a:r>
          </a:p>
          <a:p>
            <a:r>
              <a:rPr lang="en-US" altLang="en-US" sz="2600"/>
              <a:t>System must achieve 100 mps peak throughput for </a:t>
            </a:r>
            <a:r>
              <a:rPr lang="en-US" altLang="en-US" sz="2600" i="1"/>
              <a:t>PaymentReceived</a:t>
            </a:r>
            <a:r>
              <a:rPr lang="en-US" altLang="en-US" sz="2600"/>
              <a:t> messages</a:t>
            </a:r>
          </a:p>
          <a:p>
            <a:pPr lvl="1"/>
            <a:r>
              <a:rPr lang="en-US" altLang="en-US" sz="2200"/>
              <a:t>GOOD!!!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C0D-3DCA-499A-87F5-CD727C7D885F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ICDE Performance Issues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2189162"/>
          </a:xfrm>
        </p:spPr>
        <p:txBody>
          <a:bodyPr/>
          <a:lstStyle/>
          <a:p>
            <a:r>
              <a:rPr lang="en-US" altLang="en-US" sz="2600"/>
              <a:t>Response time:</a:t>
            </a:r>
          </a:p>
          <a:p>
            <a:pPr lvl="1"/>
            <a:r>
              <a:rPr lang="en-US" altLang="en-US" sz="2200"/>
              <a:t>Overheads of trapping user events must be imperceptible to ICDE users</a:t>
            </a:r>
          </a:p>
          <a:p>
            <a:r>
              <a:rPr lang="en-US" altLang="en-US" sz="2600"/>
              <a:t>Solution for ICDE client:</a:t>
            </a:r>
          </a:p>
          <a:p>
            <a:pPr lvl="1"/>
            <a:r>
              <a:rPr lang="en-US" altLang="en-US" sz="2200"/>
              <a:t>Decouple user event capture from storage using a queue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1B0B-DE93-4EB9-9C81-E971133CE8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2084" name="AutoShape 4"/>
          <p:cNvSpPr>
            <a:spLocks noChangeArrowheads="1"/>
          </p:cNvSpPr>
          <p:nvPr/>
        </p:nvSpPr>
        <p:spPr bwMode="auto">
          <a:xfrm rot="5400000">
            <a:off x="4392613" y="4689475"/>
            <a:ext cx="431800" cy="647700"/>
          </a:xfrm>
          <a:prstGeom prst="can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>
            <a:off x="7740650" y="4581525"/>
            <a:ext cx="1008063" cy="9366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5724525" y="4652963"/>
            <a:ext cx="100806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2411413" y="4652963"/>
            <a:ext cx="1008062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>
            <a:off x="900113" y="48688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 flipH="1">
            <a:off x="971550" y="5229225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>
            <a:off x="3419475" y="5013325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 flipH="1">
            <a:off x="4859338" y="50133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6732588" y="50133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663575" y="4313238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 Trap user event</a:t>
            </a:r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3348038" y="4149725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2. Write event </a:t>
            </a:r>
          </a:p>
          <a:p>
            <a:r>
              <a:rPr lang="en-US" altLang="en-US"/>
              <a:t>    to queue</a:t>
            </a:r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611188" y="5516563"/>
            <a:ext cx="259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3. Return to user thread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4787900" y="5445125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4. Read event</a:t>
            </a:r>
          </a:p>
          <a:p>
            <a:r>
              <a:rPr lang="en-US" altLang="en-US"/>
              <a:t>    from queue</a:t>
            </a:r>
          </a:p>
        </p:txBody>
      </p:sp>
      <p:sp>
        <p:nvSpPr>
          <p:cNvPr id="302098" name="Text Box 18"/>
          <p:cNvSpPr txBox="1">
            <a:spLocks noChangeArrowheads="1"/>
          </p:cNvSpPr>
          <p:nvPr/>
        </p:nvSpPr>
        <p:spPr bwMode="auto">
          <a:xfrm>
            <a:off x="6203950" y="3716338"/>
            <a:ext cx="294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5. Write event</a:t>
            </a:r>
          </a:p>
          <a:p>
            <a:r>
              <a:rPr lang="en-US" altLang="en-US"/>
              <a:t>    to ICDE database queue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“How well a solution to some problem will work when the size of the problem increases.”</a:t>
            </a:r>
          </a:p>
          <a:p>
            <a:r>
              <a:rPr lang="en-US" altLang="en-US"/>
              <a:t>4 common scalability issues in IT systems:</a:t>
            </a:r>
          </a:p>
          <a:p>
            <a:pPr lvl="1"/>
            <a:r>
              <a:rPr lang="en-US" altLang="en-US"/>
              <a:t>Request load</a:t>
            </a:r>
          </a:p>
          <a:p>
            <a:pPr lvl="1"/>
            <a:r>
              <a:rPr lang="en-US" altLang="en-US"/>
              <a:t>Connections</a:t>
            </a:r>
          </a:p>
          <a:p>
            <a:pPr lvl="1"/>
            <a:r>
              <a:rPr lang="en-US" altLang="en-US"/>
              <a:t>Data size</a:t>
            </a:r>
          </a:p>
          <a:p>
            <a:pPr lvl="1"/>
            <a:r>
              <a:rPr lang="en-US" altLang="en-US"/>
              <a:t>Deployments</a:t>
            </a:r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97FF-CBCB-4149-8551-E22B5C2DEE0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– Request Load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does an 100 tps application behave when simultaneous request load grows? E.g.</a:t>
            </a:r>
          </a:p>
          <a:p>
            <a:pPr lvl="1"/>
            <a:r>
              <a:rPr lang="en-US" altLang="en-US"/>
              <a:t>From 100 to 1000 requests per second?</a:t>
            </a:r>
          </a:p>
          <a:p>
            <a:r>
              <a:rPr lang="en-US" altLang="en-US"/>
              <a:t>Ideal solution, without additional hardware capacity:</a:t>
            </a:r>
          </a:p>
          <a:p>
            <a:pPr lvl="1"/>
            <a:r>
              <a:rPr lang="en-US" altLang="en-US"/>
              <a:t>as the load increases, throughput remains constant (i.e. 100 tps), and response time per request increases only linearly (i.e. 10 seconds).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2E2A-124D-4892-8EBA-1CAA5371FCC2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– Add more hardware …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4C6E-E3D7-406B-9F2C-E8BB1013357A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305156" name="Group 4"/>
          <p:cNvGrpSpPr>
            <a:grpSpLocks noChangeAspect="1"/>
          </p:cNvGrpSpPr>
          <p:nvPr/>
        </p:nvGrpSpPr>
        <p:grpSpPr bwMode="auto">
          <a:xfrm>
            <a:off x="684213" y="1200150"/>
            <a:ext cx="7632700" cy="4548188"/>
            <a:chOff x="2614" y="8161"/>
            <a:chExt cx="7067" cy="4267"/>
          </a:xfrm>
        </p:grpSpPr>
        <p:sp>
          <p:nvSpPr>
            <p:cNvPr id="305157" name="AutoShape 5"/>
            <p:cNvSpPr>
              <a:spLocks noChangeAspect="1" noChangeArrowheads="1"/>
            </p:cNvSpPr>
            <p:nvPr/>
          </p:nvSpPr>
          <p:spPr bwMode="auto">
            <a:xfrm>
              <a:off x="2614" y="8161"/>
              <a:ext cx="7067" cy="4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158" name="AutoShape 6"/>
            <p:cNvSpPr>
              <a:spLocks noChangeArrowheads="1"/>
            </p:cNvSpPr>
            <p:nvPr/>
          </p:nvSpPr>
          <p:spPr bwMode="auto">
            <a:xfrm>
              <a:off x="5595" y="8881"/>
              <a:ext cx="132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altLang="en-US" sz="1000"/>
                <a:t>Application</a:t>
              </a:r>
              <a:endParaRPr lang="en-US" altLang="en-US"/>
            </a:p>
          </p:txBody>
        </p:sp>
        <p:sp>
          <p:nvSpPr>
            <p:cNvPr id="305159" name="AutoShape 7"/>
            <p:cNvSpPr>
              <a:spLocks noChangeArrowheads="1"/>
            </p:cNvSpPr>
            <p:nvPr/>
          </p:nvSpPr>
          <p:spPr bwMode="auto">
            <a:xfrm>
              <a:off x="3940" y="11473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altLang="en-US" sz="1000"/>
                <a:t>Application</a:t>
              </a:r>
              <a:endParaRPr lang="en-US" altLang="en-US"/>
            </a:p>
          </p:txBody>
        </p:sp>
        <p:sp>
          <p:nvSpPr>
            <p:cNvPr id="305160" name="computr3"/>
            <p:cNvSpPr>
              <a:spLocks noEditPoints="1" noChangeArrowheads="1"/>
            </p:cNvSpPr>
            <p:nvPr/>
          </p:nvSpPr>
          <p:spPr bwMode="auto">
            <a:xfrm>
              <a:off x="4130" y="10753"/>
              <a:ext cx="799" cy="810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1" name="AutoShape 9"/>
            <p:cNvSpPr>
              <a:spLocks noChangeArrowheads="1"/>
            </p:cNvSpPr>
            <p:nvPr/>
          </p:nvSpPr>
          <p:spPr bwMode="auto">
            <a:xfrm>
              <a:off x="2614" y="11473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altLang="en-US" sz="1000"/>
                <a:t>Application</a:t>
              </a:r>
              <a:endParaRPr lang="en-US" altLang="en-US"/>
            </a:p>
          </p:txBody>
        </p:sp>
        <p:sp>
          <p:nvSpPr>
            <p:cNvPr id="305162" name="computr3"/>
            <p:cNvSpPr>
              <a:spLocks noEditPoints="1" noChangeArrowheads="1"/>
            </p:cNvSpPr>
            <p:nvPr/>
          </p:nvSpPr>
          <p:spPr bwMode="auto">
            <a:xfrm>
              <a:off x="2898" y="10753"/>
              <a:ext cx="799" cy="810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3" name="computr3"/>
            <p:cNvSpPr>
              <a:spLocks noEditPoints="1" noChangeArrowheads="1"/>
            </p:cNvSpPr>
            <p:nvPr/>
          </p:nvSpPr>
          <p:spPr bwMode="auto">
            <a:xfrm>
              <a:off x="5877" y="8161"/>
              <a:ext cx="800" cy="810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4" name="AutoShape 12"/>
            <p:cNvSpPr>
              <a:spLocks noChangeArrowheads="1"/>
            </p:cNvSpPr>
            <p:nvPr/>
          </p:nvSpPr>
          <p:spPr bwMode="auto">
            <a:xfrm>
              <a:off x="6509" y="11575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altLang="en-US" sz="1000"/>
                <a:t>Application</a:t>
              </a:r>
              <a:endParaRPr lang="en-US" altLang="en-US"/>
            </a:p>
          </p:txBody>
        </p:sp>
        <p:sp>
          <p:nvSpPr>
            <p:cNvPr id="305165" name="computr3"/>
            <p:cNvSpPr>
              <a:spLocks noEditPoints="1" noChangeArrowheads="1"/>
            </p:cNvSpPr>
            <p:nvPr/>
          </p:nvSpPr>
          <p:spPr bwMode="auto">
            <a:xfrm>
              <a:off x="6755" y="10855"/>
              <a:ext cx="800" cy="809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6" name="AutoShape 14"/>
            <p:cNvSpPr>
              <a:spLocks noChangeArrowheads="1"/>
            </p:cNvSpPr>
            <p:nvPr/>
          </p:nvSpPr>
          <p:spPr bwMode="auto">
            <a:xfrm>
              <a:off x="2719" y="9868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altLang="en-US" sz="1000"/>
                <a:t>Application</a:t>
              </a:r>
              <a:endParaRPr lang="en-US" altLang="en-US"/>
            </a:p>
          </p:txBody>
        </p:sp>
        <p:sp>
          <p:nvSpPr>
            <p:cNvPr id="305167" name="computr3"/>
            <p:cNvSpPr>
              <a:spLocks noEditPoints="1" noChangeArrowheads="1"/>
            </p:cNvSpPr>
            <p:nvPr/>
          </p:nvSpPr>
          <p:spPr bwMode="auto">
            <a:xfrm>
              <a:off x="3003" y="9148"/>
              <a:ext cx="801" cy="810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8" name="AutoShape 16"/>
            <p:cNvSpPr>
              <a:spLocks noChangeArrowheads="1"/>
            </p:cNvSpPr>
            <p:nvPr/>
          </p:nvSpPr>
          <p:spPr bwMode="auto">
            <a:xfrm rot="-23431168">
              <a:off x="4193" y="9868"/>
              <a:ext cx="1377" cy="629"/>
            </a:xfrm>
            <a:prstGeom prst="leftArrow">
              <a:avLst>
                <a:gd name="adj1" fmla="val 50000"/>
                <a:gd name="adj2" fmla="val 547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9" name="AutoShape 17"/>
            <p:cNvSpPr>
              <a:spLocks noChangeArrowheads="1"/>
            </p:cNvSpPr>
            <p:nvPr/>
          </p:nvSpPr>
          <p:spPr bwMode="auto">
            <a:xfrm rot="14166536">
              <a:off x="6385" y="9988"/>
              <a:ext cx="1237" cy="569"/>
            </a:xfrm>
            <a:prstGeom prst="leftArrow">
              <a:avLst>
                <a:gd name="adj1" fmla="val 50000"/>
                <a:gd name="adj2" fmla="val 543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3751" y="9169"/>
              <a:ext cx="151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/>
            <a:p>
              <a:r>
                <a:rPr lang="en-US" altLang="en-US" sz="900" i="1">
                  <a:latin typeface="Arial Narrow" panose="020B0606020202030204" pitchFamily="34" charset="0"/>
                </a:rPr>
                <a:t>Scale-out: Application replicated on different machines</a:t>
              </a:r>
              <a:endParaRPr lang="en-US" altLang="en-US"/>
            </a:p>
          </p:txBody>
        </p:sp>
        <p:sp>
          <p:nvSpPr>
            <p:cNvPr id="305171" name="Text Box 19"/>
            <p:cNvSpPr txBox="1">
              <a:spLocks noChangeArrowheads="1"/>
            </p:cNvSpPr>
            <p:nvPr/>
          </p:nvSpPr>
          <p:spPr bwMode="auto">
            <a:xfrm>
              <a:off x="6930" y="8374"/>
              <a:ext cx="1473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/>
            <a:p>
              <a:r>
                <a:rPr lang="en-US" altLang="en-US" sz="900" i="1">
                  <a:latin typeface="Arial Narrow" panose="020B0606020202030204" pitchFamily="34" charset="0"/>
                </a:rPr>
                <a:t>Scale-up: </a:t>
              </a:r>
            </a:p>
            <a:p>
              <a:r>
                <a:rPr lang="en-US" altLang="en-US" sz="900" i="1">
                  <a:latin typeface="Arial Narrow" panose="020B0606020202030204" pitchFamily="34" charset="0"/>
                </a:rPr>
                <a:t>Single application instance is executed on a multiprocessor machine</a:t>
              </a:r>
              <a:endParaRPr lang="en-US" altLang="en-US"/>
            </a:p>
          </p:txBody>
        </p:sp>
        <p:sp>
          <p:nvSpPr>
            <p:cNvPr id="305172" name="AutoShape 20"/>
            <p:cNvSpPr>
              <a:spLocks noChangeArrowheads="1"/>
            </p:cNvSpPr>
            <p:nvPr/>
          </p:nvSpPr>
          <p:spPr bwMode="auto">
            <a:xfrm>
              <a:off x="9302" y="11483"/>
              <a:ext cx="379" cy="432"/>
            </a:xfrm>
            <a:prstGeom prst="flowChartMultidocumen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173" name="Rectangle 21"/>
            <p:cNvSpPr>
              <a:spLocks noChangeArrowheads="1"/>
            </p:cNvSpPr>
            <p:nvPr/>
          </p:nvSpPr>
          <p:spPr bwMode="auto">
            <a:xfrm>
              <a:off x="7456" y="10722"/>
              <a:ext cx="526" cy="43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296" tIns="41148" rIns="82296" bIns="41148"/>
            <a:lstStyle/>
            <a:p>
              <a:endParaRPr lang="en-CA" altLang="en-US"/>
            </a:p>
          </p:txBody>
        </p:sp>
        <p:sp>
          <p:nvSpPr>
            <p:cNvPr id="305174" name="Rectangle 22"/>
            <p:cNvSpPr>
              <a:spLocks noChangeArrowheads="1"/>
            </p:cNvSpPr>
            <p:nvPr/>
          </p:nvSpPr>
          <p:spPr bwMode="auto">
            <a:xfrm>
              <a:off x="7551" y="10866"/>
              <a:ext cx="537" cy="43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296" tIns="41148" rIns="82296" bIns="41148"/>
            <a:lstStyle/>
            <a:p>
              <a:endParaRPr lang="en-CA" altLang="en-US"/>
            </a:p>
          </p:txBody>
        </p:sp>
        <p:sp>
          <p:nvSpPr>
            <p:cNvPr id="305175" name="Rectangle 23"/>
            <p:cNvSpPr>
              <a:spLocks noChangeArrowheads="1"/>
            </p:cNvSpPr>
            <p:nvPr/>
          </p:nvSpPr>
          <p:spPr bwMode="auto">
            <a:xfrm>
              <a:off x="7644" y="11010"/>
              <a:ext cx="549" cy="43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296" tIns="41148" rIns="82296" bIns="41148"/>
            <a:lstStyle/>
            <a:p>
              <a:r>
                <a:rPr lang="en-US" altLang="en-US" sz="900"/>
                <a:t>CPU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- reality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Adding more hard ware should improve performance: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scalability must be achieved without modifications to application architecture 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Reality as always is different!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Applications will exhibit a decrease in throughput and a subsequent exponential increase in response time.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increased load causes increased contention for resources such as CPU, network and memory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each request consumes some additional resource (buffer space, locks, and so on) in the application, and eventually these are exhausted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8BE-2CBE-451F-8DF4-E7A8435CC52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– J2EE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0FC-BB56-4815-8C96-0AB4689C3B1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684213" y="1125538"/>
          <a:ext cx="72009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0" name="Chart" r:id="rId3" imgW="4221480" imgH="2324100" progId="Excel.Chart.8">
                  <p:embed/>
                </p:oleObj>
              </mc:Choice>
              <mc:Fallback>
                <p:oleObj name="Chart" r:id="rId3" imgW="4221480" imgH="23241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7200900" cy="395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950913" y="5248275"/>
            <a:ext cx="711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I.Gorton, A Liu,</a:t>
            </a:r>
            <a:r>
              <a:rPr lang="en-US" altLang="en-US" i="1"/>
              <a:t> Performance Evaluation of Alternative Component </a:t>
            </a:r>
          </a:p>
          <a:p>
            <a:r>
              <a:rPr lang="en-US" altLang="en-US" i="1"/>
              <a:t>Architectures for Enterprise JavaBean Applications, in IEEE Internet </a:t>
            </a:r>
          </a:p>
          <a:p>
            <a:r>
              <a:rPr lang="en-US" altLang="en-US" i="1"/>
              <a:t>Computing, vol.7, no. 3, pages 18-23, 2003.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- connections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happens if number of simultaneous connections to an application increases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each connection consumes a resource?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Exceed maximum number of connections?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ISP example: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user connection spawned a new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memory on each server exceeded at 2000 users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Needed to support 100Ks of users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Tech crash ….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9B4-9DD9-4CC4-AA5D-EB98020A69D7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/>
              <a:t>Nội dung của bài giảng sử dụng:</a:t>
            </a:r>
          </a:p>
          <a:p>
            <a:pPr marL="457200" lvl="1" indent="0">
              <a:buNone/>
            </a:pPr>
            <a:r>
              <a:rPr lang="vi-VN" altLang="en-US" dirty="0">
                <a:solidFill>
                  <a:srgbClr val="0070C0"/>
                </a:solidFill>
              </a:rPr>
              <a:t>Session 3: Quality Attributes </a:t>
            </a:r>
          </a:p>
          <a:p>
            <a:pPr marL="457200" lvl="1" indent="0">
              <a:buNone/>
            </a:pPr>
            <a:r>
              <a:rPr lang="vi-VN" altLang="en-US" dirty="0"/>
              <a:t>trong bộ slide </a:t>
            </a:r>
            <a:r>
              <a:rPr lang="vi-VN" altLang="en-US" dirty="0">
                <a:solidFill>
                  <a:srgbClr val="0070C0"/>
                </a:solidFill>
              </a:rPr>
              <a:t>Software Architecture Essential</a:t>
            </a:r>
          </a:p>
          <a:p>
            <a:pPr marL="457200" lvl="1" indent="0">
              <a:buNone/>
            </a:pPr>
            <a:r>
              <a:rPr lang="vi-VN" altLang="en-US" dirty="0"/>
              <a:t>của GS. Ian Gorton </a:t>
            </a:r>
          </a:p>
          <a:p>
            <a:pPr marL="457200" lvl="1" indent="0">
              <a:buNone/>
            </a:pPr>
            <a:r>
              <a:rPr lang="vi-VN" altLang="en-US" dirty="0"/>
              <a:t>Software Engineering Institute</a:t>
            </a:r>
          </a:p>
          <a:p>
            <a:pPr marL="457200" lvl="1" indent="0">
              <a:buNone/>
            </a:pPr>
            <a:r>
              <a:rPr lang="vi-VN" altLang="en-US" dirty="0"/>
              <a:t>Carnegie Mellon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BCAFE63-ED8B-4678-9D9B-4FD5219775EC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– Data Size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How does an application behave as the data it processes increases in size?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Chat application sees average message size double?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Database table size grows from 1 million to 20 million rows?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Image analysis algorithm processes images of 100MB instead of 1MB? 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application/algorithms scale to handle increased data requirements?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8AF6-083B-4FB9-8E3E-CEBA250070F0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- Deployment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does effort to install/deploy an application increase as installation base grows?</a:t>
            </a:r>
          </a:p>
          <a:p>
            <a:pPr lvl="1"/>
            <a:r>
              <a:rPr lang="en-US" altLang="en-US"/>
              <a:t>Install new users?</a:t>
            </a:r>
          </a:p>
          <a:p>
            <a:pPr lvl="1"/>
            <a:r>
              <a:rPr lang="en-US" altLang="en-US"/>
              <a:t>Install new servers?</a:t>
            </a:r>
          </a:p>
          <a:p>
            <a:r>
              <a:rPr lang="en-US" altLang="en-US"/>
              <a:t>Solutions typically revolve around automatic download/installation</a:t>
            </a:r>
          </a:p>
          <a:p>
            <a:pPr lvl="1"/>
            <a:r>
              <a:rPr lang="en-US" altLang="en-US"/>
              <a:t>E.g. downloading applications from the Internet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050F-7347-422E-9B39-91969ECB5EBB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thoughts and ICDE 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Scalability often overlooked.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Major cause of application failure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Hard to predict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Hard to test/validate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Reliance on proven designs and technologies is essential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ICDE - application should be capable of handling a peak load of 150 concurrent requests from ICDE clients.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Relatively easy to simulate user load to validate this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10BE-F010-434F-9CA7-A81649D6FD82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Modifiability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Modifications to a software system during its lifetime are a fact of life. </a:t>
            </a:r>
          </a:p>
          <a:p>
            <a:r>
              <a:rPr lang="en-US" altLang="en-US"/>
              <a:t>Modifiable systems are easier to change/evolve</a:t>
            </a:r>
          </a:p>
          <a:p>
            <a:r>
              <a:rPr lang="en-US" altLang="en-US"/>
              <a:t>Modifiability should be assessed in context of how a system is likely to change</a:t>
            </a:r>
          </a:p>
          <a:p>
            <a:pPr lvl="1"/>
            <a:r>
              <a:rPr lang="en-US" altLang="en-US"/>
              <a:t>No need to facilitate changes that are highly unlikely to occur</a:t>
            </a:r>
          </a:p>
          <a:p>
            <a:pPr lvl="1"/>
            <a:r>
              <a:rPr lang="en-US" altLang="en-US"/>
              <a:t>Over-engineering!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A34-F25C-4CBA-88B7-50BAA0ED5354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Modifiability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r>
              <a:rPr lang="en-US" altLang="en-US"/>
              <a:t>Modifiability measures how easy it </a:t>
            </a:r>
            <a:r>
              <a:rPr lang="en-US" altLang="en-US" b="1"/>
              <a:t>may</a:t>
            </a:r>
            <a:r>
              <a:rPr lang="en-US" altLang="en-US"/>
              <a:t> be to change an application to cater for new (non-) functional requirements. </a:t>
            </a:r>
          </a:p>
          <a:p>
            <a:pPr lvl="1"/>
            <a:r>
              <a:rPr lang="en-US" altLang="en-US" b="1"/>
              <a:t>‘may’</a:t>
            </a:r>
            <a:r>
              <a:rPr lang="en-US" altLang="en-US"/>
              <a:t> – nearly always impossible to be certain</a:t>
            </a:r>
          </a:p>
          <a:p>
            <a:pPr lvl="1"/>
            <a:r>
              <a:rPr lang="en-US" altLang="en-US"/>
              <a:t>Must estimate cost/effort</a:t>
            </a:r>
          </a:p>
          <a:p>
            <a:r>
              <a:rPr lang="en-US" altLang="en-US"/>
              <a:t>Modifiability measures are only relevant in the context of a given architectural solution. </a:t>
            </a:r>
          </a:p>
          <a:p>
            <a:pPr lvl="1"/>
            <a:r>
              <a:rPr lang="en-US" altLang="en-US"/>
              <a:t>Components</a:t>
            </a:r>
          </a:p>
          <a:p>
            <a:pPr lvl="1"/>
            <a:r>
              <a:rPr lang="en-US" altLang="en-US"/>
              <a:t>Relationships</a:t>
            </a:r>
          </a:p>
          <a:p>
            <a:pPr lvl="1"/>
            <a:r>
              <a:rPr lang="en-US" altLang="en-US"/>
              <a:t>Responsibilities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87-3A5C-48BA-98AA-4C4BD6926CB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Modifiability Scenarios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Provide access to the application through firewalls in addition to existing “behind the firewall” access.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Incorporate new features for self-service check-out kiosks.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COTS speech recognition software vendor goes out of business and we need to replace this component.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application needs to be ported from Linux to the Microsoft Windows platform.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5C75-0BE4-480B-8BCB-9FBCDE594B57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Modifiability Analysis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en-US" altLang="en-US"/>
              <a:t>Impact is rarely easy to quantify</a:t>
            </a:r>
          </a:p>
          <a:p>
            <a:r>
              <a:rPr lang="en-US" altLang="en-US"/>
              <a:t>The best possible is a:</a:t>
            </a:r>
          </a:p>
          <a:p>
            <a:pPr lvl="1"/>
            <a:r>
              <a:rPr lang="en-US" altLang="en-US"/>
              <a:t>Convincing impact analysis of changes needed</a:t>
            </a:r>
          </a:p>
          <a:p>
            <a:pPr lvl="1"/>
            <a:r>
              <a:rPr lang="en-US" altLang="en-US"/>
              <a:t>A demonstration of how the solution can accommodate the modification without change. </a:t>
            </a:r>
          </a:p>
          <a:p>
            <a:r>
              <a:rPr lang="en-US" altLang="en-US"/>
              <a:t>Minimizing dependencies increases modifiability</a:t>
            </a:r>
          </a:p>
          <a:p>
            <a:pPr lvl="1"/>
            <a:r>
              <a:rPr lang="en-US" altLang="en-US"/>
              <a:t>Changes isolated to single components likely to be less expensive than those that cause ripple effects across the architecture.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ECE5-5381-499E-92AF-E78DFC53FE2F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Modifiability for ICDE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range of events trapped and stored by the ICDE client to be expanded. </a:t>
            </a:r>
          </a:p>
          <a:p>
            <a:r>
              <a:rPr lang="en-US" altLang="en-US"/>
              <a:t>Third party tools to communicate new message types. </a:t>
            </a:r>
          </a:p>
          <a:p>
            <a:r>
              <a:rPr lang="en-US" altLang="en-US"/>
              <a:t>Change database technology used</a:t>
            </a:r>
          </a:p>
          <a:p>
            <a:r>
              <a:rPr lang="en-US" altLang="en-US"/>
              <a:t>Change server technology used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1CFA-D605-4086-805A-BD30F9AA8395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Difficult, specialized quality attribute:</a:t>
            </a:r>
          </a:p>
          <a:p>
            <a:pPr lvl="1"/>
            <a:r>
              <a:rPr lang="en-US" altLang="en-US"/>
              <a:t>Lots of technology available</a:t>
            </a:r>
          </a:p>
          <a:p>
            <a:pPr lvl="1"/>
            <a:r>
              <a:rPr lang="en-US" altLang="en-US"/>
              <a:t>Requires deep knowledge of approaches and solutions</a:t>
            </a:r>
          </a:p>
          <a:p>
            <a:r>
              <a:rPr lang="en-US" altLang="en-US"/>
              <a:t>Security is a multi-faceted quality 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9AA5-F816-456D-94FF-1EE73C2F99E2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b="1"/>
          </a:p>
          <a:p>
            <a:pPr>
              <a:lnSpc>
                <a:spcPct val="90000"/>
              </a:lnSpc>
            </a:pPr>
            <a:r>
              <a:rPr lang="en-US" altLang="en-US" sz="2100" b="1"/>
              <a:t>Authentication: </a:t>
            </a:r>
            <a:r>
              <a:rPr lang="en-US" altLang="en-US" sz="2100"/>
              <a:t>Applications can verify the identity of their users and other applications with which they communicate.</a:t>
            </a:r>
            <a:endParaRPr lang="en-US" altLang="en-US" sz="2100" b="1"/>
          </a:p>
          <a:p>
            <a:pPr>
              <a:lnSpc>
                <a:spcPct val="90000"/>
              </a:lnSpc>
            </a:pPr>
            <a:r>
              <a:rPr lang="en-US" altLang="en-US" sz="2100" b="1"/>
              <a:t>Authorization:</a:t>
            </a:r>
            <a:r>
              <a:rPr lang="en-US" altLang="en-US" sz="2100"/>
              <a:t> Authenticated users and applications have defined access rights to the resources of the system. </a:t>
            </a:r>
          </a:p>
          <a:p>
            <a:pPr>
              <a:lnSpc>
                <a:spcPct val="90000"/>
              </a:lnSpc>
            </a:pPr>
            <a:r>
              <a:rPr lang="en-US" altLang="en-US" sz="2100" b="1"/>
              <a:t>Encryption:</a:t>
            </a:r>
            <a:r>
              <a:rPr lang="en-US" altLang="en-US" sz="2100"/>
              <a:t> The messages sent to/from the application are encrypted. </a:t>
            </a:r>
            <a:endParaRPr lang="en-US" altLang="en-US" sz="2100" b="1"/>
          </a:p>
          <a:p>
            <a:pPr>
              <a:lnSpc>
                <a:spcPct val="90000"/>
              </a:lnSpc>
            </a:pPr>
            <a:r>
              <a:rPr lang="en-US" altLang="en-US" sz="2100" b="1"/>
              <a:t>Integrity:</a:t>
            </a:r>
            <a:r>
              <a:rPr lang="en-US" altLang="en-US" sz="2100"/>
              <a:t> This ensures the contents of a message are not altered in transit.</a:t>
            </a:r>
            <a:endParaRPr lang="en-US" altLang="en-US" sz="2100" b="1"/>
          </a:p>
          <a:p>
            <a:pPr>
              <a:lnSpc>
                <a:spcPct val="90000"/>
              </a:lnSpc>
            </a:pPr>
            <a:r>
              <a:rPr lang="en-US" altLang="en-US" sz="2100" b="1"/>
              <a:t>Non-repudiation:</a:t>
            </a:r>
            <a:r>
              <a:rPr lang="en-US" altLang="en-US" sz="2100"/>
              <a:t> The sender of a message has proof of delivery and the receiver is assured of the sender’s identity. This means neither can subsequently refute their participation in the message exchange.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061C-CE98-49F3-AFEB-FDC04D7B105A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Quality Attributes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Often know as –ilities</a:t>
            </a:r>
          </a:p>
          <a:p>
            <a:pPr lvl="1"/>
            <a:r>
              <a:rPr lang="en-US" altLang="en-US"/>
              <a:t>Reliability</a:t>
            </a:r>
          </a:p>
          <a:p>
            <a:pPr lvl="1"/>
            <a:r>
              <a:rPr lang="en-US" altLang="en-US"/>
              <a:t>Availability</a:t>
            </a:r>
          </a:p>
          <a:p>
            <a:pPr lvl="1"/>
            <a:r>
              <a:rPr lang="en-US" altLang="en-US"/>
              <a:t>Portability</a:t>
            </a:r>
          </a:p>
          <a:p>
            <a:pPr lvl="1"/>
            <a:r>
              <a:rPr lang="en-US" altLang="en-US"/>
              <a:t>Scalability</a:t>
            </a:r>
          </a:p>
          <a:p>
            <a:pPr lvl="1"/>
            <a:r>
              <a:rPr lang="en-US" altLang="en-US"/>
              <a:t>Performance (!)</a:t>
            </a:r>
          </a:p>
          <a:p>
            <a:r>
              <a:rPr lang="en-US" altLang="en-US"/>
              <a:t>Part of a system’s NFRs</a:t>
            </a:r>
          </a:p>
          <a:p>
            <a:pPr lvl="1"/>
            <a:r>
              <a:rPr lang="en-US" altLang="en-US"/>
              <a:t>“how” the system achieves its functional requirements</a:t>
            </a:r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CC48-2D8A-4DF5-9B37-8FF4DE54854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Approaches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SSL</a:t>
            </a:r>
          </a:p>
          <a:p>
            <a:r>
              <a:rPr lang="en-US" altLang="en-US"/>
              <a:t>PKI</a:t>
            </a:r>
          </a:p>
          <a:p>
            <a:r>
              <a:rPr lang="en-US" altLang="en-US"/>
              <a:t>Web Services security</a:t>
            </a:r>
          </a:p>
          <a:p>
            <a:r>
              <a:rPr lang="en-US" altLang="en-US"/>
              <a:t>JAAS</a:t>
            </a:r>
          </a:p>
          <a:p>
            <a:r>
              <a:rPr lang="en-US" altLang="en-US"/>
              <a:t>Operating system security</a:t>
            </a:r>
          </a:p>
          <a:p>
            <a:r>
              <a:rPr lang="en-US" altLang="en-US"/>
              <a:t>Database security</a:t>
            </a:r>
          </a:p>
          <a:p>
            <a:r>
              <a:rPr lang="en-US" altLang="en-US"/>
              <a:t>Etc etc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DAC-6EFD-4461-9C38-9E8B45F03912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ICDE Security Requirements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Authentication of ICDE users and third party ICDE tools to ICDE server</a:t>
            </a:r>
          </a:p>
          <a:p>
            <a:r>
              <a:rPr lang="en-US" altLang="en-US"/>
              <a:t>Encryption of data to ICDE server from 3</a:t>
            </a:r>
            <a:r>
              <a:rPr lang="en-US" altLang="en-US" baseline="30000"/>
              <a:t>rd</a:t>
            </a:r>
            <a:r>
              <a:rPr lang="en-US" altLang="en-US"/>
              <a:t> party tools/users executing remotely over an insecure network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66DA-847F-446F-8A52-4C6B7FD0E660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Availability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Key requirement for most IT applications</a:t>
            </a:r>
          </a:p>
          <a:p>
            <a:r>
              <a:rPr lang="en-US" altLang="en-US"/>
              <a:t>Measured by the proportion of the required time it is useable. E.g.</a:t>
            </a:r>
          </a:p>
          <a:p>
            <a:pPr lvl="1"/>
            <a:r>
              <a:rPr lang="en-US" altLang="en-US"/>
              <a:t>100% available during business hours</a:t>
            </a:r>
          </a:p>
          <a:p>
            <a:pPr lvl="1"/>
            <a:r>
              <a:rPr lang="en-US" altLang="en-US"/>
              <a:t>No more than 2 hours scheduled downtime per week</a:t>
            </a:r>
          </a:p>
          <a:p>
            <a:pPr lvl="1"/>
            <a:r>
              <a:rPr lang="en-US" altLang="en-US"/>
              <a:t>24x7x52 (100% availability)</a:t>
            </a:r>
          </a:p>
          <a:p>
            <a:r>
              <a:rPr lang="en-US" altLang="en-US"/>
              <a:t>Related to an application’s reliability </a:t>
            </a:r>
          </a:p>
          <a:p>
            <a:pPr lvl="1"/>
            <a:r>
              <a:rPr lang="en-US" altLang="en-US"/>
              <a:t>Unreliable applications suffer poor availability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EDF-A0B4-475B-B819-1AD9E4E0933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Availability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en-US" altLang="en-US" sz="2600"/>
              <a:t>Period of loss of availability determined by:</a:t>
            </a:r>
          </a:p>
          <a:p>
            <a:pPr lvl="1"/>
            <a:r>
              <a:rPr lang="en-US" altLang="en-US" sz="2200"/>
              <a:t>Time to detect failure</a:t>
            </a:r>
          </a:p>
          <a:p>
            <a:pPr lvl="1"/>
            <a:r>
              <a:rPr lang="en-US" altLang="en-US" sz="2200"/>
              <a:t>Time to correct failure</a:t>
            </a:r>
          </a:p>
          <a:p>
            <a:pPr lvl="1"/>
            <a:r>
              <a:rPr lang="en-US" altLang="en-US" sz="2200"/>
              <a:t>Time to restart application</a:t>
            </a:r>
          </a:p>
          <a:p>
            <a:r>
              <a:rPr lang="en-US" altLang="en-US" sz="2600"/>
              <a:t>Strategies for high availability:</a:t>
            </a:r>
          </a:p>
          <a:p>
            <a:pPr lvl="1"/>
            <a:r>
              <a:rPr lang="en-US" altLang="en-US" sz="2200"/>
              <a:t>Eliminate single points of failure</a:t>
            </a:r>
          </a:p>
          <a:p>
            <a:pPr lvl="1"/>
            <a:r>
              <a:rPr lang="en-US" altLang="en-US" sz="2200"/>
              <a:t>Replication and failover</a:t>
            </a:r>
          </a:p>
          <a:p>
            <a:pPr lvl="1"/>
            <a:r>
              <a:rPr lang="en-US" altLang="en-US" sz="2200"/>
              <a:t>Automatic detection and restart</a:t>
            </a:r>
          </a:p>
          <a:p>
            <a:r>
              <a:rPr lang="en-US" altLang="en-US" sz="2600"/>
              <a:t>Recoverability (e.g. a database)</a:t>
            </a:r>
          </a:p>
          <a:p>
            <a:pPr lvl="1"/>
            <a:r>
              <a:rPr lang="en-US" altLang="en-US" sz="2200"/>
              <a:t>the capability to reestablish performance levels and recover affected data after an application or system failure </a:t>
            </a:r>
          </a:p>
          <a:p>
            <a:endParaRPr lang="en-US" altLang="en-US" sz="26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7BC-B508-4B82-AB2F-F980799C692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Availability for ICDE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Achieve 100% availability during business hours</a:t>
            </a:r>
          </a:p>
          <a:p>
            <a:r>
              <a:rPr lang="en-US" altLang="en-US"/>
              <a:t>Plenty of scope for downtime for system upgrade, backup and maintenance. </a:t>
            </a:r>
          </a:p>
          <a:p>
            <a:r>
              <a:rPr lang="en-US" altLang="en-US"/>
              <a:t>Include mechanisms for component replication and failover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BA6A-813C-4D5E-B24C-CA1FAE89007E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ease with which an application can be incorporated into a broader application context </a:t>
            </a:r>
          </a:p>
          <a:p>
            <a:pPr lvl="1"/>
            <a:r>
              <a:rPr lang="en-US" altLang="en-US"/>
              <a:t>Use component in ways that the designer did not originally anticipate </a:t>
            </a:r>
          </a:p>
          <a:p>
            <a:r>
              <a:rPr lang="en-US" altLang="en-US"/>
              <a:t>Typically achieved by:</a:t>
            </a:r>
          </a:p>
          <a:p>
            <a:pPr lvl="1"/>
            <a:r>
              <a:rPr lang="en-US" altLang="en-US"/>
              <a:t>Programmatic APIs</a:t>
            </a:r>
          </a:p>
          <a:p>
            <a:pPr lvl="1"/>
            <a:r>
              <a:rPr lang="en-US" altLang="en-US"/>
              <a:t>Data integration</a:t>
            </a:r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D26A-97DC-4F3D-B111-70FD20691F3A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Integration Strategies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33825"/>
            <a:ext cx="8229600" cy="237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– expose application data for access by other components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API – offers services to read/write application data through an abstracted interface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has strengths and weaknesses …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4293-18BE-40D3-AA3C-7B17ACF734F5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326661" name="Group 5"/>
          <p:cNvGrpSpPr>
            <a:grpSpLocks noChangeAspect="1"/>
          </p:cNvGrpSpPr>
          <p:nvPr/>
        </p:nvGrpSpPr>
        <p:grpSpPr bwMode="auto">
          <a:xfrm>
            <a:off x="1258888" y="1268413"/>
            <a:ext cx="6049962" cy="2465387"/>
            <a:chOff x="3111" y="3870"/>
            <a:chExt cx="5116" cy="2112"/>
          </a:xfrm>
        </p:grpSpPr>
        <p:sp>
          <p:nvSpPr>
            <p:cNvPr id="326662" name="AutoShape 6"/>
            <p:cNvSpPr>
              <a:spLocks noChangeAspect="1" noChangeArrowheads="1"/>
            </p:cNvSpPr>
            <p:nvPr/>
          </p:nvSpPr>
          <p:spPr bwMode="auto">
            <a:xfrm>
              <a:off x="3111" y="3870"/>
              <a:ext cx="5116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3" name="AutoShape 7"/>
            <p:cNvSpPr>
              <a:spLocks noChangeArrowheads="1"/>
            </p:cNvSpPr>
            <p:nvPr/>
          </p:nvSpPr>
          <p:spPr bwMode="auto">
            <a:xfrm>
              <a:off x="3263" y="4014"/>
              <a:ext cx="132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/>
                <a:t>Application</a:t>
              </a:r>
              <a:endParaRPr lang="en-US" altLang="en-US"/>
            </a:p>
          </p:txBody>
        </p:sp>
        <p:sp>
          <p:nvSpPr>
            <p:cNvPr id="326664" name="AutoShape 8"/>
            <p:cNvSpPr>
              <a:spLocks noChangeArrowheads="1"/>
            </p:cNvSpPr>
            <p:nvPr/>
          </p:nvSpPr>
          <p:spPr bwMode="auto">
            <a:xfrm>
              <a:off x="3490" y="5214"/>
              <a:ext cx="853" cy="720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/>
                <a:t>Data</a:t>
              </a:r>
              <a:endParaRPr lang="en-US" altLang="en-US"/>
            </a:p>
          </p:txBody>
        </p:sp>
        <p:sp>
          <p:nvSpPr>
            <p:cNvPr id="326665" name="AutoShape 9"/>
            <p:cNvSpPr>
              <a:spLocks noChangeArrowheads="1"/>
            </p:cNvSpPr>
            <p:nvPr/>
          </p:nvSpPr>
          <p:spPr bwMode="auto">
            <a:xfrm>
              <a:off x="3737" y="4734"/>
              <a:ext cx="284" cy="480"/>
            </a:xfrm>
            <a:prstGeom prst="upDownArrow">
              <a:avLst>
                <a:gd name="adj1" fmla="val 50000"/>
                <a:gd name="adj2" fmla="val 338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666" name="AutoShape 10"/>
            <p:cNvSpPr>
              <a:spLocks noChangeArrowheads="1"/>
            </p:cNvSpPr>
            <p:nvPr/>
          </p:nvSpPr>
          <p:spPr bwMode="auto">
            <a:xfrm>
              <a:off x="6768" y="4734"/>
              <a:ext cx="132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/>
                <a:t>Third Party Application</a:t>
              </a:r>
              <a:endParaRPr lang="en-US" altLang="en-US"/>
            </a:p>
          </p:txBody>
        </p:sp>
        <p:sp>
          <p:nvSpPr>
            <p:cNvPr id="326667" name="Rectangle 11"/>
            <p:cNvSpPr>
              <a:spLocks noChangeArrowheads="1"/>
            </p:cNvSpPr>
            <p:nvPr/>
          </p:nvSpPr>
          <p:spPr bwMode="auto">
            <a:xfrm>
              <a:off x="5347" y="4014"/>
              <a:ext cx="568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200"/>
            </a:p>
            <a:p>
              <a:r>
                <a:rPr lang="en-US" altLang="en-US" sz="1200"/>
                <a:t>API</a:t>
              </a:r>
              <a:endParaRPr lang="en-US" altLang="en-US"/>
            </a:p>
          </p:txBody>
        </p:sp>
        <p:sp>
          <p:nvSpPr>
            <p:cNvPr id="326668" name="AutoShape 12"/>
            <p:cNvSpPr>
              <a:spLocks noChangeArrowheads="1"/>
            </p:cNvSpPr>
            <p:nvPr/>
          </p:nvSpPr>
          <p:spPr bwMode="auto">
            <a:xfrm rot="1311632">
              <a:off x="5915" y="4446"/>
              <a:ext cx="853" cy="288"/>
            </a:xfrm>
            <a:prstGeom prst="leftArrow">
              <a:avLst>
                <a:gd name="adj1" fmla="val 50000"/>
                <a:gd name="adj2" fmla="val 740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669" name="AutoShape 13"/>
            <p:cNvSpPr>
              <a:spLocks noChangeArrowheads="1"/>
            </p:cNvSpPr>
            <p:nvPr/>
          </p:nvSpPr>
          <p:spPr bwMode="auto">
            <a:xfrm rot="326108">
              <a:off x="4589" y="4158"/>
              <a:ext cx="663" cy="288"/>
            </a:xfrm>
            <a:prstGeom prst="leftArrow">
              <a:avLst>
                <a:gd name="adj1" fmla="val 50000"/>
                <a:gd name="adj2" fmla="val 5755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670" name="AutoShape 14"/>
            <p:cNvSpPr>
              <a:spLocks noChangeArrowheads="1"/>
            </p:cNvSpPr>
            <p:nvPr/>
          </p:nvSpPr>
          <p:spPr bwMode="auto">
            <a:xfrm rot="-683369">
              <a:off x="4305" y="5310"/>
              <a:ext cx="2367" cy="288"/>
            </a:xfrm>
            <a:prstGeom prst="leftArrow">
              <a:avLst>
                <a:gd name="adj1" fmla="val 50000"/>
                <a:gd name="adj2" fmla="val 2054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5953" y="3870"/>
              <a:ext cx="21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000" i="1"/>
                <a:t>Interoperability through an API facade</a:t>
              </a:r>
              <a:endParaRPr lang="en-US" altLang="en-US"/>
            </a:p>
          </p:txBody>
        </p:sp>
        <p:sp>
          <p:nvSpPr>
            <p:cNvPr id="326672" name="Text Box 16"/>
            <p:cNvSpPr txBox="1">
              <a:spLocks noChangeArrowheads="1"/>
            </p:cNvSpPr>
            <p:nvPr/>
          </p:nvSpPr>
          <p:spPr bwMode="auto">
            <a:xfrm>
              <a:off x="5669" y="5502"/>
              <a:ext cx="217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000" i="1"/>
                <a:t>Interoperability achieved by direct data access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ICDE Integration Needs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Revolve around the need to support third party analysis tools. </a:t>
            </a:r>
          </a:p>
          <a:p>
            <a:r>
              <a:rPr lang="en-US" altLang="en-US"/>
              <a:t>Well-defined and understood mechanism for third party tools to access data in the ICDE data store.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6F9-A406-462E-8172-D8F58531A989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Misc. Quality Attributes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Portability</a:t>
            </a:r>
          </a:p>
          <a:p>
            <a:pPr lvl="1"/>
            <a:r>
              <a:rPr lang="en-US" altLang="en-US"/>
              <a:t>Can an application be easily executed on a different software/hardware platform to the one it has been developed for? </a:t>
            </a:r>
          </a:p>
          <a:p>
            <a:r>
              <a:rPr lang="en-US" altLang="en-US"/>
              <a:t>Testability</a:t>
            </a:r>
          </a:p>
          <a:p>
            <a:pPr lvl="1"/>
            <a:r>
              <a:rPr lang="en-US" altLang="en-US"/>
              <a:t>How easy or difficult is an application to test? </a:t>
            </a:r>
          </a:p>
          <a:p>
            <a:r>
              <a:rPr lang="en-US" altLang="en-US"/>
              <a:t>Supportability</a:t>
            </a:r>
          </a:p>
          <a:p>
            <a:pPr lvl="1"/>
            <a:r>
              <a:rPr lang="en-US" altLang="en-US"/>
              <a:t>How easy an application is to support once it is deployed?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E46-52A1-43B0-96A2-6146878B63F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Trade-offs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en-US" sz="2600"/>
              <a:t>QAs are rarely orthogonal</a:t>
            </a:r>
          </a:p>
          <a:p>
            <a:pPr lvl="1"/>
            <a:r>
              <a:rPr lang="en-US" altLang="en-US" sz="2200"/>
              <a:t>They interact, affect each other</a:t>
            </a:r>
          </a:p>
          <a:p>
            <a:pPr lvl="1"/>
            <a:r>
              <a:rPr lang="en-US" altLang="en-US" sz="2200"/>
              <a:t>highly secure system may be difficult to integrate</a:t>
            </a:r>
          </a:p>
          <a:p>
            <a:pPr lvl="1"/>
            <a:r>
              <a:rPr lang="en-US" altLang="en-US" sz="2200"/>
              <a:t>highly available application may trade-off lower performance for greater availability </a:t>
            </a:r>
          </a:p>
          <a:p>
            <a:pPr lvl="1"/>
            <a:r>
              <a:rPr lang="en-US" altLang="en-US" sz="2200"/>
              <a:t>high performance application may be tied to a given platform, and hence not be easily portable</a:t>
            </a:r>
          </a:p>
          <a:p>
            <a:r>
              <a:rPr lang="en-US" altLang="en-US" sz="2600"/>
              <a:t>Architects must create solutions that makes sensible design compromises </a:t>
            </a:r>
          </a:p>
          <a:p>
            <a:pPr lvl="1"/>
            <a:r>
              <a:rPr lang="en-US" altLang="en-US" sz="2200"/>
              <a:t>not possible to fully satisfy all competing requirements </a:t>
            </a:r>
          </a:p>
          <a:p>
            <a:pPr lvl="1"/>
            <a:r>
              <a:rPr lang="en-US" altLang="en-US" sz="2200"/>
              <a:t>Must satisfy all stakeholder needs</a:t>
            </a:r>
          </a:p>
          <a:p>
            <a:pPr lvl="1"/>
            <a:r>
              <a:rPr lang="en-US" altLang="en-US" sz="2200"/>
              <a:t>This is the difficult bit!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88A0-38CA-4590-8385-855EF4BFEA8B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Quality Attribute Specification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Architects are often told: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“My application must be fast/secure/scale”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Far too imprecise to be any use at all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Quality attributes (QAs) must be made precise/measurable for a given system design, e.g.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“It must be possible to scale the deployment from an initial 100 geographically dispersed user desktops to 10,000 without an increase in effort/cost for installation and configuration.”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F57C-3D1E-4BA4-8D43-B4613C9A9BB4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QAs are part of an application’s non-functional requirements</a:t>
            </a:r>
          </a:p>
          <a:p>
            <a:r>
              <a:rPr lang="en-US" altLang="en-US"/>
              <a:t>Many QAs</a:t>
            </a:r>
          </a:p>
          <a:p>
            <a:r>
              <a:rPr lang="en-US" altLang="en-US"/>
              <a:t>Architect must decide which are important for a given application</a:t>
            </a:r>
          </a:p>
          <a:p>
            <a:pPr lvl="1"/>
            <a:r>
              <a:rPr lang="en-US" altLang="en-US"/>
              <a:t>Understand implications for application</a:t>
            </a:r>
          </a:p>
          <a:p>
            <a:pPr lvl="1"/>
            <a:r>
              <a:rPr lang="en-US" altLang="en-US"/>
              <a:t>Understand competing requirements and trade-offs</a:t>
            </a:r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6419-15F2-46D9-A824-BE8EF6F1C172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Selected Further Reading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 L. Chung, B. Nixon, E. Yu, J. Mylopoulos,  (Editors). Non-Functional Requirements in Software Engineering Series: The Kluwer International Series in Software Engineering. Vol. 5, Kluwer Academic Publishers. 1999.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J. Ramachandran. Designing Security Architecture Solutions. Wiley &amp; Sons, 2002.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I.Gorton, L. Zhu. </a:t>
            </a:r>
            <a:r>
              <a:rPr lang="en-US" altLang="en-US" sz="2600" i="1"/>
              <a:t>Tool Support for Just-in-Time Architecture Reconstruction and Evaluation: An Experience Report</a:t>
            </a:r>
            <a:r>
              <a:rPr lang="en-US" altLang="en-US" sz="2600"/>
              <a:t>. International Conference on Software Engineering (ICSE) 2005, St Loius, USA, ACM Press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005C-E340-455D-B182-979D6FD20D4B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Quality Attribute Specification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QA’s must be concrete</a:t>
            </a:r>
          </a:p>
          <a:p>
            <a:r>
              <a:rPr lang="en-US" altLang="en-US"/>
              <a:t>But what about testable?</a:t>
            </a:r>
          </a:p>
          <a:p>
            <a:pPr lvl="1"/>
            <a:r>
              <a:rPr lang="en-US" altLang="en-US"/>
              <a:t>Test scalability by installing system on 10K desktops?</a:t>
            </a:r>
          </a:p>
          <a:p>
            <a:r>
              <a:rPr lang="en-US" altLang="en-US"/>
              <a:t>Often careful analysis of a proposed solution is all that is possible</a:t>
            </a:r>
          </a:p>
          <a:p>
            <a:r>
              <a:rPr lang="en-US" altLang="en-US"/>
              <a:t>“It’s all talk until the code runs”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6C4-34BD-4C09-BB7C-C55BB45EE80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examples of poor performance in enterprise applications</a:t>
            </a:r>
          </a:p>
          <a:p>
            <a:r>
              <a:rPr lang="en-US" altLang="en-US"/>
              <a:t>Performance requires a:</a:t>
            </a:r>
          </a:p>
          <a:p>
            <a:pPr lvl="1"/>
            <a:r>
              <a:rPr lang="en-US" altLang="en-US"/>
              <a:t>Metric of amount of work performed in unit time</a:t>
            </a:r>
          </a:p>
          <a:p>
            <a:pPr lvl="1"/>
            <a:r>
              <a:rPr lang="en-US" altLang="en-US"/>
              <a:t>Deadline that must be met</a:t>
            </a:r>
          </a:p>
          <a:p>
            <a:r>
              <a:rPr lang="en-US" altLang="en-US"/>
              <a:t>Enterprise applications often have strict performance requirements, e.g.</a:t>
            </a:r>
          </a:p>
          <a:p>
            <a:pPr lvl="1"/>
            <a:r>
              <a:rPr lang="en-US" altLang="en-US"/>
              <a:t>1000 transactions per second</a:t>
            </a:r>
          </a:p>
          <a:p>
            <a:pPr lvl="1"/>
            <a:r>
              <a:rPr lang="en-US" altLang="en-US"/>
              <a:t>3 second average latency for a request</a:t>
            </a:r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F299-4764-401E-BBE3-EF9645075D9E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- Throughput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Measure of the amount of work an application must perform in unit time</a:t>
            </a:r>
          </a:p>
          <a:p>
            <a:pPr lvl="1"/>
            <a:r>
              <a:rPr lang="en-US" altLang="en-US"/>
              <a:t>Transactions per second</a:t>
            </a:r>
          </a:p>
          <a:p>
            <a:pPr lvl="1"/>
            <a:r>
              <a:rPr lang="en-US" altLang="en-US"/>
              <a:t>Messages per minute</a:t>
            </a:r>
          </a:p>
          <a:p>
            <a:r>
              <a:rPr lang="en-US" altLang="en-US"/>
              <a:t>Is required throughput:</a:t>
            </a:r>
          </a:p>
          <a:p>
            <a:pPr lvl="1"/>
            <a:r>
              <a:rPr lang="en-US" altLang="en-US"/>
              <a:t>Average?</a:t>
            </a:r>
          </a:p>
          <a:p>
            <a:pPr lvl="1"/>
            <a:r>
              <a:rPr lang="en-US" altLang="en-US"/>
              <a:t>Peak?</a:t>
            </a:r>
          </a:p>
          <a:p>
            <a:r>
              <a:rPr lang="en-US" altLang="en-US"/>
              <a:t>Many system have low average but high peak throughput requirements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C83F-3A6B-4CFC-B8FC-DB5F15C2D95E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Throughput Example</a:t>
            </a:r>
          </a:p>
        </p:txBody>
      </p:sp>
      <p:graphicFrame>
        <p:nvGraphicFramePr>
          <p:cNvPr id="29491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95513" y="981075"/>
          <a:ext cx="4392612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7" name="Chart" r:id="rId3" imgW="2743200" imgH="1828800" progId="MSGraph.Chart.8">
                  <p:embed/>
                </p:oleObj>
              </mc:Choice>
              <mc:Fallback>
                <p:oleObj name="Chart" r:id="rId3" imgW="2743200" imgH="1828800" progId="MSGraph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81075"/>
                        <a:ext cx="4392612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600"/>
              <a:t>Throughput of a message queuing system </a:t>
            </a:r>
          </a:p>
          <a:p>
            <a:pPr lvl="1"/>
            <a:r>
              <a:rPr lang="en-US" altLang="en-US" sz="2200"/>
              <a:t>Messages per second (msp)</a:t>
            </a:r>
          </a:p>
          <a:p>
            <a:pPr lvl="1"/>
            <a:r>
              <a:rPr lang="en-US" altLang="en-US" sz="2200"/>
              <a:t>Maximum sustainable throughput (MST)</a:t>
            </a:r>
          </a:p>
          <a:p>
            <a:r>
              <a:rPr lang="en-US" altLang="en-US" sz="2600"/>
              <a:t>Note throughput changes as number of receiving threads increases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7BF9-9F49-4640-A355-6504E3C1D2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- Response Time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of the latency an application exhibits in processing a request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Usually measured in (milli)seconds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Often an important metric for users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Is required response time: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Guaranteed?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Average?</a:t>
            </a:r>
          </a:p>
          <a:p>
            <a:pPr>
              <a:lnSpc>
                <a:spcPct val="90000"/>
              </a:lnSpc>
            </a:pPr>
            <a:r>
              <a:rPr lang="en-US" altLang="en-US"/>
              <a:t>E.g. 95% of responses in sub-4 seconds, and all within 10 seconds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92FC-7EEE-4343-94A6-8D5784FBB701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1953</Words>
  <Application>Microsoft Office PowerPoint</Application>
  <PresentationFormat>On-screen Show (4:3)</PresentationFormat>
  <Paragraphs>319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Calibri</vt:lpstr>
      <vt:lpstr>MS PGothic</vt:lpstr>
      <vt:lpstr>Tahoma</vt:lpstr>
      <vt:lpstr>Wingdings</vt:lpstr>
      <vt:lpstr>Wingdings 2</vt:lpstr>
      <vt:lpstr>Office Theme</vt:lpstr>
      <vt:lpstr>Chart</vt:lpstr>
      <vt:lpstr>CTT526 - Kiến trúc phần mềm Các tiêu chí và yêu cầu                  về Kiến trúc phần mềm </vt:lpstr>
      <vt:lpstr>PowerPoint Presentation</vt:lpstr>
      <vt:lpstr>What are Quality Attributes</vt:lpstr>
      <vt:lpstr>Quality Attribute Specification</vt:lpstr>
      <vt:lpstr>Quality Attribute Specification</vt:lpstr>
      <vt:lpstr>Performance</vt:lpstr>
      <vt:lpstr>Performance - Throughput</vt:lpstr>
      <vt:lpstr>Throughput Example</vt:lpstr>
      <vt:lpstr>Performance - Response Time</vt:lpstr>
      <vt:lpstr>Response Time</vt:lpstr>
      <vt:lpstr>Performance - Deadlines</vt:lpstr>
      <vt:lpstr>Something to watch for …</vt:lpstr>
      <vt:lpstr>ICDE Performance Issues</vt:lpstr>
      <vt:lpstr>Scalability</vt:lpstr>
      <vt:lpstr>Scalability – Request Load</vt:lpstr>
      <vt:lpstr>Scalability – Add more hardware …</vt:lpstr>
      <vt:lpstr>Scalability - reality</vt:lpstr>
      <vt:lpstr>Scalability – J2EE example</vt:lpstr>
      <vt:lpstr>Scalability - connections</vt:lpstr>
      <vt:lpstr>Scalability – Data Size</vt:lpstr>
      <vt:lpstr>Scalability - Deployment</vt:lpstr>
      <vt:lpstr>Scalability thoughts and ICDE </vt:lpstr>
      <vt:lpstr>Modifiability</vt:lpstr>
      <vt:lpstr>Modifiability</vt:lpstr>
      <vt:lpstr>Modifiability Scenarios</vt:lpstr>
      <vt:lpstr>Modifiability Analysis</vt:lpstr>
      <vt:lpstr>Modifiability for ICDE</vt:lpstr>
      <vt:lpstr>Security</vt:lpstr>
      <vt:lpstr>Security</vt:lpstr>
      <vt:lpstr>Security Approaches</vt:lpstr>
      <vt:lpstr>ICDE Security Requirements</vt:lpstr>
      <vt:lpstr>Availability</vt:lpstr>
      <vt:lpstr>Availability</vt:lpstr>
      <vt:lpstr>Availability for ICDE</vt:lpstr>
      <vt:lpstr>Integration</vt:lpstr>
      <vt:lpstr>Integration Strategies</vt:lpstr>
      <vt:lpstr>ICDE Integration Needs</vt:lpstr>
      <vt:lpstr>Misc. Quality Attributes</vt:lpstr>
      <vt:lpstr>Design Trade-offs</vt:lpstr>
      <vt:lpstr>Summary</vt:lpstr>
      <vt:lpstr>Selected Further Reading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Software Architecture</dc:title>
  <dc:creator>igorton</dc:creator>
  <cp:lastModifiedBy>Minh-Triet TRAN</cp:lastModifiedBy>
  <cp:revision>36</cp:revision>
  <cp:lastPrinted>1601-01-01T00:00:00Z</cp:lastPrinted>
  <dcterms:created xsi:type="dcterms:W3CDTF">2006-07-10T22:59:29Z</dcterms:created>
  <dcterms:modified xsi:type="dcterms:W3CDTF">2016-02-24T10:22:51Z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