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48"/>
  </p:notesMasterIdLst>
  <p:handoutMasterIdLst>
    <p:handoutMasterId r:id="rId49"/>
  </p:handoutMasterIdLst>
  <p:sldIdLst>
    <p:sldId id="425" r:id="rId2"/>
    <p:sldId id="426" r:id="rId3"/>
    <p:sldId id="328" r:id="rId4"/>
    <p:sldId id="331" r:id="rId5"/>
    <p:sldId id="329" r:id="rId6"/>
    <p:sldId id="330" r:id="rId7"/>
    <p:sldId id="332" r:id="rId8"/>
    <p:sldId id="333" r:id="rId9"/>
    <p:sldId id="341" r:id="rId10"/>
    <p:sldId id="342" r:id="rId11"/>
    <p:sldId id="343" r:id="rId12"/>
    <p:sldId id="349" r:id="rId13"/>
    <p:sldId id="344" r:id="rId14"/>
    <p:sldId id="345" r:id="rId15"/>
    <p:sldId id="350" r:id="rId16"/>
    <p:sldId id="353" r:id="rId17"/>
    <p:sldId id="346" r:id="rId18"/>
    <p:sldId id="351" r:id="rId19"/>
    <p:sldId id="352" r:id="rId20"/>
    <p:sldId id="347" r:id="rId21"/>
    <p:sldId id="348" r:id="rId22"/>
    <p:sldId id="335" r:id="rId23"/>
    <p:sldId id="336" r:id="rId24"/>
    <p:sldId id="338" r:id="rId25"/>
    <p:sldId id="339" r:id="rId26"/>
    <p:sldId id="354" r:id="rId27"/>
    <p:sldId id="337" r:id="rId28"/>
    <p:sldId id="334" r:id="rId29"/>
    <p:sldId id="361" r:id="rId30"/>
    <p:sldId id="360" r:id="rId31"/>
    <p:sldId id="355" r:id="rId32"/>
    <p:sldId id="356" r:id="rId33"/>
    <p:sldId id="357" r:id="rId34"/>
    <p:sldId id="358" r:id="rId35"/>
    <p:sldId id="362" r:id="rId36"/>
    <p:sldId id="359" r:id="rId37"/>
    <p:sldId id="363" r:id="rId38"/>
    <p:sldId id="364" r:id="rId39"/>
    <p:sldId id="368" r:id="rId40"/>
    <p:sldId id="365" r:id="rId41"/>
    <p:sldId id="366" r:id="rId42"/>
    <p:sldId id="369" r:id="rId43"/>
    <p:sldId id="370" r:id="rId44"/>
    <p:sldId id="371" r:id="rId45"/>
    <p:sldId id="372" r:id="rId46"/>
    <p:sldId id="374" r:id="rId4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247811"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247812"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247813"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F88F06DE-413A-4B28-AAAE-99940300E9E5}" type="slidenum">
              <a:rPr lang="en-US" altLang="en-US"/>
              <a:pPr/>
              <a:t>‹#›</a:t>
            </a:fld>
            <a:endParaRPr lang="en-US" altLang="en-US"/>
          </a:p>
        </p:txBody>
      </p:sp>
    </p:spTree>
    <p:extLst>
      <p:ext uri="{BB962C8B-B14F-4D97-AF65-F5344CB8AC3E}">
        <p14:creationId xmlns:p14="http://schemas.microsoft.com/office/powerpoint/2010/main" val="4157639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24678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2467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6789"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679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24679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E4A5BF1E-251E-49FB-8E18-F3BCCEC6B95B}" type="slidenum">
              <a:rPr lang="en-US" altLang="en-US"/>
              <a:pPr/>
              <a:t>‹#›</a:t>
            </a:fld>
            <a:endParaRPr lang="en-US" altLang="en-US"/>
          </a:p>
        </p:txBody>
      </p:sp>
    </p:spTree>
    <p:extLst>
      <p:ext uri="{BB962C8B-B14F-4D97-AF65-F5344CB8AC3E}">
        <p14:creationId xmlns:p14="http://schemas.microsoft.com/office/powerpoint/2010/main" val="20701743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44A699-CFBD-4694-BE65-809B657DFE76}" type="slidenum">
              <a:rPr lang="en-US" altLang="en-US"/>
              <a:pPr/>
              <a:t>39</a:t>
            </a:fld>
            <a:endParaRPr lang="en-US" altLang="en-US"/>
          </a:p>
        </p:txBody>
      </p:sp>
      <p:sp>
        <p:nvSpPr>
          <p:cNvPr id="377858" name="Rectangle 2"/>
          <p:cNvSpPr>
            <a:spLocks noGrp="1" noRot="1" noChangeAspect="1" noChangeArrowheads="1" noTextEdit="1"/>
          </p:cNvSpPr>
          <p:nvPr>
            <p:ph type="sldImg"/>
          </p:nvPr>
        </p:nvSpPr>
        <p:spPr>
          <a:xfrm>
            <a:off x="1257300" y="719138"/>
            <a:ext cx="4802188" cy="3602037"/>
          </a:xfrm>
          <a:ln/>
        </p:spPr>
      </p:sp>
      <p:sp>
        <p:nvSpPr>
          <p:cNvPr id="377859" name="Rectangle 3"/>
          <p:cNvSpPr>
            <a:spLocks noGrp="1" noChangeArrowheads="1"/>
          </p:cNvSpPr>
          <p:nvPr>
            <p:ph type="body" idx="1"/>
          </p:nvPr>
        </p:nvSpPr>
        <p:spPr>
          <a:xfrm>
            <a:off x="974725" y="4559300"/>
            <a:ext cx="5365750" cy="4322763"/>
          </a:xfrm>
        </p:spPr>
        <p:txBody>
          <a:bodyPr/>
          <a:lstStyle/>
          <a:p>
            <a:r>
              <a:rPr lang="en-US" altLang="en-US" b="1">
                <a:cs typeface="Arial" panose="020B0604020202020204" pitchFamily="34" charset="0"/>
              </a:rPr>
              <a:t>Extract from: http://www.webmethods.com/PDF/Enterprise_Performance_and_Scalability.pdf</a:t>
            </a:r>
            <a:endParaRPr lang="en-US" altLang="en-US">
              <a:cs typeface="Times New Roman" panose="02020603050405020304" pitchFamily="18" charset="0"/>
            </a:endParaRPr>
          </a:p>
          <a:p>
            <a:r>
              <a:rPr lang="en-US" altLang="en-US">
                <a:cs typeface="Arial" panose="020B0604020202020204" pitchFamily="34" charset="0"/>
              </a:rPr>
              <a:t> </a:t>
            </a:r>
            <a:endParaRPr lang="en-US" altLang="en-US">
              <a:cs typeface="Times New Roman" panose="02020603050405020304" pitchFamily="18" charset="0"/>
            </a:endParaRPr>
          </a:p>
          <a:p>
            <a:r>
              <a:rPr lang="en-US" altLang="en-US" b="1">
                <a:cs typeface="Arial" panose="020B0604020202020204" pitchFamily="34" charset="0"/>
              </a:rPr>
              <a:t>Business Process Automation</a:t>
            </a:r>
            <a:endParaRPr lang="en-US" altLang="en-US">
              <a:cs typeface="Times New Roman" panose="02020603050405020304" pitchFamily="18" charset="0"/>
            </a:endParaRPr>
          </a:p>
          <a:p>
            <a:r>
              <a:rPr lang="en-US" altLang="en-US">
                <a:cs typeface="Arial" panose="020B0604020202020204" pitchFamily="34" charset="0"/>
              </a:rPr>
              <a:t>Business process projects typically involve the addition of new business logic between or in front of the corporate databases and applications. These are effectively new business applications. Issues for these integration projects vary widely:</a:t>
            </a:r>
            <a:endParaRPr lang="en-US" altLang="en-US">
              <a:cs typeface="Times New Roman" panose="02020603050405020304" pitchFamily="18" charset="0"/>
            </a:endParaRPr>
          </a:p>
          <a:p>
            <a:r>
              <a:rPr lang="en-US" altLang="en-US">
                <a:latin typeface="Courier" pitchFamily="49" charset="0"/>
                <a:cs typeface="Arial" panose="020B0604020202020204" pitchFamily="34" charset="0"/>
              </a:rPr>
              <a:t>o </a:t>
            </a:r>
            <a:r>
              <a:rPr lang="en-US" altLang="en-US">
                <a:cs typeface="Arial" panose="020B0604020202020204" pitchFamily="34" charset="0"/>
              </a:rPr>
              <a:t>Reliability and in-order delivery requirements vary widely in these projects. Required transaction rates are typically low (generally 500 per minute or less), but some require much higher transaction rates. Performance and Scalability of webMethods Enterprise</a:t>
            </a:r>
            <a:endParaRPr lang="en-US" altLang="en-US">
              <a:cs typeface="Times New Roman" panose="02020603050405020304" pitchFamily="18" charset="0"/>
            </a:endParaRPr>
          </a:p>
          <a:p>
            <a:r>
              <a:rPr lang="en-US" altLang="en-US">
                <a:latin typeface="Courier" pitchFamily="49" charset="0"/>
                <a:cs typeface="Arial" panose="020B0604020202020204" pitchFamily="34" charset="0"/>
              </a:rPr>
              <a:t>o </a:t>
            </a:r>
            <a:r>
              <a:rPr lang="en-US" altLang="en-US">
                <a:cs typeface="Arial" panose="020B0604020202020204" pitchFamily="34" charset="0"/>
              </a:rPr>
              <a:t>Some processes are long-lived—spanning hours, days or even weeks, so many processes may be in progress at a given time.</a:t>
            </a:r>
            <a:endParaRPr lang="en-US" altLang="en-US">
              <a:cs typeface="Times New Roman" panose="02020603050405020304" pitchFamily="18" charset="0"/>
            </a:endParaRPr>
          </a:p>
          <a:p>
            <a:endParaRPr lang="en-US" altLang="en-US"/>
          </a:p>
        </p:txBody>
      </p:sp>
    </p:spTree>
    <p:extLst>
      <p:ext uri="{BB962C8B-B14F-4D97-AF65-F5344CB8AC3E}">
        <p14:creationId xmlns:p14="http://schemas.microsoft.com/office/powerpoint/2010/main" val="2203810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8675"/>
            <a:ext cx="7772400" cy="941695"/>
          </a:xfrm>
        </p:spPr>
        <p:txBody>
          <a:bodyPr/>
          <a:lstStyle>
            <a:lvl1pPr>
              <a:defRPr sz="4000" b="1">
                <a:solidFill>
                  <a:schemeClr val="bg1"/>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2702258"/>
            <a:ext cx="6400800" cy="750627"/>
          </a:xfrm>
        </p:spPr>
        <p:txBody>
          <a:bodyPr/>
          <a:lstStyle>
            <a:lvl1pPr marL="0" indent="0" algn="ctr">
              <a:buNone/>
              <a:defRPr sz="28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872118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9C073E4-D9B9-4A4F-80AB-6F239C9C28AB}"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CA6B5A95-897B-4EDA-9D07-542532FC94F2}" type="slidenum">
              <a:rPr lang="en-US" altLang="en-US"/>
              <a:pPr/>
              <a:t>‹#›</a:t>
            </a:fld>
            <a:endParaRPr lang="en-US" altLang="en-US"/>
          </a:p>
        </p:txBody>
      </p:sp>
    </p:spTree>
    <p:extLst>
      <p:ext uri="{BB962C8B-B14F-4D97-AF65-F5344CB8AC3E}">
        <p14:creationId xmlns:p14="http://schemas.microsoft.com/office/powerpoint/2010/main" val="347553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7900994-2A4C-43F3-9BCD-01B0FA4FB2F2}"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DD927238-30D2-4135-8435-7DCEBE8C9F11}" type="slidenum">
              <a:rPr lang="en-US" altLang="en-US"/>
              <a:pPr/>
              <a:t>‹#›</a:t>
            </a:fld>
            <a:endParaRPr lang="en-US" altLang="en-US"/>
          </a:p>
        </p:txBody>
      </p:sp>
    </p:spTree>
    <p:extLst>
      <p:ext uri="{BB962C8B-B14F-4D97-AF65-F5344CB8AC3E}">
        <p14:creationId xmlns:p14="http://schemas.microsoft.com/office/powerpoint/2010/main" val="146449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 page">
    <p:bg>
      <p:bgPr>
        <a:blipFill dpi="0" rotWithShape="1">
          <a:blip r:embed="rId7">
            <a:lum/>
          </a:blip>
          <a:srcRect/>
          <a:stretch>
            <a:fillRect l="-17000" r="-17000"/>
          </a:stretch>
        </a:blipFill>
        <a:effectLst/>
      </p:bgPr>
    </p:bg>
    <p:spTree>
      <p:nvGrpSpPr>
        <p:cNvPr id="1" name=""/>
        <p:cNvGrpSpPr/>
        <p:nvPr/>
      </p:nvGrpSpPr>
      <p:grpSpPr>
        <a:xfrm>
          <a:off x="0" y="0"/>
          <a:ext cx="0" cy="0"/>
          <a:chOff x="0" y="0"/>
          <a:chExt cx="0" cy="0"/>
        </a:xfrm>
      </p:grpSpPr>
      <p:sp>
        <p:nvSpPr>
          <p:cNvPr id="19" name="Date Placeholder 18"/>
          <p:cNvSpPr>
            <a:spLocks noGrp="1"/>
          </p:cNvSpPr>
          <p:nvPr>
            <p:ph type="dt" sz="half" idx="14"/>
            <p:custDataLst>
              <p:tags r:id="rId1"/>
            </p:custDataLst>
          </p:nvPr>
        </p:nvSpPr>
        <p:spPr>
          <a:xfrm>
            <a:off x="457200" y="6525346"/>
            <a:ext cx="2133600" cy="365125"/>
          </a:xfrm>
        </p:spPr>
        <p:txBody>
          <a:bodyPr/>
          <a:lstStyle>
            <a:lvl1pPr>
              <a:defRPr>
                <a:solidFill>
                  <a:schemeClr val="accent1">
                    <a:lumMod val="20000"/>
                    <a:lumOff val="80000"/>
                  </a:schemeClr>
                </a:solidFill>
              </a:defRPr>
            </a:lvl1pPr>
          </a:lstStyle>
          <a:p>
            <a:fld id="{B80BE87B-0B9D-4994-9E79-C1ADF90FF265}" type="datetime1">
              <a:rPr lang="vi-VN" smtClean="0">
                <a:solidFill>
                  <a:srgbClr val="4F81BD">
                    <a:lumMod val="20000"/>
                    <a:lumOff val="80000"/>
                  </a:srgbClr>
                </a:solidFill>
              </a:rPr>
              <a:pPr/>
              <a:t>24/02/2016</a:t>
            </a:fld>
            <a:endParaRPr lang="vi-VN">
              <a:solidFill>
                <a:srgbClr val="4F81BD">
                  <a:lumMod val="20000"/>
                  <a:lumOff val="80000"/>
                </a:srgbClr>
              </a:solidFill>
            </a:endParaRPr>
          </a:p>
        </p:txBody>
      </p:sp>
      <p:sp>
        <p:nvSpPr>
          <p:cNvPr id="20" name="Footer Placeholder 19"/>
          <p:cNvSpPr>
            <a:spLocks noGrp="1"/>
          </p:cNvSpPr>
          <p:nvPr>
            <p:ph type="ftr" sz="quarter" idx="15"/>
            <p:custDataLst>
              <p:tags r:id="rId2"/>
            </p:custDataLst>
          </p:nvPr>
        </p:nvSpPr>
        <p:spPr>
          <a:xfrm>
            <a:off x="3124200" y="6525346"/>
            <a:ext cx="2895600" cy="365125"/>
          </a:xfrm>
        </p:spPr>
        <p:txBody>
          <a:bodyPr/>
          <a:lstStyle>
            <a:lvl1pPr>
              <a:defRPr>
                <a:solidFill>
                  <a:schemeClr val="accent1">
                    <a:lumMod val="20000"/>
                    <a:lumOff val="80000"/>
                  </a:schemeClr>
                </a:solidFill>
              </a:defRPr>
            </a:lvl1pPr>
          </a:lstStyle>
          <a:p>
            <a:r>
              <a:rPr lang="vi-VN">
                <a:solidFill>
                  <a:srgbClr val="4F81BD">
                    <a:lumMod val="20000"/>
                    <a:lumOff val="80000"/>
                  </a:srgbClr>
                </a:solidFill>
              </a:rPr>
              <a:t>Luận văn Thạc sĩ – Nguyễn Huy Khánh</a:t>
            </a:r>
            <a:endParaRPr lang="vi-VN" dirty="0">
              <a:solidFill>
                <a:srgbClr val="4F81BD">
                  <a:lumMod val="20000"/>
                  <a:lumOff val="80000"/>
                </a:srgbClr>
              </a:solidFill>
            </a:endParaRPr>
          </a:p>
        </p:txBody>
      </p:sp>
      <p:sp>
        <p:nvSpPr>
          <p:cNvPr id="21" name="Slide Number Placeholder 20"/>
          <p:cNvSpPr>
            <a:spLocks noGrp="1"/>
          </p:cNvSpPr>
          <p:nvPr>
            <p:ph type="sldNum" sz="quarter" idx="16"/>
            <p:custDataLst>
              <p:tags r:id="rId3"/>
            </p:custDataLst>
          </p:nvPr>
        </p:nvSpPr>
        <p:spPr>
          <a:xfrm>
            <a:off x="6553200" y="6525346"/>
            <a:ext cx="2133600" cy="365125"/>
          </a:xfrm>
        </p:spPr>
        <p:txBody>
          <a:bodyPr/>
          <a:lstStyle>
            <a:lvl1pPr>
              <a:defRPr>
                <a:solidFill>
                  <a:schemeClr val="accent1">
                    <a:lumMod val="20000"/>
                    <a:lumOff val="80000"/>
                  </a:schemeClr>
                </a:solidFill>
              </a:defRPr>
            </a:lvl1pPr>
          </a:lstStyle>
          <a:p>
            <a:fld id="{C2633F2A-87B4-4B64-ACC1-BE300AF53389}" type="slidenum">
              <a:rPr lang="vi-VN" smtClean="0">
                <a:solidFill>
                  <a:srgbClr val="4F81BD">
                    <a:lumMod val="20000"/>
                    <a:lumOff val="80000"/>
                  </a:srgbClr>
                </a:solidFill>
              </a:rPr>
              <a:pPr/>
              <a:t>‹#›</a:t>
            </a:fld>
            <a:endParaRPr lang="vi-VN">
              <a:solidFill>
                <a:srgbClr val="4F81BD">
                  <a:lumMod val="20000"/>
                  <a:lumOff val="80000"/>
                </a:srgbClr>
              </a:solidFill>
            </a:endParaRPr>
          </a:p>
        </p:txBody>
      </p:sp>
      <p:sp>
        <p:nvSpPr>
          <p:cNvPr id="22" name="Title 21"/>
          <p:cNvSpPr>
            <a:spLocks noGrp="1"/>
          </p:cNvSpPr>
          <p:nvPr>
            <p:ph type="title"/>
            <p:custDataLst>
              <p:tags r:id="rId4"/>
            </p:custDataLst>
          </p:nvPr>
        </p:nvSpPr>
        <p:spPr>
          <a:xfrm>
            <a:off x="381000" y="227314"/>
            <a:ext cx="8382000" cy="443198"/>
          </a:xfrm>
        </p:spPr>
        <p:txBody>
          <a:bodyPr/>
          <a:lstStyle>
            <a:lvl1pPr>
              <a:defRPr sz="3200">
                <a:latin typeface="Calibri" pitchFamily="34" charset="0"/>
                <a:cs typeface="Calibri" pitchFamily="34" charset="0"/>
              </a:defRPr>
            </a:lvl1pPr>
          </a:lstStyle>
          <a:p>
            <a:r>
              <a:rPr lang="en-US"/>
              <a:t>Click to edit Master title style</a:t>
            </a:r>
            <a:endParaRPr lang="vi-VN"/>
          </a:p>
        </p:txBody>
      </p:sp>
      <p:sp>
        <p:nvSpPr>
          <p:cNvPr id="25" name="Content Placeholder 23"/>
          <p:cNvSpPr>
            <a:spLocks noGrp="1"/>
          </p:cNvSpPr>
          <p:nvPr>
            <p:ph sz="quarter" idx="17"/>
            <p:custDataLst>
              <p:tags r:id="rId5"/>
            </p:custDataLst>
          </p:nvPr>
        </p:nvSpPr>
        <p:spPr>
          <a:xfrm>
            <a:off x="395537" y="1268415"/>
            <a:ext cx="8496944" cy="5184775"/>
          </a:xfrm>
        </p:spPr>
        <p:txBody>
          <a:bodyPr>
            <a:normAutofit/>
          </a:bodyPr>
          <a:lstStyle>
            <a:lvl1pPr>
              <a:lnSpc>
                <a:spcPct val="100000"/>
              </a:lnSpc>
              <a:defRPr sz="2400">
                <a:solidFill>
                  <a:schemeClr val="bg1"/>
                </a:solidFill>
                <a:latin typeface="Calibri" pitchFamily="34" charset="0"/>
                <a:ea typeface="Tahoma" pitchFamily="34" charset="0"/>
                <a:cs typeface="Calibri" pitchFamily="34" charset="0"/>
              </a:defRPr>
            </a:lvl1pPr>
            <a:lvl2pPr>
              <a:lnSpc>
                <a:spcPct val="100000"/>
              </a:lnSpc>
              <a:defRPr sz="2400">
                <a:solidFill>
                  <a:schemeClr val="bg1"/>
                </a:solidFill>
                <a:latin typeface="Calibri" pitchFamily="34" charset="0"/>
                <a:ea typeface="Tahoma" pitchFamily="34" charset="0"/>
                <a:cs typeface="Calibri" pitchFamily="34" charset="0"/>
              </a:defRPr>
            </a:lvl2pPr>
            <a:lvl3pPr>
              <a:lnSpc>
                <a:spcPct val="100000"/>
              </a:lnSpc>
              <a:defRPr sz="2000">
                <a:solidFill>
                  <a:schemeClr val="bg1"/>
                </a:solidFill>
                <a:latin typeface="Calibri" pitchFamily="34" charset="0"/>
                <a:ea typeface="Tahoma" pitchFamily="34" charset="0"/>
                <a:cs typeface="Calibri" pitchFamily="34" charset="0"/>
              </a:defRPr>
            </a:lvl3pPr>
            <a:lvl4pPr>
              <a:lnSpc>
                <a:spcPct val="100000"/>
              </a:lnSpc>
              <a:defRPr sz="2000">
                <a:solidFill>
                  <a:schemeClr val="bg1"/>
                </a:solidFill>
                <a:latin typeface="Calibri" pitchFamily="34" charset="0"/>
                <a:ea typeface="Tahoma" pitchFamily="34" charset="0"/>
                <a:cs typeface="Calibri" pitchFamily="34" charset="0"/>
              </a:defRPr>
            </a:lvl4pPr>
            <a:lvl5pPr>
              <a:lnSpc>
                <a:spcPct val="100000"/>
              </a:lnSpc>
              <a:defRPr sz="2000">
                <a:solidFill>
                  <a:schemeClr val="bg1"/>
                </a:solidFill>
                <a:latin typeface="Calibri" pitchFamily="34" charset="0"/>
                <a:ea typeface="Tahoma" pitchFamily="34" charset="0"/>
                <a:cs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370536773"/>
      </p:ext>
    </p:extLst>
  </p:cSld>
  <p:clrMapOvr>
    <a:masterClrMapping/>
  </p:clrMapOvr>
  <mc:AlternateContent xmlns:mc="http://schemas.openxmlformats.org/markup-compatibility/2006" xmlns:p14="http://schemas.microsoft.com/office/powerpoint/2010/main">
    <mc:Choice Requires="p14">
      <p:transition p14:dur="200">
        <p:push/>
      </p:transition>
    </mc:Choice>
    <mc:Fallback xmlns="">
      <p:transition>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8424" y="42622"/>
            <a:ext cx="7308376" cy="967312"/>
          </a:xfrm>
        </p:spPr>
        <p:txBody>
          <a:bodyPr/>
          <a:lstStyle/>
          <a:p>
            <a:r>
              <a:rPr lang="en-US"/>
              <a:t>Click to edit Master title style</a:t>
            </a:r>
          </a:p>
        </p:txBody>
      </p:sp>
      <p:sp>
        <p:nvSpPr>
          <p:cNvPr id="3" name="Content Placeholder 2"/>
          <p:cNvSpPr>
            <a:spLocks noGrp="1"/>
          </p:cNvSpPr>
          <p:nvPr>
            <p:ph idx="1"/>
          </p:nvPr>
        </p:nvSpPr>
        <p:spPr>
          <a:xfrm>
            <a:off x="457200" y="1204408"/>
            <a:ext cx="8229600" cy="4746015"/>
          </a:xfrm>
        </p:spPr>
        <p:txBody>
          <a:bodyPr/>
          <a:lstStyle>
            <a:lvl1pPr>
              <a:buClr>
                <a:schemeClr val="accent6"/>
              </a:buClr>
              <a:defRPr sz="2400"/>
            </a:lvl1pPr>
            <a:lvl2pPr>
              <a:buClr>
                <a:srgbClr val="0F75BD"/>
              </a:buClr>
              <a:defRPr sz="2400"/>
            </a:lvl2pPr>
            <a:lvl3pPr marL="1201738" indent="-287338">
              <a:buClr>
                <a:schemeClr val="accent6"/>
              </a:buClr>
              <a:defRPr sz="2400"/>
            </a:lvl3pPr>
            <a:lvl4pPr>
              <a:buClr>
                <a:srgbClr val="0F75BD"/>
              </a:buClr>
              <a:defRPr sz="2400"/>
            </a:lvl4pPr>
            <a:lvl5pPr>
              <a:buClr>
                <a:schemeClr val="accent6"/>
              </a:buCl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93800" y="6192838"/>
            <a:ext cx="881063" cy="365125"/>
          </a:xfrm>
        </p:spPr>
        <p:txBody>
          <a:bodyPr/>
          <a:lstStyle>
            <a:lvl1pPr>
              <a:defRPr smtClean="0">
                <a:solidFill>
                  <a:schemeClr val="tx1"/>
                </a:solidFill>
                <a:latin typeface="Arial" pitchFamily="34" charset="0"/>
                <a:cs typeface="Arial" pitchFamily="34" charset="0"/>
              </a:defRPr>
            </a:lvl1pPr>
          </a:lstStyle>
          <a:p>
            <a:pPr>
              <a:defRPr/>
            </a:pPr>
            <a:fld id="{806B24BD-2E6E-451C-9AE1-B862760FB810}" type="datetimeFigureOut">
              <a:rPr lang="en-US">
                <a:solidFill>
                  <a:prstClr val="black"/>
                </a:solidFill>
              </a:rPr>
              <a:pPr>
                <a:defRPr/>
              </a:pPr>
              <a:t>2/24/2016</a:t>
            </a:fld>
            <a:endParaRPr lang="en-US">
              <a:solidFill>
                <a:prstClr val="black"/>
              </a:solidFill>
            </a:endParaRPr>
          </a:p>
        </p:txBody>
      </p:sp>
      <p:sp>
        <p:nvSpPr>
          <p:cNvPr id="5" name="Footer Placeholder 4"/>
          <p:cNvSpPr>
            <a:spLocks noGrp="1"/>
          </p:cNvSpPr>
          <p:nvPr>
            <p:ph type="ftr" sz="quarter" idx="11"/>
          </p:nvPr>
        </p:nvSpPr>
        <p:spPr>
          <a:xfrm>
            <a:off x="3492500" y="6137275"/>
            <a:ext cx="2895600" cy="365125"/>
          </a:xfrm>
        </p:spPr>
        <p:txBody>
          <a:bodyPr/>
          <a:lstStyle>
            <a:lvl1pPr>
              <a:defRPr smtClean="0">
                <a:solidFill>
                  <a:schemeClr val="tx1"/>
                </a:solidFill>
                <a:latin typeface="Arial" pitchFamily="34" charset="0"/>
                <a:cs typeface="Arial" pitchFamily="34" charset="0"/>
              </a:defRPr>
            </a:lvl1pPr>
          </a:lstStyle>
          <a:p>
            <a:pPr>
              <a:defRPr/>
            </a:pPr>
            <a:r>
              <a:rPr lang="en-US">
                <a:solidFill>
                  <a:prstClr val="black"/>
                </a:solidFill>
              </a:rPr>
              <a:t>Footer</a:t>
            </a:r>
          </a:p>
        </p:txBody>
      </p:sp>
      <p:sp>
        <p:nvSpPr>
          <p:cNvPr id="6" name="Slide Number Placeholder 5"/>
          <p:cNvSpPr>
            <a:spLocks noGrp="1"/>
          </p:cNvSpPr>
          <p:nvPr>
            <p:ph type="sldNum" sz="quarter" idx="12"/>
          </p:nvPr>
        </p:nvSpPr>
        <p:spPr>
          <a:xfrm>
            <a:off x="7010400" y="6110288"/>
            <a:ext cx="2133600" cy="365125"/>
          </a:xfrm>
        </p:spPr>
        <p:txBody>
          <a:bodyPr/>
          <a:lstStyle>
            <a:lvl1pPr>
              <a:defRPr>
                <a:solidFill>
                  <a:schemeClr val="tx1"/>
                </a:solidFill>
                <a:latin typeface="Arial" panose="020B0604020202020204" pitchFamily="34" charset="0"/>
                <a:cs typeface="Arial" panose="020B0604020202020204" pitchFamily="34" charset="0"/>
              </a:defRPr>
            </a:lvl1pPr>
          </a:lstStyle>
          <a:p>
            <a:fld id="{AFAC82AD-8CFC-4AB9-AD4D-B4038A0EFAC2}"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4471506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23BB4BA-422C-492C-B2BF-371132F0E9D1}"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0855AF5E-F3AC-42E6-AF7A-57A1C8DB4769}" type="slidenum">
              <a:rPr lang="en-US" altLang="en-US"/>
              <a:pPr/>
              <a:t>‹#›</a:t>
            </a:fld>
            <a:endParaRPr lang="en-US" altLang="en-US"/>
          </a:p>
        </p:txBody>
      </p:sp>
    </p:spTree>
    <p:extLst>
      <p:ext uri="{BB962C8B-B14F-4D97-AF65-F5344CB8AC3E}">
        <p14:creationId xmlns:p14="http://schemas.microsoft.com/office/powerpoint/2010/main" val="112218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CC94E32-4170-4021-B719-95079F0FA93F}"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067E6E58-6A76-4BB3-9407-1346E2411AC8}" type="slidenum">
              <a:rPr lang="en-US" altLang="en-US"/>
              <a:pPr/>
              <a:t>‹#›</a:t>
            </a:fld>
            <a:endParaRPr lang="en-US" altLang="en-US"/>
          </a:p>
        </p:txBody>
      </p:sp>
    </p:spTree>
    <p:extLst>
      <p:ext uri="{BB962C8B-B14F-4D97-AF65-F5344CB8AC3E}">
        <p14:creationId xmlns:p14="http://schemas.microsoft.com/office/powerpoint/2010/main" val="269123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FD5E30F-C99D-4A61-8237-38726863D826}" type="datetimeFigureOut">
              <a:rPr lang="en-US"/>
              <a:pPr>
                <a:defRPr/>
              </a:pPr>
              <a:t>2/24/2016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CD73704A-09E0-4270-8585-5310F949EB06}" type="slidenum">
              <a:rPr lang="en-US" altLang="en-US"/>
              <a:pPr/>
              <a:t>‹#›</a:t>
            </a:fld>
            <a:endParaRPr lang="en-US" altLang="en-US"/>
          </a:p>
        </p:txBody>
      </p:sp>
    </p:spTree>
    <p:extLst>
      <p:ext uri="{BB962C8B-B14F-4D97-AF65-F5344CB8AC3E}">
        <p14:creationId xmlns:p14="http://schemas.microsoft.com/office/powerpoint/2010/main" val="421010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CDC9371-045D-4ACD-ACE6-E9AF1F4F348C}" type="datetimeFigureOut">
              <a:rPr lang="en-US"/>
              <a:pPr>
                <a:defRPr/>
              </a:pPr>
              <a:t>2/24/2016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033600D0-AF3D-4F3F-AF2E-17F07C64396B}" type="slidenum">
              <a:rPr lang="en-US" altLang="en-US"/>
              <a:pPr/>
              <a:t>‹#›</a:t>
            </a:fld>
            <a:endParaRPr lang="en-US" altLang="en-US"/>
          </a:p>
        </p:txBody>
      </p:sp>
    </p:spTree>
    <p:extLst>
      <p:ext uri="{BB962C8B-B14F-4D97-AF65-F5344CB8AC3E}">
        <p14:creationId xmlns:p14="http://schemas.microsoft.com/office/powerpoint/2010/main" val="1114671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90DDA33-8AD1-454E-AFA9-0C37C3317A09}" type="datetimeFigureOut">
              <a:rPr lang="en-US"/>
              <a:pPr>
                <a:defRPr/>
              </a:pPr>
              <a:t>2/24/2016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EBDA85C9-D9B7-40D8-9156-9CA5FE2E8568}" type="slidenum">
              <a:rPr lang="en-US" altLang="en-US"/>
              <a:pPr/>
              <a:t>‹#›</a:t>
            </a:fld>
            <a:endParaRPr lang="en-US" altLang="en-US"/>
          </a:p>
        </p:txBody>
      </p:sp>
    </p:spTree>
    <p:extLst>
      <p:ext uri="{BB962C8B-B14F-4D97-AF65-F5344CB8AC3E}">
        <p14:creationId xmlns:p14="http://schemas.microsoft.com/office/powerpoint/2010/main" val="61807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E4C83F-8D27-4444-997A-3EB7F26BAC8C}"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160FDB9D-5785-4723-B920-B508B7A3D001}" type="slidenum">
              <a:rPr lang="en-US" altLang="en-US"/>
              <a:pPr/>
              <a:t>‹#›</a:t>
            </a:fld>
            <a:endParaRPr lang="en-US" altLang="en-US"/>
          </a:p>
        </p:txBody>
      </p:sp>
    </p:spTree>
    <p:extLst>
      <p:ext uri="{BB962C8B-B14F-4D97-AF65-F5344CB8AC3E}">
        <p14:creationId xmlns:p14="http://schemas.microsoft.com/office/powerpoint/2010/main" val="298626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AE3BF61-869F-4F35-96E8-39D06E0AFD90}"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A1705841-80B2-4D3E-BC67-7779F3605940}" type="slidenum">
              <a:rPr lang="en-US" altLang="en-US"/>
              <a:pPr/>
              <a:t>‹#›</a:t>
            </a:fld>
            <a:endParaRPr lang="en-US" altLang="en-US"/>
          </a:p>
        </p:txBody>
      </p:sp>
    </p:spTree>
    <p:extLst>
      <p:ext uri="{BB962C8B-B14F-4D97-AF65-F5344CB8AC3E}">
        <p14:creationId xmlns:p14="http://schemas.microsoft.com/office/powerpoint/2010/main" val="3199297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7950" y="274638"/>
            <a:ext cx="7308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defTabSz="457200">
              <a:defRPr/>
            </a:pPr>
            <a:fld id="{6F84CB10-63B5-402B-9583-9B36F7566CC3}" type="datetimeFigureOut">
              <a:rPr lang="en-US">
                <a:latin typeface="Calibri"/>
                <a:ea typeface="MS PGothic" panose="020B0600070205080204" pitchFamily="34" charset="-128"/>
              </a:rPr>
              <a:pPr defTabSz="457200">
                <a:defRPr/>
              </a:pPr>
              <a:t>2/24/2016</a:t>
            </a:fld>
            <a:endParaRPr lang="en-US">
              <a:latin typeface="Calibri"/>
              <a:ea typeface="MS PGothic" panose="020B0600070205080204" pitchFamily="34"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457200"/>
            <a:fld id="{CFD7561E-52D8-4BD4-8567-3C9923E01D33}" type="slidenum">
              <a:rPr lang="en-US" altLang="en-US">
                <a:latin typeface="Calibri"/>
                <a:ea typeface="MS PGothic" panose="020B0600070205080204" pitchFamily="34" charset="-128"/>
              </a:rPr>
              <a:pPr defTabSz="457200"/>
              <a:t>‹#›</a:t>
            </a:fld>
            <a:endParaRPr lang="en-US" altLang="en-US">
              <a:latin typeface="Calibri"/>
              <a:ea typeface="MS PGothic" panose="020B0600070205080204" pitchFamily="34" charset="-128"/>
            </a:endParaRPr>
          </a:p>
        </p:txBody>
      </p:sp>
    </p:spTree>
    <p:extLst>
      <p:ext uri="{BB962C8B-B14F-4D97-AF65-F5344CB8AC3E}">
        <p14:creationId xmlns:p14="http://schemas.microsoft.com/office/powerpoint/2010/main" val="127362154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ctr" defTabSz="457200" rtl="0" eaLnBrk="0" fontAlgn="base" hangingPunct="0">
        <a:spcBef>
          <a:spcPct val="0"/>
        </a:spcBef>
        <a:spcAft>
          <a:spcPct val="0"/>
        </a:spcAft>
        <a:defRPr sz="3600" kern="1200">
          <a:solidFill>
            <a:schemeClr val="tx1"/>
          </a:solidFill>
          <a:latin typeface="Arial" pitchFamily="34" charset="0"/>
          <a:ea typeface="MS PGothic" pitchFamily="34" charset="-128"/>
          <a:cs typeface="Arial" pitchFamily="34" charset="0"/>
        </a:defRPr>
      </a:lvl1pPr>
      <a:lvl2pPr algn="ctr" defTabSz="457200" rtl="0" eaLnBrk="0" fontAlgn="base" hangingPunct="0">
        <a:spcBef>
          <a:spcPct val="0"/>
        </a:spcBef>
        <a:spcAft>
          <a:spcPct val="0"/>
        </a:spcAft>
        <a:defRPr sz="3600">
          <a:solidFill>
            <a:schemeClr val="tx1"/>
          </a:solidFill>
          <a:latin typeface="Arial" panose="020B0604020202020204" pitchFamily="34" charset="0"/>
          <a:ea typeface="MS PGothic" pitchFamily="34" charset="-128"/>
          <a:cs typeface="Arial" panose="020B0604020202020204" pitchFamily="34" charset="0"/>
        </a:defRPr>
      </a:lvl2pPr>
      <a:lvl3pPr algn="ctr" defTabSz="457200" rtl="0" eaLnBrk="0" fontAlgn="base" hangingPunct="0">
        <a:spcBef>
          <a:spcPct val="0"/>
        </a:spcBef>
        <a:spcAft>
          <a:spcPct val="0"/>
        </a:spcAft>
        <a:defRPr sz="3600">
          <a:solidFill>
            <a:schemeClr val="tx1"/>
          </a:solidFill>
          <a:latin typeface="Arial" panose="020B0604020202020204" pitchFamily="34" charset="0"/>
          <a:ea typeface="MS PGothic" pitchFamily="34" charset="-128"/>
          <a:cs typeface="Arial" panose="020B0604020202020204" pitchFamily="34" charset="0"/>
        </a:defRPr>
      </a:lvl3pPr>
      <a:lvl4pPr algn="ctr" defTabSz="457200" rtl="0" eaLnBrk="0" fontAlgn="base" hangingPunct="0">
        <a:spcBef>
          <a:spcPct val="0"/>
        </a:spcBef>
        <a:spcAft>
          <a:spcPct val="0"/>
        </a:spcAft>
        <a:defRPr sz="3600">
          <a:solidFill>
            <a:schemeClr val="tx1"/>
          </a:solidFill>
          <a:latin typeface="Arial" panose="020B0604020202020204" pitchFamily="34" charset="0"/>
          <a:ea typeface="MS PGothic" pitchFamily="34" charset="-128"/>
          <a:cs typeface="Arial" panose="020B0604020202020204" pitchFamily="34" charset="0"/>
        </a:defRPr>
      </a:lvl4pPr>
      <a:lvl5pPr algn="ctr" defTabSz="457200" rtl="0" eaLnBrk="0" fontAlgn="base" hangingPunct="0">
        <a:spcBef>
          <a:spcPct val="0"/>
        </a:spcBef>
        <a:spcAft>
          <a:spcPct val="0"/>
        </a:spcAft>
        <a:defRPr sz="3600">
          <a:solidFill>
            <a:schemeClr val="tx1"/>
          </a:solidFill>
          <a:latin typeface="Arial" panose="020B0604020202020204" pitchFamily="34" charset="0"/>
          <a:ea typeface="MS PGothic" pitchFamily="34" charset="-128"/>
          <a:cs typeface="Arial" panose="020B0604020202020204" pitchFamily="34" charset="0"/>
        </a:defRPr>
      </a:lvl5pPr>
      <a:lvl6pPr marL="457200" algn="ctr" defTabSz="457200" rtl="0" fontAlgn="base">
        <a:spcBef>
          <a:spcPct val="0"/>
        </a:spcBef>
        <a:spcAft>
          <a:spcPct val="0"/>
        </a:spcAft>
        <a:defRPr sz="4400">
          <a:solidFill>
            <a:schemeClr val="tx1"/>
          </a:solidFill>
          <a:latin typeface="Calibri" pitchFamily="34" charset="0"/>
          <a:ea typeface="MS PGothic" pitchFamily="34" charset="-128"/>
        </a:defRPr>
      </a:lvl6pPr>
      <a:lvl7pPr marL="914400" algn="ctr" defTabSz="457200" rtl="0" fontAlgn="base">
        <a:spcBef>
          <a:spcPct val="0"/>
        </a:spcBef>
        <a:spcAft>
          <a:spcPct val="0"/>
        </a:spcAft>
        <a:defRPr sz="4400">
          <a:solidFill>
            <a:schemeClr val="tx1"/>
          </a:solidFill>
          <a:latin typeface="Calibri" pitchFamily="34" charset="0"/>
          <a:ea typeface="MS PGothic" pitchFamily="34" charset="-128"/>
        </a:defRPr>
      </a:lvl7pPr>
      <a:lvl8pPr marL="1371600" algn="ctr" defTabSz="457200" rtl="0" fontAlgn="base">
        <a:spcBef>
          <a:spcPct val="0"/>
        </a:spcBef>
        <a:spcAft>
          <a:spcPct val="0"/>
        </a:spcAft>
        <a:defRPr sz="4400">
          <a:solidFill>
            <a:schemeClr val="tx1"/>
          </a:solidFill>
          <a:latin typeface="Calibri" pitchFamily="34" charset="0"/>
          <a:ea typeface="MS PGothic" pitchFamily="34" charset="-128"/>
        </a:defRPr>
      </a:lvl8pPr>
      <a:lvl9pPr marL="1828800" algn="ctr" defTabSz="457200" rtl="0" fontAlgn="base">
        <a:spcBef>
          <a:spcPct val="0"/>
        </a:spcBef>
        <a:spcAft>
          <a:spcPct val="0"/>
        </a:spcAft>
        <a:defRPr sz="4400">
          <a:solidFill>
            <a:schemeClr val="tx1"/>
          </a:solidFill>
          <a:latin typeface="Calibri" pitchFamily="34" charset="0"/>
          <a:ea typeface="MS PGothic" pitchFamily="34" charset="-128"/>
        </a:defRPr>
      </a:lvl9pPr>
    </p:titleStyle>
    <p:bodyStyle>
      <a:lvl1pPr marL="463550" indent="-463550" algn="l" defTabSz="457200" rtl="0" eaLnBrk="0" fontAlgn="base" hangingPunct="0">
        <a:spcBef>
          <a:spcPct val="20000"/>
        </a:spcBef>
        <a:spcAft>
          <a:spcPct val="0"/>
        </a:spcAft>
        <a:buClr>
          <a:srgbClr val="F7941D"/>
        </a:buClr>
        <a:buFont typeface="Wingdings 2" panose="05020102010507070707" pitchFamily="18" charset="2"/>
        <a:buChar char=""/>
        <a:defRPr sz="3200" kern="1200">
          <a:solidFill>
            <a:schemeClr val="tx1"/>
          </a:solidFill>
          <a:latin typeface="Arial" pitchFamily="34" charset="0"/>
          <a:ea typeface="MS PGothic" pitchFamily="34" charset="-128"/>
          <a:cs typeface="Arial" pitchFamily="34" charset="0"/>
        </a:defRPr>
      </a:lvl1pPr>
      <a:lvl2pPr marL="860425" indent="-403225" algn="l" defTabSz="457200" rtl="0" eaLnBrk="0" fontAlgn="base" hangingPunct="0">
        <a:spcBef>
          <a:spcPct val="20000"/>
        </a:spcBef>
        <a:spcAft>
          <a:spcPct val="0"/>
        </a:spcAft>
        <a:buClr>
          <a:srgbClr val="0F75BD"/>
        </a:buClr>
        <a:buFont typeface="Wingdings" panose="05000000000000000000" pitchFamily="2" charset="2"/>
        <a:buChar char=""/>
        <a:defRPr sz="2800" kern="1200">
          <a:solidFill>
            <a:schemeClr val="tx1"/>
          </a:solidFill>
          <a:latin typeface="Arial" pitchFamily="34" charset="0"/>
          <a:ea typeface="MS PGothic" pitchFamily="34" charset="-128"/>
          <a:cs typeface="Arial" pitchFamily="34" charset="0"/>
        </a:defRPr>
      </a:lvl2pPr>
      <a:lvl3pPr marL="1146175" indent="-231775" algn="l" defTabSz="457200" rtl="0" eaLnBrk="0" fontAlgn="base" hangingPunct="0">
        <a:spcBef>
          <a:spcPct val="20000"/>
        </a:spcBef>
        <a:spcAft>
          <a:spcPct val="0"/>
        </a:spcAft>
        <a:buClr>
          <a:srgbClr val="F7941D"/>
        </a:buClr>
        <a:buFont typeface="Wingdings 2" panose="05020102010507070707" pitchFamily="18" charset="2"/>
        <a:buChar char=""/>
        <a:defRPr sz="2400" kern="1200">
          <a:solidFill>
            <a:schemeClr val="tx1"/>
          </a:solidFill>
          <a:latin typeface="Arial" pitchFamily="34" charset="0"/>
          <a:ea typeface="MS PGothic" pitchFamily="34" charset="-128"/>
          <a:cs typeface="Arial" pitchFamily="34" charset="0"/>
        </a:defRPr>
      </a:lvl3pPr>
      <a:lvl4pPr marL="1597025" indent="-225425" algn="l" defTabSz="457200" rtl="0" eaLnBrk="0" fontAlgn="base" hangingPunct="0">
        <a:spcBef>
          <a:spcPct val="20000"/>
        </a:spcBef>
        <a:spcAft>
          <a:spcPct val="0"/>
        </a:spcAft>
        <a:buClr>
          <a:srgbClr val="0F75BD"/>
        </a:buClr>
        <a:buFont typeface="Wingdings" panose="05000000000000000000" pitchFamily="2" charset="2"/>
        <a:buChar char="§"/>
        <a:defRPr sz="2000" kern="1200">
          <a:solidFill>
            <a:schemeClr val="tx1"/>
          </a:solidFill>
          <a:latin typeface="Arial" pitchFamily="34" charset="0"/>
          <a:ea typeface="MS PGothic" pitchFamily="34" charset="-128"/>
          <a:cs typeface="Arial" pitchFamily="34" charset="0"/>
        </a:defRPr>
      </a:lvl4pPr>
      <a:lvl5pPr marL="2060575" indent="-231775" algn="l" defTabSz="457200" rtl="0" eaLnBrk="0" fontAlgn="base" hangingPunct="0">
        <a:spcBef>
          <a:spcPct val="20000"/>
        </a:spcBef>
        <a:spcAft>
          <a:spcPct val="0"/>
        </a:spcAft>
        <a:buClr>
          <a:srgbClr val="F7941D"/>
        </a:buClr>
        <a:buFont typeface="Arial" panose="020B0604020202020204" pitchFamily="34" charset="0"/>
        <a:buChar char="•"/>
        <a:defRPr sz="2000" kern="1200">
          <a:solidFill>
            <a:schemeClr val="tx1"/>
          </a:solidFill>
          <a:latin typeface="Arial" pitchFamily="34" charset="0"/>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image" Target="../media/image18.png"/><Relationship Id="rId5" Type="http://schemas.openxmlformats.org/officeDocument/2006/relationships/image" Target="../media/image12.wmf"/><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99273"/>
            <a:ext cx="7772400" cy="941695"/>
          </a:xfrm>
        </p:spPr>
        <p:txBody>
          <a:bodyPr/>
          <a:lstStyle/>
          <a:p>
            <a:r>
              <a:rPr lang="en-US" sz="3600" dirty="0">
                <a:latin typeface="Calibri" pitchFamily="34" charset="0"/>
                <a:cs typeface="Calibri" pitchFamily="34" charset="0"/>
              </a:rPr>
              <a:t>CTT526 - </a:t>
            </a:r>
            <a:r>
              <a:rPr lang="en-US" sz="3600" dirty="0" err="1">
                <a:latin typeface="Calibri" pitchFamily="34" charset="0"/>
                <a:cs typeface="Calibri" pitchFamily="34" charset="0"/>
              </a:rPr>
              <a:t>Kiến</a:t>
            </a:r>
            <a:r>
              <a:rPr lang="en-US" sz="3600" dirty="0">
                <a:latin typeface="Calibri" pitchFamily="34" charset="0"/>
                <a:cs typeface="Calibri" pitchFamily="34" charset="0"/>
              </a:rPr>
              <a:t> </a:t>
            </a:r>
            <a:r>
              <a:rPr lang="en-US" sz="3600" dirty="0" err="1">
                <a:latin typeface="Calibri" pitchFamily="34" charset="0"/>
                <a:cs typeface="Calibri" pitchFamily="34" charset="0"/>
              </a:rPr>
              <a:t>trúc</a:t>
            </a:r>
            <a:r>
              <a:rPr lang="en-US" sz="3600" dirty="0">
                <a:latin typeface="Calibri" pitchFamily="34" charset="0"/>
                <a:cs typeface="Calibri" pitchFamily="34" charset="0"/>
              </a:rPr>
              <a:t> </a:t>
            </a:r>
            <a:r>
              <a:rPr lang="en-US" sz="3600" dirty="0" err="1">
                <a:latin typeface="Calibri" pitchFamily="34" charset="0"/>
                <a:cs typeface="Calibri" pitchFamily="34" charset="0"/>
              </a:rPr>
              <a:t>phần</a:t>
            </a:r>
            <a:r>
              <a:rPr lang="en-US" sz="3600" dirty="0">
                <a:latin typeface="Calibri" pitchFamily="34" charset="0"/>
                <a:cs typeface="Calibri" pitchFamily="34" charset="0"/>
              </a:rPr>
              <a:t> </a:t>
            </a:r>
            <a:r>
              <a:rPr lang="en-US" sz="3600" dirty="0" err="1">
                <a:latin typeface="Calibri" pitchFamily="34" charset="0"/>
                <a:cs typeface="Calibri" pitchFamily="34" charset="0"/>
              </a:rPr>
              <a:t>mềm</a:t>
            </a:r>
            <a:br>
              <a:rPr lang="vi-VN" sz="3600" dirty="0">
                <a:latin typeface="Calibri" pitchFamily="34" charset="0"/>
                <a:cs typeface="Calibri" pitchFamily="34" charset="0"/>
              </a:rPr>
            </a:br>
            <a:r>
              <a:rPr lang="en-US" sz="5400" dirty="0"/>
              <a:t>Middleware</a:t>
            </a:r>
            <a:endParaRPr lang="en-US" sz="3600" dirty="0">
              <a:latin typeface="Calibri" pitchFamily="34" charset="0"/>
              <a:cs typeface="Calibri" pitchFamily="34" charset="0"/>
            </a:endParaRPr>
          </a:p>
        </p:txBody>
      </p:sp>
      <p:sp>
        <p:nvSpPr>
          <p:cNvPr id="3" name="Subtitle 2"/>
          <p:cNvSpPr>
            <a:spLocks noGrp="1"/>
          </p:cNvSpPr>
          <p:nvPr>
            <p:ph type="subTitle" idx="1"/>
          </p:nvPr>
        </p:nvSpPr>
        <p:spPr>
          <a:xfrm>
            <a:off x="2057400" y="3501008"/>
            <a:ext cx="6400800" cy="750627"/>
          </a:xfrm>
        </p:spPr>
        <p:txBody>
          <a:bodyPr/>
          <a:lstStyle/>
          <a:p>
            <a:pPr algn="r"/>
            <a:r>
              <a:rPr lang="en-US" sz="2000" dirty="0" err="1">
                <a:solidFill>
                  <a:srgbClr val="FFFFFF"/>
                </a:solidFill>
                <a:latin typeface="Calibri" pitchFamily="34" charset="0"/>
                <a:cs typeface="Calibri" pitchFamily="34" charset="0"/>
              </a:rPr>
              <a:t>PGS.TS</a:t>
            </a:r>
            <a:r>
              <a:rPr lang="en-US" sz="2000" dirty="0">
                <a:solidFill>
                  <a:srgbClr val="FFFFFF"/>
                </a:solidFill>
                <a:latin typeface="Calibri" pitchFamily="34" charset="0"/>
                <a:cs typeface="Calibri" pitchFamily="34" charset="0"/>
              </a:rPr>
              <a:t>. Trần Minh </a:t>
            </a:r>
            <a:r>
              <a:rPr lang="en-US" sz="2000" dirty="0" err="1">
                <a:solidFill>
                  <a:srgbClr val="FFFFFF"/>
                </a:solidFill>
                <a:latin typeface="Calibri" pitchFamily="34" charset="0"/>
                <a:cs typeface="Calibri" pitchFamily="34" charset="0"/>
              </a:rPr>
              <a:t>Triết</a:t>
            </a:r>
            <a:endParaRPr lang="en-US" sz="2000" dirty="0">
              <a:solidFill>
                <a:srgbClr val="FFFFFF"/>
              </a:solidFill>
              <a:latin typeface="Calibri" pitchFamily="34" charset="0"/>
              <a:cs typeface="Calibri" pitchFamily="34" charset="0"/>
            </a:endParaRPr>
          </a:p>
          <a:p>
            <a:pPr algn="r"/>
            <a:r>
              <a:rPr lang="en-US" sz="1800" u="sng" dirty="0" err="1">
                <a:solidFill>
                  <a:srgbClr val="FFFFFF"/>
                </a:solidFill>
                <a:latin typeface="Calibri" pitchFamily="34" charset="0"/>
                <a:cs typeface="Calibri" pitchFamily="34" charset="0"/>
              </a:rPr>
              <a:t>tmtriet@fit.hcmus.edu.vn</a:t>
            </a:r>
            <a:r>
              <a:rPr lang="en-US" sz="1800" u="sng" dirty="0">
                <a:solidFill>
                  <a:srgbClr val="FFFFFF"/>
                </a:solidFill>
                <a:latin typeface="Calibri" pitchFamily="34" charset="0"/>
                <a:cs typeface="Calibri" pitchFamily="34" charset="0"/>
              </a:rPr>
              <a:t> </a:t>
            </a:r>
          </a:p>
        </p:txBody>
      </p:sp>
      <p:sp>
        <p:nvSpPr>
          <p:cNvPr id="4" name="TextBox 3"/>
          <p:cNvSpPr txBox="1"/>
          <p:nvPr/>
        </p:nvSpPr>
        <p:spPr>
          <a:xfrm>
            <a:off x="2915299" y="188640"/>
            <a:ext cx="3469476" cy="923330"/>
          </a:xfrm>
          <a:prstGeom prst="rect">
            <a:avLst/>
          </a:prstGeom>
          <a:noFill/>
        </p:spPr>
        <p:txBody>
          <a:bodyPr wrap="none" rtlCol="0">
            <a:spAutoFit/>
          </a:bodyPr>
          <a:lstStyle/>
          <a:p>
            <a:pPr algn="ctr"/>
            <a:r>
              <a:rPr lang="en-US">
                <a:solidFill>
                  <a:srgbClr val="FFFFFF"/>
                </a:solidFill>
                <a:effectLst>
                  <a:outerShdw blurRad="38100" dist="38100" dir="2700000" algn="tl">
                    <a:srgbClr val="000000">
                      <a:alpha val="43137"/>
                    </a:srgbClr>
                  </a:outerShdw>
                </a:effectLst>
                <a:latin typeface="Calibri" pitchFamily="34" charset="0"/>
                <a:cs typeface="Calibri" pitchFamily="34" charset="0"/>
              </a:rPr>
              <a:t>Trường Đại học Khoa Học Tự Nhiên</a:t>
            </a:r>
          </a:p>
          <a:p>
            <a:pPr algn="ctr"/>
            <a:r>
              <a:rPr lang="en-US">
                <a:solidFill>
                  <a:srgbClr val="FFFFFF"/>
                </a:solidFill>
                <a:effectLst>
                  <a:outerShdw blurRad="38100" dist="38100" dir="2700000" algn="tl">
                    <a:srgbClr val="000000">
                      <a:alpha val="43137"/>
                    </a:srgbClr>
                  </a:outerShdw>
                </a:effectLst>
                <a:latin typeface="Calibri" pitchFamily="34" charset="0"/>
                <a:cs typeface="Calibri" pitchFamily="34" charset="0"/>
              </a:rPr>
              <a:t>Khoa Công Nghệ Thông Tin</a:t>
            </a:r>
          </a:p>
          <a:p>
            <a:pPr algn="ctr"/>
            <a:r>
              <a:rPr lang="en-US">
                <a:solidFill>
                  <a:srgbClr val="FFFFFF"/>
                </a:solidFill>
                <a:effectLst>
                  <a:outerShdw blurRad="38100" dist="38100" dir="2700000" algn="tl">
                    <a:srgbClr val="000000">
                      <a:alpha val="43137"/>
                    </a:srgbClr>
                  </a:outerShdw>
                </a:effectLst>
                <a:latin typeface="Calibri" pitchFamily="34" charset="0"/>
                <a:cs typeface="Calibri" pitchFamily="34" charset="0"/>
              </a:rPr>
              <a:t>Bộ môn Công Nghệ Phần Mềm</a:t>
            </a:r>
          </a:p>
        </p:txBody>
      </p:sp>
      <p:sp>
        <p:nvSpPr>
          <p:cNvPr id="5" name="TextBox 4"/>
          <p:cNvSpPr txBox="1"/>
          <p:nvPr/>
        </p:nvSpPr>
        <p:spPr>
          <a:xfrm>
            <a:off x="35496" y="6453336"/>
            <a:ext cx="1656184" cy="276999"/>
          </a:xfrm>
          <a:prstGeom prst="rect">
            <a:avLst/>
          </a:prstGeom>
          <a:noFill/>
        </p:spPr>
        <p:txBody>
          <a:bodyPr wrap="square" rtlCol="0">
            <a:spAutoFit/>
          </a:bodyPr>
          <a:lstStyle/>
          <a:p>
            <a:r>
              <a:rPr lang="en-US" sz="1200">
                <a:solidFill>
                  <a:srgbClr val="FFFFFF"/>
                </a:solidFill>
              </a:rPr>
              <a:t>Version 1.0</a:t>
            </a:r>
          </a:p>
        </p:txBody>
      </p:sp>
    </p:spTree>
    <p:extLst>
      <p:ext uri="{BB962C8B-B14F-4D97-AF65-F5344CB8AC3E}">
        <p14:creationId xmlns:p14="http://schemas.microsoft.com/office/powerpoint/2010/main" val="104497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ltLang="en-US"/>
              <a:t>Basic Messaging</a:t>
            </a:r>
          </a:p>
        </p:txBody>
      </p:sp>
      <p:sp>
        <p:nvSpPr>
          <p:cNvPr id="16" name="Slide Number Placeholder 4"/>
          <p:cNvSpPr>
            <a:spLocks noGrp="1"/>
          </p:cNvSpPr>
          <p:nvPr>
            <p:ph type="sldNum" sz="quarter" idx="12"/>
          </p:nvPr>
        </p:nvSpPr>
        <p:spPr/>
        <p:txBody>
          <a:bodyPr/>
          <a:lstStyle/>
          <a:p>
            <a:fld id="{D6186D18-507F-4C44-989D-4F29242F7BD1}" type="slidenum">
              <a:rPr lang="en-US" altLang="en-US"/>
              <a:pPr/>
              <a:t>10</a:t>
            </a:fld>
            <a:endParaRPr lang="en-US" altLang="en-US"/>
          </a:p>
        </p:txBody>
      </p:sp>
      <p:sp>
        <p:nvSpPr>
          <p:cNvPr id="349187" name="Rectangle 3"/>
          <p:cNvSpPr>
            <a:spLocks noChangeArrowheads="1"/>
          </p:cNvSpPr>
          <p:nvPr/>
        </p:nvSpPr>
        <p:spPr bwMode="auto">
          <a:xfrm>
            <a:off x="1066800" y="1600200"/>
            <a:ext cx="7620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nSpc>
                <a:spcPct val="80000"/>
              </a:lnSpc>
            </a:pPr>
            <a:r>
              <a:rPr lang="en-AU" altLang="en-US"/>
              <a:t>Send (queue, message)</a:t>
            </a:r>
            <a:endParaRPr lang="en-US" altLang="en-US"/>
          </a:p>
          <a:p>
            <a:pPr lvl="1">
              <a:lnSpc>
                <a:spcPct val="80000"/>
              </a:lnSpc>
            </a:pPr>
            <a:r>
              <a:rPr lang="en-US" altLang="en-US"/>
              <a:t>Put message onto queue</a:t>
            </a:r>
            <a:endParaRPr lang="en-AU" altLang="en-US"/>
          </a:p>
          <a:p>
            <a:pPr>
              <a:lnSpc>
                <a:spcPct val="80000"/>
              </a:lnSpc>
            </a:pPr>
            <a:r>
              <a:rPr lang="en-AU" altLang="en-US"/>
              <a:t>Receive (queue, message)</a:t>
            </a:r>
            <a:endParaRPr lang="en-US" altLang="en-US"/>
          </a:p>
          <a:p>
            <a:pPr lvl="1">
              <a:lnSpc>
                <a:spcPct val="80000"/>
              </a:lnSpc>
            </a:pPr>
            <a:r>
              <a:rPr lang="en-US" altLang="en-US"/>
              <a:t>Get message from queue</a:t>
            </a:r>
          </a:p>
          <a:p>
            <a:pPr>
              <a:lnSpc>
                <a:spcPct val="80000"/>
              </a:lnSpc>
            </a:pPr>
            <a:r>
              <a:rPr lang="en-AU" altLang="en-US"/>
              <a:t>No dependency on state of receiving application on message send</a:t>
            </a:r>
          </a:p>
        </p:txBody>
      </p:sp>
      <p:sp>
        <p:nvSpPr>
          <p:cNvPr id="349188" name="Text Box 4"/>
          <p:cNvSpPr txBox="1">
            <a:spLocks noChangeArrowheads="1"/>
          </p:cNvSpPr>
          <p:nvPr/>
        </p:nvSpPr>
        <p:spPr bwMode="auto">
          <a:xfrm>
            <a:off x="5562600" y="4876800"/>
            <a:ext cx="92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AU" altLang="en-US"/>
              <a:t>receive</a:t>
            </a:r>
          </a:p>
        </p:txBody>
      </p:sp>
      <p:sp>
        <p:nvSpPr>
          <p:cNvPr id="349189" name="Text Box 5"/>
          <p:cNvSpPr txBox="1">
            <a:spLocks noChangeArrowheads="1"/>
          </p:cNvSpPr>
          <p:nvPr/>
        </p:nvSpPr>
        <p:spPr bwMode="auto">
          <a:xfrm>
            <a:off x="3048000" y="487680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AU" altLang="en-US"/>
              <a:t>send</a:t>
            </a:r>
          </a:p>
        </p:txBody>
      </p:sp>
      <p:sp>
        <p:nvSpPr>
          <p:cNvPr id="349190" name="Rectangle 6"/>
          <p:cNvSpPr>
            <a:spLocks noChangeArrowheads="1"/>
          </p:cNvSpPr>
          <p:nvPr/>
        </p:nvSpPr>
        <p:spPr bwMode="auto">
          <a:xfrm>
            <a:off x="3962400" y="45720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1" name="Rectangle 7"/>
          <p:cNvSpPr>
            <a:spLocks noChangeArrowheads="1"/>
          </p:cNvSpPr>
          <p:nvPr/>
        </p:nvSpPr>
        <p:spPr bwMode="auto">
          <a:xfrm>
            <a:off x="4267200" y="4572000"/>
            <a:ext cx="304800" cy="6096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2" name="Rectangle 8"/>
          <p:cNvSpPr>
            <a:spLocks noChangeArrowheads="1"/>
          </p:cNvSpPr>
          <p:nvPr/>
        </p:nvSpPr>
        <p:spPr bwMode="auto">
          <a:xfrm>
            <a:off x="4572000" y="45720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3" name="Rectangle 9"/>
          <p:cNvSpPr>
            <a:spLocks noChangeArrowheads="1"/>
          </p:cNvSpPr>
          <p:nvPr/>
        </p:nvSpPr>
        <p:spPr bwMode="auto">
          <a:xfrm>
            <a:off x="4876800" y="4572000"/>
            <a:ext cx="304800" cy="6096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4" name="Rectangle 10"/>
          <p:cNvSpPr>
            <a:spLocks noChangeArrowheads="1"/>
          </p:cNvSpPr>
          <p:nvPr/>
        </p:nvSpPr>
        <p:spPr bwMode="auto">
          <a:xfrm>
            <a:off x="5181600" y="45720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5" name="Rectangle 11"/>
          <p:cNvSpPr>
            <a:spLocks noChangeArrowheads="1"/>
          </p:cNvSpPr>
          <p:nvPr/>
        </p:nvSpPr>
        <p:spPr bwMode="auto">
          <a:xfrm>
            <a:off x="1905000" y="4419600"/>
            <a:ext cx="914400" cy="9144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6" name="Rectangle 12"/>
          <p:cNvSpPr>
            <a:spLocks noChangeArrowheads="1"/>
          </p:cNvSpPr>
          <p:nvPr/>
        </p:nvSpPr>
        <p:spPr bwMode="auto">
          <a:xfrm>
            <a:off x="6629400" y="4419600"/>
            <a:ext cx="914400" cy="9144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7" name="Text Box 13"/>
          <p:cNvSpPr txBox="1">
            <a:spLocks noChangeArrowheads="1"/>
          </p:cNvSpPr>
          <p:nvPr/>
        </p:nvSpPr>
        <p:spPr bwMode="auto">
          <a:xfrm>
            <a:off x="4343400" y="5257800"/>
            <a:ext cx="890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AU" altLang="en-US" sz="2000"/>
              <a:t>queue</a:t>
            </a:r>
          </a:p>
        </p:txBody>
      </p:sp>
      <p:sp>
        <p:nvSpPr>
          <p:cNvPr id="349198" name="Line 14"/>
          <p:cNvSpPr>
            <a:spLocks noChangeShapeType="1"/>
          </p:cNvSpPr>
          <p:nvPr/>
        </p:nvSpPr>
        <p:spPr bwMode="auto">
          <a:xfrm>
            <a:off x="2819400" y="4876800"/>
            <a:ext cx="1143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9" name="Line 15"/>
          <p:cNvSpPr>
            <a:spLocks noChangeShapeType="1"/>
          </p:cNvSpPr>
          <p:nvPr/>
        </p:nvSpPr>
        <p:spPr bwMode="auto">
          <a:xfrm>
            <a:off x="5486400" y="4876800"/>
            <a:ext cx="1143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altLang="en-US"/>
              <a:t>Persistence</a:t>
            </a:r>
          </a:p>
        </p:txBody>
      </p:sp>
      <p:sp>
        <p:nvSpPr>
          <p:cNvPr id="18" name="Slide Number Placeholder 4"/>
          <p:cNvSpPr>
            <a:spLocks noGrp="1"/>
          </p:cNvSpPr>
          <p:nvPr>
            <p:ph type="sldNum" sz="quarter" idx="12"/>
          </p:nvPr>
        </p:nvSpPr>
        <p:spPr/>
        <p:txBody>
          <a:bodyPr/>
          <a:lstStyle/>
          <a:p>
            <a:fld id="{029D2291-953D-4A6F-B5C5-5A7F0CAB96AB}" type="slidenum">
              <a:rPr lang="en-US" altLang="en-US"/>
              <a:pPr/>
              <a:t>11</a:t>
            </a:fld>
            <a:endParaRPr lang="en-US" altLang="en-US"/>
          </a:p>
        </p:txBody>
      </p:sp>
      <p:sp>
        <p:nvSpPr>
          <p:cNvPr id="350211" name="Text Box 3"/>
          <p:cNvSpPr txBox="1">
            <a:spLocks noChangeArrowheads="1"/>
          </p:cNvSpPr>
          <p:nvPr/>
        </p:nvSpPr>
        <p:spPr bwMode="auto">
          <a:xfrm>
            <a:off x="5018088" y="1582738"/>
            <a:ext cx="92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AU" altLang="en-US"/>
              <a:t>receive</a:t>
            </a:r>
          </a:p>
        </p:txBody>
      </p:sp>
      <p:sp>
        <p:nvSpPr>
          <p:cNvPr id="350212" name="Text Box 4"/>
          <p:cNvSpPr txBox="1">
            <a:spLocks noChangeArrowheads="1"/>
          </p:cNvSpPr>
          <p:nvPr/>
        </p:nvSpPr>
        <p:spPr bwMode="auto">
          <a:xfrm>
            <a:off x="2503488" y="1582738"/>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AU" altLang="en-US"/>
              <a:t>send</a:t>
            </a:r>
          </a:p>
        </p:txBody>
      </p:sp>
      <p:sp>
        <p:nvSpPr>
          <p:cNvPr id="350213" name="Rectangle 5"/>
          <p:cNvSpPr>
            <a:spLocks noChangeArrowheads="1"/>
          </p:cNvSpPr>
          <p:nvPr/>
        </p:nvSpPr>
        <p:spPr bwMode="auto">
          <a:xfrm>
            <a:off x="3417888" y="1277938"/>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4" name="Rectangle 6"/>
          <p:cNvSpPr>
            <a:spLocks noChangeArrowheads="1"/>
          </p:cNvSpPr>
          <p:nvPr/>
        </p:nvSpPr>
        <p:spPr bwMode="auto">
          <a:xfrm>
            <a:off x="3722688" y="1277938"/>
            <a:ext cx="304800" cy="6096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5" name="Rectangle 7"/>
          <p:cNvSpPr>
            <a:spLocks noChangeArrowheads="1"/>
          </p:cNvSpPr>
          <p:nvPr/>
        </p:nvSpPr>
        <p:spPr bwMode="auto">
          <a:xfrm>
            <a:off x="4027488" y="1277938"/>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6" name="Rectangle 8"/>
          <p:cNvSpPr>
            <a:spLocks noChangeArrowheads="1"/>
          </p:cNvSpPr>
          <p:nvPr/>
        </p:nvSpPr>
        <p:spPr bwMode="auto">
          <a:xfrm>
            <a:off x="4332288" y="1277938"/>
            <a:ext cx="304800" cy="6096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7" name="Rectangle 9"/>
          <p:cNvSpPr>
            <a:spLocks noChangeArrowheads="1"/>
          </p:cNvSpPr>
          <p:nvPr/>
        </p:nvSpPr>
        <p:spPr bwMode="auto">
          <a:xfrm>
            <a:off x="4637088" y="1277938"/>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8" name="Rectangle 10"/>
          <p:cNvSpPr>
            <a:spLocks noChangeArrowheads="1"/>
          </p:cNvSpPr>
          <p:nvPr/>
        </p:nvSpPr>
        <p:spPr bwMode="auto">
          <a:xfrm>
            <a:off x="1360488" y="1125538"/>
            <a:ext cx="914400" cy="9144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9" name="Rectangle 11"/>
          <p:cNvSpPr>
            <a:spLocks noChangeArrowheads="1"/>
          </p:cNvSpPr>
          <p:nvPr/>
        </p:nvSpPr>
        <p:spPr bwMode="auto">
          <a:xfrm>
            <a:off x="6084888" y="1125538"/>
            <a:ext cx="914400" cy="9144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0" name="Text Box 12"/>
          <p:cNvSpPr txBox="1">
            <a:spLocks noChangeArrowheads="1"/>
          </p:cNvSpPr>
          <p:nvPr/>
        </p:nvSpPr>
        <p:spPr bwMode="auto">
          <a:xfrm>
            <a:off x="3722688" y="820738"/>
            <a:ext cx="890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AU" altLang="en-US" sz="2000"/>
              <a:t>queue</a:t>
            </a:r>
          </a:p>
        </p:txBody>
      </p:sp>
      <p:sp>
        <p:nvSpPr>
          <p:cNvPr id="350221" name="Line 13"/>
          <p:cNvSpPr>
            <a:spLocks noChangeShapeType="1"/>
          </p:cNvSpPr>
          <p:nvPr/>
        </p:nvSpPr>
        <p:spPr bwMode="auto">
          <a:xfrm>
            <a:off x="2274888" y="1582738"/>
            <a:ext cx="1143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2" name="Line 14"/>
          <p:cNvSpPr>
            <a:spLocks noChangeShapeType="1"/>
          </p:cNvSpPr>
          <p:nvPr/>
        </p:nvSpPr>
        <p:spPr bwMode="auto">
          <a:xfrm>
            <a:off x="4941888" y="1582738"/>
            <a:ext cx="1143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3" name="AutoShape 15"/>
          <p:cNvSpPr>
            <a:spLocks noChangeArrowheads="1"/>
          </p:cNvSpPr>
          <p:nvPr/>
        </p:nvSpPr>
        <p:spPr bwMode="auto">
          <a:xfrm>
            <a:off x="3798888" y="2573338"/>
            <a:ext cx="762000" cy="990600"/>
          </a:xfrm>
          <a:prstGeom prst="can">
            <a:avLst>
              <a:gd name="adj" fmla="val 3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4" name="Line 16"/>
          <p:cNvSpPr>
            <a:spLocks noChangeShapeType="1"/>
          </p:cNvSpPr>
          <p:nvPr/>
        </p:nvSpPr>
        <p:spPr bwMode="auto">
          <a:xfrm>
            <a:off x="4179888" y="1887538"/>
            <a:ext cx="0" cy="685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50225" name="Rectangle 17"/>
          <p:cNvSpPr>
            <a:spLocks noChangeArrowheads="1"/>
          </p:cNvSpPr>
          <p:nvPr/>
        </p:nvSpPr>
        <p:spPr bwMode="auto">
          <a:xfrm>
            <a:off x="827088" y="3573463"/>
            <a:ext cx="7391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nSpc>
                <a:spcPct val="80000"/>
              </a:lnSpc>
            </a:pPr>
            <a:r>
              <a:rPr lang="en-AU" altLang="en-US"/>
              <a:t>Receipt of message at queue implies message is written to disk log</a:t>
            </a:r>
          </a:p>
          <a:p>
            <a:pPr>
              <a:lnSpc>
                <a:spcPct val="80000"/>
              </a:lnSpc>
            </a:pPr>
            <a:r>
              <a:rPr lang="en-AU" altLang="en-US"/>
              <a:t>Removal of message from queue deletes message from disk log</a:t>
            </a:r>
          </a:p>
          <a:p>
            <a:pPr>
              <a:lnSpc>
                <a:spcPct val="80000"/>
              </a:lnSpc>
            </a:pPr>
            <a:r>
              <a:rPr lang="en-AU" altLang="en-US"/>
              <a:t>Trade-off performance versus reliability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en-US"/>
              <a:t>MOM Server</a:t>
            </a:r>
          </a:p>
        </p:txBody>
      </p:sp>
      <p:sp>
        <p:nvSpPr>
          <p:cNvPr id="23" name="Slide Number Placeholder 5"/>
          <p:cNvSpPr>
            <a:spLocks noGrp="1"/>
          </p:cNvSpPr>
          <p:nvPr>
            <p:ph type="sldNum" sz="quarter" idx="12"/>
          </p:nvPr>
        </p:nvSpPr>
        <p:spPr/>
        <p:txBody>
          <a:bodyPr/>
          <a:lstStyle/>
          <a:p>
            <a:fld id="{F42FAADC-ED75-4367-9548-12F789C9B1C3}" type="slidenum">
              <a:rPr lang="en-US" altLang="en-US"/>
              <a:pPr/>
              <a:t>12</a:t>
            </a:fld>
            <a:endParaRPr lang="en-US" altLang="en-US"/>
          </a:p>
        </p:txBody>
      </p:sp>
      <p:grpSp>
        <p:nvGrpSpPr>
          <p:cNvPr id="356356" name="Group 4"/>
          <p:cNvGrpSpPr>
            <a:grpSpLocks noChangeAspect="1"/>
          </p:cNvGrpSpPr>
          <p:nvPr/>
        </p:nvGrpSpPr>
        <p:grpSpPr bwMode="auto">
          <a:xfrm>
            <a:off x="827088" y="1196975"/>
            <a:ext cx="6264275" cy="3897313"/>
            <a:chOff x="2662" y="4460"/>
            <a:chExt cx="6941" cy="4320"/>
          </a:xfrm>
        </p:grpSpPr>
        <p:sp>
          <p:nvSpPr>
            <p:cNvPr id="356357" name="AutoShape 5"/>
            <p:cNvSpPr>
              <a:spLocks noChangeAspect="1" noChangeArrowheads="1"/>
            </p:cNvSpPr>
            <p:nvPr/>
          </p:nvSpPr>
          <p:spPr bwMode="auto">
            <a:xfrm>
              <a:off x="2662" y="4460"/>
              <a:ext cx="6941"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6358" name="Rectangle 6"/>
            <p:cNvSpPr>
              <a:spLocks noChangeArrowheads="1"/>
            </p:cNvSpPr>
            <p:nvPr/>
          </p:nvSpPr>
          <p:spPr bwMode="auto">
            <a:xfrm>
              <a:off x="4757" y="4591"/>
              <a:ext cx="2617" cy="4189"/>
            </a:xfrm>
            <a:prstGeom prst="rect">
              <a:avLst/>
            </a:prstGeom>
            <a:solidFill>
              <a:srgbClr val="CCFFFF"/>
            </a:solidFill>
            <a:ln w="19050">
              <a:solidFill>
                <a:srgbClr val="000000"/>
              </a:solidFill>
              <a:miter lim="800000"/>
              <a:headEnd/>
              <a:tailEnd/>
            </a:ln>
          </p:spPr>
          <p:txBody>
            <a:bodyPr/>
            <a:lstStyle/>
            <a:p>
              <a:pPr eaLnBrk="0" hangingPunct="0"/>
              <a:endParaRPr lang="en-US" altLang="en-US" sz="1200">
                <a:latin typeface="Times New Roman" panose="02020603050405020304" pitchFamily="18" charset="0"/>
              </a:endParaRPr>
            </a:p>
            <a:p>
              <a:pPr eaLnBrk="0" hangingPunct="0"/>
              <a:endParaRPr lang="en-US" altLang="en-US" sz="1200">
                <a:latin typeface="Times New Roman" panose="02020603050405020304" pitchFamily="18" charset="0"/>
              </a:endParaRPr>
            </a:p>
            <a:p>
              <a:pPr eaLnBrk="0" hangingPunct="0"/>
              <a:endParaRPr lang="en-US" altLang="en-US" sz="1200">
                <a:latin typeface="Times New Roman" panose="02020603050405020304" pitchFamily="18" charset="0"/>
              </a:endParaRPr>
            </a:p>
            <a:p>
              <a:pPr eaLnBrk="0" hangingPunct="0"/>
              <a:endParaRPr lang="en-US" altLang="en-US" sz="1200">
                <a:latin typeface="Times New Roman" panose="02020603050405020304" pitchFamily="18" charset="0"/>
              </a:endParaRPr>
            </a:p>
            <a:p>
              <a:pPr eaLnBrk="0" hangingPunct="0"/>
              <a:endParaRPr lang="en-US" altLang="en-US" sz="1200">
                <a:latin typeface="Times New Roman" panose="02020603050405020304" pitchFamily="18" charset="0"/>
              </a:endParaRPr>
            </a:p>
            <a:p>
              <a:pPr eaLnBrk="0" hangingPunct="0"/>
              <a:endParaRPr lang="en-US" altLang="en-US" sz="1200">
                <a:latin typeface="Times New Roman" panose="02020603050405020304" pitchFamily="18" charset="0"/>
              </a:endParaRPr>
            </a:p>
            <a:p>
              <a:pPr eaLnBrk="0" hangingPunct="0"/>
              <a:endParaRPr lang="en-US" altLang="en-US" sz="1200">
                <a:latin typeface="Times New Roman" panose="02020603050405020304" pitchFamily="18" charset="0"/>
              </a:endParaRPr>
            </a:p>
            <a:p>
              <a:pPr eaLnBrk="0" hangingPunct="0"/>
              <a:endParaRPr lang="en-US" altLang="en-US" sz="1200">
                <a:latin typeface="Times New Roman" panose="02020603050405020304" pitchFamily="18" charset="0"/>
              </a:endParaRPr>
            </a:p>
            <a:p>
              <a:pPr eaLnBrk="0" hangingPunct="0"/>
              <a:endParaRPr lang="en-US" altLang="en-US" sz="1200">
                <a:latin typeface="Times New Roman" panose="02020603050405020304" pitchFamily="18" charset="0"/>
              </a:endParaRPr>
            </a:p>
            <a:p>
              <a:pPr eaLnBrk="0" hangingPunct="0"/>
              <a:endParaRPr lang="en-US" altLang="en-US" sz="1200">
                <a:latin typeface="Times New Roman" panose="02020603050405020304" pitchFamily="18" charset="0"/>
              </a:endParaRPr>
            </a:p>
            <a:p>
              <a:pPr eaLnBrk="0" hangingPunct="0"/>
              <a:endParaRPr lang="en-US" altLang="en-US" sz="1200">
                <a:latin typeface="Times New Roman" panose="02020603050405020304" pitchFamily="18" charset="0"/>
              </a:endParaRPr>
            </a:p>
            <a:p>
              <a:pPr eaLnBrk="0" hangingPunct="0"/>
              <a:endParaRPr lang="en-US" altLang="en-US" sz="1200">
                <a:latin typeface="Times New Roman" panose="02020603050405020304" pitchFamily="18" charset="0"/>
              </a:endParaRPr>
            </a:p>
            <a:p>
              <a:pPr eaLnBrk="0" hangingPunct="0"/>
              <a:endParaRPr lang="en-US" altLang="en-US" sz="1200">
                <a:latin typeface="Times New Roman" panose="02020603050405020304" pitchFamily="18" charset="0"/>
              </a:endParaRPr>
            </a:p>
            <a:p>
              <a:pPr eaLnBrk="0" hangingPunct="0"/>
              <a:r>
                <a:rPr lang="en-US" altLang="en-US" sz="1200" b="1">
                  <a:latin typeface="Times New Roman" panose="02020603050405020304" pitchFamily="18" charset="0"/>
                </a:rPr>
                <a:t>MOM Server</a:t>
              </a:r>
              <a:endParaRPr lang="en-US" altLang="en-US" sz="2000">
                <a:latin typeface="Helvetica" panose="020B0604020202020204" pitchFamily="34" charset="0"/>
              </a:endParaRPr>
            </a:p>
          </p:txBody>
        </p:sp>
        <p:sp>
          <p:nvSpPr>
            <p:cNvPr id="356359" name="Rectangle 7"/>
            <p:cNvSpPr>
              <a:spLocks noChangeArrowheads="1"/>
            </p:cNvSpPr>
            <p:nvPr/>
          </p:nvSpPr>
          <p:spPr bwMode="auto">
            <a:xfrm>
              <a:off x="2662" y="5185"/>
              <a:ext cx="1638" cy="1376"/>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altLang="en-US" sz="1200" b="1">
                <a:latin typeface="Times New Roman" panose="02020603050405020304" pitchFamily="18" charset="0"/>
              </a:endParaRPr>
            </a:p>
            <a:p>
              <a:pPr algn="ctr" eaLnBrk="0" hangingPunct="0"/>
              <a:r>
                <a:rPr lang="en-US" altLang="en-US" sz="1200" b="1">
                  <a:latin typeface="Times New Roman" panose="02020603050405020304" pitchFamily="18" charset="0"/>
                </a:rPr>
                <a:t>Sending </a:t>
              </a:r>
            </a:p>
            <a:p>
              <a:pPr algn="ctr" eaLnBrk="0" hangingPunct="0"/>
              <a:r>
                <a:rPr lang="en-US" altLang="en-US" sz="1200" b="1">
                  <a:latin typeface="Times New Roman" panose="02020603050405020304" pitchFamily="18" charset="0"/>
                </a:rPr>
                <a:t>Applications</a:t>
              </a:r>
              <a:endParaRPr lang="en-US" altLang="en-US" sz="2000">
                <a:latin typeface="Helvetica" panose="020B0604020202020204" pitchFamily="34" charset="0"/>
              </a:endParaRPr>
            </a:p>
          </p:txBody>
        </p:sp>
        <p:sp>
          <p:nvSpPr>
            <p:cNvPr id="356360" name="Rectangle 8"/>
            <p:cNvSpPr>
              <a:spLocks noChangeArrowheads="1"/>
            </p:cNvSpPr>
            <p:nvPr/>
          </p:nvSpPr>
          <p:spPr bwMode="auto">
            <a:xfrm>
              <a:off x="2853" y="4987"/>
              <a:ext cx="1578" cy="1377"/>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altLang="en-US" sz="1200" b="1">
                <a:latin typeface="Times New Roman" panose="02020603050405020304" pitchFamily="18" charset="0"/>
              </a:endParaRPr>
            </a:p>
            <a:p>
              <a:pPr algn="ctr" eaLnBrk="0" hangingPunct="0"/>
              <a:r>
                <a:rPr lang="en-US" altLang="en-US" sz="1200" b="1">
                  <a:latin typeface="Times New Roman" panose="02020603050405020304" pitchFamily="18" charset="0"/>
                </a:rPr>
                <a:t>Senders</a:t>
              </a:r>
              <a:endParaRPr lang="en-US" altLang="en-US" sz="2000">
                <a:latin typeface="Helvetica" panose="020B0604020202020204" pitchFamily="34" charset="0"/>
              </a:endParaRPr>
            </a:p>
          </p:txBody>
        </p:sp>
        <p:sp>
          <p:nvSpPr>
            <p:cNvPr id="356361" name="AutoShape 9"/>
            <p:cNvSpPr>
              <a:spLocks noChangeArrowheads="1"/>
            </p:cNvSpPr>
            <p:nvPr/>
          </p:nvSpPr>
          <p:spPr bwMode="auto">
            <a:xfrm>
              <a:off x="5216" y="4848"/>
              <a:ext cx="1833" cy="790"/>
            </a:xfrm>
            <a:prstGeom prst="flowChartMagneticDrum">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CA" altLang="en-US" sz="2000">
                <a:latin typeface="Helvetica" panose="020B0604020202020204" pitchFamily="34" charset="0"/>
              </a:endParaRPr>
            </a:p>
          </p:txBody>
        </p:sp>
        <p:sp>
          <p:nvSpPr>
            <p:cNvPr id="356362" name="AutoShape 10"/>
            <p:cNvSpPr>
              <a:spLocks noChangeArrowheads="1"/>
            </p:cNvSpPr>
            <p:nvPr/>
          </p:nvSpPr>
          <p:spPr bwMode="auto">
            <a:xfrm>
              <a:off x="5216" y="5769"/>
              <a:ext cx="1833" cy="786"/>
            </a:xfrm>
            <a:prstGeom prst="flowChartMagneticDrum">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CA" altLang="en-US" sz="2000">
                <a:latin typeface="Helvetica" panose="020B0604020202020204" pitchFamily="34" charset="0"/>
              </a:endParaRPr>
            </a:p>
          </p:txBody>
        </p:sp>
        <p:sp>
          <p:nvSpPr>
            <p:cNvPr id="356363" name="AutoShape 11"/>
            <p:cNvSpPr>
              <a:spLocks noChangeArrowheads="1"/>
            </p:cNvSpPr>
            <p:nvPr/>
          </p:nvSpPr>
          <p:spPr bwMode="auto">
            <a:xfrm>
              <a:off x="4823" y="6685"/>
              <a:ext cx="2095" cy="1440"/>
            </a:xfrm>
            <a:prstGeom prst="flowChartMultidocumen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altLang="en-US" sz="1200" i="1">
                  <a:latin typeface="Times New Roman" panose="02020603050405020304" pitchFamily="18" charset="0"/>
                </a:rPr>
                <a:t>Message </a:t>
              </a:r>
            </a:p>
            <a:p>
              <a:pPr eaLnBrk="0" hangingPunct="0"/>
              <a:r>
                <a:rPr lang="en-US" altLang="en-US" sz="1200" i="1">
                  <a:latin typeface="Times New Roman" panose="02020603050405020304" pitchFamily="18" charset="0"/>
                </a:rPr>
                <a:t>Handler Thread Pool</a:t>
              </a:r>
              <a:endParaRPr lang="en-US" altLang="en-US" sz="2000">
                <a:latin typeface="Helvetica" panose="020B0604020202020204" pitchFamily="34" charset="0"/>
              </a:endParaRPr>
            </a:p>
          </p:txBody>
        </p:sp>
        <p:sp>
          <p:nvSpPr>
            <p:cNvPr id="356364" name="AutoShape 12"/>
            <p:cNvSpPr>
              <a:spLocks noChangeArrowheads="1"/>
            </p:cNvSpPr>
            <p:nvPr/>
          </p:nvSpPr>
          <p:spPr bwMode="auto">
            <a:xfrm>
              <a:off x="4433" y="5830"/>
              <a:ext cx="782" cy="392"/>
            </a:xfrm>
            <a:prstGeom prst="rightArrow">
              <a:avLst>
                <a:gd name="adj1" fmla="val 50000"/>
                <a:gd name="adj2" fmla="val 49872"/>
              </a:avLst>
            </a:prstGeom>
            <a:solidFill>
              <a:srgbClr val="CCFFFF"/>
            </a:solidFill>
            <a:ln w="9525">
              <a:solidFill>
                <a:srgbClr val="000000"/>
              </a:solidFill>
              <a:miter lim="800000"/>
              <a:headEnd/>
              <a:tailEnd/>
            </a:ln>
          </p:spPr>
          <p:txBody>
            <a:bodyPr/>
            <a:lstStyle/>
            <a:p>
              <a:endParaRPr lang="en-US"/>
            </a:p>
          </p:txBody>
        </p:sp>
        <p:sp>
          <p:nvSpPr>
            <p:cNvPr id="356365" name="AutoShape 13"/>
            <p:cNvSpPr>
              <a:spLocks noChangeArrowheads="1"/>
            </p:cNvSpPr>
            <p:nvPr/>
          </p:nvSpPr>
          <p:spPr bwMode="auto">
            <a:xfrm>
              <a:off x="4433" y="5046"/>
              <a:ext cx="783" cy="390"/>
            </a:xfrm>
            <a:prstGeom prst="rightArrow">
              <a:avLst>
                <a:gd name="adj1" fmla="val 50000"/>
                <a:gd name="adj2" fmla="val 50192"/>
              </a:avLst>
            </a:prstGeom>
            <a:solidFill>
              <a:srgbClr val="CCFFFF"/>
            </a:solidFill>
            <a:ln w="9525">
              <a:solidFill>
                <a:srgbClr val="000000"/>
              </a:solidFill>
              <a:miter lim="800000"/>
              <a:headEnd/>
              <a:tailEnd/>
            </a:ln>
          </p:spPr>
          <p:txBody>
            <a:bodyPr/>
            <a:lstStyle/>
            <a:p>
              <a:endParaRPr lang="en-US"/>
            </a:p>
          </p:txBody>
        </p:sp>
        <p:sp>
          <p:nvSpPr>
            <p:cNvPr id="356366" name="Rectangle 14"/>
            <p:cNvSpPr>
              <a:spLocks noChangeArrowheads="1"/>
            </p:cNvSpPr>
            <p:nvPr/>
          </p:nvSpPr>
          <p:spPr bwMode="auto">
            <a:xfrm>
              <a:off x="7965" y="5115"/>
              <a:ext cx="1638" cy="1375"/>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altLang="en-US" sz="1200" b="1">
                <a:latin typeface="Times New Roman" panose="02020603050405020304" pitchFamily="18" charset="0"/>
              </a:endParaRPr>
            </a:p>
            <a:p>
              <a:pPr algn="ctr" eaLnBrk="0" hangingPunct="0"/>
              <a:r>
                <a:rPr lang="en-US" altLang="en-US" sz="1200" b="1">
                  <a:latin typeface="Times New Roman" panose="02020603050405020304" pitchFamily="18" charset="0"/>
                </a:rPr>
                <a:t>Sending </a:t>
              </a:r>
            </a:p>
            <a:p>
              <a:pPr algn="ctr" eaLnBrk="0" hangingPunct="0"/>
              <a:r>
                <a:rPr lang="en-US" altLang="en-US" sz="1200" b="1">
                  <a:latin typeface="Times New Roman" panose="02020603050405020304" pitchFamily="18" charset="0"/>
                </a:rPr>
                <a:t>Applications</a:t>
              </a:r>
              <a:endParaRPr lang="en-US" altLang="en-US" sz="2000">
                <a:latin typeface="Helvetica" panose="020B0604020202020204" pitchFamily="34" charset="0"/>
              </a:endParaRPr>
            </a:p>
          </p:txBody>
        </p:sp>
        <p:sp>
          <p:nvSpPr>
            <p:cNvPr id="356367" name="Rectangle 15"/>
            <p:cNvSpPr>
              <a:spLocks noChangeArrowheads="1"/>
            </p:cNvSpPr>
            <p:nvPr/>
          </p:nvSpPr>
          <p:spPr bwMode="auto">
            <a:xfrm>
              <a:off x="7835" y="4984"/>
              <a:ext cx="1577" cy="1376"/>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altLang="en-US" sz="1200" b="1">
                <a:latin typeface="Times New Roman" panose="02020603050405020304" pitchFamily="18" charset="0"/>
              </a:endParaRPr>
            </a:p>
            <a:p>
              <a:pPr algn="ctr" eaLnBrk="0" hangingPunct="0"/>
              <a:r>
                <a:rPr lang="en-US" altLang="en-US" sz="1200" b="1">
                  <a:latin typeface="Times New Roman" panose="02020603050405020304" pitchFamily="18" charset="0"/>
                </a:rPr>
                <a:t>Receivers</a:t>
              </a:r>
              <a:endParaRPr lang="en-US" altLang="en-US" sz="2000">
                <a:latin typeface="Helvetica" panose="020B0604020202020204" pitchFamily="34" charset="0"/>
              </a:endParaRPr>
            </a:p>
          </p:txBody>
        </p:sp>
        <p:sp>
          <p:nvSpPr>
            <p:cNvPr id="356368" name="AutoShape 16"/>
            <p:cNvSpPr>
              <a:spLocks noChangeArrowheads="1"/>
            </p:cNvSpPr>
            <p:nvPr/>
          </p:nvSpPr>
          <p:spPr bwMode="auto">
            <a:xfrm>
              <a:off x="7049" y="4984"/>
              <a:ext cx="783" cy="390"/>
            </a:xfrm>
            <a:prstGeom prst="rightArrow">
              <a:avLst>
                <a:gd name="adj1" fmla="val 50000"/>
                <a:gd name="adj2" fmla="val 50192"/>
              </a:avLst>
            </a:prstGeom>
            <a:solidFill>
              <a:srgbClr val="CCFFFF"/>
            </a:solidFill>
            <a:ln w="9525">
              <a:solidFill>
                <a:srgbClr val="000000"/>
              </a:solidFill>
              <a:miter lim="800000"/>
              <a:headEnd/>
              <a:tailEnd/>
            </a:ln>
          </p:spPr>
          <p:txBody>
            <a:bodyPr/>
            <a:lstStyle/>
            <a:p>
              <a:endParaRPr lang="en-US"/>
            </a:p>
          </p:txBody>
        </p:sp>
        <p:sp>
          <p:nvSpPr>
            <p:cNvPr id="356369" name="AutoShape 17"/>
            <p:cNvSpPr>
              <a:spLocks noChangeArrowheads="1"/>
            </p:cNvSpPr>
            <p:nvPr/>
          </p:nvSpPr>
          <p:spPr bwMode="auto">
            <a:xfrm>
              <a:off x="7049" y="5900"/>
              <a:ext cx="782" cy="392"/>
            </a:xfrm>
            <a:prstGeom prst="rightArrow">
              <a:avLst>
                <a:gd name="adj1" fmla="val 50000"/>
                <a:gd name="adj2" fmla="val 49872"/>
              </a:avLst>
            </a:prstGeom>
            <a:solidFill>
              <a:srgbClr val="CCFFFF"/>
            </a:solidFill>
            <a:ln w="9525">
              <a:solidFill>
                <a:srgbClr val="000000"/>
              </a:solidFill>
              <a:miter lim="800000"/>
              <a:headEnd/>
              <a:tailEnd/>
            </a:ln>
          </p:spPr>
          <p:txBody>
            <a:bodyPr/>
            <a:lstStyle/>
            <a:p>
              <a:endParaRPr lang="en-US"/>
            </a:p>
          </p:txBody>
        </p:sp>
        <p:sp>
          <p:nvSpPr>
            <p:cNvPr id="356370" name="Rectangle 18"/>
            <p:cNvSpPr>
              <a:spLocks noChangeArrowheads="1"/>
            </p:cNvSpPr>
            <p:nvPr/>
          </p:nvSpPr>
          <p:spPr bwMode="auto">
            <a:xfrm>
              <a:off x="6002" y="6031"/>
              <a:ext cx="266" cy="266"/>
            </a:xfrm>
            <a:prstGeom prst="rect">
              <a:avLst/>
            </a:prstGeom>
            <a:solidFill>
              <a:srgbClr val="FF6600"/>
            </a:solidFill>
            <a:ln w="9525">
              <a:solidFill>
                <a:srgbClr val="000000"/>
              </a:solidFill>
              <a:miter lim="800000"/>
              <a:headEnd/>
              <a:tailEnd/>
            </a:ln>
          </p:spPr>
          <p:txBody>
            <a:bodyPr/>
            <a:lstStyle/>
            <a:p>
              <a:endParaRPr lang="en-US"/>
            </a:p>
          </p:txBody>
        </p:sp>
        <p:sp>
          <p:nvSpPr>
            <p:cNvPr id="356371" name="Rectangle 19"/>
            <p:cNvSpPr>
              <a:spLocks noChangeArrowheads="1"/>
            </p:cNvSpPr>
            <p:nvPr/>
          </p:nvSpPr>
          <p:spPr bwMode="auto">
            <a:xfrm>
              <a:off x="5478" y="6031"/>
              <a:ext cx="266" cy="266"/>
            </a:xfrm>
            <a:prstGeom prst="rect">
              <a:avLst/>
            </a:prstGeom>
            <a:solidFill>
              <a:srgbClr val="FFFF00"/>
            </a:solidFill>
            <a:ln w="9525">
              <a:solidFill>
                <a:srgbClr val="000000"/>
              </a:solidFill>
              <a:miter lim="800000"/>
              <a:headEnd/>
              <a:tailEnd/>
            </a:ln>
          </p:spPr>
          <p:txBody>
            <a:bodyPr/>
            <a:lstStyle/>
            <a:p>
              <a:endParaRPr lang="en-US"/>
            </a:p>
          </p:txBody>
        </p:sp>
        <p:sp>
          <p:nvSpPr>
            <p:cNvPr id="356372" name="Rectangle 20"/>
            <p:cNvSpPr>
              <a:spLocks noChangeArrowheads="1"/>
            </p:cNvSpPr>
            <p:nvPr/>
          </p:nvSpPr>
          <p:spPr bwMode="auto">
            <a:xfrm>
              <a:off x="5347" y="5115"/>
              <a:ext cx="266" cy="266"/>
            </a:xfrm>
            <a:prstGeom prst="rect">
              <a:avLst/>
            </a:prstGeom>
            <a:solidFill>
              <a:srgbClr val="FF6600"/>
            </a:solidFill>
            <a:ln w="9525">
              <a:solidFill>
                <a:srgbClr val="000000"/>
              </a:solidFill>
              <a:miter lim="800000"/>
              <a:headEnd/>
              <a:tailEnd/>
            </a:ln>
          </p:spPr>
          <p:txBody>
            <a:bodyPr/>
            <a:lstStyle/>
            <a:p>
              <a:endParaRPr lang="en-US"/>
            </a:p>
          </p:txBody>
        </p:sp>
        <p:sp>
          <p:nvSpPr>
            <p:cNvPr id="356373" name="Rectangle 21"/>
            <p:cNvSpPr>
              <a:spLocks noChangeArrowheads="1"/>
            </p:cNvSpPr>
            <p:nvPr/>
          </p:nvSpPr>
          <p:spPr bwMode="auto">
            <a:xfrm>
              <a:off x="5744" y="5119"/>
              <a:ext cx="266" cy="266"/>
            </a:xfrm>
            <a:prstGeom prst="rect">
              <a:avLst/>
            </a:prstGeom>
            <a:solidFill>
              <a:srgbClr val="99CCFF"/>
            </a:solidFill>
            <a:ln w="9525">
              <a:solidFill>
                <a:srgbClr val="000000"/>
              </a:solidFill>
              <a:miter lim="800000"/>
              <a:headEnd/>
              <a:tailEnd/>
            </a:ln>
          </p:spPr>
          <p:txBody>
            <a:bodyPr/>
            <a:lstStyle/>
            <a:p>
              <a:endParaRPr lang="en-US"/>
            </a:p>
          </p:txBody>
        </p:sp>
        <p:sp>
          <p:nvSpPr>
            <p:cNvPr id="356374" name="Rectangle 22"/>
            <p:cNvSpPr>
              <a:spLocks noChangeArrowheads="1"/>
            </p:cNvSpPr>
            <p:nvPr/>
          </p:nvSpPr>
          <p:spPr bwMode="auto">
            <a:xfrm>
              <a:off x="6137" y="5119"/>
              <a:ext cx="266" cy="266"/>
            </a:xfrm>
            <a:prstGeom prst="rect">
              <a:avLst/>
            </a:prstGeom>
            <a:solidFill>
              <a:srgbClr val="FFFF00"/>
            </a:solidFill>
            <a:ln w="9525">
              <a:solidFill>
                <a:srgbClr val="000000"/>
              </a:solidFill>
              <a:miter lim="800000"/>
              <a:headEnd/>
              <a:tailEnd/>
            </a:ln>
          </p:spPr>
          <p:txBody>
            <a:bodyPr/>
            <a:lstStyle/>
            <a:p>
              <a:endParaRPr lang="en-US"/>
            </a:p>
          </p:txBody>
        </p:sp>
      </p:grpSp>
      <p:sp>
        <p:nvSpPr>
          <p:cNvPr id="356375" name="Text Box 23"/>
          <p:cNvSpPr txBox="1">
            <a:spLocks noChangeArrowheads="1"/>
          </p:cNvSpPr>
          <p:nvPr/>
        </p:nvSpPr>
        <p:spPr bwMode="auto">
          <a:xfrm>
            <a:off x="323850" y="5516563"/>
            <a:ext cx="8034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Peer-to-peer MOM technologies are the alternative design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altLang="en-US"/>
              <a:t>MOM Transactions</a:t>
            </a:r>
          </a:p>
        </p:txBody>
      </p:sp>
      <p:sp>
        <p:nvSpPr>
          <p:cNvPr id="25" name="Slide Number Placeholder 4"/>
          <p:cNvSpPr>
            <a:spLocks noGrp="1"/>
          </p:cNvSpPr>
          <p:nvPr>
            <p:ph type="sldNum" sz="quarter" idx="12"/>
          </p:nvPr>
        </p:nvSpPr>
        <p:spPr/>
        <p:txBody>
          <a:bodyPr/>
          <a:lstStyle/>
          <a:p>
            <a:fld id="{6712059A-CF71-4B94-BD57-5AA714A6625B}" type="slidenum">
              <a:rPr lang="en-US" altLang="en-US"/>
              <a:pPr/>
              <a:t>13</a:t>
            </a:fld>
            <a:endParaRPr lang="en-US" altLang="en-US"/>
          </a:p>
        </p:txBody>
      </p:sp>
      <p:graphicFrame>
        <p:nvGraphicFramePr>
          <p:cNvPr id="351235" name="Object 3"/>
          <p:cNvGraphicFramePr>
            <a:graphicFrameLocks noChangeAspect="1"/>
          </p:cNvGraphicFramePr>
          <p:nvPr/>
        </p:nvGraphicFramePr>
        <p:xfrm>
          <a:off x="609600" y="1600200"/>
          <a:ext cx="8305800" cy="1997075"/>
        </p:xfrm>
        <a:graphic>
          <a:graphicData uri="http://schemas.openxmlformats.org/presentationml/2006/ole">
            <mc:AlternateContent xmlns:mc="http://schemas.openxmlformats.org/markup-compatibility/2006">
              <mc:Choice xmlns:v="urn:schemas-microsoft-com:vml" Requires="v">
                <p:oleObj spid="_x0000_s351264" r:id="rId3" imgW="4668520" imgH="1087120" progId="Word.Picture.8">
                  <p:embed/>
                </p:oleObj>
              </mc:Choice>
              <mc:Fallback>
                <p:oleObj r:id="rId3" imgW="4668520" imgH="108712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00200"/>
                        <a:ext cx="8305800" cy="199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1236" name="Rectangle 4"/>
          <p:cNvSpPr>
            <a:spLocks noChangeArrowheads="1"/>
          </p:cNvSpPr>
          <p:nvPr/>
        </p:nvSpPr>
        <p:spPr bwMode="auto">
          <a:xfrm>
            <a:off x="1295400" y="4724400"/>
            <a:ext cx="990600" cy="533400"/>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37" name="Rectangle 5"/>
          <p:cNvSpPr>
            <a:spLocks noChangeArrowheads="1"/>
          </p:cNvSpPr>
          <p:nvPr/>
        </p:nvSpPr>
        <p:spPr bwMode="auto">
          <a:xfrm>
            <a:off x="6858000" y="4724400"/>
            <a:ext cx="990600" cy="533400"/>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38" name="AutoShape 6"/>
          <p:cNvSpPr>
            <a:spLocks noChangeArrowheads="1"/>
          </p:cNvSpPr>
          <p:nvPr/>
        </p:nvSpPr>
        <p:spPr bwMode="auto">
          <a:xfrm>
            <a:off x="2819400" y="5257800"/>
            <a:ext cx="762000" cy="533400"/>
          </a:xfrm>
          <a:prstGeom prst="can">
            <a:avLst>
              <a:gd name="adj" fmla="val 25000"/>
            </a:avLst>
          </a:prstGeom>
          <a:solidFill>
            <a:srgbClr val="FFFF99"/>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1239" name="Group 7"/>
          <p:cNvGrpSpPr>
            <a:grpSpLocks/>
          </p:cNvGrpSpPr>
          <p:nvPr/>
        </p:nvGrpSpPr>
        <p:grpSpPr bwMode="auto">
          <a:xfrm>
            <a:off x="2590800" y="4419600"/>
            <a:ext cx="1219200" cy="228600"/>
            <a:chOff x="1632" y="2784"/>
            <a:chExt cx="768" cy="144"/>
          </a:xfrm>
        </p:grpSpPr>
        <p:sp>
          <p:nvSpPr>
            <p:cNvPr id="351240" name="Rectangle 8"/>
            <p:cNvSpPr>
              <a:spLocks noChangeArrowheads="1"/>
            </p:cNvSpPr>
            <p:nvPr/>
          </p:nvSpPr>
          <p:spPr bwMode="auto">
            <a:xfrm>
              <a:off x="1632" y="2784"/>
              <a:ext cx="192" cy="144"/>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1" name="Rectangle 9"/>
            <p:cNvSpPr>
              <a:spLocks noChangeArrowheads="1"/>
            </p:cNvSpPr>
            <p:nvPr/>
          </p:nvSpPr>
          <p:spPr bwMode="auto">
            <a:xfrm>
              <a:off x="1824" y="2784"/>
              <a:ext cx="192" cy="144"/>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2" name="Rectangle 10"/>
            <p:cNvSpPr>
              <a:spLocks noChangeArrowheads="1"/>
            </p:cNvSpPr>
            <p:nvPr/>
          </p:nvSpPr>
          <p:spPr bwMode="auto">
            <a:xfrm>
              <a:off x="2016" y="2784"/>
              <a:ext cx="192" cy="144"/>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3" name="Rectangle 11"/>
            <p:cNvSpPr>
              <a:spLocks noChangeArrowheads="1"/>
            </p:cNvSpPr>
            <p:nvPr/>
          </p:nvSpPr>
          <p:spPr bwMode="auto">
            <a:xfrm>
              <a:off x="2208" y="2784"/>
              <a:ext cx="192" cy="144"/>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1244" name="Group 12"/>
          <p:cNvGrpSpPr>
            <a:grpSpLocks/>
          </p:cNvGrpSpPr>
          <p:nvPr/>
        </p:nvGrpSpPr>
        <p:grpSpPr bwMode="auto">
          <a:xfrm>
            <a:off x="5257800" y="4419600"/>
            <a:ext cx="1219200" cy="228600"/>
            <a:chOff x="1632" y="2784"/>
            <a:chExt cx="768" cy="144"/>
          </a:xfrm>
        </p:grpSpPr>
        <p:sp>
          <p:nvSpPr>
            <p:cNvPr id="351245" name="Rectangle 13"/>
            <p:cNvSpPr>
              <a:spLocks noChangeArrowheads="1"/>
            </p:cNvSpPr>
            <p:nvPr/>
          </p:nvSpPr>
          <p:spPr bwMode="auto">
            <a:xfrm>
              <a:off x="1632" y="2784"/>
              <a:ext cx="192" cy="144"/>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6" name="Rectangle 14"/>
            <p:cNvSpPr>
              <a:spLocks noChangeArrowheads="1"/>
            </p:cNvSpPr>
            <p:nvPr/>
          </p:nvSpPr>
          <p:spPr bwMode="auto">
            <a:xfrm>
              <a:off x="1824" y="2784"/>
              <a:ext cx="192" cy="144"/>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7" name="Rectangle 15"/>
            <p:cNvSpPr>
              <a:spLocks noChangeArrowheads="1"/>
            </p:cNvSpPr>
            <p:nvPr/>
          </p:nvSpPr>
          <p:spPr bwMode="auto">
            <a:xfrm>
              <a:off x="2016" y="2784"/>
              <a:ext cx="192" cy="144"/>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8" name="Rectangle 16"/>
            <p:cNvSpPr>
              <a:spLocks noChangeArrowheads="1"/>
            </p:cNvSpPr>
            <p:nvPr/>
          </p:nvSpPr>
          <p:spPr bwMode="auto">
            <a:xfrm>
              <a:off x="2208" y="2784"/>
              <a:ext cx="192" cy="144"/>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1249" name="AutoShape 17"/>
          <p:cNvSpPr>
            <a:spLocks noChangeArrowheads="1"/>
          </p:cNvSpPr>
          <p:nvPr/>
        </p:nvSpPr>
        <p:spPr bwMode="auto">
          <a:xfrm>
            <a:off x="5562600" y="5257800"/>
            <a:ext cx="762000" cy="533400"/>
          </a:xfrm>
          <a:prstGeom prst="can">
            <a:avLst>
              <a:gd name="adj" fmla="val 25000"/>
            </a:avLst>
          </a:prstGeom>
          <a:solidFill>
            <a:srgbClr val="FFFF99"/>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0" name="AutoShape 18"/>
          <p:cNvSpPr>
            <a:spLocks noChangeArrowheads="1"/>
          </p:cNvSpPr>
          <p:nvPr/>
        </p:nvSpPr>
        <p:spPr bwMode="auto">
          <a:xfrm>
            <a:off x="4038600" y="4343400"/>
            <a:ext cx="1066800" cy="381000"/>
          </a:xfrm>
          <a:prstGeom prst="rightArrow">
            <a:avLst>
              <a:gd name="adj1" fmla="val 50000"/>
              <a:gd name="adj2" fmla="val 700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1" name="Line 19"/>
          <p:cNvSpPr>
            <a:spLocks noChangeShapeType="1"/>
          </p:cNvSpPr>
          <p:nvPr/>
        </p:nvSpPr>
        <p:spPr bwMode="auto">
          <a:xfrm flipV="1">
            <a:off x="2057400" y="4572000"/>
            <a:ext cx="6858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2" name="Line 20"/>
          <p:cNvSpPr>
            <a:spLocks noChangeShapeType="1"/>
          </p:cNvSpPr>
          <p:nvPr/>
        </p:nvSpPr>
        <p:spPr bwMode="auto">
          <a:xfrm>
            <a:off x="2057400" y="5105400"/>
            <a:ext cx="10668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3" name="Line 21"/>
          <p:cNvSpPr>
            <a:spLocks noChangeShapeType="1"/>
          </p:cNvSpPr>
          <p:nvPr/>
        </p:nvSpPr>
        <p:spPr bwMode="auto">
          <a:xfrm>
            <a:off x="6400800" y="4572000"/>
            <a:ext cx="91440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4" name="Line 22"/>
          <p:cNvSpPr>
            <a:spLocks noChangeShapeType="1"/>
          </p:cNvSpPr>
          <p:nvPr/>
        </p:nvSpPr>
        <p:spPr bwMode="auto">
          <a:xfrm flipH="1">
            <a:off x="6096000" y="5029200"/>
            <a:ext cx="1219200" cy="533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5" name="Rectangle 23"/>
          <p:cNvSpPr>
            <a:spLocks noChangeArrowheads="1"/>
          </p:cNvSpPr>
          <p:nvPr/>
        </p:nvSpPr>
        <p:spPr bwMode="auto">
          <a:xfrm>
            <a:off x="1066800" y="3962400"/>
            <a:ext cx="2819400" cy="2057400"/>
          </a:xfrm>
          <a:prstGeom prst="rect">
            <a:avLst/>
          </a:prstGeom>
          <a:noFill/>
          <a:ln w="12700">
            <a:solidFill>
              <a:schemeClr val="tx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6" name="Rectangle 24"/>
          <p:cNvSpPr>
            <a:spLocks noChangeArrowheads="1"/>
          </p:cNvSpPr>
          <p:nvPr/>
        </p:nvSpPr>
        <p:spPr bwMode="auto">
          <a:xfrm>
            <a:off x="5181600" y="3962400"/>
            <a:ext cx="2819400" cy="20574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en-US"/>
              <a:t>MOM Transactions</a:t>
            </a:r>
          </a:p>
        </p:txBody>
      </p:sp>
      <p:sp>
        <p:nvSpPr>
          <p:cNvPr id="352259" name="Rectangle 3"/>
          <p:cNvSpPr>
            <a:spLocks noGrp="1" noChangeArrowheads="1"/>
          </p:cNvSpPr>
          <p:nvPr>
            <p:ph idx="1"/>
          </p:nvPr>
        </p:nvSpPr>
        <p:spPr>
          <a:xfrm>
            <a:off x="395288" y="1108075"/>
            <a:ext cx="8229600" cy="2781300"/>
          </a:xfrm>
          <a:noFill/>
          <a:ln/>
          <a:extLst>
            <a:ext uri="{91240B29-F687-4F45-9708-019B960494DF}">
              <a14:hiddenLine xmlns:a14="http://schemas.microsoft.com/office/drawing/2010/main" w="9525">
                <a:solidFill>
                  <a:schemeClr val="bg2"/>
                </a:solidFill>
                <a:miter lim="800000"/>
                <a:headEnd/>
                <a:tailEnd/>
              </a14:hiddenLine>
            </a:ext>
          </a:extLst>
        </p:spPr>
        <p:txBody>
          <a:bodyPr/>
          <a:lstStyle/>
          <a:p>
            <a:r>
              <a:rPr lang="en-US" altLang="en-US" sz="2600"/>
              <a:t>Sender and receiver do *not* share a transaction</a:t>
            </a:r>
          </a:p>
          <a:p>
            <a:pPr lvl="1"/>
            <a:r>
              <a:rPr lang="en-US" altLang="en-US" sz="2200"/>
              <a:t>Rollback on  receiver does not affect the sender (already committed)</a:t>
            </a:r>
          </a:p>
          <a:p>
            <a:pPr lvl="1"/>
            <a:r>
              <a:rPr lang="en-US" altLang="en-US" sz="2200"/>
              <a:t>‘Synchronous’ operations are not atomic</a:t>
            </a:r>
          </a:p>
          <a:p>
            <a:pPr lvl="2"/>
            <a:r>
              <a:rPr lang="en-US" altLang="en-US" sz="2000"/>
              <a:t>Request/response is 3 transactions not 1</a:t>
            </a:r>
          </a:p>
          <a:p>
            <a:pPr lvl="3"/>
            <a:r>
              <a:rPr lang="en-US" altLang="en-US" sz="1800"/>
              <a:t>Put to request queue</a:t>
            </a:r>
          </a:p>
          <a:p>
            <a:pPr lvl="3"/>
            <a:r>
              <a:rPr lang="en-US" altLang="en-US" sz="1800"/>
              <a:t>Get from request queue, put to response queue</a:t>
            </a:r>
          </a:p>
          <a:p>
            <a:pPr lvl="3"/>
            <a:r>
              <a:rPr lang="en-US" altLang="en-US" sz="1800"/>
              <a:t>Get from response queue</a:t>
            </a:r>
            <a:endParaRPr lang="en-AU" altLang="en-US" sz="1800"/>
          </a:p>
        </p:txBody>
      </p:sp>
      <p:sp>
        <p:nvSpPr>
          <p:cNvPr id="26" name="Slide Number Placeholder 5"/>
          <p:cNvSpPr>
            <a:spLocks noGrp="1"/>
          </p:cNvSpPr>
          <p:nvPr>
            <p:ph type="sldNum" sz="quarter" idx="12"/>
          </p:nvPr>
        </p:nvSpPr>
        <p:spPr/>
        <p:txBody>
          <a:bodyPr/>
          <a:lstStyle/>
          <a:p>
            <a:fld id="{DB177B45-30F8-4DFA-97D1-8706CAC9EFB1}" type="slidenum">
              <a:rPr lang="en-US" altLang="en-US"/>
              <a:pPr/>
              <a:t>14</a:t>
            </a:fld>
            <a:endParaRPr lang="en-US" altLang="en-US"/>
          </a:p>
        </p:txBody>
      </p:sp>
      <p:sp>
        <p:nvSpPr>
          <p:cNvPr id="352260" name="Text Box 4"/>
          <p:cNvSpPr txBox="1">
            <a:spLocks noChangeArrowheads="1"/>
          </p:cNvSpPr>
          <p:nvPr/>
        </p:nvSpPr>
        <p:spPr bwMode="auto">
          <a:xfrm>
            <a:off x="5181600" y="4648200"/>
            <a:ext cx="92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AU" altLang="en-US"/>
              <a:t>receive</a:t>
            </a:r>
          </a:p>
        </p:txBody>
      </p:sp>
      <p:sp>
        <p:nvSpPr>
          <p:cNvPr id="352261" name="Text Box 5"/>
          <p:cNvSpPr txBox="1">
            <a:spLocks noChangeArrowheads="1"/>
          </p:cNvSpPr>
          <p:nvPr/>
        </p:nvSpPr>
        <p:spPr bwMode="auto">
          <a:xfrm>
            <a:off x="2667000" y="464820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AU" altLang="en-US"/>
              <a:t>send</a:t>
            </a:r>
          </a:p>
        </p:txBody>
      </p:sp>
      <p:sp>
        <p:nvSpPr>
          <p:cNvPr id="352262" name="Rectangle 6"/>
          <p:cNvSpPr>
            <a:spLocks noChangeArrowheads="1"/>
          </p:cNvSpPr>
          <p:nvPr/>
        </p:nvSpPr>
        <p:spPr bwMode="auto">
          <a:xfrm>
            <a:off x="3581400" y="43434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3" name="Rectangle 7"/>
          <p:cNvSpPr>
            <a:spLocks noChangeArrowheads="1"/>
          </p:cNvSpPr>
          <p:nvPr/>
        </p:nvSpPr>
        <p:spPr bwMode="auto">
          <a:xfrm>
            <a:off x="3886200" y="4343400"/>
            <a:ext cx="304800" cy="6096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4" name="Rectangle 8"/>
          <p:cNvSpPr>
            <a:spLocks noChangeArrowheads="1"/>
          </p:cNvSpPr>
          <p:nvPr/>
        </p:nvSpPr>
        <p:spPr bwMode="auto">
          <a:xfrm>
            <a:off x="4191000" y="43434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5" name="Rectangle 9"/>
          <p:cNvSpPr>
            <a:spLocks noChangeArrowheads="1"/>
          </p:cNvSpPr>
          <p:nvPr/>
        </p:nvSpPr>
        <p:spPr bwMode="auto">
          <a:xfrm>
            <a:off x="4495800" y="4343400"/>
            <a:ext cx="304800" cy="6096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6" name="Rectangle 10"/>
          <p:cNvSpPr>
            <a:spLocks noChangeArrowheads="1"/>
          </p:cNvSpPr>
          <p:nvPr/>
        </p:nvSpPr>
        <p:spPr bwMode="auto">
          <a:xfrm>
            <a:off x="4800600" y="43434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7" name="Rectangle 11"/>
          <p:cNvSpPr>
            <a:spLocks noChangeArrowheads="1"/>
          </p:cNvSpPr>
          <p:nvPr/>
        </p:nvSpPr>
        <p:spPr bwMode="auto">
          <a:xfrm>
            <a:off x="1524000" y="4572000"/>
            <a:ext cx="914400" cy="9144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8" name="Rectangle 12"/>
          <p:cNvSpPr>
            <a:spLocks noChangeArrowheads="1"/>
          </p:cNvSpPr>
          <p:nvPr/>
        </p:nvSpPr>
        <p:spPr bwMode="auto">
          <a:xfrm>
            <a:off x="6248400" y="4572000"/>
            <a:ext cx="914400" cy="9144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9" name="Text Box 13"/>
          <p:cNvSpPr txBox="1">
            <a:spLocks noChangeArrowheads="1"/>
          </p:cNvSpPr>
          <p:nvPr/>
        </p:nvSpPr>
        <p:spPr bwMode="auto">
          <a:xfrm>
            <a:off x="3419475" y="4005263"/>
            <a:ext cx="1906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AU" altLang="en-US" sz="2000"/>
              <a:t>Request queue</a:t>
            </a:r>
          </a:p>
        </p:txBody>
      </p:sp>
      <p:sp>
        <p:nvSpPr>
          <p:cNvPr id="352270" name="Line 14"/>
          <p:cNvSpPr>
            <a:spLocks noChangeShapeType="1"/>
          </p:cNvSpPr>
          <p:nvPr/>
        </p:nvSpPr>
        <p:spPr bwMode="auto">
          <a:xfrm>
            <a:off x="2438400" y="4648200"/>
            <a:ext cx="1143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71" name="Line 15"/>
          <p:cNvSpPr>
            <a:spLocks noChangeShapeType="1"/>
          </p:cNvSpPr>
          <p:nvPr/>
        </p:nvSpPr>
        <p:spPr bwMode="auto">
          <a:xfrm>
            <a:off x="5105400" y="4648200"/>
            <a:ext cx="1143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72" name="Rectangle 16"/>
          <p:cNvSpPr>
            <a:spLocks noChangeArrowheads="1"/>
          </p:cNvSpPr>
          <p:nvPr/>
        </p:nvSpPr>
        <p:spPr bwMode="auto">
          <a:xfrm>
            <a:off x="3581400" y="51816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73" name="Rectangle 17"/>
          <p:cNvSpPr>
            <a:spLocks noChangeArrowheads="1"/>
          </p:cNvSpPr>
          <p:nvPr/>
        </p:nvSpPr>
        <p:spPr bwMode="auto">
          <a:xfrm>
            <a:off x="3886200" y="5181600"/>
            <a:ext cx="304800" cy="6096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74" name="Rectangle 18"/>
          <p:cNvSpPr>
            <a:spLocks noChangeArrowheads="1"/>
          </p:cNvSpPr>
          <p:nvPr/>
        </p:nvSpPr>
        <p:spPr bwMode="auto">
          <a:xfrm>
            <a:off x="4191000" y="51816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75" name="Rectangle 19"/>
          <p:cNvSpPr>
            <a:spLocks noChangeArrowheads="1"/>
          </p:cNvSpPr>
          <p:nvPr/>
        </p:nvSpPr>
        <p:spPr bwMode="auto">
          <a:xfrm>
            <a:off x="4495800" y="5181600"/>
            <a:ext cx="304800" cy="6096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76" name="Rectangle 20"/>
          <p:cNvSpPr>
            <a:spLocks noChangeArrowheads="1"/>
          </p:cNvSpPr>
          <p:nvPr/>
        </p:nvSpPr>
        <p:spPr bwMode="auto">
          <a:xfrm>
            <a:off x="4800600" y="51816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77" name="Text Box 21"/>
          <p:cNvSpPr txBox="1">
            <a:spLocks noChangeArrowheads="1"/>
          </p:cNvSpPr>
          <p:nvPr/>
        </p:nvSpPr>
        <p:spPr bwMode="auto">
          <a:xfrm>
            <a:off x="3419475" y="5805488"/>
            <a:ext cx="2105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AU" altLang="en-US" sz="2000"/>
              <a:t>Response queue</a:t>
            </a:r>
          </a:p>
        </p:txBody>
      </p:sp>
      <p:sp>
        <p:nvSpPr>
          <p:cNvPr id="352278" name="Line 22"/>
          <p:cNvSpPr>
            <a:spLocks noChangeShapeType="1"/>
          </p:cNvSpPr>
          <p:nvPr/>
        </p:nvSpPr>
        <p:spPr bwMode="auto">
          <a:xfrm flipH="1">
            <a:off x="5105400" y="54102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52279" name="Line 23"/>
          <p:cNvSpPr>
            <a:spLocks noChangeShapeType="1"/>
          </p:cNvSpPr>
          <p:nvPr/>
        </p:nvSpPr>
        <p:spPr bwMode="auto">
          <a:xfrm flipH="1">
            <a:off x="2438400" y="54102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52280" name="Text Box 24"/>
          <p:cNvSpPr txBox="1">
            <a:spLocks noChangeArrowheads="1"/>
          </p:cNvSpPr>
          <p:nvPr/>
        </p:nvSpPr>
        <p:spPr bwMode="auto">
          <a:xfrm>
            <a:off x="5486400" y="548640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AU" altLang="en-US"/>
              <a:t>send</a:t>
            </a:r>
          </a:p>
        </p:txBody>
      </p:sp>
      <p:sp>
        <p:nvSpPr>
          <p:cNvPr id="352281" name="Text Box 25"/>
          <p:cNvSpPr txBox="1">
            <a:spLocks noChangeArrowheads="1"/>
          </p:cNvSpPr>
          <p:nvPr/>
        </p:nvSpPr>
        <p:spPr bwMode="auto">
          <a:xfrm>
            <a:off x="2514600" y="5562600"/>
            <a:ext cx="92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AU" altLang="en-US"/>
              <a:t>receive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ltLang="en-US"/>
              <a:t>Scaling MOM</a:t>
            </a:r>
          </a:p>
        </p:txBody>
      </p:sp>
      <p:sp>
        <p:nvSpPr>
          <p:cNvPr id="15" name="Slide Number Placeholder 5"/>
          <p:cNvSpPr>
            <a:spLocks noGrp="1"/>
          </p:cNvSpPr>
          <p:nvPr>
            <p:ph type="sldNum" sz="quarter" idx="12"/>
          </p:nvPr>
        </p:nvSpPr>
        <p:spPr/>
        <p:txBody>
          <a:bodyPr/>
          <a:lstStyle/>
          <a:p>
            <a:fld id="{800CC0A8-F80F-46B4-BC6F-613E8A57C70D}" type="slidenum">
              <a:rPr lang="en-US" altLang="en-US"/>
              <a:pPr/>
              <a:t>15</a:t>
            </a:fld>
            <a:endParaRPr lang="en-US" altLang="en-US"/>
          </a:p>
        </p:txBody>
      </p:sp>
      <p:grpSp>
        <p:nvGrpSpPr>
          <p:cNvPr id="357380" name="Group 4"/>
          <p:cNvGrpSpPr>
            <a:grpSpLocks noChangeAspect="1"/>
          </p:cNvGrpSpPr>
          <p:nvPr/>
        </p:nvGrpSpPr>
        <p:grpSpPr bwMode="auto">
          <a:xfrm>
            <a:off x="1258888" y="1341438"/>
            <a:ext cx="6842125" cy="4389437"/>
            <a:chOff x="2329" y="3760"/>
            <a:chExt cx="6938" cy="4451"/>
          </a:xfrm>
        </p:grpSpPr>
        <p:sp>
          <p:nvSpPr>
            <p:cNvPr id="357381" name="AutoShape 5"/>
            <p:cNvSpPr>
              <a:spLocks noChangeAspect="1" noChangeArrowheads="1"/>
            </p:cNvSpPr>
            <p:nvPr/>
          </p:nvSpPr>
          <p:spPr bwMode="auto">
            <a:xfrm>
              <a:off x="2329" y="3760"/>
              <a:ext cx="6938" cy="4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7382" name="Rectangle 6"/>
            <p:cNvSpPr>
              <a:spLocks noChangeArrowheads="1"/>
            </p:cNvSpPr>
            <p:nvPr/>
          </p:nvSpPr>
          <p:spPr bwMode="auto">
            <a:xfrm>
              <a:off x="4293" y="3760"/>
              <a:ext cx="2945" cy="1964"/>
            </a:xfrm>
            <a:prstGeom prst="rect">
              <a:avLst/>
            </a:prstGeom>
            <a:solidFill>
              <a:srgbClr val="CCFFFF"/>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altLang="en-US" sz="1200" b="1">
                  <a:latin typeface="Times New Roman" panose="02020603050405020304" pitchFamily="18" charset="0"/>
                </a:rPr>
                <a:t>MOM Server</a:t>
              </a:r>
              <a:endParaRPr lang="en-US" altLang="en-US" sz="2000">
                <a:latin typeface="Helvetica" panose="020B0604020202020204" pitchFamily="34" charset="0"/>
              </a:endParaRPr>
            </a:p>
          </p:txBody>
        </p:sp>
        <p:sp>
          <p:nvSpPr>
            <p:cNvPr id="357383" name="Rectangle 7"/>
            <p:cNvSpPr>
              <a:spLocks noChangeArrowheads="1"/>
            </p:cNvSpPr>
            <p:nvPr/>
          </p:nvSpPr>
          <p:spPr bwMode="auto">
            <a:xfrm>
              <a:off x="2460" y="5462"/>
              <a:ext cx="1309" cy="1047"/>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altLang="en-US" sz="1200" b="1">
                <a:latin typeface="Times New Roman" panose="02020603050405020304" pitchFamily="18" charset="0"/>
              </a:endParaRPr>
            </a:p>
            <a:p>
              <a:pPr algn="ctr" eaLnBrk="0" hangingPunct="0"/>
              <a:r>
                <a:rPr lang="en-US" altLang="en-US" sz="1200" b="1">
                  <a:latin typeface="Times New Roman" panose="02020603050405020304" pitchFamily="18" charset="0"/>
                </a:rPr>
                <a:t>Senders</a:t>
              </a:r>
              <a:endParaRPr lang="en-US" altLang="en-US" sz="2000">
                <a:latin typeface="Helvetica" panose="020B0604020202020204" pitchFamily="34" charset="0"/>
              </a:endParaRPr>
            </a:p>
          </p:txBody>
        </p:sp>
        <p:sp>
          <p:nvSpPr>
            <p:cNvPr id="357384" name="Rectangle 8"/>
            <p:cNvSpPr>
              <a:spLocks noChangeArrowheads="1"/>
            </p:cNvSpPr>
            <p:nvPr/>
          </p:nvSpPr>
          <p:spPr bwMode="auto">
            <a:xfrm>
              <a:off x="7827" y="5462"/>
              <a:ext cx="1440" cy="1047"/>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altLang="en-US" sz="1200" b="1">
                <a:latin typeface="Times New Roman" panose="02020603050405020304" pitchFamily="18" charset="0"/>
              </a:endParaRPr>
            </a:p>
            <a:p>
              <a:pPr algn="ctr" eaLnBrk="0" hangingPunct="0"/>
              <a:r>
                <a:rPr lang="en-US" altLang="en-US" sz="1200" b="1">
                  <a:latin typeface="Times New Roman" panose="02020603050405020304" pitchFamily="18" charset="0"/>
                </a:rPr>
                <a:t>Receivers</a:t>
              </a:r>
              <a:endParaRPr lang="en-US" altLang="en-US" sz="2000">
                <a:latin typeface="Helvetica" panose="020B0604020202020204" pitchFamily="34" charset="0"/>
              </a:endParaRPr>
            </a:p>
          </p:txBody>
        </p:sp>
        <p:sp>
          <p:nvSpPr>
            <p:cNvPr id="357385" name="Rectangle 9"/>
            <p:cNvSpPr>
              <a:spLocks noChangeArrowheads="1"/>
            </p:cNvSpPr>
            <p:nvPr/>
          </p:nvSpPr>
          <p:spPr bwMode="auto">
            <a:xfrm>
              <a:off x="4293" y="6247"/>
              <a:ext cx="2945" cy="1964"/>
            </a:xfrm>
            <a:prstGeom prst="rect">
              <a:avLst/>
            </a:prstGeom>
            <a:solidFill>
              <a:srgbClr val="CCFFFF"/>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altLang="en-US" sz="1200" b="1">
                  <a:latin typeface="Times New Roman" panose="02020603050405020304" pitchFamily="18" charset="0"/>
                </a:rPr>
                <a:t>MOM Server</a:t>
              </a:r>
              <a:endParaRPr lang="en-US" altLang="en-US" sz="2000">
                <a:latin typeface="Helvetica" panose="020B0604020202020204" pitchFamily="34" charset="0"/>
              </a:endParaRPr>
            </a:p>
          </p:txBody>
        </p:sp>
        <p:sp>
          <p:nvSpPr>
            <p:cNvPr id="357386" name="AutoShape 10"/>
            <p:cNvSpPr>
              <a:spLocks noChangeArrowheads="1"/>
            </p:cNvSpPr>
            <p:nvPr/>
          </p:nvSpPr>
          <p:spPr bwMode="auto">
            <a:xfrm>
              <a:off x="3828" y="6729"/>
              <a:ext cx="3733" cy="786"/>
            </a:xfrm>
            <a:prstGeom prst="flowChartMagneticDrum">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altLang="en-US" sz="1200" b="1">
                  <a:latin typeface="Times New Roman" panose="02020603050405020304" pitchFamily="18" charset="0"/>
                </a:rPr>
                <a:t>ApplicationQ</a:t>
              </a:r>
              <a:endParaRPr lang="en-US" altLang="en-US" sz="2000">
                <a:latin typeface="Helvetica" panose="020B0604020202020204" pitchFamily="34" charset="0"/>
              </a:endParaRPr>
            </a:p>
          </p:txBody>
        </p:sp>
        <p:sp>
          <p:nvSpPr>
            <p:cNvPr id="357387" name="AutoShape 11"/>
            <p:cNvSpPr>
              <a:spLocks noChangeArrowheads="1"/>
            </p:cNvSpPr>
            <p:nvPr/>
          </p:nvSpPr>
          <p:spPr bwMode="auto">
            <a:xfrm>
              <a:off x="3896" y="4219"/>
              <a:ext cx="3733" cy="724"/>
            </a:xfrm>
            <a:prstGeom prst="flowChartMagneticDrum">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altLang="en-US" sz="1200" b="1">
                  <a:latin typeface="Times New Roman" panose="02020603050405020304" pitchFamily="18" charset="0"/>
                </a:rPr>
                <a:t>ApplicationQ</a:t>
              </a:r>
            </a:p>
            <a:p>
              <a:pPr eaLnBrk="0" hangingPunct="0"/>
              <a:endParaRPr lang="en-US" altLang="en-US" sz="2000">
                <a:latin typeface="Helvetica" panose="020B0604020202020204" pitchFamily="34" charset="0"/>
              </a:endParaRPr>
            </a:p>
          </p:txBody>
        </p:sp>
      </p:grpSp>
      <p:sp>
        <p:nvSpPr>
          <p:cNvPr id="357396" name="AutoShape 20"/>
          <p:cNvSpPr>
            <a:spLocks noChangeArrowheads="1"/>
          </p:cNvSpPr>
          <p:nvPr/>
        </p:nvSpPr>
        <p:spPr bwMode="auto">
          <a:xfrm rot="-1750833">
            <a:off x="2195513" y="2420938"/>
            <a:ext cx="576262" cy="360362"/>
          </a:xfrm>
          <a:prstGeom prst="rightArrow">
            <a:avLst>
              <a:gd name="adj1" fmla="val 50000"/>
              <a:gd name="adj2" fmla="val 3997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97" name="AutoShape 21"/>
          <p:cNvSpPr>
            <a:spLocks noChangeArrowheads="1"/>
          </p:cNvSpPr>
          <p:nvPr/>
        </p:nvSpPr>
        <p:spPr bwMode="auto">
          <a:xfrm rot="2534815">
            <a:off x="2124075" y="4292600"/>
            <a:ext cx="576263" cy="360363"/>
          </a:xfrm>
          <a:prstGeom prst="rightArrow">
            <a:avLst>
              <a:gd name="adj1" fmla="val 50000"/>
              <a:gd name="adj2" fmla="val 3997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98" name="AutoShape 22"/>
          <p:cNvSpPr>
            <a:spLocks noChangeArrowheads="1"/>
          </p:cNvSpPr>
          <p:nvPr/>
        </p:nvSpPr>
        <p:spPr bwMode="auto">
          <a:xfrm rot="2112487">
            <a:off x="6443663" y="2349500"/>
            <a:ext cx="576262" cy="360363"/>
          </a:xfrm>
          <a:prstGeom prst="rightArrow">
            <a:avLst>
              <a:gd name="adj1" fmla="val 50000"/>
              <a:gd name="adj2" fmla="val 3997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99" name="AutoShape 23"/>
          <p:cNvSpPr>
            <a:spLocks noChangeArrowheads="1"/>
          </p:cNvSpPr>
          <p:nvPr/>
        </p:nvSpPr>
        <p:spPr bwMode="auto">
          <a:xfrm rot="-2437080">
            <a:off x="6588125" y="4365625"/>
            <a:ext cx="576263" cy="360363"/>
          </a:xfrm>
          <a:prstGeom prst="rightArrow">
            <a:avLst>
              <a:gd name="adj1" fmla="val 50000"/>
              <a:gd name="adj2" fmla="val 3997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altLang="en-US"/>
              <a:t>Messaging – Some thoughts</a:t>
            </a:r>
          </a:p>
        </p:txBody>
      </p:sp>
      <p:sp>
        <p:nvSpPr>
          <p:cNvPr id="360451" name="Rectangle 3"/>
          <p:cNvSpPr>
            <a:spLocks noGrp="1" noChangeArrowheads="1"/>
          </p:cNvSpPr>
          <p:nvPr>
            <p:ph idx="1"/>
          </p:nvPr>
        </p:nvSpPr>
        <p:spPr/>
        <p:txBody>
          <a:bodyPr/>
          <a:lstStyle/>
          <a:p>
            <a:r>
              <a:rPr lang="en-US" altLang="en-US"/>
              <a:t>Highly attractive asynchronous technology</a:t>
            </a:r>
          </a:p>
          <a:p>
            <a:r>
              <a:rPr lang="en-US" altLang="en-US"/>
              <a:t>Supports loosely-coupled, dynamic applications </a:t>
            </a:r>
          </a:p>
          <a:p>
            <a:r>
              <a:rPr lang="en-US" altLang="en-US"/>
              <a:t>Scales well, high throughput possible</a:t>
            </a:r>
          </a:p>
          <a:p>
            <a:r>
              <a:rPr lang="en-US" altLang="en-US"/>
              <a:t>Many implementations, various qualities of service</a:t>
            </a:r>
          </a:p>
          <a:p>
            <a:pPr lvl="1"/>
            <a:r>
              <a:rPr lang="en-US" altLang="en-US"/>
              <a:t>caveat emptor</a:t>
            </a:r>
          </a:p>
          <a:p>
            <a:endParaRPr lang="en-US" altLang="en-US"/>
          </a:p>
        </p:txBody>
      </p:sp>
      <p:sp>
        <p:nvSpPr>
          <p:cNvPr id="4" name="Slide Number Placeholder 5"/>
          <p:cNvSpPr>
            <a:spLocks noGrp="1"/>
          </p:cNvSpPr>
          <p:nvPr>
            <p:ph type="sldNum" sz="quarter" idx="12"/>
          </p:nvPr>
        </p:nvSpPr>
        <p:spPr/>
        <p:txBody>
          <a:bodyPr/>
          <a:lstStyle/>
          <a:p>
            <a:fld id="{289D273A-27E6-4DC8-B6F3-F4E270080556}"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en-US"/>
              <a:t>Publish-Subscribe Messaging</a:t>
            </a:r>
          </a:p>
        </p:txBody>
      </p:sp>
      <p:sp>
        <p:nvSpPr>
          <p:cNvPr id="353283" name="Rectangle 3"/>
          <p:cNvSpPr>
            <a:spLocks noGrp="1" noChangeArrowheads="1"/>
          </p:cNvSpPr>
          <p:nvPr>
            <p:ph idx="1"/>
          </p:nvPr>
        </p:nvSpPr>
        <p:spPr>
          <a:xfrm>
            <a:off x="152400" y="1509713"/>
            <a:ext cx="8620125" cy="1919287"/>
          </a:xfrm>
        </p:spPr>
        <p:txBody>
          <a:bodyPr/>
          <a:lstStyle/>
          <a:p>
            <a:r>
              <a:rPr lang="en-US" altLang="en-US" sz="2600"/>
              <a:t>Extension of MOM to provide 1-to-N, N-to-1, and N-to-N communications</a:t>
            </a:r>
          </a:p>
          <a:p>
            <a:r>
              <a:rPr lang="en-US" altLang="en-US" sz="2600"/>
              <a:t>Messages are ‘published’ to logical </a:t>
            </a:r>
            <a:r>
              <a:rPr lang="en-US" altLang="en-US" sz="2600" i="1"/>
              <a:t>subjects</a:t>
            </a:r>
            <a:r>
              <a:rPr lang="en-US" altLang="en-US" sz="2600"/>
              <a:t> or </a:t>
            </a:r>
            <a:r>
              <a:rPr lang="en-US" altLang="en-US" sz="2600" i="1"/>
              <a:t>topics</a:t>
            </a:r>
          </a:p>
          <a:p>
            <a:r>
              <a:rPr lang="en-US" altLang="en-US" sz="2600"/>
              <a:t>Subscribers receive all messages from subjects they subscribe to</a:t>
            </a:r>
          </a:p>
        </p:txBody>
      </p:sp>
      <p:sp>
        <p:nvSpPr>
          <p:cNvPr id="20" name="Slide Number Placeholder 5"/>
          <p:cNvSpPr>
            <a:spLocks noGrp="1"/>
          </p:cNvSpPr>
          <p:nvPr>
            <p:ph type="sldNum" sz="quarter" idx="12"/>
          </p:nvPr>
        </p:nvSpPr>
        <p:spPr/>
        <p:txBody>
          <a:bodyPr/>
          <a:lstStyle/>
          <a:p>
            <a:fld id="{85C979D0-9317-4354-B77C-A51AF9D1BD2F}" type="slidenum">
              <a:rPr lang="en-US" altLang="en-US"/>
              <a:pPr/>
              <a:t>17</a:t>
            </a:fld>
            <a:endParaRPr lang="en-US" altLang="en-US"/>
          </a:p>
        </p:txBody>
      </p:sp>
      <p:sp>
        <p:nvSpPr>
          <p:cNvPr id="353284" name="Rectangle 4"/>
          <p:cNvSpPr>
            <a:spLocks noChangeArrowheads="1"/>
          </p:cNvSpPr>
          <p:nvPr/>
        </p:nvSpPr>
        <p:spPr bwMode="auto">
          <a:xfrm>
            <a:off x="790575" y="4267200"/>
            <a:ext cx="1143000" cy="914400"/>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85" name="Text Box 5"/>
          <p:cNvSpPr txBox="1">
            <a:spLocks noChangeArrowheads="1"/>
          </p:cNvSpPr>
          <p:nvPr/>
        </p:nvSpPr>
        <p:spPr bwMode="auto">
          <a:xfrm>
            <a:off x="1019175" y="4495800"/>
            <a:ext cx="68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AU" altLang="en-US" sz="2400">
                <a:latin typeface="Comic Sans MS" panose="030F0702030302020204" pitchFamily="66" charset="0"/>
              </a:rPr>
              <a:t>Pub</a:t>
            </a:r>
            <a:endParaRPr lang="en-AU" altLang="en-US" sz="2400">
              <a:latin typeface="Times New Roman" panose="02020603050405020304" pitchFamily="18" charset="0"/>
            </a:endParaRPr>
          </a:p>
        </p:txBody>
      </p:sp>
      <p:sp>
        <p:nvSpPr>
          <p:cNvPr id="353286" name="Rectangle 6"/>
          <p:cNvSpPr>
            <a:spLocks noChangeArrowheads="1"/>
          </p:cNvSpPr>
          <p:nvPr/>
        </p:nvSpPr>
        <p:spPr bwMode="auto">
          <a:xfrm>
            <a:off x="2695575" y="4495800"/>
            <a:ext cx="1752600" cy="4572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87" name="Text Box 7"/>
          <p:cNvSpPr txBox="1">
            <a:spLocks noChangeArrowheads="1"/>
          </p:cNvSpPr>
          <p:nvPr/>
        </p:nvSpPr>
        <p:spPr bwMode="auto">
          <a:xfrm>
            <a:off x="2895600" y="4495800"/>
            <a:ext cx="132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AU" altLang="en-US" sz="2400">
                <a:latin typeface="Comic Sans MS" panose="030F0702030302020204" pitchFamily="66" charset="0"/>
              </a:rPr>
              <a:t>Subject</a:t>
            </a:r>
            <a:endParaRPr lang="en-AU" altLang="en-US" sz="2400">
              <a:latin typeface="Times New Roman" panose="02020603050405020304" pitchFamily="18" charset="0"/>
            </a:endParaRPr>
          </a:p>
        </p:txBody>
      </p:sp>
      <p:sp>
        <p:nvSpPr>
          <p:cNvPr id="353288" name="Rectangle 8"/>
          <p:cNvSpPr>
            <a:spLocks noChangeArrowheads="1"/>
          </p:cNvSpPr>
          <p:nvPr/>
        </p:nvSpPr>
        <p:spPr bwMode="auto">
          <a:xfrm>
            <a:off x="6810375" y="4403725"/>
            <a:ext cx="1143000" cy="625475"/>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89" name="Rectangle 9"/>
          <p:cNvSpPr>
            <a:spLocks noChangeArrowheads="1"/>
          </p:cNvSpPr>
          <p:nvPr/>
        </p:nvSpPr>
        <p:spPr bwMode="auto">
          <a:xfrm>
            <a:off x="5286375" y="3489325"/>
            <a:ext cx="1143000" cy="625475"/>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0" name="Rectangle 10"/>
          <p:cNvSpPr>
            <a:spLocks noChangeArrowheads="1"/>
          </p:cNvSpPr>
          <p:nvPr/>
        </p:nvSpPr>
        <p:spPr bwMode="auto">
          <a:xfrm>
            <a:off x="5286375" y="5241925"/>
            <a:ext cx="1143000" cy="625475"/>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1" name="Text Box 11"/>
          <p:cNvSpPr txBox="1">
            <a:spLocks noChangeArrowheads="1"/>
          </p:cNvSpPr>
          <p:nvPr/>
        </p:nvSpPr>
        <p:spPr bwMode="auto">
          <a:xfrm>
            <a:off x="5438775" y="3581400"/>
            <a:ext cx="735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AU" altLang="en-US" sz="2400">
                <a:latin typeface="Comic Sans MS" panose="030F0702030302020204" pitchFamily="66" charset="0"/>
              </a:rPr>
              <a:t>Sub</a:t>
            </a:r>
            <a:endParaRPr lang="en-AU" altLang="en-US" sz="2400">
              <a:latin typeface="Times New Roman" panose="02020603050405020304" pitchFamily="18" charset="0"/>
            </a:endParaRPr>
          </a:p>
        </p:txBody>
      </p:sp>
      <p:sp>
        <p:nvSpPr>
          <p:cNvPr id="353292" name="Text Box 12"/>
          <p:cNvSpPr txBox="1">
            <a:spLocks noChangeArrowheads="1"/>
          </p:cNvSpPr>
          <p:nvPr/>
        </p:nvSpPr>
        <p:spPr bwMode="auto">
          <a:xfrm>
            <a:off x="5438775" y="5334000"/>
            <a:ext cx="735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AU" altLang="en-US" sz="2400">
                <a:latin typeface="Comic Sans MS" panose="030F0702030302020204" pitchFamily="66" charset="0"/>
              </a:rPr>
              <a:t>Sub</a:t>
            </a:r>
            <a:endParaRPr lang="en-AU" altLang="en-US" sz="2400">
              <a:latin typeface="Times New Roman" panose="02020603050405020304" pitchFamily="18" charset="0"/>
            </a:endParaRPr>
          </a:p>
        </p:txBody>
      </p:sp>
      <p:sp>
        <p:nvSpPr>
          <p:cNvPr id="353293" name="Text Box 13"/>
          <p:cNvSpPr txBox="1">
            <a:spLocks noChangeArrowheads="1"/>
          </p:cNvSpPr>
          <p:nvPr/>
        </p:nvSpPr>
        <p:spPr bwMode="auto">
          <a:xfrm>
            <a:off x="7038975" y="4495800"/>
            <a:ext cx="735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AU" altLang="en-US" sz="2400">
                <a:latin typeface="Comic Sans MS" panose="030F0702030302020204" pitchFamily="66" charset="0"/>
              </a:rPr>
              <a:t>Sub</a:t>
            </a:r>
            <a:endParaRPr lang="en-AU" altLang="en-US" sz="2400">
              <a:latin typeface="Times New Roman" panose="02020603050405020304" pitchFamily="18" charset="0"/>
            </a:endParaRPr>
          </a:p>
        </p:txBody>
      </p:sp>
      <p:sp>
        <p:nvSpPr>
          <p:cNvPr id="353294" name="Line 14"/>
          <p:cNvSpPr>
            <a:spLocks noChangeShapeType="1"/>
          </p:cNvSpPr>
          <p:nvPr/>
        </p:nvSpPr>
        <p:spPr bwMode="auto">
          <a:xfrm flipV="1">
            <a:off x="1933575" y="4724400"/>
            <a:ext cx="914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5" name="Text Box 15"/>
          <p:cNvSpPr txBox="1">
            <a:spLocks noChangeArrowheads="1"/>
          </p:cNvSpPr>
          <p:nvPr/>
        </p:nvSpPr>
        <p:spPr bwMode="auto">
          <a:xfrm>
            <a:off x="1919288" y="4264025"/>
            <a:ext cx="8524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AU" altLang="en-US" sz="1400" b="1">
                <a:latin typeface="Comic Sans MS" panose="030F0702030302020204" pitchFamily="66" charset="0"/>
              </a:rPr>
              <a:t>Create/</a:t>
            </a:r>
          </a:p>
          <a:p>
            <a:pPr algn="ctr" eaLnBrk="0" hangingPunct="0"/>
            <a:r>
              <a:rPr lang="en-AU" altLang="en-US" sz="1400" b="1">
                <a:latin typeface="Comic Sans MS" panose="030F0702030302020204" pitchFamily="66" charset="0"/>
              </a:rPr>
              <a:t>Publish</a:t>
            </a:r>
            <a:endParaRPr lang="en-AU" altLang="en-US" sz="2400">
              <a:latin typeface="Times New Roman" panose="02020603050405020304" pitchFamily="18" charset="0"/>
            </a:endParaRPr>
          </a:p>
        </p:txBody>
      </p:sp>
      <p:sp>
        <p:nvSpPr>
          <p:cNvPr id="353296" name="Text Box 16"/>
          <p:cNvSpPr txBox="1">
            <a:spLocks noChangeArrowheads="1"/>
          </p:cNvSpPr>
          <p:nvPr/>
        </p:nvSpPr>
        <p:spPr bwMode="auto">
          <a:xfrm>
            <a:off x="5286375" y="4448175"/>
            <a:ext cx="10239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AU" altLang="en-US" sz="1400" b="1">
                <a:latin typeface="Comic Sans MS" panose="030F0702030302020204" pitchFamily="66" charset="0"/>
              </a:rPr>
              <a:t>Register/</a:t>
            </a:r>
          </a:p>
          <a:p>
            <a:pPr algn="ctr" eaLnBrk="0" hangingPunct="0"/>
            <a:r>
              <a:rPr lang="en-AU" altLang="en-US" sz="1400" b="1">
                <a:latin typeface="Comic Sans MS" panose="030F0702030302020204" pitchFamily="66" charset="0"/>
              </a:rPr>
              <a:t>Subscribe</a:t>
            </a:r>
            <a:endParaRPr lang="en-AU" altLang="en-US" sz="2400">
              <a:latin typeface="Times New Roman" panose="02020603050405020304" pitchFamily="18" charset="0"/>
            </a:endParaRPr>
          </a:p>
        </p:txBody>
      </p:sp>
      <p:sp>
        <p:nvSpPr>
          <p:cNvPr id="353297" name="Line 17"/>
          <p:cNvSpPr>
            <a:spLocks noChangeShapeType="1"/>
          </p:cNvSpPr>
          <p:nvPr/>
        </p:nvSpPr>
        <p:spPr bwMode="auto">
          <a:xfrm rot="-5400000">
            <a:off x="5743575" y="3429000"/>
            <a:ext cx="0" cy="2590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8" name="Line 18"/>
          <p:cNvSpPr>
            <a:spLocks noChangeShapeType="1"/>
          </p:cNvSpPr>
          <p:nvPr/>
        </p:nvSpPr>
        <p:spPr bwMode="auto">
          <a:xfrm flipV="1">
            <a:off x="4448175" y="3962400"/>
            <a:ext cx="9906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9" name="Line 19"/>
          <p:cNvSpPr>
            <a:spLocks noChangeShapeType="1"/>
          </p:cNvSpPr>
          <p:nvPr/>
        </p:nvSpPr>
        <p:spPr bwMode="auto">
          <a:xfrm>
            <a:off x="4448175" y="4953000"/>
            <a:ext cx="99060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ltLang="en-US"/>
              <a:t>Publish-Subscribe with Multicast</a:t>
            </a:r>
          </a:p>
        </p:txBody>
      </p:sp>
      <p:sp>
        <p:nvSpPr>
          <p:cNvPr id="6" name="Slide Number Placeholder 5"/>
          <p:cNvSpPr>
            <a:spLocks noGrp="1"/>
          </p:cNvSpPr>
          <p:nvPr>
            <p:ph type="sldNum" sz="quarter" idx="12"/>
          </p:nvPr>
        </p:nvSpPr>
        <p:spPr/>
        <p:txBody>
          <a:bodyPr/>
          <a:lstStyle/>
          <a:p>
            <a:fld id="{C85A9709-DCB2-45D7-B592-E4A19F3131E3}" type="slidenum">
              <a:rPr lang="en-US" altLang="en-US"/>
              <a:pPr/>
              <a:t>18</a:t>
            </a:fld>
            <a:endParaRPr lang="en-US" altLang="en-US"/>
          </a:p>
        </p:txBody>
      </p:sp>
      <p:sp>
        <p:nvSpPr>
          <p:cNvPr id="358405" name="Rectangle 5"/>
          <p:cNvSpPr>
            <a:spLocks noChangeArrowheads="1"/>
          </p:cNvSpPr>
          <p:nvPr/>
        </p:nvSpPr>
        <p:spPr bwMode="auto">
          <a:xfrm>
            <a:off x="0" y="1962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58404" name="Object 4"/>
          <p:cNvGraphicFramePr>
            <a:graphicFrameLocks noChangeAspect="1"/>
          </p:cNvGraphicFramePr>
          <p:nvPr/>
        </p:nvGraphicFramePr>
        <p:xfrm>
          <a:off x="1547813" y="1412875"/>
          <a:ext cx="5472112" cy="4343400"/>
        </p:xfrm>
        <a:graphic>
          <a:graphicData uri="http://schemas.openxmlformats.org/presentationml/2006/ole">
            <mc:AlternateContent xmlns:mc="http://schemas.openxmlformats.org/markup-compatibility/2006">
              <mc:Choice xmlns:v="urn:schemas-microsoft-com:vml" Requires="v">
                <p:oleObj spid="_x0000_s358414" name="Picture" r:id="rId3" imgW="5716141" imgH="4541571" progId="Word.Picture.8">
                  <p:embed/>
                </p:oleObj>
              </mc:Choice>
              <mc:Fallback>
                <p:oleObj name="Picture" r:id="rId3" imgW="5716141" imgH="4541571"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412875"/>
                        <a:ext cx="5472112" cy="4343400"/>
                      </a:xfrm>
                      <a:prstGeom prst="rect">
                        <a:avLst/>
                      </a:prstGeom>
                      <a:noFill/>
                      <a:extLst>
                        <a:ext uri="{909E8E84-426E-40DD-AFC4-6F175D3DCCD1}">
                          <a14:hiddenFill xmlns:a14="http://schemas.microsoft.com/office/drawing/2010/main">
                            <a:solidFill>
                              <a:srgbClr val="000099"/>
                            </a:solidFill>
                          </a14:hiddenFill>
                        </a:ext>
                      </a:extLst>
                    </p:spPr>
                  </p:pic>
                </p:oleObj>
              </mc:Fallback>
            </mc:AlternateContent>
          </a:graphicData>
        </a:graphic>
      </p:graphicFrame>
      <p:sp>
        <p:nvSpPr>
          <p:cNvPr id="358406" name="Text Box 6"/>
          <p:cNvSpPr txBox="1">
            <a:spLocks noChangeArrowheads="1"/>
          </p:cNvSpPr>
          <p:nvPr/>
        </p:nvSpPr>
        <p:spPr bwMode="auto">
          <a:xfrm>
            <a:off x="7380288" y="2852738"/>
            <a:ext cx="15176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Based on </a:t>
            </a:r>
          </a:p>
          <a:p>
            <a:r>
              <a:rPr lang="en-US" altLang="en-US" i="1"/>
              <a:t>TIBCO </a:t>
            </a:r>
          </a:p>
          <a:p>
            <a:r>
              <a:rPr lang="en-US" altLang="en-US" i="1"/>
              <a:t>Rendezvous</a:t>
            </a:r>
            <a:r>
              <a:rPr lang="en-US" altLang="en-US"/>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altLang="en-US"/>
              <a:t>Performance</a:t>
            </a:r>
          </a:p>
        </p:txBody>
      </p:sp>
      <p:sp>
        <p:nvSpPr>
          <p:cNvPr id="5" name="Slide Number Placeholder 5"/>
          <p:cNvSpPr>
            <a:spLocks noGrp="1"/>
          </p:cNvSpPr>
          <p:nvPr>
            <p:ph type="sldNum" sz="quarter" idx="12"/>
          </p:nvPr>
        </p:nvSpPr>
        <p:spPr/>
        <p:txBody>
          <a:bodyPr/>
          <a:lstStyle/>
          <a:p>
            <a:fld id="{33E22071-7988-44B5-9997-0B8BBBE7FC37}" type="slidenum">
              <a:rPr lang="en-US" altLang="en-US"/>
              <a:pPr/>
              <a:t>19</a:t>
            </a:fld>
            <a:endParaRPr lang="en-US" altLang="en-US"/>
          </a:p>
        </p:txBody>
      </p:sp>
      <p:sp>
        <p:nvSpPr>
          <p:cNvPr id="359429" name="Rectangle 5"/>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59428" name="Object 4"/>
          <p:cNvGraphicFramePr>
            <a:graphicFrameLocks noChangeAspect="1"/>
          </p:cNvGraphicFramePr>
          <p:nvPr/>
        </p:nvGraphicFramePr>
        <p:xfrm>
          <a:off x="611188" y="1341438"/>
          <a:ext cx="7489825" cy="4062412"/>
        </p:xfrm>
        <a:graphic>
          <a:graphicData uri="http://schemas.openxmlformats.org/presentationml/2006/ole">
            <mc:AlternateContent xmlns:mc="http://schemas.openxmlformats.org/markup-compatibility/2006">
              <mc:Choice xmlns:v="urn:schemas-microsoft-com:vml" Requires="v">
                <p:oleObj spid="_x0000_s359437" name="Chart" r:id="rId3" imgW="3383280" imgH="1836420" progId="MSGraph.Chart.8">
                  <p:embed/>
                </p:oleObj>
              </mc:Choice>
              <mc:Fallback>
                <p:oleObj name="Chart" r:id="rId3" imgW="3383280" imgH="1836420" progId="MSGraph.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341438"/>
                        <a:ext cx="7489825" cy="4062412"/>
                      </a:xfrm>
                      <a:prstGeom prst="rect">
                        <a:avLst/>
                      </a:prstGeom>
                      <a:noFill/>
                      <a:extLst>
                        <a:ext uri="{909E8E84-426E-40DD-AFC4-6F175D3DCCD1}">
                          <a14:hiddenFill xmlns:a14="http://schemas.microsoft.com/office/drawing/2010/main">
                            <a:solidFill>
                              <a:srgbClr val="000099"/>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5" name="Rectangle 5"/>
          <p:cNvSpPr>
            <a:spLocks noGrp="1" noChangeArrowheads="1"/>
          </p:cNvSpPr>
          <p:nvPr>
            <p:ph idx="1"/>
          </p:nvPr>
        </p:nvSpPr>
        <p:spPr/>
        <p:txBody>
          <a:bodyPr/>
          <a:lstStyle/>
          <a:p>
            <a:r>
              <a:rPr lang="vi-VN" altLang="en-US" dirty="0"/>
              <a:t>Nội dung của bài giảng sử dụng:</a:t>
            </a:r>
          </a:p>
          <a:p>
            <a:pPr marL="457200" lvl="1" indent="0">
              <a:buNone/>
            </a:pPr>
            <a:r>
              <a:rPr lang="en-US" altLang="en-US" dirty="0">
                <a:solidFill>
                  <a:srgbClr val="0070C0"/>
                </a:solidFill>
              </a:rPr>
              <a:t>Session 4:</a:t>
            </a:r>
            <a:r>
              <a:rPr lang="vi-VN" altLang="en-US" dirty="0">
                <a:solidFill>
                  <a:srgbClr val="0070C0"/>
                </a:solidFill>
              </a:rPr>
              <a:t> </a:t>
            </a:r>
          </a:p>
          <a:p>
            <a:pPr marL="457200" lvl="1" indent="0">
              <a:buNone/>
            </a:pPr>
            <a:r>
              <a:rPr lang="en-US" altLang="en-US" dirty="0">
                <a:solidFill>
                  <a:srgbClr val="0070C0"/>
                </a:solidFill>
              </a:rPr>
              <a:t>A Guide to Middleware Architectures and Technologies</a:t>
            </a:r>
          </a:p>
          <a:p>
            <a:pPr marL="457200" lvl="1" indent="0">
              <a:buNone/>
            </a:pPr>
            <a:r>
              <a:rPr lang="vi-VN" altLang="en-US" dirty="0"/>
              <a:t>trong bộ slide </a:t>
            </a:r>
            <a:r>
              <a:rPr lang="vi-VN" altLang="en-US" dirty="0">
                <a:solidFill>
                  <a:srgbClr val="0070C0"/>
                </a:solidFill>
              </a:rPr>
              <a:t>Software Architecture Essential</a:t>
            </a:r>
          </a:p>
          <a:p>
            <a:pPr marL="457200" lvl="1" indent="0">
              <a:buNone/>
            </a:pPr>
            <a:r>
              <a:rPr lang="vi-VN" altLang="en-US" dirty="0"/>
              <a:t>của GS. Ian Gorton </a:t>
            </a:r>
          </a:p>
          <a:p>
            <a:pPr marL="457200" lvl="1" indent="0">
              <a:buNone/>
            </a:pPr>
            <a:r>
              <a:rPr lang="vi-VN" altLang="en-US" dirty="0"/>
              <a:t>Software Engineering Institute</a:t>
            </a:r>
          </a:p>
          <a:p>
            <a:pPr marL="457200" lvl="1" indent="0">
              <a:buNone/>
            </a:pPr>
            <a:r>
              <a:rPr lang="vi-VN" altLang="en-US" dirty="0"/>
              <a:t>Carnegie Mellon University</a:t>
            </a:r>
          </a:p>
        </p:txBody>
      </p:sp>
      <p:sp>
        <p:nvSpPr>
          <p:cNvPr id="4" name="Rectangle 6"/>
          <p:cNvSpPr>
            <a:spLocks noGrp="1" noChangeArrowheads="1"/>
          </p:cNvSpPr>
          <p:nvPr>
            <p:ph type="sldNum" sz="quarter" idx="12"/>
          </p:nvPr>
        </p:nvSpPr>
        <p:spPr/>
        <p:txBody>
          <a:bodyPr/>
          <a:lstStyle/>
          <a:p>
            <a:fld id="{5BCAFE63-ED8B-4678-9D9B-4FD5219775EC}" type="slidenum">
              <a:rPr lang="en-US" altLang="en-US"/>
              <a:pPr/>
              <a:t>2</a:t>
            </a:fld>
            <a:endParaRPr lang="en-US" altLang="en-US"/>
          </a:p>
        </p:txBody>
      </p:sp>
    </p:spTree>
    <p:extLst>
      <p:ext uri="{BB962C8B-B14F-4D97-AF65-F5344CB8AC3E}">
        <p14:creationId xmlns:p14="http://schemas.microsoft.com/office/powerpoint/2010/main" val="2440586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ltLang="en-US"/>
              <a:t>Subject/Topic Naming</a:t>
            </a:r>
          </a:p>
        </p:txBody>
      </p:sp>
      <p:sp>
        <p:nvSpPr>
          <p:cNvPr id="24" name="Slide Number Placeholder 5"/>
          <p:cNvSpPr>
            <a:spLocks noGrp="1"/>
          </p:cNvSpPr>
          <p:nvPr>
            <p:ph type="sldNum" sz="quarter" idx="12"/>
          </p:nvPr>
        </p:nvSpPr>
        <p:spPr/>
        <p:txBody>
          <a:bodyPr/>
          <a:lstStyle/>
          <a:p>
            <a:fld id="{D4CB3F6F-DDE1-474E-9B0E-0F3C7F5E8333}" type="slidenum">
              <a:rPr lang="en-US" altLang="en-US"/>
              <a:pPr/>
              <a:t>20</a:t>
            </a:fld>
            <a:endParaRPr lang="en-US" altLang="en-US"/>
          </a:p>
        </p:txBody>
      </p:sp>
      <p:grpSp>
        <p:nvGrpSpPr>
          <p:cNvPr id="354309" name="Group 5"/>
          <p:cNvGrpSpPr>
            <a:grpSpLocks noChangeAspect="1"/>
          </p:cNvGrpSpPr>
          <p:nvPr/>
        </p:nvGrpSpPr>
        <p:grpSpPr bwMode="auto">
          <a:xfrm>
            <a:off x="1763713" y="1268413"/>
            <a:ext cx="4968875" cy="2620962"/>
            <a:chOff x="2331" y="11395"/>
            <a:chExt cx="7200" cy="3796"/>
          </a:xfrm>
        </p:grpSpPr>
        <p:sp>
          <p:nvSpPr>
            <p:cNvPr id="354310" name="AutoShape 6"/>
            <p:cNvSpPr>
              <a:spLocks noChangeAspect="1" noChangeArrowheads="1"/>
            </p:cNvSpPr>
            <p:nvPr/>
          </p:nvSpPr>
          <p:spPr bwMode="auto">
            <a:xfrm>
              <a:off x="2331" y="11395"/>
              <a:ext cx="7200" cy="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4311" name="Rectangle 7"/>
            <p:cNvSpPr>
              <a:spLocks noChangeArrowheads="1"/>
            </p:cNvSpPr>
            <p:nvPr/>
          </p:nvSpPr>
          <p:spPr bwMode="auto">
            <a:xfrm>
              <a:off x="5473" y="11526"/>
              <a:ext cx="1309" cy="523"/>
            </a:xfrm>
            <a:prstGeom prst="rect">
              <a:avLst/>
            </a:prstGeom>
            <a:solidFill>
              <a:srgbClr val="FFFFFF"/>
            </a:solidFill>
            <a:ln w="9525">
              <a:solidFill>
                <a:srgbClr val="000000"/>
              </a:solidFill>
              <a:miter lim="800000"/>
              <a:headEnd/>
              <a:tailEnd/>
            </a:ln>
          </p:spPr>
          <p:txBody>
            <a:bodyPr/>
            <a:lstStyle/>
            <a:p>
              <a:pPr eaLnBrk="0" hangingPunct="0"/>
              <a:r>
                <a:rPr lang="en-US" altLang="en-US" sz="1000">
                  <a:latin typeface="Times New Roman" panose="02020603050405020304" pitchFamily="18" charset="0"/>
                </a:rPr>
                <a:t>Sydney</a:t>
              </a:r>
              <a:endParaRPr lang="en-US" altLang="en-US" sz="2000">
                <a:latin typeface="Helvetica" panose="020B0604020202020204" pitchFamily="34" charset="0"/>
              </a:endParaRPr>
            </a:p>
          </p:txBody>
        </p:sp>
        <p:sp>
          <p:nvSpPr>
            <p:cNvPr id="354312" name="Rectangle 8"/>
            <p:cNvSpPr>
              <a:spLocks noChangeArrowheads="1"/>
            </p:cNvSpPr>
            <p:nvPr/>
          </p:nvSpPr>
          <p:spPr bwMode="auto">
            <a:xfrm>
              <a:off x="3640" y="12442"/>
              <a:ext cx="1571" cy="524"/>
            </a:xfrm>
            <a:prstGeom prst="rect">
              <a:avLst/>
            </a:prstGeom>
            <a:solidFill>
              <a:srgbClr val="FFFFFF"/>
            </a:solidFill>
            <a:ln w="9525">
              <a:solidFill>
                <a:srgbClr val="000000"/>
              </a:solidFill>
              <a:miter lim="800000"/>
              <a:headEnd/>
              <a:tailEnd/>
            </a:ln>
          </p:spPr>
          <p:txBody>
            <a:bodyPr/>
            <a:lstStyle/>
            <a:p>
              <a:pPr eaLnBrk="0" hangingPunct="0"/>
              <a:r>
                <a:rPr lang="en-US" altLang="en-US" sz="1000">
                  <a:latin typeface="Times New Roman" panose="02020603050405020304" pitchFamily="18" charset="0"/>
                </a:rPr>
                <a:t>DevGroup</a:t>
              </a:r>
              <a:endParaRPr lang="en-US" altLang="en-US" sz="2000">
                <a:latin typeface="Helvetica" panose="020B0604020202020204" pitchFamily="34" charset="0"/>
              </a:endParaRPr>
            </a:p>
          </p:txBody>
        </p:sp>
        <p:sp>
          <p:nvSpPr>
            <p:cNvPr id="354313" name="Rectangle 9"/>
            <p:cNvSpPr>
              <a:spLocks noChangeArrowheads="1"/>
            </p:cNvSpPr>
            <p:nvPr/>
          </p:nvSpPr>
          <p:spPr bwMode="auto">
            <a:xfrm>
              <a:off x="7044" y="12442"/>
              <a:ext cx="1832" cy="524"/>
            </a:xfrm>
            <a:prstGeom prst="rect">
              <a:avLst/>
            </a:prstGeom>
            <a:solidFill>
              <a:srgbClr val="FFFFFF"/>
            </a:solidFill>
            <a:ln w="9525">
              <a:solidFill>
                <a:srgbClr val="000000"/>
              </a:solidFill>
              <a:miter lim="800000"/>
              <a:headEnd/>
              <a:tailEnd/>
            </a:ln>
          </p:spPr>
          <p:txBody>
            <a:bodyPr/>
            <a:lstStyle/>
            <a:p>
              <a:pPr eaLnBrk="0" hangingPunct="0"/>
              <a:r>
                <a:rPr lang="en-US" altLang="en-US" sz="1000">
                  <a:latin typeface="Times New Roman" panose="02020603050405020304" pitchFamily="18" charset="0"/>
                </a:rPr>
                <a:t>SupportGroup</a:t>
              </a:r>
              <a:endParaRPr lang="en-US" altLang="en-US" sz="2000">
                <a:latin typeface="Helvetica" panose="020B0604020202020204" pitchFamily="34" charset="0"/>
              </a:endParaRPr>
            </a:p>
          </p:txBody>
        </p:sp>
        <p:sp>
          <p:nvSpPr>
            <p:cNvPr id="354314" name="Rectangle 10"/>
            <p:cNvSpPr>
              <a:spLocks noChangeArrowheads="1"/>
            </p:cNvSpPr>
            <p:nvPr/>
          </p:nvSpPr>
          <p:spPr bwMode="auto">
            <a:xfrm>
              <a:off x="7175" y="13489"/>
              <a:ext cx="1571" cy="524"/>
            </a:xfrm>
            <a:prstGeom prst="rect">
              <a:avLst/>
            </a:prstGeom>
            <a:solidFill>
              <a:srgbClr val="FFFFFF"/>
            </a:solidFill>
            <a:ln w="9525">
              <a:solidFill>
                <a:srgbClr val="000000"/>
              </a:solidFill>
              <a:miter lim="800000"/>
              <a:headEnd/>
              <a:tailEnd/>
            </a:ln>
          </p:spPr>
          <p:txBody>
            <a:bodyPr/>
            <a:lstStyle/>
            <a:p>
              <a:pPr eaLnBrk="0" hangingPunct="0"/>
              <a:r>
                <a:rPr lang="en-US" altLang="en-US" sz="1000">
                  <a:latin typeface="Times New Roman" panose="02020603050405020304" pitchFamily="18" charset="0"/>
                </a:rPr>
                <a:t>Information</a:t>
              </a:r>
              <a:endParaRPr lang="en-US" altLang="en-US" sz="2000">
                <a:latin typeface="Helvetica" panose="020B0604020202020204" pitchFamily="34" charset="0"/>
              </a:endParaRPr>
            </a:p>
          </p:txBody>
        </p:sp>
        <p:sp>
          <p:nvSpPr>
            <p:cNvPr id="354315" name="Rectangle 11"/>
            <p:cNvSpPr>
              <a:spLocks noChangeArrowheads="1"/>
            </p:cNvSpPr>
            <p:nvPr/>
          </p:nvSpPr>
          <p:spPr bwMode="auto">
            <a:xfrm>
              <a:off x="3640" y="13489"/>
              <a:ext cx="1571" cy="524"/>
            </a:xfrm>
            <a:prstGeom prst="rect">
              <a:avLst/>
            </a:prstGeom>
            <a:solidFill>
              <a:srgbClr val="FFFFFF"/>
            </a:solidFill>
            <a:ln w="9525">
              <a:solidFill>
                <a:srgbClr val="000000"/>
              </a:solidFill>
              <a:miter lim="800000"/>
              <a:headEnd/>
              <a:tailEnd/>
            </a:ln>
          </p:spPr>
          <p:txBody>
            <a:bodyPr/>
            <a:lstStyle/>
            <a:p>
              <a:pPr eaLnBrk="0" hangingPunct="0"/>
              <a:r>
                <a:rPr lang="en-US" altLang="en-US" sz="1000">
                  <a:latin typeface="Times New Roman" panose="02020603050405020304" pitchFamily="18" charset="0"/>
                </a:rPr>
                <a:t>Information</a:t>
              </a:r>
              <a:endParaRPr lang="en-US" altLang="en-US" sz="2000">
                <a:latin typeface="Helvetica" panose="020B0604020202020204" pitchFamily="34" charset="0"/>
              </a:endParaRPr>
            </a:p>
          </p:txBody>
        </p:sp>
        <p:sp>
          <p:nvSpPr>
            <p:cNvPr id="354316" name="Rectangle 12"/>
            <p:cNvSpPr>
              <a:spLocks noChangeArrowheads="1"/>
            </p:cNvSpPr>
            <p:nvPr/>
          </p:nvSpPr>
          <p:spPr bwMode="auto">
            <a:xfrm>
              <a:off x="2855" y="14537"/>
              <a:ext cx="916" cy="523"/>
            </a:xfrm>
            <a:prstGeom prst="rect">
              <a:avLst/>
            </a:prstGeom>
            <a:solidFill>
              <a:srgbClr val="FFFFFF"/>
            </a:solidFill>
            <a:ln w="9525">
              <a:solidFill>
                <a:srgbClr val="000000"/>
              </a:solidFill>
              <a:miter lim="800000"/>
              <a:headEnd/>
              <a:tailEnd/>
            </a:ln>
          </p:spPr>
          <p:txBody>
            <a:bodyPr/>
            <a:lstStyle/>
            <a:p>
              <a:pPr eaLnBrk="0" hangingPunct="0"/>
              <a:r>
                <a:rPr lang="en-US" altLang="en-US" sz="1000">
                  <a:latin typeface="Times New Roman" panose="02020603050405020304" pitchFamily="18" charset="0"/>
                </a:rPr>
                <a:t>work</a:t>
              </a:r>
              <a:endParaRPr lang="en-US" altLang="en-US" sz="2000">
                <a:latin typeface="Helvetica" panose="020B0604020202020204" pitchFamily="34" charset="0"/>
              </a:endParaRPr>
            </a:p>
          </p:txBody>
        </p:sp>
        <p:sp>
          <p:nvSpPr>
            <p:cNvPr id="354317" name="Rectangle 13"/>
            <p:cNvSpPr>
              <a:spLocks noChangeArrowheads="1"/>
            </p:cNvSpPr>
            <p:nvPr/>
          </p:nvSpPr>
          <p:spPr bwMode="auto">
            <a:xfrm>
              <a:off x="4818" y="14537"/>
              <a:ext cx="1048" cy="523"/>
            </a:xfrm>
            <a:prstGeom prst="rect">
              <a:avLst/>
            </a:prstGeom>
            <a:solidFill>
              <a:srgbClr val="FFFFFF"/>
            </a:solidFill>
            <a:ln w="9525">
              <a:solidFill>
                <a:srgbClr val="000000"/>
              </a:solidFill>
              <a:miter lim="800000"/>
              <a:headEnd/>
              <a:tailEnd/>
            </a:ln>
          </p:spPr>
          <p:txBody>
            <a:bodyPr/>
            <a:lstStyle/>
            <a:p>
              <a:pPr eaLnBrk="0" hangingPunct="0"/>
              <a:r>
                <a:rPr lang="en-US" altLang="en-US" sz="1000">
                  <a:latin typeface="Times New Roman" panose="02020603050405020304" pitchFamily="18" charset="0"/>
                </a:rPr>
                <a:t>gossip</a:t>
              </a:r>
              <a:endParaRPr lang="en-US" altLang="en-US" sz="2000">
                <a:latin typeface="Helvetica" panose="020B0604020202020204" pitchFamily="34" charset="0"/>
              </a:endParaRPr>
            </a:p>
          </p:txBody>
        </p:sp>
        <p:sp>
          <p:nvSpPr>
            <p:cNvPr id="354318" name="Rectangle 14"/>
            <p:cNvSpPr>
              <a:spLocks noChangeArrowheads="1"/>
            </p:cNvSpPr>
            <p:nvPr/>
          </p:nvSpPr>
          <p:spPr bwMode="auto">
            <a:xfrm>
              <a:off x="6389" y="14537"/>
              <a:ext cx="917" cy="523"/>
            </a:xfrm>
            <a:prstGeom prst="rect">
              <a:avLst/>
            </a:prstGeom>
            <a:solidFill>
              <a:srgbClr val="FFFFFF"/>
            </a:solidFill>
            <a:ln w="9525">
              <a:solidFill>
                <a:srgbClr val="000000"/>
              </a:solidFill>
              <a:miter lim="800000"/>
              <a:headEnd/>
              <a:tailEnd/>
            </a:ln>
          </p:spPr>
          <p:txBody>
            <a:bodyPr/>
            <a:lstStyle/>
            <a:p>
              <a:pPr eaLnBrk="0" hangingPunct="0"/>
              <a:r>
                <a:rPr lang="en-US" altLang="en-US" sz="1000">
                  <a:latin typeface="Times New Roman" panose="02020603050405020304" pitchFamily="18" charset="0"/>
                </a:rPr>
                <a:t>work</a:t>
              </a:r>
              <a:endParaRPr lang="en-US" altLang="en-US" sz="2000">
                <a:latin typeface="Helvetica" panose="020B0604020202020204" pitchFamily="34" charset="0"/>
              </a:endParaRPr>
            </a:p>
          </p:txBody>
        </p:sp>
        <p:sp>
          <p:nvSpPr>
            <p:cNvPr id="354319" name="Rectangle 15"/>
            <p:cNvSpPr>
              <a:spLocks noChangeArrowheads="1"/>
            </p:cNvSpPr>
            <p:nvPr/>
          </p:nvSpPr>
          <p:spPr bwMode="auto">
            <a:xfrm>
              <a:off x="8353" y="14537"/>
              <a:ext cx="1047" cy="523"/>
            </a:xfrm>
            <a:prstGeom prst="rect">
              <a:avLst/>
            </a:prstGeom>
            <a:solidFill>
              <a:srgbClr val="FFFFFF"/>
            </a:solidFill>
            <a:ln w="9525">
              <a:solidFill>
                <a:srgbClr val="000000"/>
              </a:solidFill>
              <a:miter lim="800000"/>
              <a:headEnd/>
              <a:tailEnd/>
            </a:ln>
          </p:spPr>
          <p:txBody>
            <a:bodyPr/>
            <a:lstStyle/>
            <a:p>
              <a:pPr eaLnBrk="0" hangingPunct="0"/>
              <a:r>
                <a:rPr lang="en-US" altLang="en-US" sz="1000">
                  <a:latin typeface="Times New Roman" panose="02020603050405020304" pitchFamily="18" charset="0"/>
                </a:rPr>
                <a:t>gossip</a:t>
              </a:r>
              <a:endParaRPr lang="en-US" altLang="en-US" sz="2000">
                <a:latin typeface="Helvetica" panose="020B0604020202020204" pitchFamily="34" charset="0"/>
              </a:endParaRPr>
            </a:p>
          </p:txBody>
        </p:sp>
        <p:sp>
          <p:nvSpPr>
            <p:cNvPr id="354320" name="Line 16"/>
            <p:cNvSpPr>
              <a:spLocks noChangeShapeType="1"/>
            </p:cNvSpPr>
            <p:nvPr/>
          </p:nvSpPr>
          <p:spPr bwMode="auto">
            <a:xfrm flipH="1">
              <a:off x="4426" y="12049"/>
              <a:ext cx="1701" cy="3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4321" name="Line 17"/>
            <p:cNvSpPr>
              <a:spLocks noChangeShapeType="1"/>
            </p:cNvSpPr>
            <p:nvPr/>
          </p:nvSpPr>
          <p:spPr bwMode="auto">
            <a:xfrm>
              <a:off x="6127" y="12049"/>
              <a:ext cx="1833" cy="3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4322" name="Line 18"/>
            <p:cNvSpPr>
              <a:spLocks noChangeShapeType="1"/>
            </p:cNvSpPr>
            <p:nvPr/>
          </p:nvSpPr>
          <p:spPr bwMode="auto">
            <a:xfrm>
              <a:off x="4426" y="12966"/>
              <a:ext cx="0"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4323" name="Line 19"/>
            <p:cNvSpPr>
              <a:spLocks noChangeShapeType="1"/>
            </p:cNvSpPr>
            <p:nvPr/>
          </p:nvSpPr>
          <p:spPr bwMode="auto">
            <a:xfrm>
              <a:off x="7960" y="12966"/>
              <a:ext cx="1"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4324" name="Line 20"/>
            <p:cNvSpPr>
              <a:spLocks noChangeShapeType="1"/>
            </p:cNvSpPr>
            <p:nvPr/>
          </p:nvSpPr>
          <p:spPr bwMode="auto">
            <a:xfrm flipH="1">
              <a:off x="3247" y="14013"/>
              <a:ext cx="1179" cy="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4325" name="Line 21"/>
            <p:cNvSpPr>
              <a:spLocks noChangeShapeType="1"/>
            </p:cNvSpPr>
            <p:nvPr/>
          </p:nvSpPr>
          <p:spPr bwMode="auto">
            <a:xfrm flipH="1">
              <a:off x="6782" y="14013"/>
              <a:ext cx="1178" cy="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4326" name="Line 22"/>
            <p:cNvSpPr>
              <a:spLocks noChangeShapeType="1"/>
            </p:cNvSpPr>
            <p:nvPr/>
          </p:nvSpPr>
          <p:spPr bwMode="auto">
            <a:xfrm>
              <a:off x="7960" y="14013"/>
              <a:ext cx="916" cy="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4327" name="Line 23"/>
            <p:cNvSpPr>
              <a:spLocks noChangeShapeType="1"/>
            </p:cNvSpPr>
            <p:nvPr/>
          </p:nvSpPr>
          <p:spPr bwMode="auto">
            <a:xfrm>
              <a:off x="4426" y="14013"/>
              <a:ext cx="916" cy="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4328" name="Rectangle 24"/>
          <p:cNvSpPr>
            <a:spLocks noChangeArrowheads="1"/>
          </p:cNvSpPr>
          <p:nvPr/>
        </p:nvSpPr>
        <p:spPr bwMode="auto">
          <a:xfrm>
            <a:off x="395288" y="3933825"/>
            <a:ext cx="3435350"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AU" altLang="en-US" sz="1400"/>
              <a:t>Sydney</a:t>
            </a:r>
            <a:endParaRPr lang="en-US" altLang="en-US" sz="1400"/>
          </a:p>
          <a:p>
            <a:r>
              <a:rPr lang="en-AU" altLang="en-US" sz="1400"/>
              <a:t>Sydney/DevGroup</a:t>
            </a:r>
            <a:endParaRPr lang="en-US" altLang="en-US" sz="1400"/>
          </a:p>
          <a:p>
            <a:r>
              <a:rPr lang="en-AU" altLang="en-US" sz="1400"/>
              <a:t>Sydney/DevGroup/Information</a:t>
            </a:r>
            <a:endParaRPr lang="en-US" altLang="en-US" sz="1400"/>
          </a:p>
          <a:p>
            <a:r>
              <a:rPr lang="en-AU" altLang="en-US" sz="1400"/>
              <a:t>Sydney/DevGroup/Information/work</a:t>
            </a:r>
            <a:endParaRPr lang="en-US" altLang="en-US" sz="1400"/>
          </a:p>
          <a:p>
            <a:r>
              <a:rPr lang="en-AU" altLang="en-US" sz="1400"/>
              <a:t>Sydney/DevGroup/Information/gossip</a:t>
            </a:r>
            <a:endParaRPr lang="en-US" altLang="en-US" sz="1400"/>
          </a:p>
          <a:p>
            <a:r>
              <a:rPr lang="en-AU" altLang="en-US" sz="1400"/>
              <a:t>Sydney/SupportGroup</a:t>
            </a:r>
            <a:endParaRPr lang="en-US" altLang="en-US" sz="1400"/>
          </a:p>
          <a:p>
            <a:r>
              <a:rPr lang="en-AU" altLang="en-US" sz="1400"/>
              <a:t>Sydney/SupportGroup/Information</a:t>
            </a:r>
            <a:endParaRPr lang="en-US" altLang="en-US" sz="1400"/>
          </a:p>
          <a:p>
            <a:r>
              <a:rPr lang="en-AU" altLang="en-US" sz="1400"/>
              <a:t>Sydney/SupportGroup/Information/work</a:t>
            </a:r>
            <a:endParaRPr lang="en-US" altLang="en-US" sz="1400"/>
          </a:p>
          <a:p>
            <a:r>
              <a:rPr lang="en-AU" altLang="en-US" sz="1400"/>
              <a:t>Sydney/SupportGroup/Information/gossip</a:t>
            </a:r>
          </a:p>
        </p:txBody>
      </p:sp>
      <p:sp>
        <p:nvSpPr>
          <p:cNvPr id="354329" name="Rectangle 25"/>
          <p:cNvSpPr>
            <a:spLocks noChangeArrowheads="1"/>
          </p:cNvSpPr>
          <p:nvPr/>
        </p:nvSpPr>
        <p:spPr bwMode="auto">
          <a:xfrm>
            <a:off x="4787900" y="4168775"/>
            <a:ext cx="187166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AU" altLang="en-US" sz="1400"/>
              <a:t>Sydney/*/Information</a:t>
            </a:r>
            <a:endParaRPr lang="en-US" altLang="en-US" sz="1400"/>
          </a:p>
          <a:p>
            <a:r>
              <a:rPr lang="en-AU" altLang="en-US" sz="1400"/>
              <a:t>Sydney/DevGroup/*/*</a:t>
            </a:r>
            <a:endParaRPr lang="en-US" altLang="en-US" sz="1400"/>
          </a:p>
          <a:p>
            <a:r>
              <a:rPr lang="en-AU" altLang="en-US" sz="1400"/>
              <a:t>Sydney/DevGroup/**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en-US"/>
              <a:t>Publish-Subscribe – Some Thoughts</a:t>
            </a:r>
          </a:p>
        </p:txBody>
      </p:sp>
      <p:sp>
        <p:nvSpPr>
          <p:cNvPr id="355331" name="Rectangle 3"/>
          <p:cNvSpPr>
            <a:spLocks noGrp="1" noChangeArrowheads="1"/>
          </p:cNvSpPr>
          <p:nvPr>
            <p:ph idx="1"/>
          </p:nvPr>
        </p:nvSpPr>
        <p:spPr>
          <a:xfrm>
            <a:off x="539750" y="1196975"/>
            <a:ext cx="8229600" cy="4530725"/>
          </a:xfrm>
        </p:spPr>
        <p:txBody>
          <a:bodyPr/>
          <a:lstStyle/>
          <a:p>
            <a:r>
              <a:rPr lang="en-US" altLang="en-US"/>
              <a:t>Highly decoupled messaging style</a:t>
            </a:r>
          </a:p>
          <a:p>
            <a:pPr lvl="1"/>
            <a:r>
              <a:rPr lang="en-US" altLang="en-US"/>
              <a:t>Publishers don’t know about subscribers</a:t>
            </a:r>
          </a:p>
          <a:p>
            <a:pPr lvl="1"/>
            <a:r>
              <a:rPr lang="en-US" altLang="en-US"/>
              <a:t>Subscribers don’t know who is publishing</a:t>
            </a:r>
          </a:p>
          <a:p>
            <a:pPr lvl="1"/>
            <a:r>
              <a:rPr lang="en-US" altLang="en-US"/>
              <a:t>Publishers and Subscribers can dynamically appear and disappear</a:t>
            </a:r>
          </a:p>
          <a:p>
            <a:r>
              <a:rPr lang="en-US" altLang="en-US"/>
              <a:t>Issues –</a:t>
            </a:r>
          </a:p>
          <a:p>
            <a:pPr lvl="1"/>
            <a:r>
              <a:rPr lang="en-US" altLang="en-US"/>
              <a:t>Reliability</a:t>
            </a:r>
          </a:p>
          <a:p>
            <a:pPr lvl="1"/>
            <a:r>
              <a:rPr lang="en-US" altLang="en-US"/>
              <a:t>Transactions</a:t>
            </a:r>
          </a:p>
          <a:p>
            <a:pPr lvl="1"/>
            <a:r>
              <a:rPr lang="en-US" altLang="en-US"/>
              <a:t>Security</a:t>
            </a:r>
          </a:p>
          <a:p>
            <a:pPr lvl="1"/>
            <a:r>
              <a:rPr lang="en-US" altLang="en-US"/>
              <a:t>Performance</a:t>
            </a:r>
          </a:p>
          <a:p>
            <a:endParaRPr lang="en-US" altLang="en-US"/>
          </a:p>
        </p:txBody>
      </p:sp>
      <p:sp>
        <p:nvSpPr>
          <p:cNvPr id="4" name="Slide Number Placeholder 5"/>
          <p:cNvSpPr>
            <a:spLocks noGrp="1"/>
          </p:cNvSpPr>
          <p:nvPr>
            <p:ph type="sldNum" sz="quarter" idx="12"/>
          </p:nvPr>
        </p:nvSpPr>
        <p:spPr/>
        <p:txBody>
          <a:bodyPr/>
          <a:lstStyle/>
          <a:p>
            <a:fld id="{F8E75F01-9883-49C6-BB61-376AF2A40815}" type="slidenum">
              <a:rPr lang="en-US" altLang="en-US"/>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ltLang="en-US"/>
              <a:t>J2EE Overview</a:t>
            </a:r>
          </a:p>
        </p:txBody>
      </p:sp>
      <p:sp>
        <p:nvSpPr>
          <p:cNvPr id="4" name="Slide Number Placeholder 4"/>
          <p:cNvSpPr>
            <a:spLocks noGrp="1"/>
          </p:cNvSpPr>
          <p:nvPr>
            <p:ph type="sldNum" sz="quarter" idx="12"/>
          </p:nvPr>
        </p:nvSpPr>
        <p:spPr/>
        <p:txBody>
          <a:bodyPr/>
          <a:lstStyle/>
          <a:p>
            <a:fld id="{E761BC55-0F6D-450B-AD9B-832ADB0FA964}" type="slidenum">
              <a:rPr lang="en-US" altLang="en-US"/>
              <a:pPr/>
              <a:t>22</a:t>
            </a:fld>
            <a:endParaRPr lang="en-US" altLang="en-US"/>
          </a:p>
        </p:txBody>
      </p:sp>
      <p:graphicFrame>
        <p:nvGraphicFramePr>
          <p:cNvPr id="342019" name="Object 3"/>
          <p:cNvGraphicFramePr>
            <a:graphicFrameLocks noChangeAspect="1"/>
          </p:cNvGraphicFramePr>
          <p:nvPr/>
        </p:nvGraphicFramePr>
        <p:xfrm>
          <a:off x="304800" y="2057400"/>
          <a:ext cx="8534400" cy="3817938"/>
        </p:xfrm>
        <a:graphic>
          <a:graphicData uri="http://schemas.openxmlformats.org/presentationml/2006/ole">
            <mc:AlternateContent xmlns:mc="http://schemas.openxmlformats.org/markup-compatibility/2006">
              <mc:Choice xmlns:v="urn:schemas-microsoft-com:vml" Requires="v">
                <p:oleObj spid="_x0000_s342027" name="Picture" r:id="rId3" imgW="7172280" imgH="3209760" progId="Word.Picture.8">
                  <p:embed/>
                </p:oleObj>
              </mc:Choice>
              <mc:Fallback>
                <p:oleObj name="Picture" r:id="rId3" imgW="7172280" imgH="320976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057400"/>
                        <a:ext cx="8534400" cy="381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ltLang="en-US"/>
              <a:t>J2EE Application Server</a:t>
            </a:r>
          </a:p>
        </p:txBody>
      </p:sp>
      <p:sp>
        <p:nvSpPr>
          <p:cNvPr id="343043" name="Rectangle 3"/>
          <p:cNvSpPr>
            <a:spLocks noGrp="1" noChangeArrowheads="1"/>
          </p:cNvSpPr>
          <p:nvPr>
            <p:ph idx="1"/>
          </p:nvPr>
        </p:nvSpPr>
        <p:spPr>
          <a:xfrm>
            <a:off x="233363" y="1509713"/>
            <a:ext cx="8539162" cy="3503612"/>
          </a:xfrm>
        </p:spPr>
        <p:txBody>
          <a:bodyPr/>
          <a:lstStyle/>
          <a:p>
            <a:pPr>
              <a:lnSpc>
                <a:spcPct val="80000"/>
              </a:lnSpc>
            </a:pPr>
            <a:r>
              <a:rPr lang="en-US" altLang="en-US" sz="2600"/>
              <a:t>In J2EE, the application server container provides the execution environment for the J2EE-specific components</a:t>
            </a:r>
          </a:p>
          <a:p>
            <a:pPr lvl="1">
              <a:lnSpc>
                <a:spcPct val="80000"/>
              </a:lnSpc>
            </a:pPr>
            <a:r>
              <a:rPr lang="en-US" altLang="en-US" sz="2200"/>
              <a:t>EJBs</a:t>
            </a:r>
          </a:p>
          <a:p>
            <a:pPr lvl="1">
              <a:lnSpc>
                <a:spcPct val="80000"/>
              </a:lnSpc>
            </a:pPr>
            <a:r>
              <a:rPr lang="en-US" altLang="en-US" sz="2200"/>
              <a:t>Message-driven beans</a:t>
            </a:r>
          </a:p>
          <a:p>
            <a:pPr lvl="1">
              <a:lnSpc>
                <a:spcPct val="80000"/>
              </a:lnSpc>
            </a:pPr>
            <a:r>
              <a:rPr lang="en-US" altLang="en-US" sz="2200"/>
              <a:t>Connectors</a:t>
            </a:r>
          </a:p>
          <a:p>
            <a:pPr>
              <a:lnSpc>
                <a:spcPct val="80000"/>
              </a:lnSpc>
            </a:pPr>
            <a:r>
              <a:rPr lang="en-US" altLang="en-US" sz="2600"/>
              <a:t>Container provides additional services for hosted components</a:t>
            </a:r>
          </a:p>
          <a:p>
            <a:pPr lvl="1">
              <a:lnSpc>
                <a:spcPct val="80000"/>
              </a:lnSpc>
            </a:pPr>
            <a:r>
              <a:rPr lang="en-US" altLang="en-US" sz="2200"/>
              <a:t>Transactions</a:t>
            </a:r>
          </a:p>
          <a:p>
            <a:pPr lvl="1">
              <a:lnSpc>
                <a:spcPct val="80000"/>
              </a:lnSpc>
            </a:pPr>
            <a:r>
              <a:rPr lang="en-US" altLang="en-US" sz="2200"/>
              <a:t>Security</a:t>
            </a:r>
          </a:p>
          <a:p>
            <a:pPr lvl="1">
              <a:lnSpc>
                <a:spcPct val="80000"/>
              </a:lnSpc>
            </a:pPr>
            <a:r>
              <a:rPr lang="en-US" altLang="en-US" sz="2200"/>
              <a:t>Directory</a:t>
            </a:r>
          </a:p>
          <a:p>
            <a:pPr lvl="1">
              <a:lnSpc>
                <a:spcPct val="80000"/>
              </a:lnSpc>
            </a:pPr>
            <a:r>
              <a:rPr lang="en-US" altLang="en-US" sz="2200"/>
              <a:t>Threading</a:t>
            </a:r>
          </a:p>
          <a:p>
            <a:pPr lvl="1">
              <a:lnSpc>
                <a:spcPct val="80000"/>
              </a:lnSpc>
            </a:pPr>
            <a:r>
              <a:rPr lang="en-US" altLang="en-US" sz="2200"/>
              <a:t>Connection pooling</a:t>
            </a:r>
          </a:p>
        </p:txBody>
      </p:sp>
      <p:sp>
        <p:nvSpPr>
          <p:cNvPr id="4" name="Slide Number Placeholder 5"/>
          <p:cNvSpPr>
            <a:spLocks noGrp="1"/>
          </p:cNvSpPr>
          <p:nvPr>
            <p:ph type="sldNum" sz="quarter" idx="12"/>
          </p:nvPr>
        </p:nvSpPr>
        <p:spPr/>
        <p:txBody>
          <a:bodyPr/>
          <a:lstStyle/>
          <a:p>
            <a:fld id="{3A6F07B5-665D-4419-B3AA-CFA1E9A0E48A}" type="slidenum">
              <a:rPr lang="en-US" altLang="en-US"/>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ltLang="en-US"/>
              <a:t>EJB Container</a:t>
            </a:r>
          </a:p>
        </p:txBody>
      </p:sp>
      <p:sp>
        <p:nvSpPr>
          <p:cNvPr id="23" name="Slide Number Placeholder 5"/>
          <p:cNvSpPr>
            <a:spLocks noGrp="1"/>
          </p:cNvSpPr>
          <p:nvPr>
            <p:ph type="sldNum" sz="quarter" idx="12"/>
          </p:nvPr>
        </p:nvSpPr>
        <p:spPr/>
        <p:txBody>
          <a:bodyPr/>
          <a:lstStyle/>
          <a:p>
            <a:fld id="{71E00E10-8828-49B5-BB27-B9AC555651D5}" type="slidenum">
              <a:rPr lang="en-US" altLang="en-US"/>
              <a:pPr/>
              <a:t>24</a:t>
            </a:fld>
            <a:endParaRPr lang="en-US" altLang="en-US"/>
          </a:p>
        </p:txBody>
      </p:sp>
      <p:grpSp>
        <p:nvGrpSpPr>
          <p:cNvPr id="345092" name="Group 4"/>
          <p:cNvGrpSpPr>
            <a:grpSpLocks noChangeAspect="1"/>
          </p:cNvGrpSpPr>
          <p:nvPr/>
        </p:nvGrpSpPr>
        <p:grpSpPr bwMode="auto">
          <a:xfrm>
            <a:off x="1042988" y="1628775"/>
            <a:ext cx="6337300" cy="4494213"/>
            <a:chOff x="2331" y="4423"/>
            <a:chExt cx="7200" cy="5105"/>
          </a:xfrm>
        </p:grpSpPr>
        <p:sp>
          <p:nvSpPr>
            <p:cNvPr id="345093" name="AutoShape 5"/>
            <p:cNvSpPr>
              <a:spLocks noChangeAspect="1" noChangeArrowheads="1"/>
            </p:cNvSpPr>
            <p:nvPr/>
          </p:nvSpPr>
          <p:spPr bwMode="auto">
            <a:xfrm>
              <a:off x="2331" y="4423"/>
              <a:ext cx="7200" cy="5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5094" name="Rectangle 6"/>
            <p:cNvSpPr>
              <a:spLocks noChangeArrowheads="1"/>
            </p:cNvSpPr>
            <p:nvPr/>
          </p:nvSpPr>
          <p:spPr bwMode="auto">
            <a:xfrm>
              <a:off x="2593" y="4554"/>
              <a:ext cx="6676" cy="4843"/>
            </a:xfrm>
            <a:prstGeom prst="rect">
              <a:avLst/>
            </a:prstGeom>
            <a:solidFill>
              <a:srgbClr val="CCFFFF"/>
            </a:solidFill>
            <a:ln w="9525">
              <a:solidFill>
                <a:srgbClr val="000000"/>
              </a:solidFill>
              <a:miter lim="800000"/>
              <a:headEnd/>
              <a:tailEnd/>
            </a:ln>
          </p:spPr>
          <p:txBody>
            <a:bodyPr/>
            <a:lstStyle/>
            <a:p>
              <a:pPr eaLnBrk="0" hangingPunct="0"/>
              <a:r>
                <a:rPr lang="en-US" altLang="en-US" sz="1200">
                  <a:latin typeface="Times New Roman" panose="02020603050405020304" pitchFamily="18" charset="0"/>
                </a:rPr>
                <a:t>                                                             </a:t>
              </a:r>
              <a:r>
                <a:rPr lang="en-US" altLang="en-US" sz="1200" b="1">
                  <a:latin typeface="Times New Roman" panose="02020603050405020304" pitchFamily="18" charset="0"/>
                </a:rPr>
                <a:t>Application Server</a:t>
              </a:r>
              <a:endParaRPr lang="en-US" altLang="en-US" sz="2000">
                <a:latin typeface="Helvetica" panose="020B0604020202020204" pitchFamily="34" charset="0"/>
              </a:endParaRPr>
            </a:p>
          </p:txBody>
        </p:sp>
        <p:sp>
          <p:nvSpPr>
            <p:cNvPr id="345095" name="AutoShape 7"/>
            <p:cNvSpPr>
              <a:spLocks noChangeArrowheads="1"/>
            </p:cNvSpPr>
            <p:nvPr/>
          </p:nvSpPr>
          <p:spPr bwMode="auto">
            <a:xfrm>
              <a:off x="2986" y="4816"/>
              <a:ext cx="3141" cy="4319"/>
            </a:xfrm>
            <a:prstGeom prst="flowChartAlternateProcess">
              <a:avLst/>
            </a:prstGeom>
            <a:solidFill>
              <a:srgbClr val="C0C0C0"/>
            </a:solidFill>
            <a:ln w="9525">
              <a:solidFill>
                <a:srgbClr val="000000"/>
              </a:solidFill>
              <a:miter lim="800000"/>
              <a:headEnd/>
              <a:tailEnd/>
            </a:ln>
          </p:spPr>
          <p:txBody>
            <a:bodyPr/>
            <a:lstStyle/>
            <a:p>
              <a:pPr algn="ctr" eaLnBrk="0" hangingPunct="0"/>
              <a:r>
                <a:rPr lang="en-US" altLang="en-US" sz="1200" b="1">
                  <a:latin typeface="Times New Roman" panose="02020603050405020304" pitchFamily="18" charset="0"/>
                </a:rPr>
                <a:t>EJB Container</a:t>
              </a:r>
              <a:endParaRPr lang="en-US" altLang="en-US" sz="2000">
                <a:latin typeface="Helvetica" panose="020B0604020202020204" pitchFamily="34" charset="0"/>
              </a:endParaRPr>
            </a:p>
          </p:txBody>
        </p:sp>
        <p:sp>
          <p:nvSpPr>
            <p:cNvPr id="345096" name="Rectangle 8"/>
            <p:cNvSpPr>
              <a:spLocks noChangeArrowheads="1"/>
            </p:cNvSpPr>
            <p:nvPr/>
          </p:nvSpPr>
          <p:spPr bwMode="auto">
            <a:xfrm>
              <a:off x="6782" y="5339"/>
              <a:ext cx="2225" cy="786"/>
            </a:xfrm>
            <a:prstGeom prst="rect">
              <a:avLst/>
            </a:prstGeom>
            <a:solidFill>
              <a:srgbClr val="FFFFFF"/>
            </a:solidFill>
            <a:ln w="9525">
              <a:solidFill>
                <a:srgbClr val="000000"/>
              </a:solidFill>
              <a:miter lim="800000"/>
              <a:headEnd/>
              <a:tailEnd/>
            </a:ln>
          </p:spPr>
          <p:txBody>
            <a:bodyPr/>
            <a:lstStyle/>
            <a:p>
              <a:pPr algn="ctr" eaLnBrk="0" hangingPunct="0"/>
              <a:r>
                <a:rPr lang="en-US" altLang="en-US" sz="1200">
                  <a:latin typeface="Times New Roman" panose="02020603050405020304" pitchFamily="18" charset="0"/>
                </a:rPr>
                <a:t>Transaction</a:t>
              </a:r>
            </a:p>
            <a:p>
              <a:pPr algn="ctr" eaLnBrk="0" hangingPunct="0"/>
              <a:r>
                <a:rPr lang="en-US" altLang="en-US" sz="1200">
                  <a:latin typeface="Times New Roman" panose="02020603050405020304" pitchFamily="18" charset="0"/>
                </a:rPr>
                <a:t>Service</a:t>
              </a:r>
              <a:endParaRPr lang="en-US" altLang="en-US" sz="2000">
                <a:latin typeface="Helvetica" panose="020B0604020202020204" pitchFamily="34" charset="0"/>
              </a:endParaRPr>
            </a:p>
          </p:txBody>
        </p:sp>
        <p:sp>
          <p:nvSpPr>
            <p:cNvPr id="345097" name="Rectangle 9"/>
            <p:cNvSpPr>
              <a:spLocks noChangeArrowheads="1"/>
            </p:cNvSpPr>
            <p:nvPr/>
          </p:nvSpPr>
          <p:spPr bwMode="auto">
            <a:xfrm>
              <a:off x="6782" y="6517"/>
              <a:ext cx="2225" cy="786"/>
            </a:xfrm>
            <a:prstGeom prst="rect">
              <a:avLst/>
            </a:prstGeom>
            <a:solidFill>
              <a:srgbClr val="FFFFFF"/>
            </a:solidFill>
            <a:ln w="9525">
              <a:solidFill>
                <a:srgbClr val="000000"/>
              </a:solidFill>
              <a:miter lim="800000"/>
              <a:headEnd/>
              <a:tailEnd/>
            </a:ln>
          </p:spPr>
          <p:txBody>
            <a:bodyPr/>
            <a:lstStyle/>
            <a:p>
              <a:pPr algn="ctr" eaLnBrk="0" hangingPunct="0"/>
              <a:r>
                <a:rPr lang="en-US" altLang="en-US" sz="1200">
                  <a:latin typeface="Times New Roman" panose="02020603050405020304" pitchFamily="18" charset="0"/>
                </a:rPr>
                <a:t>Directory</a:t>
              </a:r>
            </a:p>
            <a:p>
              <a:pPr algn="ctr" eaLnBrk="0" hangingPunct="0"/>
              <a:r>
                <a:rPr lang="en-US" altLang="en-US" sz="1200">
                  <a:latin typeface="Times New Roman" panose="02020603050405020304" pitchFamily="18" charset="0"/>
                </a:rPr>
                <a:t>Service</a:t>
              </a:r>
              <a:endParaRPr lang="en-US" altLang="en-US" sz="2000">
                <a:latin typeface="Helvetica" panose="020B0604020202020204" pitchFamily="34" charset="0"/>
              </a:endParaRPr>
            </a:p>
          </p:txBody>
        </p:sp>
        <p:sp>
          <p:nvSpPr>
            <p:cNvPr id="345098" name="Rectangle 10"/>
            <p:cNvSpPr>
              <a:spLocks noChangeArrowheads="1"/>
            </p:cNvSpPr>
            <p:nvPr/>
          </p:nvSpPr>
          <p:spPr bwMode="auto">
            <a:xfrm>
              <a:off x="6782" y="7695"/>
              <a:ext cx="2225" cy="786"/>
            </a:xfrm>
            <a:prstGeom prst="rect">
              <a:avLst/>
            </a:prstGeom>
            <a:solidFill>
              <a:srgbClr val="FFFFFF"/>
            </a:solidFill>
            <a:ln w="9525">
              <a:solidFill>
                <a:srgbClr val="000000"/>
              </a:solidFill>
              <a:miter lim="800000"/>
              <a:headEnd/>
              <a:tailEnd/>
            </a:ln>
          </p:spPr>
          <p:txBody>
            <a:bodyPr/>
            <a:lstStyle/>
            <a:p>
              <a:pPr algn="ctr" eaLnBrk="0" hangingPunct="0"/>
              <a:r>
                <a:rPr lang="en-US" altLang="en-US" sz="1200">
                  <a:latin typeface="Times New Roman" panose="02020603050405020304" pitchFamily="18" charset="0"/>
                </a:rPr>
                <a:t>Security</a:t>
              </a:r>
            </a:p>
            <a:p>
              <a:pPr algn="ctr" eaLnBrk="0" hangingPunct="0"/>
              <a:r>
                <a:rPr lang="en-US" altLang="en-US" sz="1200">
                  <a:latin typeface="Times New Roman" panose="02020603050405020304" pitchFamily="18" charset="0"/>
                </a:rPr>
                <a:t>Service</a:t>
              </a:r>
              <a:endParaRPr lang="en-US" altLang="en-US" sz="2000">
                <a:latin typeface="Helvetica" panose="020B0604020202020204" pitchFamily="34" charset="0"/>
              </a:endParaRPr>
            </a:p>
          </p:txBody>
        </p:sp>
        <p:sp>
          <p:nvSpPr>
            <p:cNvPr id="345099" name="Rectangle 11"/>
            <p:cNvSpPr>
              <a:spLocks noChangeArrowheads="1"/>
            </p:cNvSpPr>
            <p:nvPr/>
          </p:nvSpPr>
          <p:spPr bwMode="auto">
            <a:xfrm>
              <a:off x="3378" y="8350"/>
              <a:ext cx="2226" cy="524"/>
            </a:xfrm>
            <a:prstGeom prst="rect">
              <a:avLst/>
            </a:prstGeom>
            <a:solidFill>
              <a:srgbClr val="FFFFFF"/>
            </a:solidFill>
            <a:ln w="9525">
              <a:solidFill>
                <a:srgbClr val="000000"/>
              </a:solidFill>
              <a:miter lim="800000"/>
              <a:headEnd/>
              <a:tailEnd/>
            </a:ln>
          </p:spPr>
          <p:txBody>
            <a:bodyPr/>
            <a:lstStyle/>
            <a:p>
              <a:pPr algn="ctr" eaLnBrk="0" hangingPunct="0"/>
              <a:r>
                <a:rPr lang="en-US" altLang="en-US" sz="900">
                  <a:latin typeface="Times New Roman" panose="02020603050405020304" pitchFamily="18" charset="0"/>
                </a:rPr>
                <a:t>Thread Pool</a:t>
              </a:r>
              <a:endParaRPr lang="en-US" altLang="en-US" sz="2000">
                <a:latin typeface="Helvetica" panose="020B0604020202020204" pitchFamily="34" charset="0"/>
              </a:endParaRPr>
            </a:p>
          </p:txBody>
        </p:sp>
        <p:sp>
          <p:nvSpPr>
            <p:cNvPr id="345100" name="Rectangle 12"/>
            <p:cNvSpPr>
              <a:spLocks noChangeArrowheads="1"/>
            </p:cNvSpPr>
            <p:nvPr/>
          </p:nvSpPr>
          <p:spPr bwMode="auto">
            <a:xfrm>
              <a:off x="3378" y="7826"/>
              <a:ext cx="2226" cy="524"/>
            </a:xfrm>
            <a:prstGeom prst="rect">
              <a:avLst/>
            </a:prstGeom>
            <a:solidFill>
              <a:srgbClr val="FFFFFF"/>
            </a:solidFill>
            <a:ln w="9525">
              <a:solidFill>
                <a:srgbClr val="000000"/>
              </a:solidFill>
              <a:miter lim="800000"/>
              <a:headEnd/>
              <a:tailEnd/>
            </a:ln>
          </p:spPr>
          <p:txBody>
            <a:bodyPr/>
            <a:lstStyle/>
            <a:p>
              <a:pPr algn="ctr" eaLnBrk="0" hangingPunct="0"/>
              <a:r>
                <a:rPr lang="en-US" altLang="en-US" sz="900">
                  <a:latin typeface="Times New Roman" panose="02020603050405020304" pitchFamily="18" charset="0"/>
                </a:rPr>
                <a:t>Connection Pool</a:t>
              </a:r>
              <a:endParaRPr lang="en-US" altLang="en-US" sz="2000">
                <a:latin typeface="Helvetica" panose="020B0604020202020204" pitchFamily="34" charset="0"/>
              </a:endParaRPr>
            </a:p>
          </p:txBody>
        </p:sp>
        <p:sp>
          <p:nvSpPr>
            <p:cNvPr id="345101" name="Rectangle 13"/>
            <p:cNvSpPr>
              <a:spLocks noChangeArrowheads="1"/>
            </p:cNvSpPr>
            <p:nvPr/>
          </p:nvSpPr>
          <p:spPr bwMode="auto">
            <a:xfrm>
              <a:off x="3378" y="7303"/>
              <a:ext cx="2226" cy="523"/>
            </a:xfrm>
            <a:prstGeom prst="rect">
              <a:avLst/>
            </a:prstGeom>
            <a:solidFill>
              <a:srgbClr val="FFFFFF"/>
            </a:solidFill>
            <a:ln w="9525">
              <a:solidFill>
                <a:srgbClr val="000000"/>
              </a:solidFill>
              <a:miter lim="800000"/>
              <a:headEnd/>
              <a:tailEnd/>
            </a:ln>
          </p:spPr>
          <p:txBody>
            <a:bodyPr/>
            <a:lstStyle/>
            <a:p>
              <a:pPr algn="ctr" eaLnBrk="0" hangingPunct="0"/>
              <a:r>
                <a:rPr lang="en-US" altLang="en-US" sz="900">
                  <a:latin typeface="Times New Roman" panose="02020603050405020304" pitchFamily="18" charset="0"/>
                </a:rPr>
                <a:t>Persistence </a:t>
              </a:r>
              <a:endParaRPr lang="en-US" altLang="en-US" sz="2000">
                <a:latin typeface="Helvetica" panose="020B0604020202020204" pitchFamily="34" charset="0"/>
              </a:endParaRPr>
            </a:p>
          </p:txBody>
        </p:sp>
        <p:sp>
          <p:nvSpPr>
            <p:cNvPr id="345102" name="Rectangle 14"/>
            <p:cNvSpPr>
              <a:spLocks noChangeArrowheads="1"/>
            </p:cNvSpPr>
            <p:nvPr/>
          </p:nvSpPr>
          <p:spPr bwMode="auto">
            <a:xfrm>
              <a:off x="3378" y="6779"/>
              <a:ext cx="2226" cy="524"/>
            </a:xfrm>
            <a:prstGeom prst="rect">
              <a:avLst/>
            </a:prstGeom>
            <a:solidFill>
              <a:srgbClr val="FFFFFF"/>
            </a:solidFill>
            <a:ln w="9525">
              <a:solidFill>
                <a:srgbClr val="000000"/>
              </a:solidFill>
              <a:miter lim="800000"/>
              <a:headEnd/>
              <a:tailEnd/>
            </a:ln>
          </p:spPr>
          <p:txBody>
            <a:bodyPr/>
            <a:lstStyle/>
            <a:p>
              <a:pPr algn="ctr" eaLnBrk="0" hangingPunct="0"/>
              <a:r>
                <a:rPr lang="en-US" altLang="en-US" sz="900">
                  <a:latin typeface="Times New Roman" panose="02020603050405020304" pitchFamily="18" charset="0"/>
                </a:rPr>
                <a:t>Lifecycle Management</a:t>
              </a:r>
              <a:endParaRPr lang="en-US" altLang="en-US" sz="2000">
                <a:latin typeface="Helvetica" panose="020B0604020202020204" pitchFamily="34" charset="0"/>
              </a:endParaRPr>
            </a:p>
          </p:txBody>
        </p:sp>
        <p:sp>
          <p:nvSpPr>
            <p:cNvPr id="345103" name="Rectangle 15"/>
            <p:cNvSpPr>
              <a:spLocks noChangeArrowheads="1"/>
            </p:cNvSpPr>
            <p:nvPr/>
          </p:nvSpPr>
          <p:spPr bwMode="auto">
            <a:xfrm>
              <a:off x="3378" y="5339"/>
              <a:ext cx="2226" cy="1440"/>
            </a:xfrm>
            <a:prstGeom prst="rect">
              <a:avLst/>
            </a:prstGeom>
            <a:solidFill>
              <a:srgbClr val="FFFFFF"/>
            </a:solidFill>
            <a:ln w="9525">
              <a:solidFill>
                <a:srgbClr val="000000"/>
              </a:solidFill>
              <a:miter lim="800000"/>
              <a:headEnd/>
              <a:tailEnd/>
            </a:ln>
          </p:spPr>
          <p:txBody>
            <a:bodyPr/>
            <a:lstStyle/>
            <a:p>
              <a:pPr algn="ctr" eaLnBrk="0" hangingPunct="0"/>
              <a:r>
                <a:rPr lang="en-US" altLang="en-US" sz="1200" b="1">
                  <a:latin typeface="Times New Roman" panose="02020603050405020304" pitchFamily="18" charset="0"/>
                </a:rPr>
                <a:t>EJB Pool</a:t>
              </a:r>
              <a:endParaRPr lang="en-US" altLang="en-US" sz="2000">
                <a:latin typeface="Helvetica" panose="020B0604020202020204" pitchFamily="34" charset="0"/>
              </a:endParaRPr>
            </a:p>
          </p:txBody>
        </p:sp>
        <p:sp>
          <p:nvSpPr>
            <p:cNvPr id="345104" name="Rectangle 16"/>
            <p:cNvSpPr>
              <a:spLocks noChangeArrowheads="1"/>
            </p:cNvSpPr>
            <p:nvPr/>
          </p:nvSpPr>
          <p:spPr bwMode="auto">
            <a:xfrm>
              <a:off x="3640" y="5863"/>
              <a:ext cx="262" cy="262"/>
            </a:xfrm>
            <a:prstGeom prst="rect">
              <a:avLst/>
            </a:prstGeom>
            <a:solidFill>
              <a:srgbClr val="FFFFFF"/>
            </a:solidFill>
            <a:ln w="9525">
              <a:solidFill>
                <a:srgbClr val="000000"/>
              </a:solidFill>
              <a:miter lim="800000"/>
              <a:headEnd/>
              <a:tailEnd/>
            </a:ln>
          </p:spPr>
          <p:txBody>
            <a:bodyPr/>
            <a:lstStyle/>
            <a:p>
              <a:endParaRPr lang="en-US"/>
            </a:p>
          </p:txBody>
        </p:sp>
        <p:sp>
          <p:nvSpPr>
            <p:cNvPr id="345105" name="Rectangle 17"/>
            <p:cNvSpPr>
              <a:spLocks noChangeArrowheads="1"/>
            </p:cNvSpPr>
            <p:nvPr/>
          </p:nvSpPr>
          <p:spPr bwMode="auto">
            <a:xfrm>
              <a:off x="4033" y="6125"/>
              <a:ext cx="262" cy="261"/>
            </a:xfrm>
            <a:prstGeom prst="rect">
              <a:avLst/>
            </a:prstGeom>
            <a:solidFill>
              <a:srgbClr val="FFFFFF"/>
            </a:solidFill>
            <a:ln w="9525">
              <a:solidFill>
                <a:srgbClr val="000000"/>
              </a:solidFill>
              <a:miter lim="800000"/>
              <a:headEnd/>
              <a:tailEnd/>
            </a:ln>
          </p:spPr>
          <p:txBody>
            <a:bodyPr/>
            <a:lstStyle/>
            <a:p>
              <a:endParaRPr lang="en-US"/>
            </a:p>
          </p:txBody>
        </p:sp>
        <p:sp>
          <p:nvSpPr>
            <p:cNvPr id="345106" name="Rectangle 18"/>
            <p:cNvSpPr>
              <a:spLocks noChangeArrowheads="1"/>
            </p:cNvSpPr>
            <p:nvPr/>
          </p:nvSpPr>
          <p:spPr bwMode="auto">
            <a:xfrm>
              <a:off x="4164" y="5732"/>
              <a:ext cx="262" cy="262"/>
            </a:xfrm>
            <a:prstGeom prst="rect">
              <a:avLst/>
            </a:prstGeom>
            <a:solidFill>
              <a:srgbClr val="FFFFFF"/>
            </a:solidFill>
            <a:ln w="9525">
              <a:solidFill>
                <a:srgbClr val="000000"/>
              </a:solidFill>
              <a:miter lim="800000"/>
              <a:headEnd/>
              <a:tailEnd/>
            </a:ln>
          </p:spPr>
          <p:txBody>
            <a:bodyPr/>
            <a:lstStyle/>
            <a:p>
              <a:endParaRPr lang="en-US"/>
            </a:p>
          </p:txBody>
        </p:sp>
        <p:sp>
          <p:nvSpPr>
            <p:cNvPr id="345107" name="Rectangle 19"/>
            <p:cNvSpPr>
              <a:spLocks noChangeArrowheads="1"/>
            </p:cNvSpPr>
            <p:nvPr/>
          </p:nvSpPr>
          <p:spPr bwMode="auto">
            <a:xfrm>
              <a:off x="4556" y="5863"/>
              <a:ext cx="262" cy="262"/>
            </a:xfrm>
            <a:prstGeom prst="rect">
              <a:avLst/>
            </a:prstGeom>
            <a:solidFill>
              <a:srgbClr val="FFFFFF"/>
            </a:solidFill>
            <a:ln w="9525">
              <a:solidFill>
                <a:srgbClr val="000000"/>
              </a:solidFill>
              <a:miter lim="800000"/>
              <a:headEnd/>
              <a:tailEnd/>
            </a:ln>
          </p:spPr>
          <p:txBody>
            <a:bodyPr/>
            <a:lstStyle/>
            <a:p>
              <a:endParaRPr lang="en-US"/>
            </a:p>
          </p:txBody>
        </p:sp>
        <p:sp>
          <p:nvSpPr>
            <p:cNvPr id="345108" name="Rectangle 20"/>
            <p:cNvSpPr>
              <a:spLocks noChangeArrowheads="1"/>
            </p:cNvSpPr>
            <p:nvPr/>
          </p:nvSpPr>
          <p:spPr bwMode="auto">
            <a:xfrm>
              <a:off x="4687" y="6256"/>
              <a:ext cx="262" cy="261"/>
            </a:xfrm>
            <a:prstGeom prst="rect">
              <a:avLst/>
            </a:prstGeom>
            <a:solidFill>
              <a:srgbClr val="FFFFFF"/>
            </a:solidFill>
            <a:ln w="9525">
              <a:solidFill>
                <a:srgbClr val="000000"/>
              </a:solidFill>
              <a:miter lim="800000"/>
              <a:headEnd/>
              <a:tailEnd/>
            </a:ln>
          </p:spPr>
          <p:txBody>
            <a:bodyPr/>
            <a:lstStyle/>
            <a:p>
              <a:endParaRPr lang="en-US"/>
            </a:p>
          </p:txBody>
        </p:sp>
        <p:sp>
          <p:nvSpPr>
            <p:cNvPr id="345109" name="Rectangle 21"/>
            <p:cNvSpPr>
              <a:spLocks noChangeArrowheads="1"/>
            </p:cNvSpPr>
            <p:nvPr/>
          </p:nvSpPr>
          <p:spPr bwMode="auto">
            <a:xfrm>
              <a:off x="4949" y="5732"/>
              <a:ext cx="262" cy="262"/>
            </a:xfrm>
            <a:prstGeom prst="rect">
              <a:avLst/>
            </a:prstGeom>
            <a:solidFill>
              <a:srgbClr val="FFFFFF"/>
            </a:solidFill>
            <a:ln w="9525">
              <a:solidFill>
                <a:srgbClr val="000000"/>
              </a:solidFill>
              <a:miter lim="800000"/>
              <a:headEnd/>
              <a:tailEnd/>
            </a:ln>
          </p:spPr>
          <p:txBody>
            <a:bodyPr/>
            <a:lstStyle/>
            <a:p>
              <a:endParaRPr lang="en-US"/>
            </a:p>
          </p:txBody>
        </p:sp>
        <p:sp>
          <p:nvSpPr>
            <p:cNvPr id="345110" name="Rectangle 22"/>
            <p:cNvSpPr>
              <a:spLocks noChangeArrowheads="1"/>
            </p:cNvSpPr>
            <p:nvPr/>
          </p:nvSpPr>
          <p:spPr bwMode="auto">
            <a:xfrm>
              <a:off x="5080" y="6125"/>
              <a:ext cx="262" cy="261"/>
            </a:xfrm>
            <a:prstGeom prst="rect">
              <a:avLst/>
            </a:prstGeom>
            <a:solidFill>
              <a:srgbClr val="FFFFFF"/>
            </a:solidFill>
            <a:ln w="9525">
              <a:solidFill>
                <a:srgbClr val="000000"/>
              </a:solidFill>
              <a:miter lim="800000"/>
              <a:headEnd/>
              <a:tailEnd/>
            </a:ln>
          </p:spPr>
          <p:txBody>
            <a:bodyPr/>
            <a:lstStyle/>
            <a:p>
              <a:endParaRPr lang="en-US"/>
            </a:p>
          </p:txBody>
        </p:sp>
        <p:sp>
          <p:nvSpPr>
            <p:cNvPr id="345111" name="Rectangle 23"/>
            <p:cNvSpPr>
              <a:spLocks noChangeArrowheads="1"/>
            </p:cNvSpPr>
            <p:nvPr/>
          </p:nvSpPr>
          <p:spPr bwMode="auto">
            <a:xfrm>
              <a:off x="3509" y="6256"/>
              <a:ext cx="262" cy="261"/>
            </a:xfrm>
            <a:prstGeom prst="rect">
              <a:avLst/>
            </a:prstGeom>
            <a:solidFill>
              <a:srgbClr val="FFFFFF"/>
            </a:solidFill>
            <a:ln w="9525">
              <a:solidFill>
                <a:srgbClr val="000000"/>
              </a:solidFill>
              <a:miter lim="800000"/>
              <a:headEnd/>
              <a:tailEnd/>
            </a:ln>
          </p:spPr>
          <p:txBody>
            <a:bodyPr/>
            <a:lstStyle/>
            <a:p>
              <a:endParaRPr 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ltLang="en-US"/>
              <a:t>Beans and State</a:t>
            </a:r>
          </a:p>
        </p:txBody>
      </p:sp>
      <p:sp>
        <p:nvSpPr>
          <p:cNvPr id="29" name="Slide Number Placeholder 5"/>
          <p:cNvSpPr>
            <a:spLocks noGrp="1"/>
          </p:cNvSpPr>
          <p:nvPr>
            <p:ph type="sldNum" sz="quarter" idx="12"/>
          </p:nvPr>
        </p:nvSpPr>
        <p:spPr/>
        <p:txBody>
          <a:bodyPr/>
          <a:lstStyle/>
          <a:p>
            <a:fld id="{4B7A341D-196D-413B-910E-8356E8A288AC}" type="slidenum">
              <a:rPr lang="en-US" altLang="en-US"/>
              <a:pPr/>
              <a:t>25</a:t>
            </a:fld>
            <a:endParaRPr lang="en-US" altLang="en-US"/>
          </a:p>
        </p:txBody>
      </p:sp>
      <p:grpSp>
        <p:nvGrpSpPr>
          <p:cNvPr id="346116" name="Group 4"/>
          <p:cNvGrpSpPr>
            <a:grpSpLocks noChangeAspect="1"/>
          </p:cNvGrpSpPr>
          <p:nvPr/>
        </p:nvGrpSpPr>
        <p:grpSpPr bwMode="auto">
          <a:xfrm>
            <a:off x="684213" y="1557338"/>
            <a:ext cx="6335712" cy="4492625"/>
            <a:chOff x="2331" y="6896"/>
            <a:chExt cx="7200" cy="5106"/>
          </a:xfrm>
        </p:grpSpPr>
        <p:sp>
          <p:nvSpPr>
            <p:cNvPr id="346117" name="AutoShape 5"/>
            <p:cNvSpPr>
              <a:spLocks noChangeAspect="1" noChangeArrowheads="1"/>
            </p:cNvSpPr>
            <p:nvPr/>
          </p:nvSpPr>
          <p:spPr bwMode="auto">
            <a:xfrm>
              <a:off x="2331" y="6896"/>
              <a:ext cx="7200" cy="5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6118" name="AutoShape 6"/>
            <p:cNvSpPr>
              <a:spLocks noChangeArrowheads="1"/>
            </p:cNvSpPr>
            <p:nvPr/>
          </p:nvSpPr>
          <p:spPr bwMode="auto">
            <a:xfrm>
              <a:off x="2462" y="7158"/>
              <a:ext cx="3273" cy="4713"/>
            </a:xfrm>
            <a:prstGeom prst="flowChartAlternateProcess">
              <a:avLst/>
            </a:prstGeom>
            <a:solidFill>
              <a:srgbClr val="CCFFFF"/>
            </a:solidFill>
            <a:ln w="9525">
              <a:solidFill>
                <a:srgbClr val="000000"/>
              </a:solidFill>
              <a:miter lim="800000"/>
              <a:headEnd/>
              <a:tailEnd/>
            </a:ln>
          </p:spPr>
          <p:txBody>
            <a:bodyPr/>
            <a:lstStyle/>
            <a:p>
              <a:pPr algn="ctr" eaLnBrk="0" hangingPunct="0"/>
              <a:r>
                <a:rPr lang="en-US" altLang="en-US" sz="1200" b="1">
                  <a:latin typeface="Times New Roman" panose="02020603050405020304" pitchFamily="18" charset="0"/>
                </a:rPr>
                <a:t>EJB Container</a:t>
              </a:r>
              <a:endParaRPr lang="en-US" altLang="en-US" sz="2000">
                <a:latin typeface="Helvetica" panose="020B0604020202020204" pitchFamily="34" charset="0"/>
              </a:endParaRPr>
            </a:p>
          </p:txBody>
        </p:sp>
        <p:sp>
          <p:nvSpPr>
            <p:cNvPr id="346119" name="Rectangle 7"/>
            <p:cNvSpPr>
              <a:spLocks noChangeArrowheads="1"/>
            </p:cNvSpPr>
            <p:nvPr/>
          </p:nvSpPr>
          <p:spPr bwMode="auto">
            <a:xfrm>
              <a:off x="3378" y="7943"/>
              <a:ext cx="1964" cy="786"/>
            </a:xfrm>
            <a:prstGeom prst="rect">
              <a:avLst/>
            </a:prstGeom>
            <a:solidFill>
              <a:srgbClr val="FFFFFF"/>
            </a:solidFill>
            <a:ln w="9525">
              <a:solidFill>
                <a:srgbClr val="000000"/>
              </a:solidFill>
              <a:miter lim="800000"/>
              <a:headEnd/>
              <a:tailEnd/>
            </a:ln>
          </p:spPr>
          <p:txBody>
            <a:bodyPr/>
            <a:lstStyle/>
            <a:p>
              <a:endParaRPr lang="en-US"/>
            </a:p>
          </p:txBody>
        </p:sp>
        <p:sp>
          <p:nvSpPr>
            <p:cNvPr id="346120" name="Oval 8"/>
            <p:cNvSpPr>
              <a:spLocks noChangeArrowheads="1"/>
            </p:cNvSpPr>
            <p:nvPr/>
          </p:nvSpPr>
          <p:spPr bwMode="auto">
            <a:xfrm>
              <a:off x="3771" y="8205"/>
              <a:ext cx="785" cy="393"/>
            </a:xfrm>
            <a:prstGeom prst="ellipse">
              <a:avLst/>
            </a:prstGeom>
            <a:solidFill>
              <a:srgbClr val="FFFFFF"/>
            </a:solidFill>
            <a:ln w="9525">
              <a:solidFill>
                <a:srgbClr val="000000"/>
              </a:solidFill>
              <a:round/>
              <a:headEnd/>
              <a:tailEnd/>
            </a:ln>
          </p:spPr>
          <p:txBody>
            <a:bodyPr/>
            <a:lstStyle/>
            <a:p>
              <a:pPr eaLnBrk="0" hangingPunct="0"/>
              <a:endParaRPr lang="en-CA" altLang="en-US" sz="2000">
                <a:latin typeface="Helvetica" panose="020B0604020202020204" pitchFamily="34" charset="0"/>
              </a:endParaRPr>
            </a:p>
          </p:txBody>
        </p:sp>
        <p:sp>
          <p:nvSpPr>
            <p:cNvPr id="346121" name="Oval 9"/>
            <p:cNvSpPr>
              <a:spLocks noChangeArrowheads="1"/>
            </p:cNvSpPr>
            <p:nvPr/>
          </p:nvSpPr>
          <p:spPr bwMode="auto">
            <a:xfrm>
              <a:off x="4164" y="10824"/>
              <a:ext cx="1047" cy="654"/>
            </a:xfrm>
            <a:prstGeom prst="ellipse">
              <a:avLst/>
            </a:prstGeom>
            <a:solidFill>
              <a:srgbClr val="FFFFFF"/>
            </a:solidFill>
            <a:ln w="9525">
              <a:solidFill>
                <a:srgbClr val="000000"/>
              </a:solidFill>
              <a:round/>
              <a:headEnd/>
              <a:tailEnd/>
            </a:ln>
          </p:spPr>
          <p:txBody>
            <a:bodyPr/>
            <a:lstStyle/>
            <a:p>
              <a:pPr eaLnBrk="0" hangingPunct="0"/>
              <a:r>
                <a:rPr lang="en-US" altLang="en-US" sz="1200">
                  <a:latin typeface="Times New Roman" panose="02020603050405020304" pitchFamily="18" charset="0"/>
                </a:rPr>
                <a:t>state</a:t>
              </a:r>
              <a:endParaRPr lang="en-US" altLang="en-US" sz="2000">
                <a:latin typeface="Helvetica" panose="020B0604020202020204" pitchFamily="34" charset="0"/>
              </a:endParaRPr>
            </a:p>
          </p:txBody>
        </p:sp>
        <p:sp>
          <p:nvSpPr>
            <p:cNvPr id="346122" name="Text Box 10"/>
            <p:cNvSpPr txBox="1">
              <a:spLocks noChangeArrowheads="1"/>
            </p:cNvSpPr>
            <p:nvPr/>
          </p:nvSpPr>
          <p:spPr bwMode="auto">
            <a:xfrm>
              <a:off x="2593" y="7551"/>
              <a:ext cx="1702" cy="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200">
                  <a:latin typeface="Times New Roman" panose="02020603050405020304" pitchFamily="18" charset="0"/>
                </a:rPr>
                <a:t>Stateless bean pool</a:t>
              </a:r>
              <a:endParaRPr lang="en-US" altLang="en-US" sz="2000">
                <a:latin typeface="Helvetica" panose="020B0604020202020204" pitchFamily="34" charset="0"/>
              </a:endParaRPr>
            </a:p>
          </p:txBody>
        </p:sp>
        <p:sp>
          <p:nvSpPr>
            <p:cNvPr id="346123" name="Text Box 11"/>
            <p:cNvSpPr txBox="1">
              <a:spLocks noChangeArrowheads="1"/>
            </p:cNvSpPr>
            <p:nvPr/>
          </p:nvSpPr>
          <p:spPr bwMode="auto">
            <a:xfrm>
              <a:off x="2462" y="10300"/>
              <a:ext cx="170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200">
                  <a:latin typeface="Times New Roman" panose="02020603050405020304" pitchFamily="18" charset="0"/>
                </a:rPr>
                <a:t>Stateful beans </a:t>
              </a:r>
              <a:endParaRPr lang="en-US" altLang="en-US" sz="2000">
                <a:latin typeface="Helvetica" panose="020B0604020202020204" pitchFamily="34" charset="0"/>
              </a:endParaRPr>
            </a:p>
          </p:txBody>
        </p:sp>
        <p:sp>
          <p:nvSpPr>
            <p:cNvPr id="346124" name="Oval 12"/>
            <p:cNvSpPr>
              <a:spLocks noChangeArrowheads="1"/>
            </p:cNvSpPr>
            <p:nvPr/>
          </p:nvSpPr>
          <p:spPr bwMode="auto">
            <a:xfrm>
              <a:off x="4164" y="10038"/>
              <a:ext cx="1047" cy="655"/>
            </a:xfrm>
            <a:prstGeom prst="ellipse">
              <a:avLst/>
            </a:prstGeom>
            <a:solidFill>
              <a:srgbClr val="FFFFFF"/>
            </a:solidFill>
            <a:ln w="9525">
              <a:solidFill>
                <a:srgbClr val="000000"/>
              </a:solidFill>
              <a:round/>
              <a:headEnd/>
              <a:tailEnd/>
            </a:ln>
          </p:spPr>
          <p:txBody>
            <a:bodyPr/>
            <a:lstStyle/>
            <a:p>
              <a:pPr eaLnBrk="0" hangingPunct="0"/>
              <a:r>
                <a:rPr lang="en-US" altLang="en-US" sz="1200">
                  <a:latin typeface="Times New Roman" panose="02020603050405020304" pitchFamily="18" charset="0"/>
                </a:rPr>
                <a:t>state</a:t>
              </a:r>
              <a:endParaRPr lang="en-US" altLang="en-US" sz="2000">
                <a:latin typeface="Helvetica" panose="020B0604020202020204" pitchFamily="34" charset="0"/>
              </a:endParaRPr>
            </a:p>
          </p:txBody>
        </p:sp>
        <p:sp>
          <p:nvSpPr>
            <p:cNvPr id="346125" name="Oval 13"/>
            <p:cNvSpPr>
              <a:spLocks noChangeArrowheads="1"/>
            </p:cNvSpPr>
            <p:nvPr/>
          </p:nvSpPr>
          <p:spPr bwMode="auto">
            <a:xfrm>
              <a:off x="4164" y="9253"/>
              <a:ext cx="1047" cy="654"/>
            </a:xfrm>
            <a:prstGeom prst="ellipse">
              <a:avLst/>
            </a:prstGeom>
            <a:solidFill>
              <a:srgbClr val="FFFFFF"/>
            </a:solidFill>
            <a:ln w="9525">
              <a:solidFill>
                <a:srgbClr val="000000"/>
              </a:solidFill>
              <a:round/>
              <a:headEnd/>
              <a:tailEnd/>
            </a:ln>
          </p:spPr>
          <p:txBody>
            <a:bodyPr/>
            <a:lstStyle/>
            <a:p>
              <a:pPr eaLnBrk="0" hangingPunct="0"/>
              <a:r>
                <a:rPr lang="en-US" altLang="en-US" sz="1200">
                  <a:latin typeface="Times New Roman" panose="02020603050405020304" pitchFamily="18" charset="0"/>
                </a:rPr>
                <a:t>state</a:t>
              </a:r>
              <a:endParaRPr lang="en-US" altLang="en-US" sz="2000">
                <a:latin typeface="Helvetica" panose="020B0604020202020204" pitchFamily="34" charset="0"/>
              </a:endParaRPr>
            </a:p>
          </p:txBody>
        </p:sp>
        <p:sp>
          <p:nvSpPr>
            <p:cNvPr id="346126" name="Oval 14"/>
            <p:cNvSpPr>
              <a:spLocks noChangeArrowheads="1"/>
            </p:cNvSpPr>
            <p:nvPr/>
          </p:nvSpPr>
          <p:spPr bwMode="auto">
            <a:xfrm>
              <a:off x="7306" y="10038"/>
              <a:ext cx="1047" cy="655"/>
            </a:xfrm>
            <a:prstGeom prst="ellipse">
              <a:avLst/>
            </a:prstGeom>
            <a:solidFill>
              <a:srgbClr val="FFFFFF"/>
            </a:solidFill>
            <a:ln w="9525">
              <a:solidFill>
                <a:srgbClr val="000000"/>
              </a:solidFill>
              <a:round/>
              <a:headEnd/>
              <a:tailEnd/>
            </a:ln>
          </p:spPr>
          <p:txBody>
            <a:bodyPr/>
            <a:lstStyle/>
            <a:p>
              <a:endParaRPr lang="en-US"/>
            </a:p>
          </p:txBody>
        </p:sp>
        <p:sp>
          <p:nvSpPr>
            <p:cNvPr id="346127" name="Oval 15"/>
            <p:cNvSpPr>
              <a:spLocks noChangeArrowheads="1"/>
            </p:cNvSpPr>
            <p:nvPr/>
          </p:nvSpPr>
          <p:spPr bwMode="auto">
            <a:xfrm>
              <a:off x="7306" y="9253"/>
              <a:ext cx="1047" cy="654"/>
            </a:xfrm>
            <a:prstGeom prst="ellipse">
              <a:avLst/>
            </a:prstGeom>
            <a:solidFill>
              <a:srgbClr val="FFFFFF"/>
            </a:solidFill>
            <a:ln w="9525">
              <a:solidFill>
                <a:srgbClr val="000000"/>
              </a:solidFill>
              <a:round/>
              <a:headEnd/>
              <a:tailEnd/>
            </a:ln>
          </p:spPr>
          <p:txBody>
            <a:bodyPr/>
            <a:lstStyle/>
            <a:p>
              <a:endParaRPr lang="en-US"/>
            </a:p>
          </p:txBody>
        </p:sp>
        <p:sp>
          <p:nvSpPr>
            <p:cNvPr id="346128" name="Oval 16"/>
            <p:cNvSpPr>
              <a:spLocks noChangeArrowheads="1"/>
            </p:cNvSpPr>
            <p:nvPr/>
          </p:nvSpPr>
          <p:spPr bwMode="auto">
            <a:xfrm>
              <a:off x="7306" y="10824"/>
              <a:ext cx="1047" cy="654"/>
            </a:xfrm>
            <a:prstGeom prst="ellipse">
              <a:avLst/>
            </a:prstGeom>
            <a:solidFill>
              <a:srgbClr val="FFFFFF"/>
            </a:solidFill>
            <a:ln w="9525">
              <a:solidFill>
                <a:srgbClr val="000000"/>
              </a:solidFill>
              <a:round/>
              <a:headEnd/>
              <a:tailEnd/>
            </a:ln>
          </p:spPr>
          <p:txBody>
            <a:bodyPr/>
            <a:lstStyle/>
            <a:p>
              <a:endParaRPr lang="en-US"/>
            </a:p>
          </p:txBody>
        </p:sp>
        <p:sp>
          <p:nvSpPr>
            <p:cNvPr id="346129" name="Line 17"/>
            <p:cNvSpPr>
              <a:spLocks noChangeShapeType="1"/>
            </p:cNvSpPr>
            <p:nvPr/>
          </p:nvSpPr>
          <p:spPr bwMode="auto">
            <a:xfrm flipH="1">
              <a:off x="5211" y="9645"/>
              <a:ext cx="2095" cy="6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6130" name="Line 18"/>
            <p:cNvSpPr>
              <a:spLocks noChangeShapeType="1"/>
            </p:cNvSpPr>
            <p:nvPr/>
          </p:nvSpPr>
          <p:spPr bwMode="auto">
            <a:xfrm flipH="1">
              <a:off x="5211" y="10431"/>
              <a:ext cx="2095" cy="6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6131" name="Line 19"/>
            <p:cNvSpPr>
              <a:spLocks noChangeShapeType="1"/>
            </p:cNvSpPr>
            <p:nvPr/>
          </p:nvSpPr>
          <p:spPr bwMode="auto">
            <a:xfrm flipH="1" flipV="1">
              <a:off x="5211" y="9645"/>
              <a:ext cx="2095" cy="157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6132" name="Line 20"/>
            <p:cNvSpPr>
              <a:spLocks noChangeShapeType="1"/>
            </p:cNvSpPr>
            <p:nvPr/>
          </p:nvSpPr>
          <p:spPr bwMode="auto">
            <a:xfrm flipH="1">
              <a:off x="5342" y="7289"/>
              <a:ext cx="1440" cy="104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6133" name="Line 21"/>
            <p:cNvSpPr>
              <a:spLocks noChangeShapeType="1"/>
            </p:cNvSpPr>
            <p:nvPr/>
          </p:nvSpPr>
          <p:spPr bwMode="auto">
            <a:xfrm flipH="1">
              <a:off x="5342" y="7812"/>
              <a:ext cx="2225" cy="5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6134" name="Line 22"/>
            <p:cNvSpPr>
              <a:spLocks noChangeShapeType="1"/>
            </p:cNvSpPr>
            <p:nvPr/>
          </p:nvSpPr>
          <p:spPr bwMode="auto">
            <a:xfrm flipH="1" flipV="1">
              <a:off x="5342" y="8336"/>
              <a:ext cx="222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6135" name="Line 23"/>
            <p:cNvSpPr>
              <a:spLocks noChangeShapeType="1"/>
            </p:cNvSpPr>
            <p:nvPr/>
          </p:nvSpPr>
          <p:spPr bwMode="auto">
            <a:xfrm flipH="1" flipV="1">
              <a:off x="5342" y="8336"/>
              <a:ext cx="1440" cy="5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6136" name="Oval 24"/>
            <p:cNvSpPr>
              <a:spLocks noChangeArrowheads="1"/>
            </p:cNvSpPr>
            <p:nvPr/>
          </p:nvSpPr>
          <p:spPr bwMode="auto">
            <a:xfrm>
              <a:off x="6782" y="8598"/>
              <a:ext cx="1047" cy="655"/>
            </a:xfrm>
            <a:prstGeom prst="ellipse">
              <a:avLst/>
            </a:prstGeom>
            <a:solidFill>
              <a:srgbClr val="FFFFFF"/>
            </a:solidFill>
            <a:ln w="9525">
              <a:solidFill>
                <a:srgbClr val="000000"/>
              </a:solidFill>
              <a:round/>
              <a:headEnd/>
              <a:tailEnd/>
            </a:ln>
          </p:spPr>
          <p:txBody>
            <a:bodyPr/>
            <a:lstStyle/>
            <a:p>
              <a:pPr eaLnBrk="0" hangingPunct="0"/>
              <a:r>
                <a:rPr lang="en-US" altLang="en-US" sz="1200">
                  <a:latin typeface="Times New Roman" panose="02020603050405020304" pitchFamily="18" charset="0"/>
                </a:rPr>
                <a:t>state</a:t>
              </a:r>
              <a:endParaRPr lang="en-US" altLang="en-US" sz="2000">
                <a:latin typeface="Helvetica" panose="020B0604020202020204" pitchFamily="34" charset="0"/>
              </a:endParaRPr>
            </a:p>
          </p:txBody>
        </p:sp>
        <p:sp>
          <p:nvSpPr>
            <p:cNvPr id="346137" name="Oval 25"/>
            <p:cNvSpPr>
              <a:spLocks noChangeArrowheads="1"/>
            </p:cNvSpPr>
            <p:nvPr/>
          </p:nvSpPr>
          <p:spPr bwMode="auto">
            <a:xfrm>
              <a:off x="7567" y="8074"/>
              <a:ext cx="1048" cy="655"/>
            </a:xfrm>
            <a:prstGeom prst="ellipse">
              <a:avLst/>
            </a:prstGeom>
            <a:solidFill>
              <a:srgbClr val="FFFFFF"/>
            </a:solidFill>
            <a:ln w="9525">
              <a:solidFill>
                <a:srgbClr val="000000"/>
              </a:solidFill>
              <a:round/>
              <a:headEnd/>
              <a:tailEnd/>
            </a:ln>
          </p:spPr>
          <p:txBody>
            <a:bodyPr/>
            <a:lstStyle/>
            <a:p>
              <a:pPr eaLnBrk="0" hangingPunct="0"/>
              <a:r>
                <a:rPr lang="en-US" altLang="en-US" sz="1200">
                  <a:latin typeface="Times New Roman" panose="02020603050405020304" pitchFamily="18" charset="0"/>
                </a:rPr>
                <a:t>state</a:t>
              </a:r>
              <a:endParaRPr lang="en-US" altLang="en-US" sz="2000">
                <a:latin typeface="Helvetica" panose="020B0604020202020204" pitchFamily="34" charset="0"/>
              </a:endParaRPr>
            </a:p>
          </p:txBody>
        </p:sp>
        <p:sp>
          <p:nvSpPr>
            <p:cNvPr id="346138" name="Oval 26"/>
            <p:cNvSpPr>
              <a:spLocks noChangeArrowheads="1"/>
            </p:cNvSpPr>
            <p:nvPr/>
          </p:nvSpPr>
          <p:spPr bwMode="auto">
            <a:xfrm>
              <a:off x="7567" y="7420"/>
              <a:ext cx="1048" cy="654"/>
            </a:xfrm>
            <a:prstGeom prst="ellipse">
              <a:avLst/>
            </a:prstGeom>
            <a:solidFill>
              <a:srgbClr val="FFFFFF"/>
            </a:solidFill>
            <a:ln w="9525">
              <a:solidFill>
                <a:srgbClr val="000000"/>
              </a:solidFill>
              <a:round/>
              <a:headEnd/>
              <a:tailEnd/>
            </a:ln>
          </p:spPr>
          <p:txBody>
            <a:bodyPr/>
            <a:lstStyle/>
            <a:p>
              <a:pPr eaLnBrk="0" hangingPunct="0"/>
              <a:r>
                <a:rPr lang="en-US" altLang="en-US" sz="1200">
                  <a:latin typeface="Times New Roman" panose="02020603050405020304" pitchFamily="18" charset="0"/>
                </a:rPr>
                <a:t>state</a:t>
              </a:r>
              <a:endParaRPr lang="en-US" altLang="en-US" sz="2000">
                <a:latin typeface="Helvetica" panose="020B0604020202020204" pitchFamily="34" charset="0"/>
              </a:endParaRPr>
            </a:p>
          </p:txBody>
        </p:sp>
        <p:sp>
          <p:nvSpPr>
            <p:cNvPr id="346139" name="Oval 27"/>
            <p:cNvSpPr>
              <a:spLocks noChangeArrowheads="1"/>
            </p:cNvSpPr>
            <p:nvPr/>
          </p:nvSpPr>
          <p:spPr bwMode="auto">
            <a:xfrm>
              <a:off x="6782" y="6896"/>
              <a:ext cx="1047" cy="655"/>
            </a:xfrm>
            <a:prstGeom prst="ellipse">
              <a:avLst/>
            </a:prstGeom>
            <a:solidFill>
              <a:srgbClr val="FFFFFF"/>
            </a:solidFill>
            <a:ln w="9525">
              <a:solidFill>
                <a:srgbClr val="000000"/>
              </a:solidFill>
              <a:round/>
              <a:headEnd/>
              <a:tailEnd/>
            </a:ln>
          </p:spPr>
          <p:txBody>
            <a:bodyPr/>
            <a:lstStyle/>
            <a:p>
              <a:pPr eaLnBrk="0" hangingPunct="0"/>
              <a:r>
                <a:rPr lang="en-US" altLang="en-US" sz="1200">
                  <a:latin typeface="Times New Roman" panose="02020603050405020304" pitchFamily="18" charset="0"/>
                </a:rPr>
                <a:t>state</a:t>
              </a:r>
              <a:endParaRPr lang="en-US" altLang="en-US" sz="2000">
                <a:latin typeface="Helvetica" panose="020B0604020202020204" pitchFamily="34" charset="0"/>
              </a:endParaRPr>
            </a:p>
          </p:txBody>
        </p:sp>
        <p:sp>
          <p:nvSpPr>
            <p:cNvPr id="346140" name="Oval 28"/>
            <p:cNvSpPr>
              <a:spLocks noChangeArrowheads="1"/>
            </p:cNvSpPr>
            <p:nvPr/>
          </p:nvSpPr>
          <p:spPr bwMode="auto">
            <a:xfrm>
              <a:off x="3902" y="8074"/>
              <a:ext cx="785" cy="393"/>
            </a:xfrm>
            <a:prstGeom prst="ellipse">
              <a:avLst/>
            </a:prstGeom>
            <a:solidFill>
              <a:srgbClr val="FFFFFF"/>
            </a:solidFill>
            <a:ln w="9525">
              <a:solidFill>
                <a:srgbClr val="000000"/>
              </a:solidFill>
              <a:round/>
              <a:headEnd/>
              <a:tailEnd/>
            </a:ln>
          </p:spPr>
          <p:txBody>
            <a:bodyPr/>
            <a:lstStyle/>
            <a:p>
              <a:pPr eaLnBrk="0" hangingPunct="0"/>
              <a:endParaRPr lang="en-CA" altLang="en-US" sz="2000">
                <a:latin typeface="Helvetica" panose="020B0604020202020204" pitchFamily="34" charset="0"/>
              </a:endParaRPr>
            </a:p>
          </p:txBody>
        </p:sp>
        <p:sp>
          <p:nvSpPr>
            <p:cNvPr id="346141" name="Text Box 29"/>
            <p:cNvSpPr txBox="1">
              <a:spLocks noChangeArrowheads="1"/>
            </p:cNvSpPr>
            <p:nvPr/>
          </p:nvSpPr>
          <p:spPr bwMode="auto">
            <a:xfrm>
              <a:off x="8353" y="8991"/>
              <a:ext cx="1047" cy="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200" b="1">
                  <a:latin typeface="Times New Roman" panose="02020603050405020304" pitchFamily="18" charset="0"/>
                </a:rPr>
                <a:t>EJB</a:t>
              </a:r>
            </a:p>
            <a:p>
              <a:pPr eaLnBrk="0" hangingPunct="0"/>
              <a:r>
                <a:rPr lang="en-US" altLang="en-US" sz="1200" b="1">
                  <a:latin typeface="Times New Roman" panose="02020603050405020304" pitchFamily="18" charset="0"/>
                </a:rPr>
                <a:t>Clients </a:t>
              </a:r>
              <a:endParaRPr lang="en-US" altLang="en-US" sz="2000">
                <a:latin typeface="Helvetica" panose="020B0604020202020204" pitchFamily="34"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en-US"/>
              <a:t>Deployment Descriptors</a:t>
            </a:r>
          </a:p>
        </p:txBody>
      </p:sp>
      <p:sp>
        <p:nvSpPr>
          <p:cNvPr id="4" name="Slide Number Placeholder 5"/>
          <p:cNvSpPr>
            <a:spLocks noGrp="1"/>
          </p:cNvSpPr>
          <p:nvPr>
            <p:ph type="sldNum" sz="quarter" idx="12"/>
          </p:nvPr>
        </p:nvSpPr>
        <p:spPr/>
        <p:txBody>
          <a:bodyPr/>
          <a:lstStyle/>
          <a:p>
            <a:fld id="{36FFCC2A-04C2-42B1-8B0C-CF2202593922}" type="slidenum">
              <a:rPr lang="en-US" altLang="en-US"/>
              <a:pPr/>
              <a:t>26</a:t>
            </a:fld>
            <a:endParaRPr lang="en-US" altLang="en-US"/>
          </a:p>
        </p:txBody>
      </p:sp>
      <p:sp>
        <p:nvSpPr>
          <p:cNvPr id="361476" name="Rectangle 4"/>
          <p:cNvSpPr>
            <a:spLocks noChangeArrowheads="1"/>
          </p:cNvSpPr>
          <p:nvPr/>
        </p:nvSpPr>
        <p:spPr bwMode="auto">
          <a:xfrm>
            <a:off x="1042988" y="1412875"/>
            <a:ext cx="6054725"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fr-FR" altLang="en-US" sz="1400"/>
              <a:t>&lt;ejb-jar&gt;</a:t>
            </a:r>
            <a:endParaRPr lang="en-US" altLang="en-US" sz="1400"/>
          </a:p>
          <a:p>
            <a:r>
              <a:rPr lang="fr-FR" altLang="en-US" sz="1400"/>
              <a:t>&lt;enterprise-beans&gt;</a:t>
            </a:r>
            <a:endParaRPr lang="en-US" altLang="en-US" sz="1400"/>
          </a:p>
          <a:p>
            <a:r>
              <a:rPr lang="fr-FR" altLang="en-US" sz="1400"/>
              <a:t>  &lt;session&gt;</a:t>
            </a:r>
            <a:endParaRPr lang="en-US" altLang="en-US" sz="1400"/>
          </a:p>
          <a:p>
            <a:r>
              <a:rPr lang="fr-FR" altLang="en-US" sz="1400"/>
              <a:t>		</a:t>
            </a:r>
            <a:r>
              <a:rPr lang="en-US" altLang="en-US" sz="1400"/>
              <a:t>&lt;ejb-name&gt;EntityStock.BrokerHome&lt;/ejb-name&gt;</a:t>
            </a:r>
          </a:p>
          <a:p>
            <a:r>
              <a:rPr lang="en-US" altLang="en-US" sz="1400"/>
              <a:t>		&lt;home&gt;db.entitystock.BrokerHome&lt;/home&gt;</a:t>
            </a:r>
          </a:p>
          <a:p>
            <a:r>
              <a:rPr lang="en-US" altLang="en-US" sz="1400"/>
              <a:t>		&lt;remote&gt;db.entitystock.Broker&lt;/remote&gt;</a:t>
            </a:r>
          </a:p>
          <a:p>
            <a:r>
              <a:rPr lang="en-US" altLang="en-US" sz="1400"/>
              <a:t>		&lt;ejb-class&gt;db.entitystock.BrokerBean&lt;/ejb-class&gt;</a:t>
            </a:r>
          </a:p>
          <a:p>
            <a:r>
              <a:rPr lang="en-US" altLang="en-US" sz="1400"/>
              <a:t>		</a:t>
            </a:r>
            <a:r>
              <a:rPr lang="en-US" altLang="en-US" sz="1400" b="1"/>
              <a:t>&lt;session-type&gt;Stateless&lt;/session-type&gt;</a:t>
            </a:r>
            <a:endParaRPr lang="en-US" altLang="en-US" sz="1400"/>
          </a:p>
          <a:p>
            <a:r>
              <a:rPr lang="en-US" altLang="en-US" sz="1400"/>
              <a:t>		</a:t>
            </a:r>
            <a:r>
              <a:rPr lang="fr-FR" altLang="en-US" sz="1400" b="1"/>
              <a:t>&lt;transaction-type&gt;Container&lt;/transaction-type&gt;</a:t>
            </a:r>
            <a:endParaRPr lang="en-US" altLang="en-US" sz="1400"/>
          </a:p>
          <a:p>
            <a:r>
              <a:rPr lang="fr-FR" altLang="en-US" sz="1400"/>
              <a:t>   </a:t>
            </a:r>
            <a:r>
              <a:rPr lang="en-US" altLang="en-US" sz="1400"/>
              <a:t>&lt;/session&gt;</a:t>
            </a:r>
          </a:p>
          <a:p>
            <a:r>
              <a:rPr lang="en-US" altLang="en-US" sz="1400"/>
              <a:t> &lt;/enterprise-beans&gt;</a:t>
            </a:r>
          </a:p>
          <a:p>
            <a:r>
              <a:rPr lang="en-US" altLang="en-US" sz="1400"/>
              <a:t> &lt;assembly-descriptor&gt;</a:t>
            </a:r>
          </a:p>
          <a:p>
            <a:r>
              <a:rPr lang="en-US" altLang="en-US" sz="1400"/>
              <a:t>   </a:t>
            </a:r>
            <a:r>
              <a:rPr lang="en-US" altLang="en-US" sz="1400" b="1"/>
              <a:t>&lt;container-transaction&gt;</a:t>
            </a:r>
            <a:endParaRPr lang="en-US" altLang="en-US" sz="1400"/>
          </a:p>
          <a:p>
            <a:r>
              <a:rPr lang="en-US" altLang="en-US" sz="1400" b="1"/>
              <a:t>	   &lt;method&gt;</a:t>
            </a:r>
            <a:endParaRPr lang="en-US" altLang="en-US" sz="1400"/>
          </a:p>
          <a:p>
            <a:r>
              <a:rPr lang="en-US" altLang="en-US" sz="1400" b="1"/>
              <a:t>	     &lt;ejb-name&gt;EntityStock.BrokerHome&lt;/ejb-name&gt;</a:t>
            </a:r>
            <a:endParaRPr lang="en-US" altLang="en-US" sz="1400"/>
          </a:p>
          <a:p>
            <a:r>
              <a:rPr lang="en-US" altLang="en-US" sz="1400" b="1"/>
              <a:t>	     &lt;method-intf&gt;Remote&lt;/method-intf&gt;</a:t>
            </a:r>
            <a:endParaRPr lang="en-US" altLang="en-US" sz="1400"/>
          </a:p>
          <a:p>
            <a:r>
              <a:rPr lang="en-US" altLang="en-US" sz="1400" b="1"/>
              <a:t>	     &lt;method-name&gt;*&lt;/method-name&gt;</a:t>
            </a:r>
            <a:endParaRPr lang="en-US" altLang="en-US" sz="1400"/>
          </a:p>
          <a:p>
            <a:r>
              <a:rPr lang="en-US" altLang="en-US" sz="1400"/>
              <a:t>	   </a:t>
            </a:r>
            <a:r>
              <a:rPr lang="en-US" altLang="en-US" sz="1400" b="1"/>
              <a:t>&lt;/method&gt;</a:t>
            </a:r>
            <a:endParaRPr lang="en-US" altLang="en-US" sz="1400"/>
          </a:p>
          <a:p>
            <a:r>
              <a:rPr lang="en-US" altLang="en-US" sz="1400" b="1"/>
              <a:t>	   &lt;trans-attribute&gt;Required&lt;/trans-attribute&gt;</a:t>
            </a:r>
            <a:endParaRPr lang="en-US" altLang="en-US" sz="1400"/>
          </a:p>
          <a:p>
            <a:r>
              <a:rPr lang="en-US" altLang="en-US" sz="1400" b="1"/>
              <a:t>   &lt;/container-transaction&gt;</a:t>
            </a:r>
            <a:endParaRPr lang="en-US" altLang="en-US" sz="1400"/>
          </a:p>
          <a:p>
            <a:r>
              <a:rPr lang="en-US" altLang="en-US" sz="1400"/>
              <a:t> &lt;/assembly-descriptor&gt;</a:t>
            </a:r>
          </a:p>
          <a:p>
            <a:r>
              <a:rPr lang="en-US" altLang="en-US" sz="1400"/>
              <a:t>&lt;/ejb-jar&gt;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ltLang="en-US"/>
              <a:t>J2EE – Some Thoughts</a:t>
            </a:r>
          </a:p>
        </p:txBody>
      </p:sp>
      <p:sp>
        <p:nvSpPr>
          <p:cNvPr id="344067" name="Rectangle 3"/>
          <p:cNvSpPr>
            <a:spLocks noGrp="1" noChangeArrowheads="1"/>
          </p:cNvSpPr>
          <p:nvPr>
            <p:ph idx="1"/>
          </p:nvPr>
        </p:nvSpPr>
        <p:spPr>
          <a:xfrm>
            <a:off x="323850" y="1341438"/>
            <a:ext cx="8534400" cy="4648200"/>
          </a:xfrm>
        </p:spPr>
        <p:txBody>
          <a:bodyPr/>
          <a:lstStyle/>
          <a:p>
            <a:r>
              <a:rPr lang="en-US" altLang="en-US" sz="2600"/>
              <a:t>Standards-based, multiple vendors, portable</a:t>
            </a:r>
          </a:p>
          <a:p>
            <a:r>
              <a:rPr lang="en-US" altLang="en-US" sz="2600"/>
              <a:t>Good open source technology available</a:t>
            </a:r>
          </a:p>
          <a:p>
            <a:r>
              <a:rPr lang="en-US" altLang="en-US" sz="2600"/>
              <a:t>Quality of implementations varies considerably</a:t>
            </a:r>
          </a:p>
          <a:p>
            <a:r>
              <a:rPr lang="en-US" altLang="en-US" sz="2600"/>
              <a:t>Java only, wide platform support</a:t>
            </a:r>
          </a:p>
          <a:p>
            <a:r>
              <a:rPr lang="en-US" altLang="en-US" sz="2600"/>
              <a:t>Performance is good, but varies between suppliers</a:t>
            </a:r>
          </a:p>
          <a:p>
            <a:r>
              <a:rPr lang="en-US" altLang="en-US" sz="2600"/>
              <a:t>Scalable, fail over support through clustering</a:t>
            </a:r>
          </a:p>
          <a:p>
            <a:r>
              <a:rPr lang="en-US" altLang="en-US" sz="2600"/>
              <a:t>Good integration with web technologies</a:t>
            </a:r>
          </a:p>
          <a:p>
            <a:r>
              <a:rPr lang="en-US" altLang="en-US" sz="2600"/>
              <a:t>Supports various design patterns, flexible but more complex (e.g. stateful beans/scalability, entity beans)</a:t>
            </a:r>
          </a:p>
          <a:p>
            <a:r>
              <a:rPr lang="en-US" altLang="en-US" sz="2600"/>
              <a:t>Standards evolving, need to monitor</a:t>
            </a:r>
          </a:p>
          <a:p>
            <a:endParaRPr lang="en-US" altLang="en-US" sz="2600"/>
          </a:p>
          <a:p>
            <a:endParaRPr lang="en-US" altLang="en-US"/>
          </a:p>
        </p:txBody>
      </p:sp>
      <p:sp>
        <p:nvSpPr>
          <p:cNvPr id="4" name="Slide Number Placeholder 5"/>
          <p:cNvSpPr>
            <a:spLocks noGrp="1"/>
          </p:cNvSpPr>
          <p:nvPr>
            <p:ph type="sldNum" sz="quarter" idx="12"/>
          </p:nvPr>
        </p:nvSpPr>
        <p:spPr/>
        <p:txBody>
          <a:bodyPr/>
          <a:lstStyle/>
          <a:p>
            <a:fld id="{8EC8140A-6C82-4AE7-8751-66BFAAAD8828}" type="slidenum">
              <a:rPr lang="en-US" altLang="en-US"/>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ltLang="en-US"/>
              <a:t>Message Brokers - Motivation</a:t>
            </a:r>
          </a:p>
        </p:txBody>
      </p:sp>
      <p:sp>
        <p:nvSpPr>
          <p:cNvPr id="36" name="Slide Number Placeholder 5"/>
          <p:cNvSpPr>
            <a:spLocks noGrp="1"/>
          </p:cNvSpPr>
          <p:nvPr>
            <p:ph type="sldNum" sz="quarter" idx="12"/>
          </p:nvPr>
        </p:nvSpPr>
        <p:spPr/>
        <p:txBody>
          <a:bodyPr/>
          <a:lstStyle/>
          <a:p>
            <a:fld id="{C0238751-8AC4-4120-B941-66B2A8CD7D98}" type="slidenum">
              <a:rPr lang="en-US" altLang="en-US"/>
              <a:pPr/>
              <a:t>28</a:t>
            </a:fld>
            <a:endParaRPr lang="en-US" altLang="en-US"/>
          </a:p>
        </p:txBody>
      </p:sp>
      <p:grpSp>
        <p:nvGrpSpPr>
          <p:cNvPr id="340996" name="Group 4"/>
          <p:cNvGrpSpPr>
            <a:grpSpLocks noChangeAspect="1"/>
          </p:cNvGrpSpPr>
          <p:nvPr/>
        </p:nvGrpSpPr>
        <p:grpSpPr bwMode="auto">
          <a:xfrm>
            <a:off x="2195513" y="1196975"/>
            <a:ext cx="4038600" cy="3352800"/>
            <a:chOff x="2331" y="1334"/>
            <a:chExt cx="6938" cy="5760"/>
          </a:xfrm>
        </p:grpSpPr>
        <p:sp>
          <p:nvSpPr>
            <p:cNvPr id="340997" name="AutoShape 5"/>
            <p:cNvSpPr>
              <a:spLocks noChangeAspect="1" noChangeArrowheads="1"/>
            </p:cNvSpPr>
            <p:nvPr/>
          </p:nvSpPr>
          <p:spPr bwMode="auto">
            <a:xfrm>
              <a:off x="2331" y="1334"/>
              <a:ext cx="6938" cy="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0998" name="Rectangle 6"/>
            <p:cNvSpPr>
              <a:spLocks noChangeArrowheads="1"/>
            </p:cNvSpPr>
            <p:nvPr/>
          </p:nvSpPr>
          <p:spPr bwMode="auto">
            <a:xfrm>
              <a:off x="5080" y="1596"/>
              <a:ext cx="1702" cy="785"/>
            </a:xfrm>
            <a:prstGeom prst="rect">
              <a:avLst/>
            </a:prstGeom>
            <a:solidFill>
              <a:srgbClr val="FFFFFF"/>
            </a:solidFill>
            <a:ln w="19050">
              <a:solidFill>
                <a:srgbClr val="000000"/>
              </a:solidFill>
              <a:miter lim="800000"/>
              <a:headEnd/>
              <a:tailEnd/>
            </a:ln>
          </p:spPr>
          <p:txBody>
            <a:bodyPr/>
            <a:lstStyle/>
            <a:p>
              <a:pPr eaLnBrk="0" hangingPunct="0"/>
              <a:r>
                <a:rPr lang="en-US" altLang="en-US" sz="1200">
                  <a:latin typeface="Times New Roman" panose="02020603050405020304" pitchFamily="18" charset="0"/>
                </a:rPr>
                <a:t>Web</a:t>
              </a:r>
            </a:p>
            <a:p>
              <a:pPr eaLnBrk="0" hangingPunct="0"/>
              <a:r>
                <a:rPr lang="en-US" altLang="en-US" sz="1200">
                  <a:latin typeface="Times New Roman" panose="02020603050405020304" pitchFamily="18" charset="0"/>
                </a:rPr>
                <a:t>Component</a:t>
              </a:r>
              <a:endParaRPr lang="en-US" altLang="en-US" sz="2000">
                <a:latin typeface="Helvetica" panose="020B0604020202020204" pitchFamily="34" charset="0"/>
              </a:endParaRPr>
            </a:p>
          </p:txBody>
        </p:sp>
        <p:sp>
          <p:nvSpPr>
            <p:cNvPr id="340999" name="Rectangle 7"/>
            <p:cNvSpPr>
              <a:spLocks noChangeArrowheads="1"/>
            </p:cNvSpPr>
            <p:nvPr/>
          </p:nvSpPr>
          <p:spPr bwMode="auto">
            <a:xfrm>
              <a:off x="2462" y="6178"/>
              <a:ext cx="1440" cy="785"/>
            </a:xfrm>
            <a:prstGeom prst="rect">
              <a:avLst/>
            </a:prstGeom>
            <a:solidFill>
              <a:srgbClr val="FFFFFF"/>
            </a:solidFill>
            <a:ln w="19050">
              <a:solidFill>
                <a:srgbClr val="000000"/>
              </a:solidFill>
              <a:miter lim="800000"/>
              <a:headEnd/>
              <a:tailEnd/>
            </a:ln>
          </p:spPr>
          <p:txBody>
            <a:bodyPr/>
            <a:lstStyle/>
            <a:p>
              <a:pPr eaLnBrk="0" hangingPunct="0"/>
              <a:r>
                <a:rPr lang="en-US" altLang="en-US" sz="1200">
                  <a:latin typeface="Times New Roman" panose="02020603050405020304" pitchFamily="18" charset="0"/>
                </a:rPr>
                <a:t>Legacy </a:t>
              </a:r>
            </a:p>
            <a:p>
              <a:pPr eaLnBrk="0" hangingPunct="0"/>
              <a:r>
                <a:rPr lang="en-US" altLang="en-US" sz="1200">
                  <a:latin typeface="Times New Roman" panose="02020603050405020304" pitchFamily="18" charset="0"/>
                </a:rPr>
                <a:t>System #1</a:t>
              </a:r>
              <a:endParaRPr lang="en-US" altLang="en-US" sz="2000">
                <a:latin typeface="Helvetica" panose="020B0604020202020204" pitchFamily="34" charset="0"/>
              </a:endParaRPr>
            </a:p>
          </p:txBody>
        </p:sp>
        <p:sp>
          <p:nvSpPr>
            <p:cNvPr id="341000" name="Rectangle 8"/>
            <p:cNvSpPr>
              <a:spLocks noChangeArrowheads="1"/>
            </p:cNvSpPr>
            <p:nvPr/>
          </p:nvSpPr>
          <p:spPr bwMode="auto">
            <a:xfrm>
              <a:off x="4295" y="6178"/>
              <a:ext cx="1440" cy="785"/>
            </a:xfrm>
            <a:prstGeom prst="rect">
              <a:avLst/>
            </a:prstGeom>
            <a:solidFill>
              <a:srgbClr val="FFFFFF"/>
            </a:solidFill>
            <a:ln w="19050">
              <a:solidFill>
                <a:srgbClr val="000000"/>
              </a:solidFill>
              <a:miter lim="800000"/>
              <a:headEnd/>
              <a:tailEnd/>
            </a:ln>
          </p:spPr>
          <p:txBody>
            <a:bodyPr/>
            <a:lstStyle/>
            <a:p>
              <a:pPr eaLnBrk="0" hangingPunct="0"/>
              <a:r>
                <a:rPr lang="en-US" altLang="en-US" sz="1200">
                  <a:latin typeface="Times New Roman" panose="02020603050405020304" pitchFamily="18" charset="0"/>
                </a:rPr>
                <a:t>Legacy </a:t>
              </a:r>
            </a:p>
            <a:p>
              <a:pPr eaLnBrk="0" hangingPunct="0"/>
              <a:r>
                <a:rPr lang="en-US" altLang="en-US" sz="1200">
                  <a:latin typeface="Times New Roman" panose="02020603050405020304" pitchFamily="18" charset="0"/>
                </a:rPr>
                <a:t>System #2</a:t>
              </a:r>
              <a:endParaRPr lang="en-US" altLang="en-US" sz="2000">
                <a:latin typeface="Helvetica" panose="020B0604020202020204" pitchFamily="34" charset="0"/>
              </a:endParaRPr>
            </a:p>
          </p:txBody>
        </p:sp>
        <p:sp>
          <p:nvSpPr>
            <p:cNvPr id="341001" name="Rectangle 9"/>
            <p:cNvSpPr>
              <a:spLocks noChangeArrowheads="1"/>
            </p:cNvSpPr>
            <p:nvPr/>
          </p:nvSpPr>
          <p:spPr bwMode="auto">
            <a:xfrm>
              <a:off x="5996" y="6178"/>
              <a:ext cx="1440" cy="785"/>
            </a:xfrm>
            <a:prstGeom prst="rect">
              <a:avLst/>
            </a:prstGeom>
            <a:solidFill>
              <a:srgbClr val="FFFFFF"/>
            </a:solidFill>
            <a:ln w="19050">
              <a:solidFill>
                <a:srgbClr val="000000"/>
              </a:solidFill>
              <a:miter lim="800000"/>
              <a:headEnd/>
              <a:tailEnd/>
            </a:ln>
          </p:spPr>
          <p:txBody>
            <a:bodyPr/>
            <a:lstStyle/>
            <a:p>
              <a:pPr eaLnBrk="0" hangingPunct="0"/>
              <a:r>
                <a:rPr lang="en-US" altLang="en-US" sz="1200">
                  <a:latin typeface="Times New Roman" panose="02020603050405020304" pitchFamily="18" charset="0"/>
                </a:rPr>
                <a:t>Legacy </a:t>
              </a:r>
            </a:p>
            <a:p>
              <a:pPr eaLnBrk="0" hangingPunct="0"/>
              <a:r>
                <a:rPr lang="en-US" altLang="en-US" sz="1200">
                  <a:latin typeface="Times New Roman" panose="02020603050405020304" pitchFamily="18" charset="0"/>
                </a:rPr>
                <a:t>System #3</a:t>
              </a:r>
              <a:endParaRPr lang="en-US" altLang="en-US" sz="2000">
                <a:latin typeface="Helvetica" panose="020B0604020202020204" pitchFamily="34" charset="0"/>
              </a:endParaRPr>
            </a:p>
          </p:txBody>
        </p:sp>
        <p:sp>
          <p:nvSpPr>
            <p:cNvPr id="341002" name="Rectangle 10"/>
            <p:cNvSpPr>
              <a:spLocks noChangeArrowheads="1"/>
            </p:cNvSpPr>
            <p:nvPr/>
          </p:nvSpPr>
          <p:spPr bwMode="auto">
            <a:xfrm>
              <a:off x="7698" y="6178"/>
              <a:ext cx="1440" cy="785"/>
            </a:xfrm>
            <a:prstGeom prst="rect">
              <a:avLst/>
            </a:prstGeom>
            <a:solidFill>
              <a:srgbClr val="FFFFFF"/>
            </a:solidFill>
            <a:ln w="19050">
              <a:solidFill>
                <a:srgbClr val="000000"/>
              </a:solidFill>
              <a:miter lim="800000"/>
              <a:headEnd/>
              <a:tailEnd/>
            </a:ln>
          </p:spPr>
          <p:txBody>
            <a:bodyPr/>
            <a:lstStyle/>
            <a:p>
              <a:pPr eaLnBrk="0" hangingPunct="0"/>
              <a:r>
                <a:rPr lang="en-US" altLang="en-US" sz="1200">
                  <a:latin typeface="Times New Roman" panose="02020603050405020304" pitchFamily="18" charset="0"/>
                </a:rPr>
                <a:t>Legacy </a:t>
              </a:r>
            </a:p>
            <a:p>
              <a:pPr eaLnBrk="0" hangingPunct="0"/>
              <a:r>
                <a:rPr lang="en-US" altLang="en-US" sz="1200">
                  <a:latin typeface="Times New Roman" panose="02020603050405020304" pitchFamily="18" charset="0"/>
                </a:rPr>
                <a:t>System #4</a:t>
              </a:r>
              <a:endParaRPr lang="en-US" altLang="en-US" sz="2000">
                <a:latin typeface="Helvetica" panose="020B0604020202020204" pitchFamily="34" charset="0"/>
              </a:endParaRPr>
            </a:p>
          </p:txBody>
        </p:sp>
        <p:sp>
          <p:nvSpPr>
            <p:cNvPr id="341003" name="AutoShape 11"/>
            <p:cNvSpPr>
              <a:spLocks noChangeArrowheads="1"/>
            </p:cNvSpPr>
            <p:nvPr/>
          </p:nvSpPr>
          <p:spPr bwMode="auto">
            <a:xfrm rot="5400000">
              <a:off x="5276" y="3364"/>
              <a:ext cx="1309" cy="916"/>
            </a:xfrm>
            <a:prstGeom prst="flowChartMagneticDrum">
              <a:avLst/>
            </a:prstGeom>
            <a:solidFill>
              <a:srgbClr val="FFFFFF"/>
            </a:solidFill>
            <a:ln w="19050">
              <a:solidFill>
                <a:srgbClr val="000000"/>
              </a:solidFill>
              <a:round/>
              <a:headEnd/>
              <a:tailEnd/>
            </a:ln>
          </p:spPr>
          <p:txBody>
            <a:bodyPr/>
            <a:lstStyle/>
            <a:p>
              <a:endParaRPr lang="en-US"/>
            </a:p>
          </p:txBody>
        </p:sp>
        <p:sp>
          <p:nvSpPr>
            <p:cNvPr id="341004" name="AutoShape 12"/>
            <p:cNvSpPr>
              <a:spLocks noChangeArrowheads="1"/>
            </p:cNvSpPr>
            <p:nvPr/>
          </p:nvSpPr>
          <p:spPr bwMode="auto">
            <a:xfrm>
              <a:off x="6258" y="2643"/>
              <a:ext cx="1178" cy="524"/>
            </a:xfrm>
            <a:prstGeom prst="flowChartDocument">
              <a:avLst/>
            </a:prstGeom>
            <a:solidFill>
              <a:srgbClr val="FFFFFF"/>
            </a:solidFill>
            <a:ln w="9525">
              <a:solidFill>
                <a:srgbClr val="000000"/>
              </a:solidFill>
              <a:miter lim="800000"/>
              <a:headEnd/>
              <a:tailEnd/>
            </a:ln>
          </p:spPr>
          <p:txBody>
            <a:bodyPr/>
            <a:lstStyle/>
            <a:p>
              <a:pPr eaLnBrk="0" hangingPunct="0"/>
              <a:r>
                <a:rPr lang="en-US" altLang="en-US" sz="900">
                  <a:latin typeface="Times New Roman" panose="02020603050405020304" pitchFamily="18" charset="0"/>
                </a:rPr>
                <a:t>In-format</a:t>
              </a:r>
              <a:endParaRPr lang="en-US" altLang="en-US" sz="2000">
                <a:latin typeface="Helvetica" panose="020B0604020202020204" pitchFamily="34" charset="0"/>
              </a:endParaRPr>
            </a:p>
          </p:txBody>
        </p:sp>
        <p:sp>
          <p:nvSpPr>
            <p:cNvPr id="341005" name="Line 13"/>
            <p:cNvSpPr>
              <a:spLocks noChangeShapeType="1"/>
            </p:cNvSpPr>
            <p:nvPr/>
          </p:nvSpPr>
          <p:spPr bwMode="auto">
            <a:xfrm>
              <a:off x="5866" y="2381"/>
              <a:ext cx="0" cy="78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1006" name="AutoShape 14"/>
            <p:cNvSpPr>
              <a:spLocks noChangeArrowheads="1"/>
            </p:cNvSpPr>
            <p:nvPr/>
          </p:nvSpPr>
          <p:spPr bwMode="auto">
            <a:xfrm rot="6763070">
              <a:off x="4753" y="4672"/>
              <a:ext cx="654" cy="78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9525">
              <a:solidFill>
                <a:srgbClr val="000000"/>
              </a:solidFill>
              <a:miter lim="800000"/>
              <a:headEnd/>
              <a:tailEnd/>
            </a:ln>
          </p:spPr>
          <p:txBody>
            <a:bodyPr/>
            <a:lstStyle/>
            <a:p>
              <a:endParaRPr lang="en-US"/>
            </a:p>
          </p:txBody>
        </p:sp>
        <p:sp>
          <p:nvSpPr>
            <p:cNvPr id="341007" name="AutoShape 15"/>
            <p:cNvSpPr>
              <a:spLocks noChangeArrowheads="1"/>
            </p:cNvSpPr>
            <p:nvPr/>
          </p:nvSpPr>
          <p:spPr bwMode="auto">
            <a:xfrm rot="4002291">
              <a:off x="6455" y="4672"/>
              <a:ext cx="654" cy="78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9525">
              <a:solidFill>
                <a:srgbClr val="000000"/>
              </a:solidFill>
              <a:miter lim="800000"/>
              <a:headEnd/>
              <a:tailEnd/>
            </a:ln>
          </p:spPr>
          <p:txBody>
            <a:bodyPr/>
            <a:lstStyle/>
            <a:p>
              <a:endParaRPr lang="en-US"/>
            </a:p>
          </p:txBody>
        </p:sp>
        <p:sp>
          <p:nvSpPr>
            <p:cNvPr id="341008" name="AutoShape 16"/>
            <p:cNvSpPr>
              <a:spLocks noChangeArrowheads="1"/>
            </p:cNvSpPr>
            <p:nvPr/>
          </p:nvSpPr>
          <p:spPr bwMode="auto">
            <a:xfrm rot="7377942">
              <a:off x="3575" y="4541"/>
              <a:ext cx="654" cy="78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9525">
              <a:solidFill>
                <a:srgbClr val="000000"/>
              </a:solidFill>
              <a:miter lim="800000"/>
              <a:headEnd/>
              <a:tailEnd/>
            </a:ln>
          </p:spPr>
          <p:txBody>
            <a:bodyPr/>
            <a:lstStyle/>
            <a:p>
              <a:endParaRPr lang="en-US"/>
            </a:p>
          </p:txBody>
        </p:sp>
        <p:sp>
          <p:nvSpPr>
            <p:cNvPr id="341009" name="AutoShape 17"/>
            <p:cNvSpPr>
              <a:spLocks noChangeArrowheads="1"/>
            </p:cNvSpPr>
            <p:nvPr/>
          </p:nvSpPr>
          <p:spPr bwMode="auto">
            <a:xfrm rot="2802488">
              <a:off x="7633" y="4541"/>
              <a:ext cx="654" cy="78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9525">
              <a:solidFill>
                <a:srgbClr val="000000"/>
              </a:solidFill>
              <a:miter lim="800000"/>
              <a:headEnd/>
              <a:tailEnd/>
            </a:ln>
          </p:spPr>
          <p:txBody>
            <a:bodyPr/>
            <a:lstStyle/>
            <a:p>
              <a:endParaRPr lang="en-US"/>
            </a:p>
          </p:txBody>
        </p:sp>
        <p:sp>
          <p:nvSpPr>
            <p:cNvPr id="341010" name="AutoShape 18"/>
            <p:cNvSpPr>
              <a:spLocks noChangeArrowheads="1"/>
            </p:cNvSpPr>
            <p:nvPr/>
          </p:nvSpPr>
          <p:spPr bwMode="auto">
            <a:xfrm>
              <a:off x="2724" y="5523"/>
              <a:ext cx="1178" cy="524"/>
            </a:xfrm>
            <a:prstGeom prst="flowChartDocument">
              <a:avLst/>
            </a:prstGeom>
            <a:solidFill>
              <a:srgbClr val="FFFFFF"/>
            </a:solidFill>
            <a:ln w="9525">
              <a:solidFill>
                <a:srgbClr val="000000"/>
              </a:solidFill>
              <a:miter lim="800000"/>
              <a:headEnd/>
              <a:tailEnd/>
            </a:ln>
          </p:spPr>
          <p:txBody>
            <a:bodyPr/>
            <a:lstStyle/>
            <a:p>
              <a:pPr eaLnBrk="0" hangingPunct="0"/>
              <a:r>
                <a:rPr lang="en-US" altLang="en-US" sz="900">
                  <a:latin typeface="Times New Roman" panose="02020603050405020304" pitchFamily="18" charset="0"/>
                </a:rPr>
                <a:t>In-format</a:t>
              </a:r>
              <a:endParaRPr lang="en-US" altLang="en-US" sz="2000">
                <a:latin typeface="Helvetica" panose="020B0604020202020204" pitchFamily="34" charset="0"/>
              </a:endParaRPr>
            </a:p>
          </p:txBody>
        </p:sp>
        <p:sp>
          <p:nvSpPr>
            <p:cNvPr id="341011" name="AutoShape 19"/>
            <p:cNvSpPr>
              <a:spLocks noChangeArrowheads="1"/>
            </p:cNvSpPr>
            <p:nvPr/>
          </p:nvSpPr>
          <p:spPr bwMode="auto">
            <a:xfrm>
              <a:off x="4426" y="5523"/>
              <a:ext cx="1178" cy="524"/>
            </a:xfrm>
            <a:prstGeom prst="flowChartDocument">
              <a:avLst/>
            </a:prstGeom>
            <a:solidFill>
              <a:srgbClr val="FFFFFF"/>
            </a:solidFill>
            <a:ln w="9525">
              <a:solidFill>
                <a:srgbClr val="000000"/>
              </a:solidFill>
              <a:miter lim="800000"/>
              <a:headEnd/>
              <a:tailEnd/>
            </a:ln>
          </p:spPr>
          <p:txBody>
            <a:bodyPr/>
            <a:lstStyle/>
            <a:p>
              <a:pPr eaLnBrk="0" hangingPunct="0"/>
              <a:r>
                <a:rPr lang="en-US" altLang="en-US" sz="900">
                  <a:latin typeface="Times New Roman" panose="02020603050405020304" pitchFamily="18" charset="0"/>
                </a:rPr>
                <a:t>In-format</a:t>
              </a:r>
              <a:endParaRPr lang="en-US" altLang="en-US" sz="2000">
                <a:latin typeface="Helvetica" panose="020B0604020202020204" pitchFamily="34" charset="0"/>
              </a:endParaRPr>
            </a:p>
          </p:txBody>
        </p:sp>
        <p:sp>
          <p:nvSpPr>
            <p:cNvPr id="341012" name="AutoShape 20"/>
            <p:cNvSpPr>
              <a:spLocks noChangeArrowheads="1"/>
            </p:cNvSpPr>
            <p:nvPr/>
          </p:nvSpPr>
          <p:spPr bwMode="auto">
            <a:xfrm>
              <a:off x="6127" y="5523"/>
              <a:ext cx="1179" cy="524"/>
            </a:xfrm>
            <a:prstGeom prst="flowChartDocument">
              <a:avLst/>
            </a:prstGeom>
            <a:solidFill>
              <a:srgbClr val="FFFFFF"/>
            </a:solidFill>
            <a:ln w="9525">
              <a:solidFill>
                <a:srgbClr val="000000"/>
              </a:solidFill>
              <a:miter lim="800000"/>
              <a:headEnd/>
              <a:tailEnd/>
            </a:ln>
          </p:spPr>
          <p:txBody>
            <a:bodyPr/>
            <a:lstStyle/>
            <a:p>
              <a:pPr eaLnBrk="0" hangingPunct="0"/>
              <a:r>
                <a:rPr lang="en-US" altLang="en-US" sz="900">
                  <a:latin typeface="Times New Roman" panose="02020603050405020304" pitchFamily="18" charset="0"/>
                </a:rPr>
                <a:t>In-format</a:t>
              </a:r>
              <a:endParaRPr lang="en-US" altLang="en-US" sz="2000">
                <a:latin typeface="Helvetica" panose="020B0604020202020204" pitchFamily="34" charset="0"/>
              </a:endParaRPr>
            </a:p>
          </p:txBody>
        </p:sp>
        <p:sp>
          <p:nvSpPr>
            <p:cNvPr id="341013" name="AutoShape 21"/>
            <p:cNvSpPr>
              <a:spLocks noChangeArrowheads="1"/>
            </p:cNvSpPr>
            <p:nvPr/>
          </p:nvSpPr>
          <p:spPr bwMode="auto">
            <a:xfrm>
              <a:off x="7829" y="5523"/>
              <a:ext cx="1178" cy="524"/>
            </a:xfrm>
            <a:prstGeom prst="flowChartDocument">
              <a:avLst/>
            </a:prstGeom>
            <a:solidFill>
              <a:srgbClr val="FFFFFF"/>
            </a:solidFill>
            <a:ln w="9525">
              <a:solidFill>
                <a:srgbClr val="000000"/>
              </a:solidFill>
              <a:miter lim="800000"/>
              <a:headEnd/>
              <a:tailEnd/>
            </a:ln>
          </p:spPr>
          <p:txBody>
            <a:bodyPr/>
            <a:lstStyle/>
            <a:p>
              <a:pPr eaLnBrk="0" hangingPunct="0"/>
              <a:r>
                <a:rPr lang="en-US" altLang="en-US" sz="900">
                  <a:latin typeface="Times New Roman" panose="02020603050405020304" pitchFamily="18" charset="0"/>
                </a:rPr>
                <a:t>In-format</a:t>
              </a:r>
              <a:endParaRPr lang="en-US" altLang="en-US" sz="2000">
                <a:latin typeface="Helvetica" panose="020B0604020202020204" pitchFamily="34" charset="0"/>
              </a:endParaRPr>
            </a:p>
          </p:txBody>
        </p:sp>
        <p:sp>
          <p:nvSpPr>
            <p:cNvPr id="341014" name="AutoShape 22"/>
            <p:cNvSpPr>
              <a:spLocks noChangeArrowheads="1"/>
            </p:cNvSpPr>
            <p:nvPr/>
          </p:nvSpPr>
          <p:spPr bwMode="auto">
            <a:xfrm>
              <a:off x="3509" y="1989"/>
              <a:ext cx="393" cy="261"/>
            </a:xfrm>
            <a:prstGeom prst="flowChartDocument">
              <a:avLst/>
            </a:prstGeom>
            <a:solidFill>
              <a:srgbClr val="FFFFFF"/>
            </a:solidFill>
            <a:ln w="9525">
              <a:solidFill>
                <a:srgbClr val="000000"/>
              </a:solidFill>
              <a:miter lim="800000"/>
              <a:headEnd/>
              <a:tailEnd/>
            </a:ln>
          </p:spPr>
          <p:txBody>
            <a:bodyPr/>
            <a:lstStyle/>
            <a:p>
              <a:pPr eaLnBrk="0" hangingPunct="0"/>
              <a:endParaRPr lang="en-CA" altLang="en-US" sz="2000">
                <a:latin typeface="Helvetica" panose="020B0604020202020204" pitchFamily="34" charset="0"/>
              </a:endParaRPr>
            </a:p>
          </p:txBody>
        </p:sp>
        <p:sp>
          <p:nvSpPr>
            <p:cNvPr id="341015" name="Text Box 23"/>
            <p:cNvSpPr txBox="1">
              <a:spLocks noChangeArrowheads="1"/>
            </p:cNvSpPr>
            <p:nvPr/>
          </p:nvSpPr>
          <p:spPr bwMode="auto">
            <a:xfrm>
              <a:off x="2462" y="1727"/>
              <a:ext cx="1571"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900" b="1">
                  <a:latin typeface="Times New Roman" panose="02020603050405020304" pitchFamily="18" charset="0"/>
                </a:rPr>
                <a:t>Key:</a:t>
              </a:r>
            </a:p>
            <a:p>
              <a:pPr eaLnBrk="0" hangingPunct="0"/>
              <a:r>
                <a:rPr lang="en-US" altLang="en-US" sz="900">
                  <a:latin typeface="Times New Roman" panose="02020603050405020304" pitchFamily="18" charset="0"/>
                </a:rPr>
                <a:t>Message = </a:t>
              </a:r>
              <a:endParaRPr lang="en-US" altLang="en-US" sz="2000">
                <a:latin typeface="Helvetica" panose="020B0604020202020204" pitchFamily="34" charset="0"/>
              </a:endParaRPr>
            </a:p>
          </p:txBody>
        </p:sp>
      </p:grpSp>
      <p:grpSp>
        <p:nvGrpSpPr>
          <p:cNvPr id="341016" name="Group 24"/>
          <p:cNvGrpSpPr>
            <a:grpSpLocks noChangeAspect="1"/>
          </p:cNvGrpSpPr>
          <p:nvPr/>
        </p:nvGrpSpPr>
        <p:grpSpPr bwMode="auto">
          <a:xfrm>
            <a:off x="1187450" y="4868863"/>
            <a:ext cx="5256213" cy="1146175"/>
            <a:chOff x="2331" y="2981"/>
            <a:chExt cx="7200" cy="1570"/>
          </a:xfrm>
        </p:grpSpPr>
        <p:sp>
          <p:nvSpPr>
            <p:cNvPr id="341017" name="AutoShape 25"/>
            <p:cNvSpPr>
              <a:spLocks noChangeAspect="1" noChangeArrowheads="1"/>
            </p:cNvSpPr>
            <p:nvPr/>
          </p:nvSpPr>
          <p:spPr bwMode="auto">
            <a:xfrm>
              <a:off x="2331" y="2981"/>
              <a:ext cx="7200" cy="15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1018" name="AutoShape 26"/>
            <p:cNvSpPr>
              <a:spLocks noChangeArrowheads="1"/>
            </p:cNvSpPr>
            <p:nvPr/>
          </p:nvSpPr>
          <p:spPr bwMode="auto">
            <a:xfrm>
              <a:off x="2724" y="3635"/>
              <a:ext cx="1178" cy="523"/>
            </a:xfrm>
            <a:prstGeom prst="flowChartDocument">
              <a:avLst/>
            </a:prstGeom>
            <a:solidFill>
              <a:srgbClr val="FFFFFF"/>
            </a:solidFill>
            <a:ln w="9525">
              <a:solidFill>
                <a:srgbClr val="000000"/>
              </a:solidFill>
              <a:miter lim="800000"/>
              <a:headEnd/>
              <a:tailEnd/>
            </a:ln>
          </p:spPr>
          <p:txBody>
            <a:bodyPr/>
            <a:lstStyle/>
            <a:p>
              <a:pPr eaLnBrk="0" hangingPunct="0"/>
              <a:r>
                <a:rPr lang="en-US" altLang="en-US" sz="900">
                  <a:latin typeface="Times New Roman" panose="02020603050405020304" pitchFamily="18" charset="0"/>
                </a:rPr>
                <a:t>In-format</a:t>
              </a:r>
              <a:endParaRPr lang="en-US" altLang="en-US" sz="2000">
                <a:latin typeface="Helvetica" panose="020B0604020202020204" pitchFamily="34" charset="0"/>
              </a:endParaRPr>
            </a:p>
          </p:txBody>
        </p:sp>
        <p:sp>
          <p:nvSpPr>
            <p:cNvPr id="341019" name="Rectangle 27"/>
            <p:cNvSpPr>
              <a:spLocks noChangeArrowheads="1"/>
            </p:cNvSpPr>
            <p:nvPr/>
          </p:nvSpPr>
          <p:spPr bwMode="auto">
            <a:xfrm>
              <a:off x="4556" y="3242"/>
              <a:ext cx="1571" cy="1178"/>
            </a:xfrm>
            <a:prstGeom prst="rect">
              <a:avLst/>
            </a:prstGeom>
            <a:solidFill>
              <a:srgbClr val="FFFFFF"/>
            </a:solidFill>
            <a:ln w="19050">
              <a:solidFill>
                <a:srgbClr val="000000"/>
              </a:solidFill>
              <a:miter lim="800000"/>
              <a:headEnd/>
              <a:tailEnd/>
            </a:ln>
          </p:spPr>
          <p:txBody>
            <a:bodyPr/>
            <a:lstStyle/>
            <a:p>
              <a:pPr eaLnBrk="0" hangingPunct="0"/>
              <a:r>
                <a:rPr lang="en-US" altLang="en-US" sz="1200">
                  <a:latin typeface="Times New Roman" panose="02020603050405020304" pitchFamily="18" charset="0"/>
                </a:rPr>
                <a:t>Message </a:t>
              </a:r>
            </a:p>
            <a:p>
              <a:pPr eaLnBrk="0" hangingPunct="0"/>
              <a:r>
                <a:rPr lang="en-US" altLang="en-US" sz="1200">
                  <a:latin typeface="Times New Roman" panose="02020603050405020304" pitchFamily="18" charset="0"/>
                </a:rPr>
                <a:t>Transform</a:t>
              </a:r>
              <a:endParaRPr lang="en-US" altLang="en-US" sz="2000">
                <a:latin typeface="Helvetica" panose="020B0604020202020204" pitchFamily="34" charset="0"/>
              </a:endParaRPr>
            </a:p>
          </p:txBody>
        </p:sp>
        <p:sp>
          <p:nvSpPr>
            <p:cNvPr id="341020" name="AutoShape 28"/>
            <p:cNvSpPr>
              <a:spLocks noChangeArrowheads="1"/>
            </p:cNvSpPr>
            <p:nvPr/>
          </p:nvSpPr>
          <p:spPr bwMode="auto">
            <a:xfrm>
              <a:off x="6651" y="3504"/>
              <a:ext cx="1178" cy="785"/>
            </a:xfrm>
            <a:prstGeom prst="flowChartDocument">
              <a:avLst/>
            </a:prstGeom>
            <a:solidFill>
              <a:srgbClr val="FFFFFF"/>
            </a:solidFill>
            <a:ln w="9525">
              <a:solidFill>
                <a:srgbClr val="000000"/>
              </a:solidFill>
              <a:miter lim="800000"/>
              <a:headEnd/>
              <a:tailEnd/>
            </a:ln>
          </p:spPr>
          <p:txBody>
            <a:bodyPr/>
            <a:lstStyle/>
            <a:p>
              <a:pPr eaLnBrk="0" hangingPunct="0"/>
              <a:r>
                <a:rPr lang="en-US" altLang="en-US" sz="900">
                  <a:latin typeface="Times New Roman" panose="02020603050405020304" pitchFamily="18" charset="0"/>
                </a:rPr>
                <a:t>Legacyformat</a:t>
              </a:r>
              <a:endParaRPr lang="en-US" altLang="en-US" sz="2000">
                <a:latin typeface="Helvetica" panose="020B0604020202020204" pitchFamily="34" charset="0"/>
              </a:endParaRPr>
            </a:p>
          </p:txBody>
        </p:sp>
        <p:sp>
          <p:nvSpPr>
            <p:cNvPr id="341021" name="AutoShape 29"/>
            <p:cNvSpPr>
              <a:spLocks noChangeArrowheads="1"/>
            </p:cNvSpPr>
            <p:nvPr/>
          </p:nvSpPr>
          <p:spPr bwMode="auto">
            <a:xfrm>
              <a:off x="8615" y="3242"/>
              <a:ext cx="785" cy="1178"/>
            </a:xfrm>
            <a:prstGeom prst="can">
              <a:avLst>
                <a:gd name="adj" fmla="val 17507"/>
              </a:avLst>
            </a:prstGeom>
            <a:solidFill>
              <a:srgbClr val="FFFFFF"/>
            </a:solidFill>
            <a:ln w="19050">
              <a:solidFill>
                <a:srgbClr val="000000"/>
              </a:solidFill>
              <a:round/>
              <a:headEnd/>
              <a:tailEnd/>
            </a:ln>
          </p:spPr>
          <p:txBody>
            <a:bodyPr/>
            <a:lstStyle/>
            <a:p>
              <a:endParaRPr lang="en-US"/>
            </a:p>
          </p:txBody>
        </p:sp>
        <p:sp>
          <p:nvSpPr>
            <p:cNvPr id="341022" name="Line 30"/>
            <p:cNvSpPr>
              <a:spLocks noChangeShapeType="1"/>
            </p:cNvSpPr>
            <p:nvPr/>
          </p:nvSpPr>
          <p:spPr bwMode="auto">
            <a:xfrm>
              <a:off x="3902" y="3897"/>
              <a:ext cx="65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1023" name="Line 31"/>
            <p:cNvSpPr>
              <a:spLocks noChangeShapeType="1"/>
            </p:cNvSpPr>
            <p:nvPr/>
          </p:nvSpPr>
          <p:spPr bwMode="auto">
            <a:xfrm>
              <a:off x="6127" y="3897"/>
              <a:ext cx="524"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1024" name="Line 32"/>
            <p:cNvSpPr>
              <a:spLocks noChangeShapeType="1"/>
            </p:cNvSpPr>
            <p:nvPr/>
          </p:nvSpPr>
          <p:spPr bwMode="auto">
            <a:xfrm>
              <a:off x="7829" y="3897"/>
              <a:ext cx="78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1025" name="Text Box 33"/>
            <p:cNvSpPr txBox="1">
              <a:spLocks noChangeArrowheads="1"/>
            </p:cNvSpPr>
            <p:nvPr/>
          </p:nvSpPr>
          <p:spPr bwMode="auto">
            <a:xfrm>
              <a:off x="7829" y="2981"/>
              <a:ext cx="1047"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200">
                  <a:latin typeface="Times New Roman" panose="02020603050405020304" pitchFamily="18" charset="0"/>
                </a:rPr>
                <a:t>API</a:t>
              </a:r>
            </a:p>
            <a:p>
              <a:pPr eaLnBrk="0" hangingPunct="0"/>
              <a:r>
                <a:rPr lang="en-US" altLang="en-US" sz="1200">
                  <a:latin typeface="Times New Roman" panose="02020603050405020304" pitchFamily="18" charset="0"/>
                </a:rPr>
                <a:t>call</a:t>
              </a:r>
              <a:endParaRPr lang="en-US" altLang="en-US" sz="2000">
                <a:latin typeface="Helvetica" panose="020B0604020202020204" pitchFamily="34" charset="0"/>
              </a:endParaRPr>
            </a:p>
          </p:txBody>
        </p:sp>
        <p:sp>
          <p:nvSpPr>
            <p:cNvPr id="341026" name="Text Box 34"/>
            <p:cNvSpPr txBox="1">
              <a:spLocks noChangeArrowheads="1"/>
            </p:cNvSpPr>
            <p:nvPr/>
          </p:nvSpPr>
          <p:spPr bwMode="auto">
            <a:xfrm>
              <a:off x="3509" y="2981"/>
              <a:ext cx="1047"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200">
                  <a:latin typeface="Times New Roman" panose="02020603050405020304" pitchFamily="18" charset="0"/>
                </a:rPr>
                <a:t>Queue</a:t>
              </a:r>
            </a:p>
            <a:p>
              <a:pPr eaLnBrk="0" hangingPunct="0"/>
              <a:r>
                <a:rPr lang="en-US" altLang="en-US" sz="1200">
                  <a:latin typeface="Times New Roman" panose="02020603050405020304" pitchFamily="18" charset="0"/>
                </a:rPr>
                <a:t>Read</a:t>
              </a:r>
              <a:endParaRPr lang="en-US" altLang="en-US" sz="2000">
                <a:latin typeface="Helvetica" panose="020B0604020202020204" pitchFamily="34" charset="0"/>
              </a:endParaRPr>
            </a:p>
          </p:txBody>
        </p:sp>
      </p:grpSp>
      <p:sp>
        <p:nvSpPr>
          <p:cNvPr id="341027" name="Line 35"/>
          <p:cNvSpPr>
            <a:spLocks noChangeShapeType="1"/>
          </p:cNvSpPr>
          <p:nvPr/>
        </p:nvSpPr>
        <p:spPr bwMode="auto">
          <a:xfrm flipH="1">
            <a:off x="1258888" y="4508500"/>
            <a:ext cx="865187"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1028" name="Line 36"/>
          <p:cNvSpPr>
            <a:spLocks noChangeShapeType="1"/>
          </p:cNvSpPr>
          <p:nvPr/>
        </p:nvSpPr>
        <p:spPr bwMode="auto">
          <a:xfrm>
            <a:off x="3132138" y="4508500"/>
            <a:ext cx="3095625"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en-US"/>
              <a:t>What if …</a:t>
            </a:r>
          </a:p>
        </p:txBody>
      </p:sp>
      <p:sp>
        <p:nvSpPr>
          <p:cNvPr id="368643" name="Rectangle 3"/>
          <p:cNvSpPr>
            <a:spLocks noGrp="1" noChangeArrowheads="1"/>
          </p:cNvSpPr>
          <p:nvPr>
            <p:ph idx="1"/>
          </p:nvPr>
        </p:nvSpPr>
        <p:spPr/>
        <p:txBody>
          <a:bodyPr/>
          <a:lstStyle/>
          <a:p>
            <a:r>
              <a:rPr lang="en-US" altLang="en-US"/>
              <a:t>the common </a:t>
            </a:r>
            <a:r>
              <a:rPr lang="en-US" altLang="en-US" i="1"/>
              <a:t>In-format</a:t>
            </a:r>
            <a:r>
              <a:rPr lang="en-US" altLang="en-US"/>
              <a:t> message format changes?</a:t>
            </a:r>
          </a:p>
          <a:p>
            <a:r>
              <a:rPr lang="en-US" altLang="en-US"/>
              <a:t>any legacy system API changes?</a:t>
            </a:r>
          </a:p>
          <a:p>
            <a:r>
              <a:rPr lang="en-US" altLang="en-US"/>
              <a:t>any of the transformations needs modifying? </a:t>
            </a:r>
          </a:p>
        </p:txBody>
      </p:sp>
      <p:sp>
        <p:nvSpPr>
          <p:cNvPr id="4" name="Slide Number Placeholder 5"/>
          <p:cNvSpPr>
            <a:spLocks noGrp="1"/>
          </p:cNvSpPr>
          <p:nvPr>
            <p:ph type="sldNum" sz="quarter" idx="12"/>
          </p:nvPr>
        </p:nvSpPr>
        <p:spPr/>
        <p:txBody>
          <a:bodyPr/>
          <a:lstStyle/>
          <a:p>
            <a:fld id="{AAE890DE-0EE2-4B60-8F1A-0CA9F6303A6A}" type="slidenum">
              <a:rPr lang="en-US" altLang="en-US"/>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altLang="en-US"/>
              <a:t>Introduction</a:t>
            </a:r>
          </a:p>
        </p:txBody>
      </p:sp>
      <p:sp>
        <p:nvSpPr>
          <p:cNvPr id="334851" name="Rectangle 3"/>
          <p:cNvSpPr>
            <a:spLocks noGrp="1" noChangeArrowheads="1"/>
          </p:cNvSpPr>
          <p:nvPr>
            <p:ph idx="1"/>
          </p:nvPr>
        </p:nvSpPr>
        <p:spPr/>
        <p:txBody>
          <a:bodyPr/>
          <a:lstStyle/>
          <a:p>
            <a:r>
              <a:rPr lang="en-US" altLang="en-US" sz="2600"/>
              <a:t>Middleware is the plumbing or wiring of IT applications</a:t>
            </a:r>
          </a:p>
          <a:p>
            <a:r>
              <a:rPr lang="en-US" altLang="en-US" sz="2600"/>
              <a:t>Provides applications with fundamental services for distributed computing</a:t>
            </a:r>
          </a:p>
          <a:p>
            <a:r>
              <a:rPr lang="en-US" altLang="en-US" sz="2600"/>
              <a:t>Insulates applications from underlying platform (OS, DBMS, etc) APIs</a:t>
            </a:r>
          </a:p>
          <a:p>
            <a:r>
              <a:rPr lang="en-US" altLang="en-US" sz="2600"/>
              <a:t>Lots of middleware exists</a:t>
            </a:r>
          </a:p>
          <a:p>
            <a:pPr lvl="1"/>
            <a:r>
              <a:rPr lang="en-US" altLang="en-US" sz="2200"/>
              <a:t>Different purposes</a:t>
            </a:r>
          </a:p>
          <a:p>
            <a:pPr lvl="1"/>
            <a:r>
              <a:rPr lang="en-US" altLang="en-US" sz="2200"/>
              <a:t>Different vendors</a:t>
            </a:r>
          </a:p>
          <a:p>
            <a:pPr lvl="1"/>
            <a:r>
              <a:rPr lang="en-US" altLang="en-US" sz="2200"/>
              <a:t>Different standards and proprietary technologies</a:t>
            </a:r>
          </a:p>
        </p:txBody>
      </p:sp>
      <p:sp>
        <p:nvSpPr>
          <p:cNvPr id="4" name="Slide Number Placeholder 5"/>
          <p:cNvSpPr>
            <a:spLocks noGrp="1"/>
          </p:cNvSpPr>
          <p:nvPr>
            <p:ph type="sldNum" sz="quarter" idx="12"/>
          </p:nvPr>
        </p:nvSpPr>
        <p:spPr/>
        <p:txBody>
          <a:bodyPr/>
          <a:lstStyle/>
          <a:p>
            <a:fld id="{25CA85D6-AF91-40BF-B624-C9A11B62CBD9}" type="slidenum">
              <a:rPr lang="en-US" altLang="en-US"/>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ltLang="en-US"/>
              <a:t>Alternative Solution</a:t>
            </a:r>
          </a:p>
        </p:txBody>
      </p:sp>
      <p:sp>
        <p:nvSpPr>
          <p:cNvPr id="367642" name="Rectangle 26"/>
          <p:cNvSpPr>
            <a:spLocks noGrp="1" noChangeArrowheads="1"/>
          </p:cNvSpPr>
          <p:nvPr>
            <p:ph idx="1"/>
          </p:nvPr>
        </p:nvSpPr>
        <p:spPr>
          <a:xfrm>
            <a:off x="5651500" y="1773238"/>
            <a:ext cx="3313113" cy="4357687"/>
          </a:xfrm>
          <a:noFill/>
          <a:ln/>
        </p:spPr>
        <p:txBody>
          <a:bodyPr/>
          <a:lstStyle/>
          <a:p>
            <a:r>
              <a:rPr lang="en-US" altLang="en-US"/>
              <a:t>Transformations in broker</a:t>
            </a:r>
          </a:p>
          <a:p>
            <a:r>
              <a:rPr lang="en-US" altLang="en-US"/>
              <a:t>Simplified endpoints</a:t>
            </a:r>
          </a:p>
          <a:p>
            <a:r>
              <a:rPr lang="en-US" altLang="en-US"/>
              <a:t>Decouples Web and legacy components</a:t>
            </a:r>
          </a:p>
        </p:txBody>
      </p:sp>
      <p:sp>
        <p:nvSpPr>
          <p:cNvPr id="26" name="Slide Number Placeholder 5"/>
          <p:cNvSpPr>
            <a:spLocks noGrp="1"/>
          </p:cNvSpPr>
          <p:nvPr>
            <p:ph type="sldNum" sz="quarter" idx="12"/>
          </p:nvPr>
        </p:nvSpPr>
        <p:spPr/>
        <p:txBody>
          <a:bodyPr/>
          <a:lstStyle/>
          <a:p>
            <a:fld id="{6313EF6F-198B-4934-90F4-F85CE6157209}" type="slidenum">
              <a:rPr lang="en-US" altLang="en-US"/>
              <a:pPr/>
              <a:t>30</a:t>
            </a:fld>
            <a:endParaRPr lang="en-US" altLang="en-US"/>
          </a:p>
        </p:txBody>
      </p:sp>
      <p:grpSp>
        <p:nvGrpSpPr>
          <p:cNvPr id="367620" name="Group 4"/>
          <p:cNvGrpSpPr>
            <a:grpSpLocks noChangeAspect="1"/>
          </p:cNvGrpSpPr>
          <p:nvPr/>
        </p:nvGrpSpPr>
        <p:grpSpPr bwMode="auto">
          <a:xfrm>
            <a:off x="323850" y="1484313"/>
            <a:ext cx="5426075" cy="4241800"/>
            <a:chOff x="2331" y="1465"/>
            <a:chExt cx="7200" cy="5629"/>
          </a:xfrm>
        </p:grpSpPr>
        <p:sp>
          <p:nvSpPr>
            <p:cNvPr id="367621" name="AutoShape 5"/>
            <p:cNvSpPr>
              <a:spLocks noChangeAspect="1" noChangeArrowheads="1"/>
            </p:cNvSpPr>
            <p:nvPr/>
          </p:nvSpPr>
          <p:spPr bwMode="auto">
            <a:xfrm>
              <a:off x="2331" y="1465"/>
              <a:ext cx="7200" cy="5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7622" name="Rectangle 6"/>
            <p:cNvSpPr>
              <a:spLocks noChangeArrowheads="1"/>
            </p:cNvSpPr>
            <p:nvPr/>
          </p:nvSpPr>
          <p:spPr bwMode="auto">
            <a:xfrm>
              <a:off x="5080" y="1596"/>
              <a:ext cx="1702" cy="785"/>
            </a:xfrm>
            <a:prstGeom prst="rect">
              <a:avLst/>
            </a:prstGeom>
            <a:solidFill>
              <a:srgbClr val="FFFFFF"/>
            </a:solidFill>
            <a:ln w="19050">
              <a:solidFill>
                <a:srgbClr val="000000"/>
              </a:solidFill>
              <a:miter lim="800000"/>
              <a:headEnd/>
              <a:tailEnd/>
            </a:ln>
          </p:spPr>
          <p:txBody>
            <a:bodyPr/>
            <a:lstStyle/>
            <a:p>
              <a:pPr algn="ctr" eaLnBrk="0" hangingPunct="0"/>
              <a:r>
                <a:rPr lang="en-US" altLang="en-US" sz="1200">
                  <a:latin typeface="Times New Roman" panose="02020603050405020304" pitchFamily="18" charset="0"/>
                </a:rPr>
                <a:t>Web</a:t>
              </a:r>
            </a:p>
            <a:p>
              <a:pPr algn="ctr" eaLnBrk="0" hangingPunct="0"/>
              <a:r>
                <a:rPr lang="en-US" altLang="en-US" sz="1200">
                  <a:latin typeface="Times New Roman" panose="02020603050405020304" pitchFamily="18" charset="0"/>
                </a:rPr>
                <a:t>Component</a:t>
              </a:r>
              <a:endParaRPr lang="en-US" altLang="en-US" sz="2000">
                <a:latin typeface="Helvetica" panose="020B0604020202020204" pitchFamily="34" charset="0"/>
              </a:endParaRPr>
            </a:p>
          </p:txBody>
        </p:sp>
        <p:sp>
          <p:nvSpPr>
            <p:cNvPr id="367623" name="Rectangle 7"/>
            <p:cNvSpPr>
              <a:spLocks noChangeArrowheads="1"/>
            </p:cNvSpPr>
            <p:nvPr/>
          </p:nvSpPr>
          <p:spPr bwMode="auto">
            <a:xfrm>
              <a:off x="2462" y="6178"/>
              <a:ext cx="1440" cy="785"/>
            </a:xfrm>
            <a:prstGeom prst="rect">
              <a:avLst/>
            </a:prstGeom>
            <a:solidFill>
              <a:srgbClr val="FFFFFF"/>
            </a:solidFill>
            <a:ln w="19050">
              <a:solidFill>
                <a:srgbClr val="000000"/>
              </a:solidFill>
              <a:miter lim="800000"/>
              <a:headEnd/>
              <a:tailEnd/>
            </a:ln>
          </p:spPr>
          <p:txBody>
            <a:bodyPr/>
            <a:lstStyle/>
            <a:p>
              <a:pPr eaLnBrk="0" hangingPunct="0"/>
              <a:r>
                <a:rPr lang="en-US" altLang="en-US" sz="1200">
                  <a:latin typeface="Times New Roman" panose="02020603050405020304" pitchFamily="18" charset="0"/>
                </a:rPr>
                <a:t>Legacy </a:t>
              </a:r>
            </a:p>
            <a:p>
              <a:pPr eaLnBrk="0" hangingPunct="0"/>
              <a:r>
                <a:rPr lang="en-US" altLang="en-US" sz="1200">
                  <a:latin typeface="Times New Roman" panose="02020603050405020304" pitchFamily="18" charset="0"/>
                </a:rPr>
                <a:t>System #1</a:t>
              </a:r>
              <a:endParaRPr lang="en-US" altLang="en-US" sz="2000">
                <a:latin typeface="Helvetica" panose="020B0604020202020204" pitchFamily="34" charset="0"/>
              </a:endParaRPr>
            </a:p>
          </p:txBody>
        </p:sp>
        <p:sp>
          <p:nvSpPr>
            <p:cNvPr id="367624" name="Rectangle 8"/>
            <p:cNvSpPr>
              <a:spLocks noChangeArrowheads="1"/>
            </p:cNvSpPr>
            <p:nvPr/>
          </p:nvSpPr>
          <p:spPr bwMode="auto">
            <a:xfrm>
              <a:off x="4295" y="6178"/>
              <a:ext cx="1440" cy="785"/>
            </a:xfrm>
            <a:prstGeom prst="rect">
              <a:avLst/>
            </a:prstGeom>
            <a:solidFill>
              <a:srgbClr val="FFFFFF"/>
            </a:solidFill>
            <a:ln w="19050">
              <a:solidFill>
                <a:srgbClr val="000000"/>
              </a:solidFill>
              <a:miter lim="800000"/>
              <a:headEnd/>
              <a:tailEnd/>
            </a:ln>
          </p:spPr>
          <p:txBody>
            <a:bodyPr/>
            <a:lstStyle/>
            <a:p>
              <a:pPr eaLnBrk="0" hangingPunct="0"/>
              <a:r>
                <a:rPr lang="en-US" altLang="en-US" sz="1200">
                  <a:latin typeface="Times New Roman" panose="02020603050405020304" pitchFamily="18" charset="0"/>
                </a:rPr>
                <a:t>Legacy </a:t>
              </a:r>
            </a:p>
            <a:p>
              <a:pPr eaLnBrk="0" hangingPunct="0"/>
              <a:r>
                <a:rPr lang="en-US" altLang="en-US" sz="1200">
                  <a:latin typeface="Times New Roman" panose="02020603050405020304" pitchFamily="18" charset="0"/>
                </a:rPr>
                <a:t>System #2</a:t>
              </a:r>
              <a:endParaRPr lang="en-US" altLang="en-US" sz="2000">
                <a:latin typeface="Helvetica" panose="020B0604020202020204" pitchFamily="34" charset="0"/>
              </a:endParaRPr>
            </a:p>
          </p:txBody>
        </p:sp>
        <p:sp>
          <p:nvSpPr>
            <p:cNvPr id="367625" name="Rectangle 9"/>
            <p:cNvSpPr>
              <a:spLocks noChangeArrowheads="1"/>
            </p:cNvSpPr>
            <p:nvPr/>
          </p:nvSpPr>
          <p:spPr bwMode="auto">
            <a:xfrm>
              <a:off x="6127" y="6178"/>
              <a:ext cx="1440" cy="785"/>
            </a:xfrm>
            <a:prstGeom prst="rect">
              <a:avLst/>
            </a:prstGeom>
            <a:solidFill>
              <a:srgbClr val="FFFFFF"/>
            </a:solidFill>
            <a:ln w="19050">
              <a:solidFill>
                <a:srgbClr val="000000"/>
              </a:solidFill>
              <a:miter lim="800000"/>
              <a:headEnd/>
              <a:tailEnd/>
            </a:ln>
          </p:spPr>
          <p:txBody>
            <a:bodyPr/>
            <a:lstStyle/>
            <a:p>
              <a:pPr eaLnBrk="0" hangingPunct="0"/>
              <a:r>
                <a:rPr lang="en-US" altLang="en-US" sz="1200">
                  <a:latin typeface="Times New Roman" panose="02020603050405020304" pitchFamily="18" charset="0"/>
                </a:rPr>
                <a:t>Legacy </a:t>
              </a:r>
            </a:p>
            <a:p>
              <a:pPr eaLnBrk="0" hangingPunct="0"/>
              <a:r>
                <a:rPr lang="en-US" altLang="en-US" sz="1200">
                  <a:latin typeface="Times New Roman" panose="02020603050405020304" pitchFamily="18" charset="0"/>
                </a:rPr>
                <a:t>System #3</a:t>
              </a:r>
              <a:endParaRPr lang="en-US" altLang="en-US" sz="2000">
                <a:latin typeface="Helvetica" panose="020B0604020202020204" pitchFamily="34" charset="0"/>
              </a:endParaRPr>
            </a:p>
          </p:txBody>
        </p:sp>
        <p:sp>
          <p:nvSpPr>
            <p:cNvPr id="367626" name="Rectangle 10"/>
            <p:cNvSpPr>
              <a:spLocks noChangeArrowheads="1"/>
            </p:cNvSpPr>
            <p:nvPr/>
          </p:nvSpPr>
          <p:spPr bwMode="auto">
            <a:xfrm>
              <a:off x="7829" y="6178"/>
              <a:ext cx="1440" cy="785"/>
            </a:xfrm>
            <a:prstGeom prst="rect">
              <a:avLst/>
            </a:prstGeom>
            <a:solidFill>
              <a:srgbClr val="FFFFFF"/>
            </a:solidFill>
            <a:ln w="19050">
              <a:solidFill>
                <a:srgbClr val="000000"/>
              </a:solidFill>
              <a:miter lim="800000"/>
              <a:headEnd/>
              <a:tailEnd/>
            </a:ln>
          </p:spPr>
          <p:txBody>
            <a:bodyPr/>
            <a:lstStyle/>
            <a:p>
              <a:pPr eaLnBrk="0" hangingPunct="0"/>
              <a:r>
                <a:rPr lang="en-US" altLang="en-US" sz="1200">
                  <a:latin typeface="Times New Roman" panose="02020603050405020304" pitchFamily="18" charset="0"/>
                </a:rPr>
                <a:t>Legacy </a:t>
              </a:r>
            </a:p>
            <a:p>
              <a:pPr eaLnBrk="0" hangingPunct="0"/>
              <a:r>
                <a:rPr lang="en-US" altLang="en-US" sz="1200">
                  <a:latin typeface="Times New Roman" panose="02020603050405020304" pitchFamily="18" charset="0"/>
                </a:rPr>
                <a:t>System #4</a:t>
              </a:r>
              <a:endParaRPr lang="en-US" altLang="en-US" sz="2000">
                <a:latin typeface="Helvetica" panose="020B0604020202020204" pitchFamily="34" charset="0"/>
              </a:endParaRPr>
            </a:p>
          </p:txBody>
        </p:sp>
        <p:sp>
          <p:nvSpPr>
            <p:cNvPr id="367627" name="AutoShape 11"/>
            <p:cNvSpPr>
              <a:spLocks noChangeArrowheads="1"/>
            </p:cNvSpPr>
            <p:nvPr/>
          </p:nvSpPr>
          <p:spPr bwMode="auto">
            <a:xfrm>
              <a:off x="6258" y="2643"/>
              <a:ext cx="1178" cy="524"/>
            </a:xfrm>
            <a:prstGeom prst="flowChartDocument">
              <a:avLst/>
            </a:prstGeom>
            <a:solidFill>
              <a:srgbClr val="FFFFFF"/>
            </a:solidFill>
            <a:ln w="9525">
              <a:solidFill>
                <a:srgbClr val="000000"/>
              </a:solidFill>
              <a:miter lim="800000"/>
              <a:headEnd/>
              <a:tailEnd/>
            </a:ln>
          </p:spPr>
          <p:txBody>
            <a:bodyPr/>
            <a:lstStyle/>
            <a:p>
              <a:pPr eaLnBrk="0" hangingPunct="0"/>
              <a:r>
                <a:rPr lang="en-US" altLang="en-US" sz="900">
                  <a:latin typeface="Times New Roman" panose="02020603050405020304" pitchFamily="18" charset="0"/>
                </a:rPr>
                <a:t>In-format</a:t>
              </a:r>
              <a:endParaRPr lang="en-US" altLang="en-US" sz="2000">
                <a:latin typeface="Helvetica" panose="020B0604020202020204" pitchFamily="34" charset="0"/>
              </a:endParaRPr>
            </a:p>
          </p:txBody>
        </p:sp>
        <p:sp>
          <p:nvSpPr>
            <p:cNvPr id="367628" name="Line 12"/>
            <p:cNvSpPr>
              <a:spLocks noChangeShapeType="1"/>
            </p:cNvSpPr>
            <p:nvPr/>
          </p:nvSpPr>
          <p:spPr bwMode="auto">
            <a:xfrm>
              <a:off x="5866" y="2381"/>
              <a:ext cx="0" cy="78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7629" name="AutoShape 13"/>
            <p:cNvSpPr>
              <a:spLocks noChangeArrowheads="1"/>
            </p:cNvSpPr>
            <p:nvPr/>
          </p:nvSpPr>
          <p:spPr bwMode="auto">
            <a:xfrm rot="6763070">
              <a:off x="4753" y="4672"/>
              <a:ext cx="654" cy="78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9525">
              <a:solidFill>
                <a:srgbClr val="000000"/>
              </a:solidFill>
              <a:miter lim="800000"/>
              <a:headEnd/>
              <a:tailEnd/>
            </a:ln>
          </p:spPr>
          <p:txBody>
            <a:bodyPr/>
            <a:lstStyle/>
            <a:p>
              <a:endParaRPr lang="en-US"/>
            </a:p>
          </p:txBody>
        </p:sp>
        <p:sp>
          <p:nvSpPr>
            <p:cNvPr id="367630" name="AutoShape 14"/>
            <p:cNvSpPr>
              <a:spLocks noChangeArrowheads="1"/>
            </p:cNvSpPr>
            <p:nvPr/>
          </p:nvSpPr>
          <p:spPr bwMode="auto">
            <a:xfrm rot="4002291">
              <a:off x="6455" y="4672"/>
              <a:ext cx="654" cy="78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9525">
              <a:solidFill>
                <a:srgbClr val="000000"/>
              </a:solidFill>
              <a:miter lim="800000"/>
              <a:headEnd/>
              <a:tailEnd/>
            </a:ln>
          </p:spPr>
          <p:txBody>
            <a:bodyPr/>
            <a:lstStyle/>
            <a:p>
              <a:endParaRPr lang="en-US"/>
            </a:p>
          </p:txBody>
        </p:sp>
        <p:sp>
          <p:nvSpPr>
            <p:cNvPr id="367631" name="AutoShape 15"/>
            <p:cNvSpPr>
              <a:spLocks noChangeArrowheads="1"/>
            </p:cNvSpPr>
            <p:nvPr/>
          </p:nvSpPr>
          <p:spPr bwMode="auto">
            <a:xfrm rot="7377942">
              <a:off x="3575" y="4541"/>
              <a:ext cx="654" cy="78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9525">
              <a:solidFill>
                <a:srgbClr val="000000"/>
              </a:solidFill>
              <a:miter lim="800000"/>
              <a:headEnd/>
              <a:tailEnd/>
            </a:ln>
          </p:spPr>
          <p:txBody>
            <a:bodyPr/>
            <a:lstStyle/>
            <a:p>
              <a:endParaRPr lang="en-US"/>
            </a:p>
          </p:txBody>
        </p:sp>
        <p:sp>
          <p:nvSpPr>
            <p:cNvPr id="367632" name="AutoShape 16"/>
            <p:cNvSpPr>
              <a:spLocks noChangeArrowheads="1"/>
            </p:cNvSpPr>
            <p:nvPr/>
          </p:nvSpPr>
          <p:spPr bwMode="auto">
            <a:xfrm rot="2802488">
              <a:off x="7633" y="4541"/>
              <a:ext cx="654" cy="78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9525">
              <a:solidFill>
                <a:srgbClr val="000000"/>
              </a:solidFill>
              <a:miter lim="800000"/>
              <a:headEnd/>
              <a:tailEnd/>
            </a:ln>
          </p:spPr>
          <p:txBody>
            <a:bodyPr/>
            <a:lstStyle/>
            <a:p>
              <a:endParaRPr lang="en-US"/>
            </a:p>
          </p:txBody>
        </p:sp>
        <p:sp>
          <p:nvSpPr>
            <p:cNvPr id="367633" name="AutoShape 17"/>
            <p:cNvSpPr>
              <a:spLocks noChangeArrowheads="1"/>
            </p:cNvSpPr>
            <p:nvPr/>
          </p:nvSpPr>
          <p:spPr bwMode="auto">
            <a:xfrm>
              <a:off x="2724" y="5523"/>
              <a:ext cx="1178" cy="524"/>
            </a:xfrm>
            <a:prstGeom prst="flowChartDocument">
              <a:avLst/>
            </a:prstGeom>
            <a:solidFill>
              <a:srgbClr val="FFFFFF"/>
            </a:solidFill>
            <a:ln w="9525">
              <a:solidFill>
                <a:srgbClr val="000000"/>
              </a:solidFill>
              <a:miter lim="800000"/>
              <a:headEnd/>
              <a:tailEnd/>
            </a:ln>
          </p:spPr>
          <p:txBody>
            <a:bodyPr/>
            <a:lstStyle/>
            <a:p>
              <a:pPr eaLnBrk="0" hangingPunct="0"/>
              <a:r>
                <a:rPr lang="en-US" altLang="en-US" sz="900">
                  <a:latin typeface="Times New Roman" panose="02020603050405020304" pitchFamily="18" charset="0"/>
                </a:rPr>
                <a:t>L1-format</a:t>
              </a:r>
              <a:endParaRPr lang="en-US" altLang="en-US" sz="2000">
                <a:latin typeface="Helvetica" panose="020B0604020202020204" pitchFamily="34" charset="0"/>
              </a:endParaRPr>
            </a:p>
          </p:txBody>
        </p:sp>
        <p:sp>
          <p:nvSpPr>
            <p:cNvPr id="367634" name="AutoShape 18"/>
            <p:cNvSpPr>
              <a:spLocks noChangeArrowheads="1"/>
            </p:cNvSpPr>
            <p:nvPr/>
          </p:nvSpPr>
          <p:spPr bwMode="auto">
            <a:xfrm>
              <a:off x="4426" y="5523"/>
              <a:ext cx="1178" cy="524"/>
            </a:xfrm>
            <a:prstGeom prst="flowChartDocument">
              <a:avLst/>
            </a:prstGeom>
            <a:solidFill>
              <a:srgbClr val="FFFFFF"/>
            </a:solidFill>
            <a:ln w="9525">
              <a:solidFill>
                <a:srgbClr val="000000"/>
              </a:solidFill>
              <a:miter lim="800000"/>
              <a:headEnd/>
              <a:tailEnd/>
            </a:ln>
          </p:spPr>
          <p:txBody>
            <a:bodyPr/>
            <a:lstStyle/>
            <a:p>
              <a:pPr eaLnBrk="0" hangingPunct="0"/>
              <a:r>
                <a:rPr lang="en-US" altLang="en-US" sz="900">
                  <a:latin typeface="Times New Roman" panose="02020603050405020304" pitchFamily="18" charset="0"/>
                </a:rPr>
                <a:t>L2-format</a:t>
              </a:r>
              <a:endParaRPr lang="en-US" altLang="en-US" sz="2000">
                <a:latin typeface="Helvetica" panose="020B0604020202020204" pitchFamily="34" charset="0"/>
              </a:endParaRPr>
            </a:p>
          </p:txBody>
        </p:sp>
        <p:sp>
          <p:nvSpPr>
            <p:cNvPr id="367635" name="AutoShape 19"/>
            <p:cNvSpPr>
              <a:spLocks noChangeArrowheads="1"/>
            </p:cNvSpPr>
            <p:nvPr/>
          </p:nvSpPr>
          <p:spPr bwMode="auto">
            <a:xfrm>
              <a:off x="6127" y="5523"/>
              <a:ext cx="1179" cy="524"/>
            </a:xfrm>
            <a:prstGeom prst="flowChartDocument">
              <a:avLst/>
            </a:prstGeom>
            <a:solidFill>
              <a:srgbClr val="FFFFFF"/>
            </a:solidFill>
            <a:ln w="9525">
              <a:solidFill>
                <a:srgbClr val="000000"/>
              </a:solidFill>
              <a:miter lim="800000"/>
              <a:headEnd/>
              <a:tailEnd/>
            </a:ln>
          </p:spPr>
          <p:txBody>
            <a:bodyPr/>
            <a:lstStyle/>
            <a:p>
              <a:pPr eaLnBrk="0" hangingPunct="0"/>
              <a:r>
                <a:rPr lang="en-US" altLang="en-US" sz="900">
                  <a:latin typeface="Times New Roman" panose="02020603050405020304" pitchFamily="18" charset="0"/>
                </a:rPr>
                <a:t>L3-format</a:t>
              </a:r>
              <a:endParaRPr lang="en-US" altLang="en-US" sz="2000">
                <a:latin typeface="Helvetica" panose="020B0604020202020204" pitchFamily="34" charset="0"/>
              </a:endParaRPr>
            </a:p>
          </p:txBody>
        </p:sp>
        <p:sp>
          <p:nvSpPr>
            <p:cNvPr id="367636" name="AutoShape 20"/>
            <p:cNvSpPr>
              <a:spLocks noChangeArrowheads="1"/>
            </p:cNvSpPr>
            <p:nvPr/>
          </p:nvSpPr>
          <p:spPr bwMode="auto">
            <a:xfrm>
              <a:off x="7960" y="5523"/>
              <a:ext cx="1178" cy="524"/>
            </a:xfrm>
            <a:prstGeom prst="flowChartDocument">
              <a:avLst/>
            </a:prstGeom>
            <a:solidFill>
              <a:srgbClr val="FFFFFF"/>
            </a:solidFill>
            <a:ln w="9525">
              <a:solidFill>
                <a:srgbClr val="000000"/>
              </a:solidFill>
              <a:miter lim="800000"/>
              <a:headEnd/>
              <a:tailEnd/>
            </a:ln>
          </p:spPr>
          <p:txBody>
            <a:bodyPr/>
            <a:lstStyle/>
            <a:p>
              <a:pPr eaLnBrk="0" hangingPunct="0"/>
              <a:r>
                <a:rPr lang="en-US" altLang="en-US" sz="900">
                  <a:latin typeface="Times New Roman" panose="02020603050405020304" pitchFamily="18" charset="0"/>
                </a:rPr>
                <a:t>L4-format</a:t>
              </a:r>
              <a:endParaRPr lang="en-US" altLang="en-US" sz="2000">
                <a:latin typeface="Helvetica" panose="020B0604020202020204" pitchFamily="34" charset="0"/>
              </a:endParaRPr>
            </a:p>
          </p:txBody>
        </p:sp>
        <p:sp>
          <p:nvSpPr>
            <p:cNvPr id="367637" name="AutoShape 21"/>
            <p:cNvSpPr>
              <a:spLocks noChangeArrowheads="1"/>
            </p:cNvSpPr>
            <p:nvPr/>
          </p:nvSpPr>
          <p:spPr bwMode="auto">
            <a:xfrm>
              <a:off x="3509" y="1989"/>
              <a:ext cx="393" cy="261"/>
            </a:xfrm>
            <a:prstGeom prst="flowChartDocument">
              <a:avLst/>
            </a:prstGeom>
            <a:solidFill>
              <a:srgbClr val="FFFFFF"/>
            </a:solidFill>
            <a:ln w="9525">
              <a:solidFill>
                <a:srgbClr val="000000"/>
              </a:solidFill>
              <a:miter lim="800000"/>
              <a:headEnd/>
              <a:tailEnd/>
            </a:ln>
          </p:spPr>
          <p:txBody>
            <a:bodyPr/>
            <a:lstStyle/>
            <a:p>
              <a:pPr eaLnBrk="0" hangingPunct="0"/>
              <a:endParaRPr lang="en-CA" altLang="en-US" sz="2000">
                <a:latin typeface="Helvetica" panose="020B0604020202020204" pitchFamily="34" charset="0"/>
              </a:endParaRPr>
            </a:p>
          </p:txBody>
        </p:sp>
        <p:sp>
          <p:nvSpPr>
            <p:cNvPr id="367638" name="Text Box 22"/>
            <p:cNvSpPr txBox="1">
              <a:spLocks noChangeArrowheads="1"/>
            </p:cNvSpPr>
            <p:nvPr/>
          </p:nvSpPr>
          <p:spPr bwMode="auto">
            <a:xfrm>
              <a:off x="2462" y="1727"/>
              <a:ext cx="1571"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900" b="1">
                  <a:latin typeface="Times New Roman" panose="02020603050405020304" pitchFamily="18" charset="0"/>
                </a:rPr>
                <a:t>Key:</a:t>
              </a:r>
            </a:p>
            <a:p>
              <a:pPr eaLnBrk="0" hangingPunct="0"/>
              <a:r>
                <a:rPr lang="en-US" altLang="en-US" sz="900">
                  <a:latin typeface="Times New Roman" panose="02020603050405020304" pitchFamily="18" charset="0"/>
                </a:rPr>
                <a:t>Message = </a:t>
              </a:r>
              <a:endParaRPr lang="en-US" altLang="en-US" sz="2000">
                <a:latin typeface="Helvetica" panose="020B0604020202020204" pitchFamily="34" charset="0"/>
              </a:endParaRPr>
            </a:p>
          </p:txBody>
        </p:sp>
        <p:sp>
          <p:nvSpPr>
            <p:cNvPr id="367639" name="AutoShape 23"/>
            <p:cNvSpPr>
              <a:spLocks noChangeArrowheads="1"/>
            </p:cNvSpPr>
            <p:nvPr/>
          </p:nvSpPr>
          <p:spPr bwMode="auto">
            <a:xfrm rot="5400000">
              <a:off x="5735" y="3167"/>
              <a:ext cx="262" cy="261"/>
            </a:xfrm>
            <a:prstGeom prst="flowChartMagneticDrum">
              <a:avLst/>
            </a:prstGeom>
            <a:solidFill>
              <a:srgbClr val="FFFFFF"/>
            </a:solidFill>
            <a:ln w="19050">
              <a:solidFill>
                <a:srgbClr val="000000"/>
              </a:solidFill>
              <a:round/>
              <a:headEnd/>
              <a:tailEnd/>
            </a:ln>
          </p:spPr>
          <p:txBody>
            <a:bodyPr/>
            <a:lstStyle/>
            <a:p>
              <a:endParaRPr lang="en-US"/>
            </a:p>
          </p:txBody>
        </p:sp>
        <p:sp>
          <p:nvSpPr>
            <p:cNvPr id="367640" name="AutoShape 24"/>
            <p:cNvSpPr>
              <a:spLocks noChangeArrowheads="1"/>
            </p:cNvSpPr>
            <p:nvPr/>
          </p:nvSpPr>
          <p:spPr bwMode="auto">
            <a:xfrm rot="5400000">
              <a:off x="5735" y="4476"/>
              <a:ext cx="262" cy="261"/>
            </a:xfrm>
            <a:prstGeom prst="flowChartMagneticDrum">
              <a:avLst/>
            </a:prstGeom>
            <a:solidFill>
              <a:srgbClr val="FFFFFF"/>
            </a:solidFill>
            <a:ln w="19050">
              <a:solidFill>
                <a:srgbClr val="000000"/>
              </a:solidFill>
              <a:round/>
              <a:headEnd/>
              <a:tailEnd/>
            </a:ln>
          </p:spPr>
          <p:txBody>
            <a:bodyPr/>
            <a:lstStyle/>
            <a:p>
              <a:endParaRPr lang="en-US"/>
            </a:p>
          </p:txBody>
        </p:sp>
        <p:sp>
          <p:nvSpPr>
            <p:cNvPr id="367641" name="Rectangle 25"/>
            <p:cNvSpPr>
              <a:spLocks noChangeArrowheads="1"/>
            </p:cNvSpPr>
            <p:nvPr/>
          </p:nvSpPr>
          <p:spPr bwMode="auto">
            <a:xfrm>
              <a:off x="5080" y="3429"/>
              <a:ext cx="1702" cy="1047"/>
            </a:xfrm>
            <a:prstGeom prst="rect">
              <a:avLst/>
            </a:prstGeom>
            <a:solidFill>
              <a:srgbClr val="FFFFFF"/>
            </a:solidFill>
            <a:ln w="19050">
              <a:solidFill>
                <a:srgbClr val="000000"/>
              </a:solidFill>
              <a:miter lim="800000"/>
              <a:headEnd/>
              <a:tailEnd/>
            </a:ln>
          </p:spPr>
          <p:txBody>
            <a:bodyPr/>
            <a:lstStyle/>
            <a:p>
              <a:pPr algn="ctr" eaLnBrk="0" hangingPunct="0"/>
              <a:r>
                <a:rPr lang="en-US" altLang="en-US" sz="1200">
                  <a:latin typeface="Times New Roman" panose="02020603050405020304" pitchFamily="18" charset="0"/>
                </a:rPr>
                <a:t>Message</a:t>
              </a:r>
            </a:p>
            <a:p>
              <a:pPr algn="ctr" eaLnBrk="0" hangingPunct="0"/>
              <a:r>
                <a:rPr lang="en-US" altLang="en-US" sz="1200">
                  <a:latin typeface="Times New Roman" panose="02020603050405020304" pitchFamily="18" charset="0"/>
                </a:rPr>
                <a:t>Broker</a:t>
              </a:r>
              <a:endParaRPr lang="en-US" altLang="en-US" sz="2000">
                <a:latin typeface="Helvetica" panose="020B0604020202020204" pitchFamily="34"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ltLang="en-US"/>
              <a:t>Message Brokers</a:t>
            </a:r>
          </a:p>
        </p:txBody>
      </p:sp>
      <p:sp>
        <p:nvSpPr>
          <p:cNvPr id="362499" name="Rectangle 3"/>
          <p:cNvSpPr>
            <a:spLocks noGrp="1" noChangeArrowheads="1"/>
          </p:cNvSpPr>
          <p:nvPr>
            <p:ph idx="1"/>
          </p:nvPr>
        </p:nvSpPr>
        <p:spPr/>
        <p:txBody>
          <a:bodyPr/>
          <a:lstStyle/>
          <a:p>
            <a:r>
              <a:rPr lang="en-US" altLang="en-US"/>
              <a:t>Developed specifically for Enterprise Application Integration (EAI)</a:t>
            </a:r>
          </a:p>
          <a:p>
            <a:r>
              <a:rPr lang="en-US" altLang="en-US"/>
              <a:t>Add new layers of functionality to MOM</a:t>
            </a:r>
          </a:p>
          <a:p>
            <a:pPr lvl="1"/>
            <a:r>
              <a:rPr lang="en-US" altLang="en-US"/>
              <a:t>Message transformation</a:t>
            </a:r>
          </a:p>
          <a:p>
            <a:pPr lvl="1"/>
            <a:r>
              <a:rPr lang="en-US" altLang="en-US"/>
              <a:t>Rules engine </a:t>
            </a:r>
          </a:p>
          <a:p>
            <a:pPr lvl="1"/>
            <a:r>
              <a:rPr lang="en-US" altLang="en-US"/>
              <a:t>Intelligent routing</a:t>
            </a:r>
          </a:p>
          <a:p>
            <a:pPr lvl="1"/>
            <a:r>
              <a:rPr lang="en-US" altLang="en-US"/>
              <a:t>Adapters</a:t>
            </a:r>
          </a:p>
          <a:p>
            <a:r>
              <a:rPr lang="en-US" altLang="en-US"/>
              <a:t>Typically (but not necessarily) built on top of a MOM layer</a:t>
            </a:r>
          </a:p>
        </p:txBody>
      </p:sp>
      <p:sp>
        <p:nvSpPr>
          <p:cNvPr id="4" name="Slide Number Placeholder 5"/>
          <p:cNvSpPr>
            <a:spLocks noGrp="1"/>
          </p:cNvSpPr>
          <p:nvPr>
            <p:ph type="sldNum" sz="quarter" idx="12"/>
          </p:nvPr>
        </p:nvSpPr>
        <p:spPr/>
        <p:txBody>
          <a:bodyPr/>
          <a:lstStyle/>
          <a:p>
            <a:fld id="{5AC0D8DB-E66D-4ADB-B345-6A419C5E2508}" type="slidenum">
              <a:rPr lang="en-US" altLang="en-US"/>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ltLang="en-US"/>
              <a:t>Message Broker Features</a:t>
            </a:r>
          </a:p>
        </p:txBody>
      </p:sp>
      <p:sp>
        <p:nvSpPr>
          <p:cNvPr id="363523" name="Rectangle 3"/>
          <p:cNvSpPr>
            <a:spLocks noGrp="1" noChangeArrowheads="1"/>
          </p:cNvSpPr>
          <p:nvPr>
            <p:ph idx="1"/>
          </p:nvPr>
        </p:nvSpPr>
        <p:spPr>
          <a:xfrm>
            <a:off x="250825" y="1412875"/>
            <a:ext cx="8543925" cy="4586288"/>
          </a:xfrm>
        </p:spPr>
        <p:txBody>
          <a:bodyPr/>
          <a:lstStyle/>
          <a:p>
            <a:r>
              <a:rPr lang="en-US" altLang="en-US" sz="2600"/>
              <a:t>Message transformation – transform between different source/target formats</a:t>
            </a:r>
          </a:p>
          <a:p>
            <a:pPr lvl="1"/>
            <a:r>
              <a:rPr lang="en-US" altLang="en-US" sz="2200"/>
              <a:t>Graphical message format definition and mapping tools</a:t>
            </a:r>
          </a:p>
          <a:p>
            <a:pPr lvl="1"/>
            <a:r>
              <a:rPr lang="en-US" altLang="en-US" sz="2200"/>
              <a:t>High performance transformation engines</a:t>
            </a:r>
          </a:p>
          <a:p>
            <a:pPr lvl="1"/>
            <a:r>
              <a:rPr lang="en-US" altLang="en-US" sz="2200"/>
              <a:t>Message format repositories</a:t>
            </a:r>
          </a:p>
          <a:p>
            <a:r>
              <a:rPr lang="en-US" altLang="en-US" sz="2600"/>
              <a:t>Intelligent routing</a:t>
            </a:r>
          </a:p>
          <a:p>
            <a:pPr lvl="1"/>
            <a:r>
              <a:rPr lang="en-US" altLang="en-US" sz="2200"/>
              <a:t>Route messages based on message content</a:t>
            </a:r>
          </a:p>
          <a:p>
            <a:r>
              <a:rPr lang="en-US" altLang="en-US" sz="2600"/>
              <a:t>Rules Engine</a:t>
            </a:r>
          </a:p>
          <a:p>
            <a:pPr lvl="1"/>
            <a:r>
              <a:rPr lang="en-US" altLang="en-US" sz="2200"/>
              <a:t>Scripting language, built-in functions</a:t>
            </a:r>
          </a:p>
          <a:p>
            <a:pPr lvl="1"/>
            <a:r>
              <a:rPr lang="en-US" altLang="en-US" sz="2200"/>
              <a:t>Application programming environment</a:t>
            </a:r>
          </a:p>
          <a:p>
            <a:endParaRPr lang="en-US" altLang="en-US" sz="2600"/>
          </a:p>
        </p:txBody>
      </p:sp>
      <p:sp>
        <p:nvSpPr>
          <p:cNvPr id="4" name="Slide Number Placeholder 5"/>
          <p:cNvSpPr>
            <a:spLocks noGrp="1"/>
          </p:cNvSpPr>
          <p:nvPr>
            <p:ph type="sldNum" sz="quarter" idx="12"/>
          </p:nvPr>
        </p:nvSpPr>
        <p:spPr/>
        <p:txBody>
          <a:bodyPr/>
          <a:lstStyle/>
          <a:p>
            <a:fld id="{1D7C42B0-96CB-452D-A303-CDBFDDA5A993}" type="slidenum">
              <a:rPr lang="en-US" altLang="en-US"/>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ltLang="en-US"/>
              <a:t>Message Brokers</a:t>
            </a:r>
          </a:p>
        </p:txBody>
      </p:sp>
      <p:sp>
        <p:nvSpPr>
          <p:cNvPr id="14" name="Slide Number Placeholder 5"/>
          <p:cNvSpPr>
            <a:spLocks noGrp="1"/>
          </p:cNvSpPr>
          <p:nvPr>
            <p:ph type="sldNum" sz="quarter" idx="12"/>
          </p:nvPr>
        </p:nvSpPr>
        <p:spPr/>
        <p:txBody>
          <a:bodyPr/>
          <a:lstStyle/>
          <a:p>
            <a:fld id="{A080287E-C974-481D-B4EF-2FBA0433ED4A}" type="slidenum">
              <a:rPr lang="en-US" altLang="en-US"/>
              <a:pPr/>
              <a:t>33</a:t>
            </a:fld>
            <a:endParaRPr lang="en-US" altLang="en-US"/>
          </a:p>
        </p:txBody>
      </p:sp>
      <p:sp>
        <p:nvSpPr>
          <p:cNvPr id="364547" name="AutoShape 3"/>
          <p:cNvSpPr>
            <a:spLocks noChangeArrowheads="1"/>
          </p:cNvSpPr>
          <p:nvPr/>
        </p:nvSpPr>
        <p:spPr bwMode="auto">
          <a:xfrm>
            <a:off x="914400" y="3200400"/>
            <a:ext cx="1066800" cy="609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48" name="Rectangle 4"/>
          <p:cNvSpPr>
            <a:spLocks noChangeArrowheads="1"/>
          </p:cNvSpPr>
          <p:nvPr/>
        </p:nvSpPr>
        <p:spPr bwMode="auto">
          <a:xfrm>
            <a:off x="2514600" y="2438400"/>
            <a:ext cx="3276600" cy="3352800"/>
          </a:xfrm>
          <a:prstGeom prst="rect">
            <a:avLst/>
          </a:prstGeom>
          <a:solidFill>
            <a:srgbClr val="FFCC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49" name="AutoShape 5"/>
          <p:cNvSpPr>
            <a:spLocks noChangeArrowheads="1"/>
          </p:cNvSpPr>
          <p:nvPr/>
        </p:nvSpPr>
        <p:spPr bwMode="auto">
          <a:xfrm>
            <a:off x="6324600" y="3200400"/>
            <a:ext cx="1066800" cy="609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0" name="AutoShape 6"/>
          <p:cNvSpPr>
            <a:spLocks noChangeArrowheads="1"/>
          </p:cNvSpPr>
          <p:nvPr/>
        </p:nvSpPr>
        <p:spPr bwMode="auto">
          <a:xfrm>
            <a:off x="914400" y="3962400"/>
            <a:ext cx="1066800" cy="609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1" name="AutoShape 7"/>
          <p:cNvSpPr>
            <a:spLocks noChangeArrowheads="1"/>
          </p:cNvSpPr>
          <p:nvPr/>
        </p:nvSpPr>
        <p:spPr bwMode="auto">
          <a:xfrm>
            <a:off x="6324600" y="4038600"/>
            <a:ext cx="1066800" cy="609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2" name="Rectangle 8"/>
          <p:cNvSpPr>
            <a:spLocks noChangeArrowheads="1"/>
          </p:cNvSpPr>
          <p:nvPr/>
        </p:nvSpPr>
        <p:spPr bwMode="auto">
          <a:xfrm>
            <a:off x="3124200" y="2971800"/>
            <a:ext cx="21336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Arial Narrow" panose="020B0606020202030204" pitchFamily="34" charset="0"/>
              </a:rPr>
              <a:t>Transformation</a:t>
            </a:r>
          </a:p>
        </p:txBody>
      </p:sp>
      <p:sp>
        <p:nvSpPr>
          <p:cNvPr id="364553" name="Rectangle 9"/>
          <p:cNvSpPr>
            <a:spLocks noChangeArrowheads="1"/>
          </p:cNvSpPr>
          <p:nvPr/>
        </p:nvSpPr>
        <p:spPr bwMode="auto">
          <a:xfrm>
            <a:off x="3124200" y="3810000"/>
            <a:ext cx="21336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Arial Narrow" panose="020B0606020202030204" pitchFamily="34" charset="0"/>
              </a:rPr>
              <a:t>Routing</a:t>
            </a:r>
          </a:p>
        </p:txBody>
      </p:sp>
      <p:sp>
        <p:nvSpPr>
          <p:cNvPr id="364554" name="Rectangle 10"/>
          <p:cNvSpPr>
            <a:spLocks noChangeArrowheads="1"/>
          </p:cNvSpPr>
          <p:nvPr/>
        </p:nvSpPr>
        <p:spPr bwMode="auto">
          <a:xfrm>
            <a:off x="3124200" y="4648200"/>
            <a:ext cx="21336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Arial Narrow" panose="020B0606020202030204" pitchFamily="34" charset="0"/>
              </a:rPr>
              <a:t>Rules Processing</a:t>
            </a:r>
          </a:p>
        </p:txBody>
      </p:sp>
      <p:sp>
        <p:nvSpPr>
          <p:cNvPr id="364555" name="Text Box 11"/>
          <p:cNvSpPr txBox="1">
            <a:spLocks noChangeArrowheads="1"/>
          </p:cNvSpPr>
          <p:nvPr/>
        </p:nvSpPr>
        <p:spPr bwMode="auto">
          <a:xfrm>
            <a:off x="457200" y="2590800"/>
            <a:ext cx="1955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a:latin typeface="Arial Narrow" panose="020B0606020202030204" pitchFamily="34" charset="0"/>
              </a:rPr>
              <a:t>Input Messages</a:t>
            </a:r>
          </a:p>
        </p:txBody>
      </p:sp>
      <p:sp>
        <p:nvSpPr>
          <p:cNvPr id="364556" name="Text Box 12"/>
          <p:cNvSpPr txBox="1">
            <a:spLocks noChangeArrowheads="1"/>
          </p:cNvSpPr>
          <p:nvPr/>
        </p:nvSpPr>
        <p:spPr bwMode="auto">
          <a:xfrm>
            <a:off x="5999163" y="2667000"/>
            <a:ext cx="215106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a:latin typeface="Arial Narrow" panose="020B0606020202030204" pitchFamily="34" charset="0"/>
              </a:rPr>
              <a:t>Output Messages</a:t>
            </a:r>
          </a:p>
        </p:txBody>
      </p:sp>
      <p:sp>
        <p:nvSpPr>
          <p:cNvPr id="364557" name="Text Box 13"/>
          <p:cNvSpPr txBox="1">
            <a:spLocks noChangeArrowheads="1"/>
          </p:cNvSpPr>
          <p:nvPr/>
        </p:nvSpPr>
        <p:spPr bwMode="auto">
          <a:xfrm>
            <a:off x="2362200" y="1676400"/>
            <a:ext cx="33210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a:latin typeface="Arial Narrow" panose="020B0606020202030204" pitchFamily="34" charset="0"/>
              </a:rPr>
              <a:t>Hub and Spoke Architecture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en-US"/>
              <a:t>Example - WMQI</a:t>
            </a:r>
          </a:p>
        </p:txBody>
      </p:sp>
      <p:sp>
        <p:nvSpPr>
          <p:cNvPr id="4" name="Slide Number Placeholder 4"/>
          <p:cNvSpPr>
            <a:spLocks noGrp="1"/>
          </p:cNvSpPr>
          <p:nvPr>
            <p:ph type="sldNum" sz="quarter" idx="12"/>
          </p:nvPr>
        </p:nvSpPr>
        <p:spPr/>
        <p:txBody>
          <a:bodyPr/>
          <a:lstStyle/>
          <a:p>
            <a:fld id="{59FA2779-BBEA-4DC3-A4F5-3959C3E14A6C}" type="slidenum">
              <a:rPr lang="en-US" altLang="en-US"/>
              <a:pPr/>
              <a:t>34</a:t>
            </a:fld>
            <a:endParaRPr lang="en-US" altLang="en-US"/>
          </a:p>
        </p:txBody>
      </p:sp>
      <p:pic>
        <p:nvPicPr>
          <p:cNvPr id="3655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6324600" cy="459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ltLang="en-US"/>
              <a:t>BizTalk Mapping Tool</a:t>
            </a:r>
          </a:p>
        </p:txBody>
      </p:sp>
      <p:sp>
        <p:nvSpPr>
          <p:cNvPr id="4" name="Slide Number Placeholder 5"/>
          <p:cNvSpPr>
            <a:spLocks noGrp="1"/>
          </p:cNvSpPr>
          <p:nvPr>
            <p:ph type="sldNum" sz="quarter" idx="12"/>
          </p:nvPr>
        </p:nvSpPr>
        <p:spPr/>
        <p:txBody>
          <a:bodyPr/>
          <a:lstStyle/>
          <a:p>
            <a:fld id="{02204817-0DD4-4017-A5F9-8B54987DD459}" type="slidenum">
              <a:rPr lang="en-US" altLang="en-US"/>
              <a:pPr/>
              <a:t>35</a:t>
            </a:fld>
            <a:endParaRPr lang="en-US" altLang="en-US"/>
          </a:p>
        </p:txBody>
      </p:sp>
      <p:pic>
        <p:nvPicPr>
          <p:cNvPr id="3706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268413"/>
            <a:ext cx="6121400"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en-US"/>
              <a:t>Adapters</a:t>
            </a:r>
          </a:p>
        </p:txBody>
      </p:sp>
      <p:sp>
        <p:nvSpPr>
          <p:cNvPr id="366595" name="Rectangle 3"/>
          <p:cNvSpPr>
            <a:spLocks noGrp="1" noChangeArrowheads="1"/>
          </p:cNvSpPr>
          <p:nvPr>
            <p:ph idx="1"/>
          </p:nvPr>
        </p:nvSpPr>
        <p:spPr>
          <a:xfrm>
            <a:off x="250825" y="1196975"/>
            <a:ext cx="8529638" cy="4738688"/>
          </a:xfrm>
        </p:spPr>
        <p:txBody>
          <a:bodyPr/>
          <a:lstStyle/>
          <a:p>
            <a:pPr>
              <a:lnSpc>
                <a:spcPct val="80000"/>
              </a:lnSpc>
            </a:pPr>
            <a:r>
              <a:rPr lang="en-US" altLang="en-US"/>
              <a:t>An adapter is a component that resides between the message broker and the source/target systems</a:t>
            </a:r>
          </a:p>
          <a:p>
            <a:pPr>
              <a:lnSpc>
                <a:spcPct val="80000"/>
              </a:lnSpc>
            </a:pPr>
            <a:r>
              <a:rPr lang="en-US" altLang="en-US"/>
              <a:t>Simplify complexity of end system interface through an abstraction layer</a:t>
            </a:r>
          </a:p>
          <a:p>
            <a:pPr>
              <a:lnSpc>
                <a:spcPct val="80000"/>
              </a:lnSpc>
            </a:pPr>
            <a:r>
              <a:rPr lang="en-US" altLang="en-US"/>
              <a:t>Thin adapters - simple wrappers</a:t>
            </a:r>
          </a:p>
          <a:p>
            <a:pPr>
              <a:lnSpc>
                <a:spcPct val="80000"/>
              </a:lnSpc>
            </a:pPr>
            <a:r>
              <a:rPr lang="en-US" altLang="en-US"/>
              <a:t>Thick adapters</a:t>
            </a:r>
          </a:p>
          <a:p>
            <a:pPr lvl="1">
              <a:lnSpc>
                <a:spcPct val="80000"/>
              </a:lnSpc>
            </a:pPr>
            <a:r>
              <a:rPr lang="en-US" altLang="en-US"/>
              <a:t>Programmable</a:t>
            </a:r>
          </a:p>
          <a:p>
            <a:pPr lvl="1">
              <a:lnSpc>
                <a:spcPct val="80000"/>
              </a:lnSpc>
            </a:pPr>
            <a:r>
              <a:rPr lang="en-US" altLang="en-US"/>
              <a:t>Abstract representation of services and meta-data</a:t>
            </a:r>
          </a:p>
          <a:p>
            <a:pPr>
              <a:lnSpc>
                <a:spcPct val="80000"/>
              </a:lnSpc>
            </a:pPr>
            <a:r>
              <a:rPr lang="en-US" altLang="en-US"/>
              <a:t>Centralized adapters co-located with broker</a:t>
            </a:r>
          </a:p>
          <a:p>
            <a:pPr>
              <a:lnSpc>
                <a:spcPct val="80000"/>
              </a:lnSpc>
            </a:pPr>
            <a:r>
              <a:rPr lang="en-US" altLang="en-US"/>
              <a:t>Distributed adapters execute in own process and may be located with source/target system</a:t>
            </a:r>
          </a:p>
          <a:p>
            <a:pPr>
              <a:lnSpc>
                <a:spcPct val="80000"/>
              </a:lnSpc>
            </a:pPr>
            <a:endParaRPr lang="en-US" altLang="en-US"/>
          </a:p>
        </p:txBody>
      </p:sp>
      <p:sp>
        <p:nvSpPr>
          <p:cNvPr id="4" name="Slide Number Placeholder 5"/>
          <p:cNvSpPr>
            <a:spLocks noGrp="1"/>
          </p:cNvSpPr>
          <p:nvPr>
            <p:ph type="sldNum" sz="quarter" idx="12"/>
          </p:nvPr>
        </p:nvSpPr>
        <p:spPr/>
        <p:txBody>
          <a:bodyPr/>
          <a:lstStyle/>
          <a:p>
            <a:fld id="{DAC4A232-6B5F-4AA8-BCF2-8A19D0D28BA8}" type="slidenum">
              <a:rPr lang="en-US" altLang="en-US"/>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en-US"/>
              <a:t>Message Brokers – Some Thoughts</a:t>
            </a:r>
          </a:p>
        </p:txBody>
      </p:sp>
      <p:sp>
        <p:nvSpPr>
          <p:cNvPr id="371715" name="Rectangle 3"/>
          <p:cNvSpPr>
            <a:spLocks noGrp="1" noChangeArrowheads="1"/>
          </p:cNvSpPr>
          <p:nvPr>
            <p:ph idx="1"/>
          </p:nvPr>
        </p:nvSpPr>
        <p:spPr/>
        <p:txBody>
          <a:bodyPr/>
          <a:lstStyle/>
          <a:p>
            <a:pPr>
              <a:lnSpc>
                <a:spcPct val="90000"/>
              </a:lnSpc>
            </a:pPr>
            <a:r>
              <a:rPr lang="en-US" altLang="en-US"/>
              <a:t>Embeds transformations/routing in broker</a:t>
            </a:r>
          </a:p>
          <a:p>
            <a:pPr lvl="1">
              <a:lnSpc>
                <a:spcPct val="90000"/>
              </a:lnSpc>
            </a:pPr>
            <a:r>
              <a:rPr lang="en-US" altLang="en-US"/>
              <a:t>Can get complex</a:t>
            </a:r>
          </a:p>
          <a:p>
            <a:pPr>
              <a:lnSpc>
                <a:spcPct val="90000"/>
              </a:lnSpc>
            </a:pPr>
            <a:r>
              <a:rPr lang="en-US" altLang="en-US"/>
              <a:t>Possible scaling issues</a:t>
            </a:r>
          </a:p>
          <a:p>
            <a:pPr lvl="1">
              <a:lnSpc>
                <a:spcPct val="90000"/>
              </a:lnSpc>
            </a:pPr>
            <a:r>
              <a:rPr lang="en-US" altLang="en-US"/>
              <a:t>Need to replicate brokers</a:t>
            </a:r>
          </a:p>
          <a:p>
            <a:pPr>
              <a:lnSpc>
                <a:spcPct val="90000"/>
              </a:lnSpc>
            </a:pPr>
            <a:r>
              <a:rPr lang="en-US" altLang="en-US"/>
              <a:t>Failure handling</a:t>
            </a:r>
          </a:p>
          <a:p>
            <a:pPr lvl="1">
              <a:lnSpc>
                <a:spcPct val="90000"/>
              </a:lnSpc>
            </a:pPr>
            <a:r>
              <a:rPr lang="en-US" altLang="en-US"/>
              <a:t>Lightweight, rarely designed to recover from failure</a:t>
            </a:r>
          </a:p>
          <a:p>
            <a:pPr>
              <a:lnSpc>
                <a:spcPct val="90000"/>
              </a:lnSpc>
            </a:pPr>
            <a:r>
              <a:rPr lang="en-US" altLang="en-US"/>
              <a:t>Often proprietary technology</a:t>
            </a:r>
          </a:p>
          <a:p>
            <a:pPr lvl="1">
              <a:lnSpc>
                <a:spcPct val="90000"/>
              </a:lnSpc>
            </a:pPr>
            <a:r>
              <a:rPr lang="en-US" altLang="en-US"/>
              <a:t>Good open source, standards-based like Mule now available</a:t>
            </a:r>
          </a:p>
          <a:p>
            <a:pPr>
              <a:lnSpc>
                <a:spcPct val="90000"/>
              </a:lnSpc>
            </a:pPr>
            <a:endParaRPr lang="en-US" altLang="en-US"/>
          </a:p>
        </p:txBody>
      </p:sp>
      <p:sp>
        <p:nvSpPr>
          <p:cNvPr id="4" name="Slide Number Placeholder 5"/>
          <p:cNvSpPr>
            <a:spLocks noGrp="1"/>
          </p:cNvSpPr>
          <p:nvPr>
            <p:ph type="sldNum" sz="quarter" idx="12"/>
          </p:nvPr>
        </p:nvSpPr>
        <p:spPr/>
        <p:txBody>
          <a:bodyPr/>
          <a:lstStyle/>
          <a:p>
            <a:fld id="{F48F6111-7B07-49EC-A734-756BAF77D965}" type="slidenum">
              <a:rPr lang="en-US" altLang="en-US"/>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en-US"/>
              <a:t>Business Process Orchestration</a:t>
            </a:r>
          </a:p>
        </p:txBody>
      </p:sp>
      <p:sp>
        <p:nvSpPr>
          <p:cNvPr id="372739" name="Rectangle 3"/>
          <p:cNvSpPr>
            <a:spLocks noGrp="1" noChangeArrowheads="1"/>
          </p:cNvSpPr>
          <p:nvPr>
            <p:ph idx="1"/>
          </p:nvPr>
        </p:nvSpPr>
        <p:spPr>
          <a:xfrm>
            <a:off x="468313" y="1268413"/>
            <a:ext cx="8229600" cy="4530725"/>
          </a:xfrm>
        </p:spPr>
        <p:txBody>
          <a:bodyPr/>
          <a:lstStyle/>
          <a:p>
            <a:r>
              <a:rPr lang="en-US" altLang="en-US" sz="2600"/>
              <a:t>Commonly known as workflow</a:t>
            </a:r>
          </a:p>
          <a:p>
            <a:r>
              <a:rPr lang="en-US" altLang="en-US" sz="2600"/>
              <a:t>Aim is to automate business processes which need to access data and business logic across disparate back-end applications</a:t>
            </a:r>
          </a:p>
          <a:p>
            <a:r>
              <a:rPr lang="en-US" altLang="en-US" sz="2600"/>
              <a:t>Builds on EAI to ensure business processes are executed in the defined order using the required data</a:t>
            </a:r>
          </a:p>
          <a:p>
            <a:r>
              <a:rPr lang="en-US" altLang="en-US" sz="2600"/>
              <a:t>Builds on middleware providing:</a:t>
            </a:r>
          </a:p>
          <a:p>
            <a:pPr lvl="1"/>
            <a:r>
              <a:rPr lang="en-US" altLang="en-US" sz="2200"/>
              <a:t>Process execution engine</a:t>
            </a:r>
          </a:p>
          <a:p>
            <a:pPr lvl="1"/>
            <a:r>
              <a:rPr lang="en-US" altLang="en-US" sz="2200"/>
              <a:t>Visual process definition tools</a:t>
            </a:r>
          </a:p>
          <a:p>
            <a:pPr lvl="1"/>
            <a:r>
              <a:rPr lang="en-US" altLang="en-US" sz="2200"/>
              <a:t>Process monitoring tools</a:t>
            </a:r>
          </a:p>
        </p:txBody>
      </p:sp>
      <p:sp>
        <p:nvSpPr>
          <p:cNvPr id="4" name="Slide Number Placeholder 5"/>
          <p:cNvSpPr>
            <a:spLocks noGrp="1"/>
          </p:cNvSpPr>
          <p:nvPr>
            <p:ph type="sldNum" sz="quarter" idx="12"/>
          </p:nvPr>
        </p:nvSpPr>
        <p:spPr/>
        <p:txBody>
          <a:bodyPr/>
          <a:lstStyle/>
          <a:p>
            <a:fld id="{31374C69-3DAE-457E-83BE-6BF618A2327F}" type="slidenum">
              <a:rPr lang="en-US" altLang="en-US"/>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en-US"/>
              <a:t>Typical Scenario</a:t>
            </a:r>
          </a:p>
        </p:txBody>
      </p:sp>
      <p:sp>
        <p:nvSpPr>
          <p:cNvPr id="376835" name="Rectangle 3"/>
          <p:cNvSpPr>
            <a:spLocks noGrp="1" noChangeArrowheads="1"/>
          </p:cNvSpPr>
          <p:nvPr>
            <p:ph idx="1"/>
          </p:nvPr>
        </p:nvSpPr>
        <p:spPr>
          <a:xfrm>
            <a:off x="584200" y="1435100"/>
            <a:ext cx="5207000" cy="1028700"/>
          </a:xfrm>
        </p:spPr>
        <p:txBody>
          <a:bodyPr/>
          <a:lstStyle/>
          <a:p>
            <a:r>
              <a:rPr lang="en-US" altLang="en-US"/>
              <a:t>Business process automation</a:t>
            </a:r>
          </a:p>
        </p:txBody>
      </p:sp>
      <p:sp>
        <p:nvSpPr>
          <p:cNvPr id="52" name="Slide Number Placeholder 5"/>
          <p:cNvSpPr>
            <a:spLocks noGrp="1"/>
          </p:cNvSpPr>
          <p:nvPr>
            <p:ph type="sldNum" sz="quarter" idx="12"/>
          </p:nvPr>
        </p:nvSpPr>
        <p:spPr/>
        <p:txBody>
          <a:bodyPr/>
          <a:lstStyle/>
          <a:p>
            <a:fld id="{6C6D06F6-32A3-4DA1-A57D-8FFEF7E2E854}" type="slidenum">
              <a:rPr lang="en-US" altLang="en-US"/>
              <a:pPr/>
              <a:t>39</a:t>
            </a:fld>
            <a:endParaRPr lang="en-US" altLang="en-US"/>
          </a:p>
        </p:txBody>
      </p:sp>
      <p:sp>
        <p:nvSpPr>
          <p:cNvPr id="376836" name="Rectangle 4"/>
          <p:cNvSpPr>
            <a:spLocks noChangeArrowheads="1"/>
          </p:cNvSpPr>
          <p:nvPr/>
        </p:nvSpPr>
        <p:spPr bwMode="auto">
          <a:xfrm>
            <a:off x="36004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6837" name="Rectangle 5"/>
          <p:cNvSpPr>
            <a:spLocks noChangeArrowheads="1"/>
          </p:cNvSpPr>
          <p:nvPr/>
        </p:nvSpPr>
        <p:spPr bwMode="auto">
          <a:xfrm>
            <a:off x="3600450"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6838" name="Rectangle 6"/>
          <p:cNvSpPr>
            <a:spLocks noChangeArrowheads="1"/>
          </p:cNvSpPr>
          <p:nvPr/>
        </p:nvSpPr>
        <p:spPr bwMode="auto">
          <a:xfrm>
            <a:off x="3671888" y="2109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6839" name="Rectangle 7"/>
          <p:cNvSpPr>
            <a:spLocks noChangeArrowheads="1"/>
          </p:cNvSpPr>
          <p:nvPr/>
        </p:nvSpPr>
        <p:spPr bwMode="auto">
          <a:xfrm>
            <a:off x="2024063" y="1195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76840" name="Group 8"/>
          <p:cNvGrpSpPr>
            <a:grpSpLocks/>
          </p:cNvGrpSpPr>
          <p:nvPr/>
        </p:nvGrpSpPr>
        <p:grpSpPr bwMode="auto">
          <a:xfrm>
            <a:off x="762000" y="2514600"/>
            <a:ext cx="1071563" cy="1203325"/>
            <a:chOff x="2880" y="912"/>
            <a:chExt cx="675" cy="758"/>
          </a:xfrm>
        </p:grpSpPr>
        <p:pic>
          <p:nvPicPr>
            <p:cNvPr id="376841" name="Picture 9" descr="Person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912"/>
              <a:ext cx="480" cy="461"/>
            </a:xfrm>
            <a:prstGeom prst="rect">
              <a:avLst/>
            </a:prstGeom>
            <a:noFill/>
            <a:extLst>
              <a:ext uri="{909E8E84-426E-40DD-AFC4-6F175D3DCCD1}">
                <a14:hiddenFill xmlns:a14="http://schemas.microsoft.com/office/drawing/2010/main">
                  <a:solidFill>
                    <a:srgbClr val="FFFFFF"/>
                  </a:solidFill>
                </a14:hiddenFill>
              </a:ext>
            </a:extLst>
          </p:spPr>
        </p:pic>
        <p:sp>
          <p:nvSpPr>
            <p:cNvPr id="376842" name="Text Box 10"/>
            <p:cNvSpPr txBox="1">
              <a:spLocks noChangeArrowheads="1"/>
            </p:cNvSpPr>
            <p:nvPr/>
          </p:nvSpPr>
          <p:spPr bwMode="auto">
            <a:xfrm>
              <a:off x="2880" y="1344"/>
              <a:ext cx="67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FFFF00"/>
                  </a:solidFill>
                </a:rPr>
                <a:t>Customer</a:t>
              </a:r>
            </a:p>
            <a:p>
              <a:r>
                <a:rPr lang="en-US" altLang="en-US" sz="1400">
                  <a:solidFill>
                    <a:srgbClr val="FFFF00"/>
                  </a:solidFill>
                </a:rPr>
                <a:t>Purchasing</a:t>
              </a:r>
            </a:p>
          </p:txBody>
        </p:sp>
      </p:grpSp>
      <p:grpSp>
        <p:nvGrpSpPr>
          <p:cNvPr id="376843" name="Group 11"/>
          <p:cNvGrpSpPr>
            <a:grpSpLocks/>
          </p:cNvGrpSpPr>
          <p:nvPr/>
        </p:nvGrpSpPr>
        <p:grpSpPr bwMode="auto">
          <a:xfrm>
            <a:off x="762000" y="4648200"/>
            <a:ext cx="1371600" cy="1185863"/>
            <a:chOff x="288" y="1920"/>
            <a:chExt cx="1104" cy="969"/>
          </a:xfrm>
        </p:grpSpPr>
        <p:sp>
          <p:nvSpPr>
            <p:cNvPr id="376844" name="Text Box 12"/>
            <p:cNvSpPr txBox="1">
              <a:spLocks noChangeArrowheads="1"/>
            </p:cNvSpPr>
            <p:nvPr/>
          </p:nvSpPr>
          <p:spPr bwMode="auto">
            <a:xfrm>
              <a:off x="288" y="2640"/>
              <a:ext cx="110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solidFill>
                    <a:srgbClr val="FFFF00"/>
                  </a:solidFill>
                </a:rPr>
                <a:t>SAP</a:t>
              </a:r>
            </a:p>
          </p:txBody>
        </p:sp>
        <p:pic>
          <p:nvPicPr>
            <p:cNvPr id="376845" name="Picture 13" descr="BigBusinesSyste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 y="1920"/>
              <a:ext cx="960" cy="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6846" name="Group 14"/>
          <p:cNvGrpSpPr>
            <a:grpSpLocks/>
          </p:cNvGrpSpPr>
          <p:nvPr/>
        </p:nvGrpSpPr>
        <p:grpSpPr bwMode="auto">
          <a:xfrm>
            <a:off x="3505200" y="4876800"/>
            <a:ext cx="1143000" cy="1279525"/>
            <a:chOff x="480" y="2832"/>
            <a:chExt cx="720" cy="806"/>
          </a:xfrm>
        </p:grpSpPr>
        <p:pic>
          <p:nvPicPr>
            <p:cNvPr id="376847"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0" y="2832"/>
              <a:ext cx="720"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6848" name="Text Box 16"/>
            <p:cNvSpPr txBox="1">
              <a:spLocks noChangeArrowheads="1"/>
            </p:cNvSpPr>
            <p:nvPr/>
          </p:nvSpPr>
          <p:spPr bwMode="auto">
            <a:xfrm>
              <a:off x="528" y="3312"/>
              <a:ext cx="60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FFFF00"/>
                  </a:solidFill>
                </a:rPr>
                <a:t>Customer</a:t>
              </a:r>
              <a:br>
                <a:rPr lang="en-US" altLang="en-US" sz="1400">
                  <a:solidFill>
                    <a:srgbClr val="FFFF00"/>
                  </a:solidFill>
                </a:rPr>
              </a:br>
              <a:r>
                <a:rPr lang="en-US" altLang="en-US" sz="1400">
                  <a:solidFill>
                    <a:srgbClr val="FFFF00"/>
                  </a:solidFill>
                </a:rPr>
                <a:t>Receiving</a:t>
              </a:r>
            </a:p>
          </p:txBody>
        </p:sp>
      </p:grpSp>
      <p:grpSp>
        <p:nvGrpSpPr>
          <p:cNvPr id="376849" name="Group 17"/>
          <p:cNvGrpSpPr>
            <a:grpSpLocks/>
          </p:cNvGrpSpPr>
          <p:nvPr/>
        </p:nvGrpSpPr>
        <p:grpSpPr bwMode="auto">
          <a:xfrm>
            <a:off x="3429000" y="2286000"/>
            <a:ext cx="1371600" cy="1185863"/>
            <a:chOff x="288" y="1920"/>
            <a:chExt cx="1104" cy="969"/>
          </a:xfrm>
        </p:grpSpPr>
        <p:sp>
          <p:nvSpPr>
            <p:cNvPr id="376850" name="Text Box 18"/>
            <p:cNvSpPr txBox="1">
              <a:spLocks noChangeArrowheads="1"/>
            </p:cNvSpPr>
            <p:nvPr/>
          </p:nvSpPr>
          <p:spPr bwMode="auto">
            <a:xfrm>
              <a:off x="288" y="2640"/>
              <a:ext cx="110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solidFill>
                    <a:srgbClr val="FFFF00"/>
                  </a:solidFill>
                </a:rPr>
                <a:t>Siebel</a:t>
              </a:r>
            </a:p>
          </p:txBody>
        </p:sp>
        <p:pic>
          <p:nvPicPr>
            <p:cNvPr id="376851" name="Picture 19" descr="BigBusinesSyste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 y="1920"/>
              <a:ext cx="960" cy="744"/>
            </a:xfrm>
            <a:prstGeom prst="rect">
              <a:avLst/>
            </a:prstGeom>
            <a:noFill/>
            <a:extLst>
              <a:ext uri="{909E8E84-426E-40DD-AFC4-6F175D3DCCD1}">
                <a14:hiddenFill xmlns:a14="http://schemas.microsoft.com/office/drawing/2010/main">
                  <a:solidFill>
                    <a:srgbClr val="FFFFFF"/>
                  </a:solidFill>
                </a14:hiddenFill>
              </a:ext>
            </a:extLst>
          </p:spPr>
        </p:pic>
      </p:grpSp>
      <p:sp>
        <p:nvSpPr>
          <p:cNvPr id="376852" name="Line 20"/>
          <p:cNvSpPr>
            <a:spLocks noChangeShapeType="1"/>
          </p:cNvSpPr>
          <p:nvPr/>
        </p:nvSpPr>
        <p:spPr bwMode="auto">
          <a:xfrm>
            <a:off x="1752600" y="3048000"/>
            <a:ext cx="609600" cy="60960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6853" name="Group 21"/>
          <p:cNvGrpSpPr>
            <a:grpSpLocks/>
          </p:cNvGrpSpPr>
          <p:nvPr/>
        </p:nvGrpSpPr>
        <p:grpSpPr bwMode="auto">
          <a:xfrm>
            <a:off x="2133600" y="3429000"/>
            <a:ext cx="1052513" cy="1066800"/>
            <a:chOff x="1392" y="2256"/>
            <a:chExt cx="663" cy="672"/>
          </a:xfrm>
        </p:grpSpPr>
        <p:pic>
          <p:nvPicPr>
            <p:cNvPr id="376854" name="Picture 2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88" y="2256"/>
              <a:ext cx="482"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6855" name="Text Box 23"/>
            <p:cNvSpPr txBox="1">
              <a:spLocks noChangeArrowheads="1"/>
            </p:cNvSpPr>
            <p:nvPr/>
          </p:nvSpPr>
          <p:spPr bwMode="auto">
            <a:xfrm>
              <a:off x="1392" y="2736"/>
              <a:ext cx="6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FFFF00"/>
                  </a:solidFill>
                </a:rPr>
                <a:t>Sales desk</a:t>
              </a:r>
            </a:p>
          </p:txBody>
        </p:sp>
      </p:grpSp>
      <p:sp>
        <p:nvSpPr>
          <p:cNvPr id="376856" name="Line 24"/>
          <p:cNvSpPr>
            <a:spLocks noChangeShapeType="1"/>
          </p:cNvSpPr>
          <p:nvPr/>
        </p:nvSpPr>
        <p:spPr bwMode="auto">
          <a:xfrm flipV="1">
            <a:off x="3124200" y="3048000"/>
            <a:ext cx="609600" cy="60960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6857" name="Group 25"/>
          <p:cNvGrpSpPr>
            <a:grpSpLocks/>
          </p:cNvGrpSpPr>
          <p:nvPr/>
        </p:nvGrpSpPr>
        <p:grpSpPr bwMode="auto">
          <a:xfrm>
            <a:off x="6858000" y="3124200"/>
            <a:ext cx="1712913" cy="1371600"/>
            <a:chOff x="4128" y="3024"/>
            <a:chExt cx="1079" cy="864"/>
          </a:xfrm>
        </p:grpSpPr>
        <p:pic>
          <p:nvPicPr>
            <p:cNvPr id="376858" name="Picture 2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8" y="3168"/>
              <a:ext cx="578"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6859" name="Text Box 27"/>
            <p:cNvSpPr txBox="1">
              <a:spLocks noChangeArrowheads="1"/>
            </p:cNvSpPr>
            <p:nvPr/>
          </p:nvSpPr>
          <p:spPr bwMode="auto">
            <a:xfrm>
              <a:off x="4656" y="3600"/>
              <a:ext cx="55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FFFF00"/>
                  </a:solidFill>
                </a:rPr>
                <a:t>Shipping</a:t>
              </a:r>
            </a:p>
          </p:txBody>
        </p:sp>
        <p:pic>
          <p:nvPicPr>
            <p:cNvPr id="376860" name="Picture 28" descr="CustomApp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68" y="3024"/>
              <a:ext cx="720" cy="476"/>
            </a:xfrm>
            <a:prstGeom prst="rect">
              <a:avLst/>
            </a:prstGeom>
            <a:noFill/>
            <a:extLst>
              <a:ext uri="{909E8E84-426E-40DD-AFC4-6F175D3DCCD1}">
                <a14:hiddenFill xmlns:a14="http://schemas.microsoft.com/office/drawing/2010/main">
                  <a:solidFill>
                    <a:srgbClr val="FFFFFF"/>
                  </a:solidFill>
                </a14:hiddenFill>
              </a:ext>
            </a:extLst>
          </p:spPr>
        </p:pic>
      </p:grpSp>
      <p:sp>
        <p:nvSpPr>
          <p:cNvPr id="376861" name="Line 29"/>
          <p:cNvSpPr>
            <a:spLocks noChangeShapeType="1"/>
          </p:cNvSpPr>
          <p:nvPr/>
        </p:nvSpPr>
        <p:spPr bwMode="auto">
          <a:xfrm flipV="1">
            <a:off x="3200400" y="3429000"/>
            <a:ext cx="1676400" cy="38100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62" name="Line 30"/>
          <p:cNvSpPr>
            <a:spLocks noChangeShapeType="1"/>
          </p:cNvSpPr>
          <p:nvPr/>
        </p:nvSpPr>
        <p:spPr bwMode="auto">
          <a:xfrm flipV="1">
            <a:off x="5791200" y="2590800"/>
            <a:ext cx="1371600" cy="0"/>
          </a:xfrm>
          <a:prstGeom prst="line">
            <a:avLst/>
          </a:prstGeom>
          <a:noFill/>
          <a:ln w="28575">
            <a:solidFill>
              <a:srgbClr val="FFFF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6863" name="Group 31"/>
          <p:cNvGrpSpPr>
            <a:grpSpLocks/>
          </p:cNvGrpSpPr>
          <p:nvPr/>
        </p:nvGrpSpPr>
        <p:grpSpPr bwMode="auto">
          <a:xfrm>
            <a:off x="7315200" y="2209800"/>
            <a:ext cx="1828800" cy="682625"/>
            <a:chOff x="4608" y="1392"/>
            <a:chExt cx="1152" cy="430"/>
          </a:xfrm>
        </p:grpSpPr>
        <p:sp>
          <p:nvSpPr>
            <p:cNvPr id="376864" name="Text Box 32"/>
            <p:cNvSpPr txBox="1">
              <a:spLocks noChangeArrowheads="1"/>
            </p:cNvSpPr>
            <p:nvPr/>
          </p:nvSpPr>
          <p:spPr bwMode="auto">
            <a:xfrm>
              <a:off x="5153" y="1440"/>
              <a:ext cx="60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FFFF00"/>
                  </a:solidFill>
                </a:rPr>
                <a:t>Credit</a:t>
              </a:r>
            </a:p>
            <a:p>
              <a:r>
                <a:rPr lang="en-US" altLang="en-US" sz="1400">
                  <a:solidFill>
                    <a:srgbClr val="FFFF00"/>
                  </a:solidFill>
                </a:rPr>
                <a:t>Validation</a:t>
              </a:r>
            </a:p>
          </p:txBody>
        </p:sp>
        <p:pic>
          <p:nvPicPr>
            <p:cNvPr id="376865" name="Picture 3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08" y="1392"/>
              <a:ext cx="576"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76866" name="Line 34"/>
          <p:cNvSpPr>
            <a:spLocks noChangeShapeType="1"/>
          </p:cNvSpPr>
          <p:nvPr/>
        </p:nvSpPr>
        <p:spPr bwMode="auto">
          <a:xfrm>
            <a:off x="1371600" y="3810000"/>
            <a:ext cx="0" cy="76200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67" name="Line 35"/>
          <p:cNvSpPr>
            <a:spLocks noChangeShapeType="1"/>
          </p:cNvSpPr>
          <p:nvPr/>
        </p:nvSpPr>
        <p:spPr bwMode="auto">
          <a:xfrm flipH="1" flipV="1">
            <a:off x="1981200" y="5105400"/>
            <a:ext cx="1371600" cy="53340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6868" name="Group 36"/>
          <p:cNvGrpSpPr>
            <a:grpSpLocks/>
          </p:cNvGrpSpPr>
          <p:nvPr/>
        </p:nvGrpSpPr>
        <p:grpSpPr bwMode="auto">
          <a:xfrm>
            <a:off x="4800600" y="2133600"/>
            <a:ext cx="990600" cy="1355725"/>
            <a:chOff x="3072" y="1872"/>
            <a:chExt cx="624" cy="854"/>
          </a:xfrm>
        </p:grpSpPr>
        <p:sp>
          <p:nvSpPr>
            <p:cNvPr id="376869" name="Text Box 37"/>
            <p:cNvSpPr txBox="1">
              <a:spLocks noChangeArrowheads="1"/>
            </p:cNvSpPr>
            <p:nvPr/>
          </p:nvSpPr>
          <p:spPr bwMode="auto">
            <a:xfrm>
              <a:off x="3072" y="2400"/>
              <a:ext cx="6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solidFill>
                    <a:srgbClr val="FFFF00"/>
                  </a:solidFill>
                </a:rPr>
                <a:t>Accounts</a:t>
              </a:r>
            </a:p>
            <a:p>
              <a:pPr algn="ctr"/>
              <a:r>
                <a:rPr lang="en-US" altLang="en-US" sz="1400">
                  <a:solidFill>
                    <a:srgbClr val="FFFF00"/>
                  </a:solidFill>
                </a:rPr>
                <a:t>Payable</a:t>
              </a:r>
            </a:p>
          </p:txBody>
        </p:sp>
        <p:pic>
          <p:nvPicPr>
            <p:cNvPr id="376870" name="Picture 38" descr="AnotherSof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68" y="1872"/>
              <a:ext cx="455" cy="5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6871" name="Group 39"/>
          <p:cNvGrpSpPr>
            <a:grpSpLocks/>
          </p:cNvGrpSpPr>
          <p:nvPr/>
        </p:nvGrpSpPr>
        <p:grpSpPr bwMode="auto">
          <a:xfrm>
            <a:off x="4495800" y="3657600"/>
            <a:ext cx="1143000" cy="1355725"/>
            <a:chOff x="3024" y="2208"/>
            <a:chExt cx="720" cy="854"/>
          </a:xfrm>
        </p:grpSpPr>
        <p:sp>
          <p:nvSpPr>
            <p:cNvPr id="376872" name="Text Box 40"/>
            <p:cNvSpPr txBox="1">
              <a:spLocks noChangeArrowheads="1"/>
            </p:cNvSpPr>
            <p:nvPr/>
          </p:nvSpPr>
          <p:spPr bwMode="auto">
            <a:xfrm>
              <a:off x="3024" y="2736"/>
              <a:ext cx="7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solidFill>
                    <a:srgbClr val="FFFF00"/>
                  </a:solidFill>
                </a:rPr>
                <a:t>Accounts</a:t>
              </a:r>
            </a:p>
            <a:p>
              <a:pPr algn="ctr"/>
              <a:r>
                <a:rPr lang="en-US" altLang="en-US" sz="1400">
                  <a:solidFill>
                    <a:srgbClr val="FFFF00"/>
                  </a:solidFill>
                </a:rPr>
                <a:t>Receivable</a:t>
              </a:r>
            </a:p>
          </p:txBody>
        </p:sp>
        <p:pic>
          <p:nvPicPr>
            <p:cNvPr id="376873" name="Picture 41" descr="AnotherSof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20" y="2208"/>
              <a:ext cx="455" cy="528"/>
            </a:xfrm>
            <a:prstGeom prst="rect">
              <a:avLst/>
            </a:prstGeom>
            <a:noFill/>
            <a:extLst>
              <a:ext uri="{909E8E84-426E-40DD-AFC4-6F175D3DCCD1}">
                <a14:hiddenFill xmlns:a14="http://schemas.microsoft.com/office/drawing/2010/main">
                  <a:solidFill>
                    <a:srgbClr val="FFFFFF"/>
                  </a:solidFill>
                </a14:hiddenFill>
              </a:ext>
            </a:extLst>
          </p:spPr>
        </p:pic>
      </p:grpSp>
      <p:sp>
        <p:nvSpPr>
          <p:cNvPr id="376874" name="Line 42"/>
          <p:cNvSpPr>
            <a:spLocks noChangeShapeType="1"/>
          </p:cNvSpPr>
          <p:nvPr/>
        </p:nvSpPr>
        <p:spPr bwMode="auto">
          <a:xfrm>
            <a:off x="5715000" y="2895600"/>
            <a:ext cx="1066800" cy="53340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6875" name="Group 43"/>
          <p:cNvGrpSpPr>
            <a:grpSpLocks/>
          </p:cNvGrpSpPr>
          <p:nvPr/>
        </p:nvGrpSpPr>
        <p:grpSpPr bwMode="auto">
          <a:xfrm>
            <a:off x="5943600" y="4114800"/>
            <a:ext cx="838200" cy="1066800"/>
            <a:chOff x="3648" y="2736"/>
            <a:chExt cx="528" cy="672"/>
          </a:xfrm>
        </p:grpSpPr>
        <p:sp>
          <p:nvSpPr>
            <p:cNvPr id="376876" name="Text Box 44"/>
            <p:cNvSpPr txBox="1">
              <a:spLocks noChangeArrowheads="1"/>
            </p:cNvSpPr>
            <p:nvPr/>
          </p:nvSpPr>
          <p:spPr bwMode="auto">
            <a:xfrm>
              <a:off x="3648" y="3216"/>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solidFill>
                    <a:srgbClr val="FFFF00"/>
                  </a:solidFill>
                </a:rPr>
                <a:t>Oracle</a:t>
              </a:r>
            </a:p>
          </p:txBody>
        </p:sp>
        <p:pic>
          <p:nvPicPr>
            <p:cNvPr id="376877" name="Picture 45" descr="1d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744" y="2736"/>
              <a:ext cx="391" cy="490"/>
            </a:xfrm>
            <a:prstGeom prst="rect">
              <a:avLst/>
            </a:prstGeom>
            <a:noFill/>
            <a:extLst>
              <a:ext uri="{909E8E84-426E-40DD-AFC4-6F175D3DCCD1}">
                <a14:hiddenFill xmlns:a14="http://schemas.microsoft.com/office/drawing/2010/main">
                  <a:solidFill>
                    <a:srgbClr val="FFFFFF"/>
                  </a:solidFill>
                </a14:hiddenFill>
              </a:ext>
            </a:extLst>
          </p:spPr>
        </p:pic>
      </p:grpSp>
      <p:sp>
        <p:nvSpPr>
          <p:cNvPr id="376878" name="Line 46"/>
          <p:cNvSpPr>
            <a:spLocks noChangeShapeType="1"/>
          </p:cNvSpPr>
          <p:nvPr/>
        </p:nvSpPr>
        <p:spPr bwMode="auto">
          <a:xfrm>
            <a:off x="5486400" y="3505200"/>
            <a:ext cx="609600" cy="53340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79" name="Line 47"/>
          <p:cNvSpPr>
            <a:spLocks noChangeShapeType="1"/>
          </p:cNvSpPr>
          <p:nvPr/>
        </p:nvSpPr>
        <p:spPr bwMode="auto">
          <a:xfrm>
            <a:off x="5562600" y="4267200"/>
            <a:ext cx="457200" cy="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80" name="Line 48"/>
          <p:cNvSpPr>
            <a:spLocks noChangeShapeType="1"/>
          </p:cNvSpPr>
          <p:nvPr/>
        </p:nvSpPr>
        <p:spPr bwMode="auto">
          <a:xfrm>
            <a:off x="7239000" y="4572000"/>
            <a:ext cx="0" cy="137160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81" name="Line 49"/>
          <p:cNvSpPr>
            <a:spLocks noChangeShapeType="1"/>
          </p:cNvSpPr>
          <p:nvPr/>
        </p:nvSpPr>
        <p:spPr bwMode="auto">
          <a:xfrm flipH="1" flipV="1">
            <a:off x="4648200" y="5943600"/>
            <a:ext cx="2590800" cy="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82" name="Line 50"/>
          <p:cNvSpPr>
            <a:spLocks noChangeShapeType="1"/>
          </p:cNvSpPr>
          <p:nvPr/>
        </p:nvSpPr>
        <p:spPr bwMode="auto">
          <a:xfrm flipH="1">
            <a:off x="5105400" y="5410200"/>
            <a:ext cx="2133600"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83" name="Line 51"/>
          <p:cNvSpPr>
            <a:spLocks noChangeShapeType="1"/>
          </p:cNvSpPr>
          <p:nvPr/>
        </p:nvSpPr>
        <p:spPr bwMode="auto">
          <a:xfrm flipV="1">
            <a:off x="5105400" y="5029200"/>
            <a:ext cx="0" cy="38100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advTm="8000">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ltLang="en-US"/>
              <a:t>Middleware Classification</a:t>
            </a:r>
          </a:p>
        </p:txBody>
      </p:sp>
      <p:sp>
        <p:nvSpPr>
          <p:cNvPr id="13" name="Slide Number Placeholder 5"/>
          <p:cNvSpPr>
            <a:spLocks noGrp="1"/>
          </p:cNvSpPr>
          <p:nvPr>
            <p:ph type="sldNum" sz="quarter" idx="12"/>
          </p:nvPr>
        </p:nvSpPr>
        <p:spPr/>
        <p:txBody>
          <a:bodyPr/>
          <a:lstStyle/>
          <a:p>
            <a:fld id="{1A46D8DF-B8CC-4CE1-8F43-4470D207B0F6}" type="slidenum">
              <a:rPr lang="en-US" altLang="en-US"/>
              <a:pPr/>
              <a:t>4</a:t>
            </a:fld>
            <a:endParaRPr lang="en-US" altLang="en-US"/>
          </a:p>
        </p:txBody>
      </p:sp>
      <p:grpSp>
        <p:nvGrpSpPr>
          <p:cNvPr id="337924" name="Group 4"/>
          <p:cNvGrpSpPr>
            <a:grpSpLocks noChangeAspect="1"/>
          </p:cNvGrpSpPr>
          <p:nvPr/>
        </p:nvGrpSpPr>
        <p:grpSpPr bwMode="auto">
          <a:xfrm>
            <a:off x="250825" y="2032000"/>
            <a:ext cx="7993063" cy="3197225"/>
            <a:chOff x="2338" y="8837"/>
            <a:chExt cx="7200" cy="2880"/>
          </a:xfrm>
        </p:grpSpPr>
        <p:sp>
          <p:nvSpPr>
            <p:cNvPr id="337925" name="AutoShape 5"/>
            <p:cNvSpPr>
              <a:spLocks noChangeAspect="1" noChangeArrowheads="1"/>
            </p:cNvSpPr>
            <p:nvPr/>
          </p:nvSpPr>
          <p:spPr bwMode="auto">
            <a:xfrm>
              <a:off x="2338" y="8837"/>
              <a:ext cx="7200"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7926" name="Rectangle 6"/>
            <p:cNvSpPr>
              <a:spLocks noChangeArrowheads="1"/>
            </p:cNvSpPr>
            <p:nvPr/>
          </p:nvSpPr>
          <p:spPr bwMode="auto">
            <a:xfrm>
              <a:off x="2862" y="8968"/>
              <a:ext cx="3665" cy="654"/>
            </a:xfrm>
            <a:prstGeom prst="rect">
              <a:avLst/>
            </a:prstGeom>
            <a:solidFill>
              <a:srgbClr val="FFFFFF"/>
            </a:solidFill>
            <a:ln w="9525">
              <a:solidFill>
                <a:srgbClr val="000000"/>
              </a:solidFill>
              <a:miter lim="800000"/>
              <a:headEnd/>
              <a:tailEnd/>
            </a:ln>
          </p:spPr>
          <p:txBody>
            <a:bodyPr/>
            <a:lstStyle/>
            <a:p>
              <a:pPr algn="ctr"/>
              <a:r>
                <a:rPr lang="en-US" altLang="en-US" sz="1200">
                  <a:latin typeface="Times New Roman" panose="02020603050405020304" pitchFamily="18" charset="0"/>
                </a:rPr>
                <a:t>Business Process Orchestrators</a:t>
              </a:r>
              <a:endParaRPr lang="en-US" altLang="en-US"/>
            </a:p>
          </p:txBody>
        </p:sp>
        <p:sp>
          <p:nvSpPr>
            <p:cNvPr id="337927" name="Rectangle 7"/>
            <p:cNvSpPr>
              <a:spLocks noChangeArrowheads="1"/>
            </p:cNvSpPr>
            <p:nvPr/>
          </p:nvSpPr>
          <p:spPr bwMode="auto">
            <a:xfrm>
              <a:off x="2862" y="9622"/>
              <a:ext cx="3665" cy="1309"/>
            </a:xfrm>
            <a:prstGeom prst="rect">
              <a:avLst/>
            </a:prstGeom>
            <a:solidFill>
              <a:srgbClr val="CCFFFF"/>
            </a:solidFill>
            <a:ln w="9525">
              <a:solidFill>
                <a:srgbClr val="000000"/>
              </a:solidFill>
              <a:miter lim="800000"/>
              <a:headEnd/>
              <a:tailEnd/>
            </a:ln>
          </p:spPr>
          <p:txBody>
            <a:bodyPr/>
            <a:lstStyle/>
            <a:p>
              <a:pPr algn="ctr"/>
              <a:r>
                <a:rPr lang="en-US" altLang="en-US" sz="1200">
                  <a:latin typeface="Times New Roman" panose="02020603050405020304" pitchFamily="18" charset="0"/>
                </a:rPr>
                <a:t>Message Brokers</a:t>
              </a:r>
              <a:endParaRPr lang="en-US" altLang="en-US"/>
            </a:p>
          </p:txBody>
        </p:sp>
        <p:sp>
          <p:nvSpPr>
            <p:cNvPr id="337928" name="Rectangle 8"/>
            <p:cNvSpPr>
              <a:spLocks noChangeArrowheads="1"/>
            </p:cNvSpPr>
            <p:nvPr/>
          </p:nvSpPr>
          <p:spPr bwMode="auto">
            <a:xfrm>
              <a:off x="2862" y="10277"/>
              <a:ext cx="3141" cy="654"/>
            </a:xfrm>
            <a:prstGeom prst="rect">
              <a:avLst/>
            </a:prstGeom>
            <a:solidFill>
              <a:srgbClr val="FFFFFF"/>
            </a:solidFill>
            <a:ln w="9525">
              <a:solidFill>
                <a:srgbClr val="000000"/>
              </a:solidFill>
              <a:miter lim="800000"/>
              <a:headEnd/>
              <a:tailEnd/>
            </a:ln>
          </p:spPr>
          <p:txBody>
            <a:bodyPr/>
            <a:lstStyle/>
            <a:p>
              <a:pPr algn="ctr"/>
              <a:r>
                <a:rPr lang="en-US" altLang="en-US" sz="1200">
                  <a:latin typeface="Times New Roman" panose="02020603050405020304" pitchFamily="18" charset="0"/>
                </a:rPr>
                <a:t>Application Servers</a:t>
              </a:r>
              <a:endParaRPr lang="en-US" altLang="en-US"/>
            </a:p>
          </p:txBody>
        </p:sp>
        <p:sp>
          <p:nvSpPr>
            <p:cNvPr id="337929" name="Rectangle 9"/>
            <p:cNvSpPr>
              <a:spLocks noChangeArrowheads="1"/>
            </p:cNvSpPr>
            <p:nvPr/>
          </p:nvSpPr>
          <p:spPr bwMode="auto">
            <a:xfrm>
              <a:off x="2862" y="10931"/>
              <a:ext cx="3665" cy="655"/>
            </a:xfrm>
            <a:prstGeom prst="rect">
              <a:avLst/>
            </a:prstGeom>
            <a:solidFill>
              <a:srgbClr val="CCFFFF"/>
            </a:solidFill>
            <a:ln w="9525">
              <a:solidFill>
                <a:srgbClr val="000000"/>
              </a:solidFill>
              <a:miter lim="800000"/>
              <a:headEnd/>
              <a:tailEnd/>
            </a:ln>
          </p:spPr>
          <p:txBody>
            <a:bodyPr/>
            <a:lstStyle/>
            <a:p>
              <a:pPr algn="ctr"/>
              <a:r>
                <a:rPr lang="en-US" altLang="en-US" sz="1200">
                  <a:latin typeface="Times New Roman" panose="02020603050405020304" pitchFamily="18" charset="0"/>
                </a:rPr>
                <a:t>Transport</a:t>
              </a:r>
              <a:endParaRPr lang="en-US" altLang="en-US"/>
            </a:p>
          </p:txBody>
        </p:sp>
        <p:sp>
          <p:nvSpPr>
            <p:cNvPr id="337930" name="Rectangle 10"/>
            <p:cNvSpPr>
              <a:spLocks noChangeArrowheads="1"/>
            </p:cNvSpPr>
            <p:nvPr/>
          </p:nvSpPr>
          <p:spPr bwMode="auto">
            <a:xfrm>
              <a:off x="6527" y="10931"/>
              <a:ext cx="2880"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900" i="1">
                  <a:latin typeface="Times New Roman" panose="02020603050405020304" pitchFamily="18" charset="0"/>
                </a:rPr>
                <a:t>Message-Oriented Middleware, Distributed Objects Systems</a:t>
              </a:r>
              <a:endParaRPr lang="en-US" altLang="en-US"/>
            </a:p>
          </p:txBody>
        </p:sp>
        <p:sp>
          <p:nvSpPr>
            <p:cNvPr id="337931" name="Rectangle 11"/>
            <p:cNvSpPr>
              <a:spLocks noChangeArrowheads="1"/>
            </p:cNvSpPr>
            <p:nvPr/>
          </p:nvSpPr>
          <p:spPr bwMode="auto">
            <a:xfrm>
              <a:off x="6527" y="10277"/>
              <a:ext cx="2880" cy="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900" i="1">
                  <a:latin typeface="Times New Roman" panose="02020603050405020304" pitchFamily="18" charset="0"/>
                </a:rPr>
                <a:t>J2EE, CCM, .NET</a:t>
              </a:r>
              <a:endParaRPr lang="en-US" altLang="en-US"/>
            </a:p>
          </p:txBody>
        </p:sp>
        <p:sp>
          <p:nvSpPr>
            <p:cNvPr id="337932" name="Rectangle 12"/>
            <p:cNvSpPr>
              <a:spLocks noChangeArrowheads="1"/>
            </p:cNvSpPr>
            <p:nvPr/>
          </p:nvSpPr>
          <p:spPr bwMode="auto">
            <a:xfrm>
              <a:off x="6527" y="9622"/>
              <a:ext cx="2880"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900" i="1">
                  <a:latin typeface="Times New Roman" panose="02020603050405020304" pitchFamily="18" charset="0"/>
                </a:rPr>
                <a:t>BizTalk, WebSphere Message Broker, SonicMQ</a:t>
              </a:r>
              <a:endParaRPr lang="en-US" altLang="en-US"/>
            </a:p>
          </p:txBody>
        </p:sp>
        <p:sp>
          <p:nvSpPr>
            <p:cNvPr id="337933" name="Rectangle 13"/>
            <p:cNvSpPr>
              <a:spLocks noChangeArrowheads="1"/>
            </p:cNvSpPr>
            <p:nvPr/>
          </p:nvSpPr>
          <p:spPr bwMode="auto">
            <a:xfrm>
              <a:off x="6527" y="8968"/>
              <a:ext cx="2880" cy="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900" i="1">
                  <a:latin typeface="Times New Roman" panose="02020603050405020304" pitchFamily="18" charset="0"/>
                </a:rPr>
                <a:t>BizTalk, TIBCO StaffWare, ActiveBPEL</a:t>
              </a:r>
              <a:endParaRPr lang="en-US" alt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ltLang="en-US"/>
              <a:t>Example - BizTalk</a:t>
            </a:r>
          </a:p>
        </p:txBody>
      </p:sp>
      <p:sp>
        <p:nvSpPr>
          <p:cNvPr id="4" name="Slide Number Placeholder 5"/>
          <p:cNvSpPr>
            <a:spLocks noGrp="1"/>
          </p:cNvSpPr>
          <p:nvPr>
            <p:ph type="sldNum" sz="quarter" idx="12"/>
          </p:nvPr>
        </p:nvSpPr>
        <p:spPr/>
        <p:txBody>
          <a:bodyPr/>
          <a:lstStyle/>
          <a:p>
            <a:fld id="{30233FA7-3053-4665-8BE9-B06ECC072E39}" type="slidenum">
              <a:rPr lang="en-US" altLang="en-US"/>
              <a:pPr/>
              <a:t>40</a:t>
            </a:fld>
            <a:endParaRPr lang="en-US" altLang="en-US"/>
          </a:p>
        </p:txBody>
      </p:sp>
      <p:pic>
        <p:nvPicPr>
          <p:cNvPr id="3737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079500"/>
            <a:ext cx="5400675"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altLang="en-US"/>
              <a:t>BPO Architecture</a:t>
            </a:r>
          </a:p>
        </p:txBody>
      </p:sp>
      <p:sp>
        <p:nvSpPr>
          <p:cNvPr id="26" name="Slide Number Placeholder 5"/>
          <p:cNvSpPr>
            <a:spLocks noGrp="1"/>
          </p:cNvSpPr>
          <p:nvPr>
            <p:ph type="sldNum" sz="quarter" idx="12"/>
          </p:nvPr>
        </p:nvSpPr>
        <p:spPr/>
        <p:txBody>
          <a:bodyPr/>
          <a:lstStyle/>
          <a:p>
            <a:fld id="{09340C2A-7BF0-454A-B6BE-3EAC76A15972}" type="slidenum">
              <a:rPr lang="en-US" altLang="en-US"/>
              <a:pPr/>
              <a:t>41</a:t>
            </a:fld>
            <a:endParaRPr lang="en-US" altLang="en-US"/>
          </a:p>
        </p:txBody>
      </p:sp>
      <p:sp>
        <p:nvSpPr>
          <p:cNvPr id="374787" name="Oval 3"/>
          <p:cNvSpPr>
            <a:spLocks noChangeArrowheads="1"/>
          </p:cNvSpPr>
          <p:nvPr/>
        </p:nvSpPr>
        <p:spPr bwMode="auto">
          <a:xfrm>
            <a:off x="762000" y="1905000"/>
            <a:ext cx="8382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788" name="AutoShape 4"/>
          <p:cNvSpPr>
            <a:spLocks noChangeArrowheads="1"/>
          </p:cNvSpPr>
          <p:nvPr/>
        </p:nvSpPr>
        <p:spPr bwMode="auto">
          <a:xfrm>
            <a:off x="2286000" y="1905000"/>
            <a:ext cx="1066800" cy="533400"/>
          </a:xfrm>
          <a:prstGeom prst="flowChartPreparat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789" name="Oval 5"/>
          <p:cNvSpPr>
            <a:spLocks noChangeArrowheads="1"/>
          </p:cNvSpPr>
          <p:nvPr/>
        </p:nvSpPr>
        <p:spPr bwMode="auto">
          <a:xfrm>
            <a:off x="4191000" y="1524000"/>
            <a:ext cx="8382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790" name="Oval 6"/>
          <p:cNvSpPr>
            <a:spLocks noChangeArrowheads="1"/>
          </p:cNvSpPr>
          <p:nvPr/>
        </p:nvSpPr>
        <p:spPr bwMode="auto">
          <a:xfrm>
            <a:off x="4191000" y="2286000"/>
            <a:ext cx="8382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791" name="Line 7"/>
          <p:cNvSpPr>
            <a:spLocks noChangeShapeType="1"/>
          </p:cNvSpPr>
          <p:nvPr/>
        </p:nvSpPr>
        <p:spPr bwMode="auto">
          <a:xfrm>
            <a:off x="1600200" y="2209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74792" name="Line 8"/>
          <p:cNvSpPr>
            <a:spLocks noChangeShapeType="1"/>
          </p:cNvSpPr>
          <p:nvPr/>
        </p:nvSpPr>
        <p:spPr bwMode="auto">
          <a:xfrm>
            <a:off x="3352800" y="2133600"/>
            <a:ext cx="838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74793" name="Line 9"/>
          <p:cNvSpPr>
            <a:spLocks noChangeShapeType="1"/>
          </p:cNvSpPr>
          <p:nvPr/>
        </p:nvSpPr>
        <p:spPr bwMode="auto">
          <a:xfrm flipV="1">
            <a:off x="3352800" y="1828800"/>
            <a:ext cx="838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74794" name="Line 10"/>
          <p:cNvSpPr>
            <a:spLocks noChangeShapeType="1"/>
          </p:cNvSpPr>
          <p:nvPr/>
        </p:nvSpPr>
        <p:spPr bwMode="auto">
          <a:xfrm>
            <a:off x="5029200" y="1828800"/>
            <a:ext cx="1371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74795" name="Line 11"/>
          <p:cNvSpPr>
            <a:spLocks noChangeShapeType="1"/>
          </p:cNvSpPr>
          <p:nvPr/>
        </p:nvSpPr>
        <p:spPr bwMode="auto">
          <a:xfrm flipV="1">
            <a:off x="5029200" y="2362200"/>
            <a:ext cx="1371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74796" name="Rectangle 12"/>
          <p:cNvSpPr>
            <a:spLocks noChangeArrowheads="1"/>
          </p:cNvSpPr>
          <p:nvPr/>
        </p:nvSpPr>
        <p:spPr bwMode="auto">
          <a:xfrm>
            <a:off x="533400" y="3429000"/>
            <a:ext cx="7772400" cy="1143000"/>
          </a:xfrm>
          <a:prstGeom prst="rect">
            <a:avLst/>
          </a:prstGeom>
          <a:solidFill>
            <a:srgbClr val="FFCC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solidFill>
                  <a:schemeClr val="bg1"/>
                </a:solidFill>
                <a:latin typeface="Arial Narrow" panose="020B0606020202030204" pitchFamily="34" charset="0"/>
              </a:rPr>
              <a:t>Message Broker</a:t>
            </a:r>
          </a:p>
        </p:txBody>
      </p:sp>
      <p:sp>
        <p:nvSpPr>
          <p:cNvPr id="374797" name="AutoShape 13"/>
          <p:cNvSpPr>
            <a:spLocks noChangeArrowheads="1"/>
          </p:cNvSpPr>
          <p:nvPr/>
        </p:nvSpPr>
        <p:spPr bwMode="auto">
          <a:xfrm>
            <a:off x="914400" y="5334000"/>
            <a:ext cx="990600" cy="762000"/>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798" name="AutoShape 14"/>
          <p:cNvSpPr>
            <a:spLocks noChangeArrowheads="1"/>
          </p:cNvSpPr>
          <p:nvPr/>
        </p:nvSpPr>
        <p:spPr bwMode="auto">
          <a:xfrm>
            <a:off x="3733800" y="5334000"/>
            <a:ext cx="990600" cy="762000"/>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799" name="AutoShape 15"/>
          <p:cNvSpPr>
            <a:spLocks noChangeArrowheads="1"/>
          </p:cNvSpPr>
          <p:nvPr/>
        </p:nvSpPr>
        <p:spPr bwMode="auto">
          <a:xfrm>
            <a:off x="6324600" y="5334000"/>
            <a:ext cx="990600" cy="762000"/>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800" name="AutoShape 16"/>
          <p:cNvSpPr>
            <a:spLocks noChangeArrowheads="1"/>
          </p:cNvSpPr>
          <p:nvPr/>
        </p:nvSpPr>
        <p:spPr bwMode="auto">
          <a:xfrm>
            <a:off x="6400800" y="1981200"/>
            <a:ext cx="1066800" cy="685800"/>
          </a:xfrm>
          <a:prstGeom prst="flowChartPredefined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801" name="AutoShape 17"/>
          <p:cNvSpPr>
            <a:spLocks noChangeArrowheads="1"/>
          </p:cNvSpPr>
          <p:nvPr/>
        </p:nvSpPr>
        <p:spPr bwMode="auto">
          <a:xfrm>
            <a:off x="762000" y="4572000"/>
            <a:ext cx="1295400" cy="762000"/>
          </a:xfrm>
          <a:prstGeom prst="downArrowCallout">
            <a:avLst>
              <a:gd name="adj1" fmla="val 42500"/>
              <a:gd name="adj2" fmla="val 42500"/>
              <a:gd name="adj3" fmla="val 16667"/>
              <a:gd name="adj4" fmla="val 66667"/>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Arial Narrow" panose="020B0606020202030204" pitchFamily="34" charset="0"/>
              </a:rPr>
              <a:t>Adapter</a:t>
            </a:r>
          </a:p>
        </p:txBody>
      </p:sp>
      <p:sp>
        <p:nvSpPr>
          <p:cNvPr id="374802" name="AutoShape 18"/>
          <p:cNvSpPr>
            <a:spLocks noChangeArrowheads="1"/>
          </p:cNvSpPr>
          <p:nvPr/>
        </p:nvSpPr>
        <p:spPr bwMode="auto">
          <a:xfrm>
            <a:off x="3581400" y="4572000"/>
            <a:ext cx="1295400" cy="762000"/>
          </a:xfrm>
          <a:prstGeom prst="downArrowCallout">
            <a:avLst>
              <a:gd name="adj1" fmla="val 42500"/>
              <a:gd name="adj2" fmla="val 42500"/>
              <a:gd name="adj3" fmla="val 16667"/>
              <a:gd name="adj4" fmla="val 66667"/>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Arial Narrow" panose="020B0606020202030204" pitchFamily="34" charset="0"/>
              </a:rPr>
              <a:t>Adapter</a:t>
            </a:r>
          </a:p>
        </p:txBody>
      </p:sp>
      <p:sp>
        <p:nvSpPr>
          <p:cNvPr id="374803" name="AutoShape 19"/>
          <p:cNvSpPr>
            <a:spLocks noChangeArrowheads="1"/>
          </p:cNvSpPr>
          <p:nvPr/>
        </p:nvSpPr>
        <p:spPr bwMode="auto">
          <a:xfrm>
            <a:off x="6172200" y="4572000"/>
            <a:ext cx="1295400" cy="762000"/>
          </a:xfrm>
          <a:prstGeom prst="downArrowCallout">
            <a:avLst>
              <a:gd name="adj1" fmla="val 42500"/>
              <a:gd name="adj2" fmla="val 42500"/>
              <a:gd name="adj3" fmla="val 16667"/>
              <a:gd name="adj4" fmla="val 66667"/>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Arial Narrow" panose="020B0606020202030204" pitchFamily="34" charset="0"/>
              </a:rPr>
              <a:t>Adapter</a:t>
            </a:r>
          </a:p>
        </p:txBody>
      </p:sp>
      <p:sp>
        <p:nvSpPr>
          <p:cNvPr id="374804" name="AutoShape 20"/>
          <p:cNvSpPr>
            <a:spLocks noChangeArrowheads="1"/>
          </p:cNvSpPr>
          <p:nvPr/>
        </p:nvSpPr>
        <p:spPr bwMode="auto">
          <a:xfrm>
            <a:off x="2514600" y="2971800"/>
            <a:ext cx="457200" cy="457200"/>
          </a:xfrm>
          <a:prstGeom prst="upDownArrow">
            <a:avLst>
              <a:gd name="adj1" fmla="val 50000"/>
              <a:gd name="adj2" fmla="val 20000"/>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805" name="AutoShape 21"/>
          <p:cNvSpPr>
            <a:spLocks noChangeArrowheads="1"/>
          </p:cNvSpPr>
          <p:nvPr/>
        </p:nvSpPr>
        <p:spPr bwMode="auto">
          <a:xfrm>
            <a:off x="4343400" y="2971800"/>
            <a:ext cx="457200" cy="457200"/>
          </a:xfrm>
          <a:prstGeom prst="upDownArrow">
            <a:avLst>
              <a:gd name="adj1" fmla="val 50000"/>
              <a:gd name="adj2" fmla="val 20000"/>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806" name="AutoShape 22"/>
          <p:cNvSpPr>
            <a:spLocks noChangeArrowheads="1"/>
          </p:cNvSpPr>
          <p:nvPr/>
        </p:nvSpPr>
        <p:spPr bwMode="auto">
          <a:xfrm>
            <a:off x="6629400" y="2971800"/>
            <a:ext cx="457200" cy="457200"/>
          </a:xfrm>
          <a:prstGeom prst="upDownArrow">
            <a:avLst>
              <a:gd name="adj1" fmla="val 50000"/>
              <a:gd name="adj2" fmla="val 20000"/>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807" name="AutoShape 23"/>
          <p:cNvSpPr>
            <a:spLocks noChangeArrowheads="1"/>
          </p:cNvSpPr>
          <p:nvPr/>
        </p:nvSpPr>
        <p:spPr bwMode="auto">
          <a:xfrm>
            <a:off x="2514600" y="2971800"/>
            <a:ext cx="457200" cy="457200"/>
          </a:xfrm>
          <a:prstGeom prst="upDownArrow">
            <a:avLst>
              <a:gd name="adj1" fmla="val 50000"/>
              <a:gd name="adj2" fmla="val 20000"/>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808" name="AutoShape 24"/>
          <p:cNvSpPr>
            <a:spLocks noChangeArrowheads="1"/>
          </p:cNvSpPr>
          <p:nvPr/>
        </p:nvSpPr>
        <p:spPr bwMode="auto">
          <a:xfrm>
            <a:off x="6629400" y="2971800"/>
            <a:ext cx="457200" cy="457200"/>
          </a:xfrm>
          <a:prstGeom prst="upDownArrow">
            <a:avLst>
              <a:gd name="adj1" fmla="val 50000"/>
              <a:gd name="adj2" fmla="val 20000"/>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809" name="AutoShape 25"/>
          <p:cNvSpPr>
            <a:spLocks noChangeArrowheads="1"/>
          </p:cNvSpPr>
          <p:nvPr/>
        </p:nvSpPr>
        <p:spPr bwMode="auto">
          <a:xfrm>
            <a:off x="914400" y="2971800"/>
            <a:ext cx="457200" cy="457200"/>
          </a:xfrm>
          <a:prstGeom prst="upDownArrow">
            <a:avLst>
              <a:gd name="adj1" fmla="val 50000"/>
              <a:gd name="adj2" fmla="val 20000"/>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ltLang="en-US"/>
              <a:t>BPEL</a:t>
            </a:r>
          </a:p>
        </p:txBody>
      </p:sp>
      <p:sp>
        <p:nvSpPr>
          <p:cNvPr id="378883" name="Rectangle 3"/>
          <p:cNvSpPr>
            <a:spLocks noGrp="1" noChangeArrowheads="1"/>
          </p:cNvSpPr>
          <p:nvPr>
            <p:ph idx="1"/>
          </p:nvPr>
        </p:nvSpPr>
        <p:spPr>
          <a:xfrm>
            <a:off x="395288" y="1412875"/>
            <a:ext cx="8229600" cy="4530725"/>
          </a:xfrm>
        </p:spPr>
        <p:txBody>
          <a:bodyPr/>
          <a:lstStyle/>
          <a:p>
            <a:r>
              <a:rPr lang="en-US" altLang="en-US"/>
              <a:t>Web Services standard for describing workflows</a:t>
            </a:r>
          </a:p>
          <a:p>
            <a:r>
              <a:rPr lang="en-US" altLang="en-US"/>
              <a:t>Many design and execution tools</a:t>
            </a:r>
          </a:p>
          <a:p>
            <a:pPr lvl="1"/>
            <a:r>
              <a:rPr lang="en-US" altLang="en-US"/>
              <a:t>Eg ActiveBPEL</a:t>
            </a:r>
          </a:p>
          <a:p>
            <a:r>
              <a:rPr lang="en-US" altLang="en-US"/>
              <a:t>Version 2.0 is a significant improvement</a:t>
            </a:r>
          </a:p>
          <a:p>
            <a:endParaRPr lang="en-US" altLang="en-US"/>
          </a:p>
        </p:txBody>
      </p:sp>
      <p:sp>
        <p:nvSpPr>
          <p:cNvPr id="4" name="Slide Number Placeholder 5"/>
          <p:cNvSpPr>
            <a:spLocks noGrp="1"/>
          </p:cNvSpPr>
          <p:nvPr>
            <p:ph type="sldNum" sz="quarter" idx="12"/>
          </p:nvPr>
        </p:nvSpPr>
        <p:spPr/>
        <p:txBody>
          <a:bodyPr/>
          <a:lstStyle/>
          <a:p>
            <a:fld id="{DB655E56-58DA-4536-A186-FCAA1FBE0947}" type="slidenum">
              <a:rPr lang="en-US" altLang="en-US"/>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en-US"/>
              <a:t>Integration Issues – Point-to-Point</a:t>
            </a:r>
          </a:p>
        </p:txBody>
      </p:sp>
      <p:sp>
        <p:nvSpPr>
          <p:cNvPr id="379907" name="Rectangle 3"/>
          <p:cNvSpPr>
            <a:spLocks noGrp="1" noChangeArrowheads="1"/>
          </p:cNvSpPr>
          <p:nvPr>
            <p:ph idx="1"/>
          </p:nvPr>
        </p:nvSpPr>
        <p:spPr>
          <a:xfrm>
            <a:off x="468313" y="1341438"/>
            <a:ext cx="8229600" cy="1008062"/>
          </a:xfrm>
        </p:spPr>
        <p:txBody>
          <a:bodyPr/>
          <a:lstStyle/>
          <a:p>
            <a:pPr>
              <a:lnSpc>
                <a:spcPct val="80000"/>
              </a:lnSpc>
            </a:pPr>
            <a:r>
              <a:rPr lang="en-US" altLang="en-US" sz="2100"/>
              <a:t>Point-to-Point evolution </a:t>
            </a:r>
          </a:p>
          <a:p>
            <a:pPr>
              <a:lnSpc>
                <a:spcPct val="80000"/>
              </a:lnSpc>
            </a:pPr>
            <a:r>
              <a:rPr lang="en-US" altLang="en-US" sz="2100"/>
              <a:t>Spaghetti architecture, hard to modify potentially (N</a:t>
            </a:r>
            <a:r>
              <a:rPr lang="en-US" altLang="en-US" sz="2100" baseline="30000"/>
              <a:t>2</a:t>
            </a:r>
            <a:r>
              <a:rPr lang="en-US" altLang="en-US" sz="2100"/>
              <a:t>-N) interfaces</a:t>
            </a:r>
          </a:p>
        </p:txBody>
      </p:sp>
      <p:sp>
        <p:nvSpPr>
          <p:cNvPr id="32" name="Slide Number Placeholder 5"/>
          <p:cNvSpPr>
            <a:spLocks noGrp="1"/>
          </p:cNvSpPr>
          <p:nvPr>
            <p:ph type="sldNum" sz="quarter" idx="12"/>
          </p:nvPr>
        </p:nvSpPr>
        <p:spPr/>
        <p:txBody>
          <a:bodyPr/>
          <a:lstStyle/>
          <a:p>
            <a:fld id="{5190080A-C7D1-4119-B9B0-E9541F27B04D}" type="slidenum">
              <a:rPr lang="en-US" altLang="en-US"/>
              <a:pPr/>
              <a:t>43</a:t>
            </a:fld>
            <a:endParaRPr lang="en-US" altLang="en-US"/>
          </a:p>
        </p:txBody>
      </p:sp>
      <p:grpSp>
        <p:nvGrpSpPr>
          <p:cNvPr id="379908" name="Group 4"/>
          <p:cNvGrpSpPr>
            <a:grpSpLocks noChangeAspect="1"/>
          </p:cNvGrpSpPr>
          <p:nvPr/>
        </p:nvGrpSpPr>
        <p:grpSpPr bwMode="auto">
          <a:xfrm>
            <a:off x="827088" y="2565400"/>
            <a:ext cx="6985000" cy="3163888"/>
            <a:chOff x="2331" y="5343"/>
            <a:chExt cx="7224" cy="3271"/>
          </a:xfrm>
        </p:grpSpPr>
        <p:sp>
          <p:nvSpPr>
            <p:cNvPr id="379909" name="AutoShape 5"/>
            <p:cNvSpPr>
              <a:spLocks noChangeAspect="1" noChangeArrowheads="1"/>
            </p:cNvSpPr>
            <p:nvPr/>
          </p:nvSpPr>
          <p:spPr bwMode="auto">
            <a:xfrm>
              <a:off x="2331" y="5343"/>
              <a:ext cx="7224" cy="3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9910" name="Rectangle 6"/>
            <p:cNvSpPr>
              <a:spLocks noChangeArrowheads="1"/>
            </p:cNvSpPr>
            <p:nvPr/>
          </p:nvSpPr>
          <p:spPr bwMode="auto">
            <a:xfrm>
              <a:off x="2593" y="6259"/>
              <a:ext cx="531" cy="4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79911" name="Rectangle 7"/>
            <p:cNvSpPr>
              <a:spLocks noChangeArrowheads="1"/>
            </p:cNvSpPr>
            <p:nvPr/>
          </p:nvSpPr>
          <p:spPr bwMode="auto">
            <a:xfrm>
              <a:off x="3640" y="5473"/>
              <a:ext cx="531" cy="4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79912" name="Rectangle 8"/>
            <p:cNvSpPr>
              <a:spLocks noChangeArrowheads="1"/>
            </p:cNvSpPr>
            <p:nvPr/>
          </p:nvSpPr>
          <p:spPr bwMode="auto">
            <a:xfrm>
              <a:off x="4164" y="6128"/>
              <a:ext cx="531" cy="4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79913" name="Rectangle 9"/>
            <p:cNvSpPr>
              <a:spLocks noChangeArrowheads="1"/>
            </p:cNvSpPr>
            <p:nvPr/>
          </p:nvSpPr>
          <p:spPr bwMode="auto">
            <a:xfrm>
              <a:off x="3902" y="6782"/>
              <a:ext cx="532" cy="4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79914" name="Rectangle 10"/>
            <p:cNvSpPr>
              <a:spLocks noChangeArrowheads="1"/>
            </p:cNvSpPr>
            <p:nvPr/>
          </p:nvSpPr>
          <p:spPr bwMode="auto">
            <a:xfrm>
              <a:off x="3116" y="7306"/>
              <a:ext cx="534" cy="4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79915" name="Line 11"/>
            <p:cNvSpPr>
              <a:spLocks noChangeShapeType="1"/>
            </p:cNvSpPr>
            <p:nvPr/>
          </p:nvSpPr>
          <p:spPr bwMode="auto">
            <a:xfrm flipV="1">
              <a:off x="2986" y="5866"/>
              <a:ext cx="665" cy="388"/>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16" name="Line 12"/>
            <p:cNvSpPr>
              <a:spLocks noChangeShapeType="1"/>
            </p:cNvSpPr>
            <p:nvPr/>
          </p:nvSpPr>
          <p:spPr bwMode="auto">
            <a:xfrm>
              <a:off x="2855" y="6782"/>
              <a:ext cx="267" cy="545"/>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17" name="Line 13"/>
            <p:cNvSpPr>
              <a:spLocks noChangeShapeType="1"/>
            </p:cNvSpPr>
            <p:nvPr/>
          </p:nvSpPr>
          <p:spPr bwMode="auto">
            <a:xfrm>
              <a:off x="3116" y="6653"/>
              <a:ext cx="786" cy="26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18" name="Line 14"/>
            <p:cNvSpPr>
              <a:spLocks noChangeShapeType="1"/>
            </p:cNvSpPr>
            <p:nvPr/>
          </p:nvSpPr>
          <p:spPr bwMode="auto">
            <a:xfrm>
              <a:off x="3116" y="6390"/>
              <a:ext cx="1048" cy="1"/>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19" name="Rectangle 15"/>
            <p:cNvSpPr>
              <a:spLocks noChangeArrowheads="1"/>
            </p:cNvSpPr>
            <p:nvPr/>
          </p:nvSpPr>
          <p:spPr bwMode="auto">
            <a:xfrm>
              <a:off x="7044" y="7175"/>
              <a:ext cx="531" cy="4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79920" name="Rectangle 16"/>
            <p:cNvSpPr>
              <a:spLocks noChangeArrowheads="1"/>
            </p:cNvSpPr>
            <p:nvPr/>
          </p:nvSpPr>
          <p:spPr bwMode="auto">
            <a:xfrm>
              <a:off x="7698" y="5473"/>
              <a:ext cx="532" cy="4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79921" name="Rectangle 17"/>
            <p:cNvSpPr>
              <a:spLocks noChangeArrowheads="1"/>
            </p:cNvSpPr>
            <p:nvPr/>
          </p:nvSpPr>
          <p:spPr bwMode="auto">
            <a:xfrm>
              <a:off x="8615" y="6390"/>
              <a:ext cx="531" cy="4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79922" name="Rectangle 18"/>
            <p:cNvSpPr>
              <a:spLocks noChangeArrowheads="1"/>
            </p:cNvSpPr>
            <p:nvPr/>
          </p:nvSpPr>
          <p:spPr bwMode="auto">
            <a:xfrm>
              <a:off x="8222" y="7175"/>
              <a:ext cx="532" cy="4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79923" name="Rectangle 19"/>
            <p:cNvSpPr>
              <a:spLocks noChangeArrowheads="1"/>
            </p:cNvSpPr>
            <p:nvPr/>
          </p:nvSpPr>
          <p:spPr bwMode="auto">
            <a:xfrm>
              <a:off x="6651" y="6390"/>
              <a:ext cx="533" cy="4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79924" name="Line 20"/>
            <p:cNvSpPr>
              <a:spLocks noChangeShapeType="1"/>
            </p:cNvSpPr>
            <p:nvPr/>
          </p:nvSpPr>
          <p:spPr bwMode="auto">
            <a:xfrm flipV="1">
              <a:off x="7175" y="5997"/>
              <a:ext cx="665" cy="388"/>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25" name="Line 21"/>
            <p:cNvSpPr>
              <a:spLocks noChangeShapeType="1"/>
            </p:cNvSpPr>
            <p:nvPr/>
          </p:nvSpPr>
          <p:spPr bwMode="auto">
            <a:xfrm flipV="1">
              <a:off x="8615" y="6913"/>
              <a:ext cx="261" cy="262"/>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26" name="Line 22"/>
            <p:cNvSpPr>
              <a:spLocks noChangeShapeType="1"/>
            </p:cNvSpPr>
            <p:nvPr/>
          </p:nvSpPr>
          <p:spPr bwMode="auto">
            <a:xfrm>
              <a:off x="7044" y="6913"/>
              <a:ext cx="262" cy="262"/>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27" name="Line 23"/>
            <p:cNvSpPr>
              <a:spLocks noChangeShapeType="1"/>
            </p:cNvSpPr>
            <p:nvPr/>
          </p:nvSpPr>
          <p:spPr bwMode="auto">
            <a:xfrm>
              <a:off x="8091" y="5997"/>
              <a:ext cx="577" cy="388"/>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28" name="Line 24"/>
            <p:cNvSpPr>
              <a:spLocks noChangeShapeType="1"/>
            </p:cNvSpPr>
            <p:nvPr/>
          </p:nvSpPr>
          <p:spPr bwMode="auto">
            <a:xfrm flipV="1">
              <a:off x="7567" y="7437"/>
              <a:ext cx="655" cy="1"/>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29" name="Line 25"/>
            <p:cNvSpPr>
              <a:spLocks noChangeShapeType="1"/>
            </p:cNvSpPr>
            <p:nvPr/>
          </p:nvSpPr>
          <p:spPr bwMode="auto">
            <a:xfrm>
              <a:off x="7175" y="6782"/>
              <a:ext cx="1022" cy="583"/>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30" name="Line 26"/>
            <p:cNvSpPr>
              <a:spLocks noChangeShapeType="1"/>
            </p:cNvSpPr>
            <p:nvPr/>
          </p:nvSpPr>
          <p:spPr bwMode="auto">
            <a:xfrm>
              <a:off x="7175" y="6651"/>
              <a:ext cx="1379" cy="41"/>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31" name="Line 27"/>
            <p:cNvSpPr>
              <a:spLocks noChangeShapeType="1"/>
            </p:cNvSpPr>
            <p:nvPr/>
          </p:nvSpPr>
          <p:spPr bwMode="auto">
            <a:xfrm flipH="1" flipV="1">
              <a:off x="7960" y="5997"/>
              <a:ext cx="444" cy="1165"/>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32" name="Line 28"/>
            <p:cNvSpPr>
              <a:spLocks noChangeShapeType="1"/>
            </p:cNvSpPr>
            <p:nvPr/>
          </p:nvSpPr>
          <p:spPr bwMode="auto">
            <a:xfrm flipV="1">
              <a:off x="7567" y="5997"/>
              <a:ext cx="355" cy="1165"/>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33" name="Line 29"/>
            <p:cNvSpPr>
              <a:spLocks noChangeShapeType="1"/>
            </p:cNvSpPr>
            <p:nvPr/>
          </p:nvSpPr>
          <p:spPr bwMode="auto">
            <a:xfrm flipV="1">
              <a:off x="7567" y="6782"/>
              <a:ext cx="1021" cy="52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34" name="Text Box 30"/>
            <p:cNvSpPr txBox="1">
              <a:spLocks noChangeArrowheads="1"/>
            </p:cNvSpPr>
            <p:nvPr/>
          </p:nvSpPr>
          <p:spPr bwMode="auto">
            <a:xfrm>
              <a:off x="2724" y="7960"/>
              <a:ext cx="2749" cy="6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000" i="1">
                  <a:latin typeface="Times New Roman" panose="02020603050405020304" pitchFamily="18" charset="0"/>
                </a:rPr>
                <a:t>1 business process = </a:t>
              </a:r>
            </a:p>
            <a:p>
              <a:pPr eaLnBrk="0" hangingPunct="0"/>
              <a:r>
                <a:rPr lang="en-US" altLang="en-US" sz="1000" i="1">
                  <a:latin typeface="Times New Roman" panose="02020603050405020304" pitchFamily="18" charset="0"/>
                </a:rPr>
                <a:t>4 interfaces</a:t>
              </a:r>
              <a:endParaRPr lang="en-US" altLang="en-US" sz="2400">
                <a:latin typeface="Arial Narrow" panose="020B0606020202030204" pitchFamily="34" charset="0"/>
              </a:endParaRPr>
            </a:p>
          </p:txBody>
        </p:sp>
        <p:sp>
          <p:nvSpPr>
            <p:cNvPr id="379935" name="Text Box 31"/>
            <p:cNvSpPr txBox="1">
              <a:spLocks noChangeArrowheads="1"/>
            </p:cNvSpPr>
            <p:nvPr/>
          </p:nvSpPr>
          <p:spPr bwMode="auto">
            <a:xfrm>
              <a:off x="6520" y="7960"/>
              <a:ext cx="2749" cy="6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000" i="1">
                  <a:latin typeface="Times New Roman" panose="02020603050405020304" pitchFamily="18" charset="0"/>
                </a:rPr>
                <a:t>5 business processes = </a:t>
              </a:r>
            </a:p>
            <a:p>
              <a:pPr eaLnBrk="0" hangingPunct="0"/>
              <a:r>
                <a:rPr lang="en-US" altLang="en-US" sz="1000" i="1">
                  <a:latin typeface="Times New Roman" panose="02020603050405020304" pitchFamily="18" charset="0"/>
                </a:rPr>
                <a:t>20 interfaces</a:t>
              </a:r>
              <a:endParaRPr lang="en-US" altLang="en-US" sz="2400">
                <a:latin typeface="Arial Narrow" panose="020B0606020202030204" pitchFamily="34" charset="0"/>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en-US"/>
              <a:t>Broker Spaghetti</a:t>
            </a:r>
          </a:p>
        </p:txBody>
      </p:sp>
      <p:sp>
        <p:nvSpPr>
          <p:cNvPr id="380931" name="Rectangle 3"/>
          <p:cNvSpPr>
            <a:spLocks noGrp="1" noChangeArrowheads="1"/>
          </p:cNvSpPr>
          <p:nvPr>
            <p:ph idx="1"/>
          </p:nvPr>
        </p:nvSpPr>
        <p:spPr>
          <a:xfrm>
            <a:off x="468313" y="1196975"/>
            <a:ext cx="8229600" cy="1468438"/>
          </a:xfrm>
        </p:spPr>
        <p:txBody>
          <a:bodyPr/>
          <a:lstStyle/>
          <a:p>
            <a:r>
              <a:rPr lang="en-US" altLang="en-US"/>
              <a:t>No free lunch …</a:t>
            </a:r>
          </a:p>
          <a:p>
            <a:r>
              <a:rPr lang="en-US" altLang="en-US"/>
              <a:t>Just relocates the spaghetti</a:t>
            </a:r>
          </a:p>
        </p:txBody>
      </p:sp>
      <p:sp>
        <p:nvSpPr>
          <p:cNvPr id="28" name="Slide Number Placeholder 5"/>
          <p:cNvSpPr>
            <a:spLocks noGrp="1"/>
          </p:cNvSpPr>
          <p:nvPr>
            <p:ph type="sldNum" sz="quarter" idx="12"/>
          </p:nvPr>
        </p:nvSpPr>
        <p:spPr/>
        <p:txBody>
          <a:bodyPr/>
          <a:lstStyle/>
          <a:p>
            <a:fld id="{ABE41F16-BC2A-4F41-8660-3EAC4A9F0CD0}" type="slidenum">
              <a:rPr lang="en-US" altLang="en-US"/>
              <a:pPr/>
              <a:t>44</a:t>
            </a:fld>
            <a:endParaRPr lang="en-US" altLang="en-US"/>
          </a:p>
        </p:txBody>
      </p:sp>
      <p:grpSp>
        <p:nvGrpSpPr>
          <p:cNvPr id="380932" name="Group 4"/>
          <p:cNvGrpSpPr>
            <a:grpSpLocks noChangeAspect="1"/>
          </p:cNvGrpSpPr>
          <p:nvPr/>
        </p:nvGrpSpPr>
        <p:grpSpPr bwMode="auto">
          <a:xfrm>
            <a:off x="1042988" y="2895600"/>
            <a:ext cx="6121400" cy="3265488"/>
            <a:chOff x="2331" y="5343"/>
            <a:chExt cx="5891" cy="3140"/>
          </a:xfrm>
        </p:grpSpPr>
        <p:sp>
          <p:nvSpPr>
            <p:cNvPr id="380933" name="AutoShape 5"/>
            <p:cNvSpPr>
              <a:spLocks noChangeAspect="1" noChangeArrowheads="1"/>
            </p:cNvSpPr>
            <p:nvPr/>
          </p:nvSpPr>
          <p:spPr bwMode="auto">
            <a:xfrm>
              <a:off x="2331" y="5343"/>
              <a:ext cx="5891" cy="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0934" name="Rectangle 6"/>
            <p:cNvSpPr>
              <a:spLocks noChangeArrowheads="1"/>
            </p:cNvSpPr>
            <p:nvPr/>
          </p:nvSpPr>
          <p:spPr bwMode="auto">
            <a:xfrm>
              <a:off x="3902" y="7960"/>
              <a:ext cx="531" cy="4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80935" name="Rectangle 7"/>
            <p:cNvSpPr>
              <a:spLocks noChangeArrowheads="1"/>
            </p:cNvSpPr>
            <p:nvPr/>
          </p:nvSpPr>
          <p:spPr bwMode="auto">
            <a:xfrm>
              <a:off x="5080" y="5474"/>
              <a:ext cx="531" cy="4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80936" name="Rectangle 8"/>
            <p:cNvSpPr>
              <a:spLocks noChangeArrowheads="1"/>
            </p:cNvSpPr>
            <p:nvPr/>
          </p:nvSpPr>
          <p:spPr bwMode="auto">
            <a:xfrm>
              <a:off x="7306" y="6521"/>
              <a:ext cx="531" cy="4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80937" name="Rectangle 9"/>
            <p:cNvSpPr>
              <a:spLocks noChangeArrowheads="1"/>
            </p:cNvSpPr>
            <p:nvPr/>
          </p:nvSpPr>
          <p:spPr bwMode="auto">
            <a:xfrm>
              <a:off x="6389" y="7960"/>
              <a:ext cx="533" cy="4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80938" name="Rectangle 10"/>
            <p:cNvSpPr>
              <a:spLocks noChangeArrowheads="1"/>
            </p:cNvSpPr>
            <p:nvPr/>
          </p:nvSpPr>
          <p:spPr bwMode="auto">
            <a:xfrm>
              <a:off x="2986" y="6521"/>
              <a:ext cx="533" cy="4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80939" name="Line 11"/>
            <p:cNvSpPr>
              <a:spLocks noChangeShapeType="1"/>
            </p:cNvSpPr>
            <p:nvPr/>
          </p:nvSpPr>
          <p:spPr bwMode="auto">
            <a:xfrm flipH="1" flipV="1">
              <a:off x="6258" y="7567"/>
              <a:ext cx="393" cy="393"/>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0940" name="Text Box 12"/>
            <p:cNvSpPr txBox="1">
              <a:spLocks noChangeArrowheads="1"/>
            </p:cNvSpPr>
            <p:nvPr/>
          </p:nvSpPr>
          <p:spPr bwMode="auto">
            <a:xfrm>
              <a:off x="4557" y="7567"/>
              <a:ext cx="1963"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000" i="1">
                  <a:latin typeface="Times New Roman" panose="02020603050405020304" pitchFamily="18" charset="0"/>
                </a:rPr>
                <a:t>message broker</a:t>
              </a:r>
              <a:endParaRPr lang="en-US" altLang="en-US" sz="2400">
                <a:latin typeface="Arial Narrow" panose="020B0606020202030204" pitchFamily="34" charset="0"/>
              </a:endParaRPr>
            </a:p>
          </p:txBody>
        </p:sp>
        <p:sp>
          <p:nvSpPr>
            <p:cNvPr id="380941" name="Rectangle 13"/>
            <p:cNvSpPr>
              <a:spLocks noChangeArrowheads="1"/>
            </p:cNvSpPr>
            <p:nvPr/>
          </p:nvSpPr>
          <p:spPr bwMode="auto">
            <a:xfrm>
              <a:off x="4164" y="6390"/>
              <a:ext cx="2487" cy="1177"/>
            </a:xfrm>
            <a:prstGeom prst="rect">
              <a:avLst/>
            </a:prstGeom>
            <a:solidFill>
              <a:srgbClr val="FFFFFF"/>
            </a:solidFill>
            <a:ln w="9525">
              <a:solidFill>
                <a:srgbClr val="000000"/>
              </a:solidFill>
              <a:miter lim="800000"/>
              <a:headEnd/>
              <a:tailEnd/>
            </a:ln>
          </p:spPr>
          <p:txBody>
            <a:bodyPr/>
            <a:lstStyle/>
            <a:p>
              <a:endParaRPr lang="en-US"/>
            </a:p>
          </p:txBody>
        </p:sp>
        <p:sp>
          <p:nvSpPr>
            <p:cNvPr id="380942" name="Line 14"/>
            <p:cNvSpPr>
              <a:spLocks noChangeShapeType="1"/>
            </p:cNvSpPr>
            <p:nvPr/>
          </p:nvSpPr>
          <p:spPr bwMode="auto">
            <a:xfrm flipV="1">
              <a:off x="3509" y="6782"/>
              <a:ext cx="655" cy="1"/>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0943" name="Line 15"/>
            <p:cNvSpPr>
              <a:spLocks noChangeShapeType="1"/>
            </p:cNvSpPr>
            <p:nvPr/>
          </p:nvSpPr>
          <p:spPr bwMode="auto">
            <a:xfrm flipV="1">
              <a:off x="6651" y="6782"/>
              <a:ext cx="655" cy="1"/>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0944" name="Line 16"/>
            <p:cNvSpPr>
              <a:spLocks noChangeShapeType="1"/>
            </p:cNvSpPr>
            <p:nvPr/>
          </p:nvSpPr>
          <p:spPr bwMode="auto">
            <a:xfrm flipV="1">
              <a:off x="4033" y="7567"/>
              <a:ext cx="393" cy="393"/>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0945" name="Line 17"/>
            <p:cNvSpPr>
              <a:spLocks noChangeShapeType="1"/>
            </p:cNvSpPr>
            <p:nvPr/>
          </p:nvSpPr>
          <p:spPr bwMode="auto">
            <a:xfrm>
              <a:off x="5342" y="5997"/>
              <a:ext cx="1" cy="393"/>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0946" name="Line 18"/>
            <p:cNvSpPr>
              <a:spLocks noChangeShapeType="1"/>
            </p:cNvSpPr>
            <p:nvPr/>
          </p:nvSpPr>
          <p:spPr bwMode="auto">
            <a:xfrm>
              <a:off x="5342" y="6390"/>
              <a:ext cx="916" cy="11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47" name="Line 19"/>
            <p:cNvSpPr>
              <a:spLocks noChangeShapeType="1"/>
            </p:cNvSpPr>
            <p:nvPr/>
          </p:nvSpPr>
          <p:spPr bwMode="auto">
            <a:xfrm>
              <a:off x="5342" y="6390"/>
              <a:ext cx="1309" cy="3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48" name="Line 20"/>
            <p:cNvSpPr>
              <a:spLocks noChangeShapeType="1"/>
            </p:cNvSpPr>
            <p:nvPr/>
          </p:nvSpPr>
          <p:spPr bwMode="auto">
            <a:xfrm flipH="1">
              <a:off x="4426" y="6390"/>
              <a:ext cx="916" cy="11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49" name="Line 21"/>
            <p:cNvSpPr>
              <a:spLocks noChangeShapeType="1"/>
            </p:cNvSpPr>
            <p:nvPr/>
          </p:nvSpPr>
          <p:spPr bwMode="auto">
            <a:xfrm flipH="1">
              <a:off x="4164" y="6390"/>
              <a:ext cx="1178" cy="3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50" name="Line 22"/>
            <p:cNvSpPr>
              <a:spLocks noChangeShapeType="1"/>
            </p:cNvSpPr>
            <p:nvPr/>
          </p:nvSpPr>
          <p:spPr bwMode="auto">
            <a:xfrm>
              <a:off x="4164" y="6782"/>
              <a:ext cx="24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51" name="Line 23"/>
            <p:cNvSpPr>
              <a:spLocks noChangeShapeType="1"/>
            </p:cNvSpPr>
            <p:nvPr/>
          </p:nvSpPr>
          <p:spPr bwMode="auto">
            <a:xfrm>
              <a:off x="4164" y="6782"/>
              <a:ext cx="2094" cy="7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52" name="Line 24"/>
            <p:cNvSpPr>
              <a:spLocks noChangeShapeType="1"/>
            </p:cNvSpPr>
            <p:nvPr/>
          </p:nvSpPr>
          <p:spPr bwMode="auto">
            <a:xfrm>
              <a:off x="4164" y="6782"/>
              <a:ext cx="262" cy="7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53" name="Line 25"/>
            <p:cNvSpPr>
              <a:spLocks noChangeShapeType="1"/>
            </p:cNvSpPr>
            <p:nvPr/>
          </p:nvSpPr>
          <p:spPr bwMode="auto">
            <a:xfrm flipH="1">
              <a:off x="6258" y="6782"/>
              <a:ext cx="393" cy="7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54" name="Freeform 26"/>
            <p:cNvSpPr>
              <a:spLocks/>
            </p:cNvSpPr>
            <p:nvPr/>
          </p:nvSpPr>
          <p:spPr bwMode="auto">
            <a:xfrm>
              <a:off x="4426" y="7175"/>
              <a:ext cx="1832" cy="392"/>
            </a:xfrm>
            <a:custGeom>
              <a:avLst/>
              <a:gdLst>
                <a:gd name="T0" fmla="*/ 0 w 1680"/>
                <a:gd name="T1" fmla="*/ 360 h 360"/>
                <a:gd name="T2" fmla="*/ 840 w 1680"/>
                <a:gd name="T3" fmla="*/ 0 h 360"/>
                <a:gd name="T4" fmla="*/ 1680 w 1680"/>
                <a:gd name="T5" fmla="*/ 360 h 360"/>
              </a:gdLst>
              <a:ahLst/>
              <a:cxnLst>
                <a:cxn ang="0">
                  <a:pos x="T0" y="T1"/>
                </a:cxn>
                <a:cxn ang="0">
                  <a:pos x="T2" y="T3"/>
                </a:cxn>
                <a:cxn ang="0">
                  <a:pos x="T4" y="T5"/>
                </a:cxn>
              </a:cxnLst>
              <a:rect l="0" t="0" r="r" b="b"/>
              <a:pathLst>
                <a:path w="1680" h="360">
                  <a:moveTo>
                    <a:pt x="0" y="360"/>
                  </a:moveTo>
                  <a:cubicBezTo>
                    <a:pt x="280" y="180"/>
                    <a:pt x="560" y="0"/>
                    <a:pt x="840" y="0"/>
                  </a:cubicBezTo>
                  <a:cubicBezTo>
                    <a:pt x="1120" y="0"/>
                    <a:pt x="1400" y="180"/>
                    <a:pt x="1680" y="3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0955" name="Line 27"/>
            <p:cNvSpPr>
              <a:spLocks noChangeShapeType="1"/>
            </p:cNvSpPr>
            <p:nvPr/>
          </p:nvSpPr>
          <p:spPr bwMode="auto">
            <a:xfrm flipV="1">
              <a:off x="4426" y="6782"/>
              <a:ext cx="2225" cy="7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a:t>Enterprise Data Model</a:t>
            </a:r>
          </a:p>
        </p:txBody>
      </p:sp>
      <p:sp>
        <p:nvSpPr>
          <p:cNvPr id="381955" name="Rectangle 3"/>
          <p:cNvSpPr>
            <a:spLocks noGrp="1" noChangeArrowheads="1"/>
          </p:cNvSpPr>
          <p:nvPr>
            <p:ph idx="1"/>
          </p:nvPr>
        </p:nvSpPr>
        <p:spPr>
          <a:xfrm>
            <a:off x="395288" y="1268413"/>
            <a:ext cx="8229600" cy="1728787"/>
          </a:xfrm>
        </p:spPr>
        <p:txBody>
          <a:bodyPr/>
          <a:lstStyle/>
          <a:p>
            <a:pPr>
              <a:lnSpc>
                <a:spcPct val="80000"/>
              </a:lnSpc>
            </a:pPr>
            <a:r>
              <a:rPr lang="en-US" altLang="en-US" sz="1900"/>
              <a:t>Source sends message to target with common message format as payload.</a:t>
            </a:r>
          </a:p>
          <a:p>
            <a:pPr>
              <a:lnSpc>
                <a:spcPct val="80000"/>
              </a:lnSpc>
            </a:pPr>
            <a:r>
              <a:rPr lang="en-US" altLang="en-US" sz="1900"/>
              <a:t>Target receives message and transforms common format into its own local data representation.</a:t>
            </a:r>
          </a:p>
          <a:p>
            <a:pPr>
              <a:lnSpc>
                <a:spcPct val="80000"/>
              </a:lnSpc>
            </a:pPr>
            <a:r>
              <a:rPr lang="en-US" altLang="en-US" sz="1900"/>
              <a:t>2xN transformations, no broker needed</a:t>
            </a:r>
          </a:p>
          <a:p>
            <a:pPr>
              <a:lnSpc>
                <a:spcPct val="80000"/>
              </a:lnSpc>
            </a:pPr>
            <a:r>
              <a:rPr lang="en-US" altLang="en-US" sz="1900"/>
              <a:t>Getting agreement is the tough bit …</a:t>
            </a:r>
          </a:p>
        </p:txBody>
      </p:sp>
      <p:sp>
        <p:nvSpPr>
          <p:cNvPr id="17" name="Slide Number Placeholder 5"/>
          <p:cNvSpPr>
            <a:spLocks noGrp="1"/>
          </p:cNvSpPr>
          <p:nvPr>
            <p:ph type="sldNum" sz="quarter" idx="12"/>
          </p:nvPr>
        </p:nvSpPr>
        <p:spPr/>
        <p:txBody>
          <a:bodyPr/>
          <a:lstStyle/>
          <a:p>
            <a:fld id="{B7321721-2A66-4687-9B5E-80A74979FD11}" type="slidenum">
              <a:rPr lang="en-US" altLang="en-US"/>
              <a:pPr/>
              <a:t>45</a:t>
            </a:fld>
            <a:endParaRPr lang="en-US" altLang="en-US"/>
          </a:p>
        </p:txBody>
      </p:sp>
      <p:grpSp>
        <p:nvGrpSpPr>
          <p:cNvPr id="381956" name="Group 4"/>
          <p:cNvGrpSpPr>
            <a:grpSpLocks noChangeAspect="1"/>
          </p:cNvGrpSpPr>
          <p:nvPr/>
        </p:nvGrpSpPr>
        <p:grpSpPr bwMode="auto">
          <a:xfrm>
            <a:off x="1908175" y="3068638"/>
            <a:ext cx="4679950" cy="2808287"/>
            <a:chOff x="2855" y="5343"/>
            <a:chExt cx="5236" cy="3140"/>
          </a:xfrm>
        </p:grpSpPr>
        <p:sp>
          <p:nvSpPr>
            <p:cNvPr id="381957" name="AutoShape 5"/>
            <p:cNvSpPr>
              <a:spLocks noChangeAspect="1" noChangeArrowheads="1"/>
            </p:cNvSpPr>
            <p:nvPr/>
          </p:nvSpPr>
          <p:spPr bwMode="auto">
            <a:xfrm>
              <a:off x="2855" y="5343"/>
              <a:ext cx="5236" cy="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1958" name="Rectangle 6"/>
            <p:cNvSpPr>
              <a:spLocks noChangeArrowheads="1"/>
            </p:cNvSpPr>
            <p:nvPr/>
          </p:nvSpPr>
          <p:spPr bwMode="auto">
            <a:xfrm>
              <a:off x="3902" y="7960"/>
              <a:ext cx="531" cy="4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81959" name="Rectangle 7"/>
            <p:cNvSpPr>
              <a:spLocks noChangeArrowheads="1"/>
            </p:cNvSpPr>
            <p:nvPr/>
          </p:nvSpPr>
          <p:spPr bwMode="auto">
            <a:xfrm>
              <a:off x="5080" y="5474"/>
              <a:ext cx="531" cy="4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81960" name="Rectangle 8"/>
            <p:cNvSpPr>
              <a:spLocks noChangeArrowheads="1"/>
            </p:cNvSpPr>
            <p:nvPr/>
          </p:nvSpPr>
          <p:spPr bwMode="auto">
            <a:xfrm>
              <a:off x="7306" y="6651"/>
              <a:ext cx="531" cy="4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81961" name="Rectangle 9"/>
            <p:cNvSpPr>
              <a:spLocks noChangeArrowheads="1"/>
            </p:cNvSpPr>
            <p:nvPr/>
          </p:nvSpPr>
          <p:spPr bwMode="auto">
            <a:xfrm>
              <a:off x="6389" y="7960"/>
              <a:ext cx="533" cy="4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81962" name="Rectangle 10"/>
            <p:cNvSpPr>
              <a:spLocks noChangeArrowheads="1"/>
            </p:cNvSpPr>
            <p:nvPr/>
          </p:nvSpPr>
          <p:spPr bwMode="auto">
            <a:xfrm>
              <a:off x="2986" y="6651"/>
              <a:ext cx="533" cy="4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81963" name="Line 11"/>
            <p:cNvSpPr>
              <a:spLocks noChangeShapeType="1"/>
            </p:cNvSpPr>
            <p:nvPr/>
          </p:nvSpPr>
          <p:spPr bwMode="auto">
            <a:xfrm flipH="1" flipV="1">
              <a:off x="6127" y="7567"/>
              <a:ext cx="393" cy="393"/>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1964" name="Line 12"/>
            <p:cNvSpPr>
              <a:spLocks noChangeShapeType="1"/>
            </p:cNvSpPr>
            <p:nvPr/>
          </p:nvSpPr>
          <p:spPr bwMode="auto">
            <a:xfrm flipV="1">
              <a:off x="3509" y="6913"/>
              <a:ext cx="1178" cy="1"/>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1965" name="Line 13"/>
            <p:cNvSpPr>
              <a:spLocks noChangeShapeType="1"/>
            </p:cNvSpPr>
            <p:nvPr/>
          </p:nvSpPr>
          <p:spPr bwMode="auto">
            <a:xfrm flipV="1">
              <a:off x="6258" y="6913"/>
              <a:ext cx="1048" cy="1"/>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1966" name="Line 14"/>
            <p:cNvSpPr>
              <a:spLocks noChangeShapeType="1"/>
            </p:cNvSpPr>
            <p:nvPr/>
          </p:nvSpPr>
          <p:spPr bwMode="auto">
            <a:xfrm flipV="1">
              <a:off x="4033" y="7436"/>
              <a:ext cx="654" cy="52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1967" name="Line 15"/>
            <p:cNvSpPr>
              <a:spLocks noChangeShapeType="1"/>
            </p:cNvSpPr>
            <p:nvPr/>
          </p:nvSpPr>
          <p:spPr bwMode="auto">
            <a:xfrm>
              <a:off x="5342" y="5997"/>
              <a:ext cx="1" cy="524"/>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1968" name="AutoShape 16"/>
            <p:cNvSpPr>
              <a:spLocks noChangeArrowheads="1"/>
            </p:cNvSpPr>
            <p:nvPr/>
          </p:nvSpPr>
          <p:spPr bwMode="auto">
            <a:xfrm>
              <a:off x="4687" y="6521"/>
              <a:ext cx="1571" cy="1439"/>
            </a:xfrm>
            <a:prstGeom prst="flowChartMultidocument">
              <a:avLst/>
            </a:prstGeom>
            <a:solidFill>
              <a:srgbClr val="FFFFFF"/>
            </a:solidFill>
            <a:ln w="9525">
              <a:solidFill>
                <a:srgbClr val="000000"/>
              </a:solidFill>
              <a:miter lim="800000"/>
              <a:headEnd/>
              <a:tailEnd/>
            </a:ln>
          </p:spPr>
          <p:txBody>
            <a:bodyPr/>
            <a:lstStyle/>
            <a:p>
              <a:pPr eaLnBrk="0" hangingPunct="0"/>
              <a:r>
                <a:rPr lang="en-US" altLang="en-US" sz="1200" i="1">
                  <a:latin typeface="Times New Roman" panose="02020603050405020304" pitchFamily="18" charset="0"/>
                </a:rPr>
                <a:t>Enterprise </a:t>
              </a:r>
            </a:p>
            <a:p>
              <a:pPr eaLnBrk="0" hangingPunct="0"/>
              <a:r>
                <a:rPr lang="en-US" altLang="en-US" sz="1200" i="1">
                  <a:latin typeface="Times New Roman" panose="02020603050405020304" pitchFamily="18" charset="0"/>
                </a:rPr>
                <a:t>Data Model</a:t>
              </a:r>
              <a:endParaRPr lang="en-US" altLang="en-US" sz="2400">
                <a:latin typeface="Arial Narrow" panose="020B0606020202030204" pitchFamily="34" charset="0"/>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ltLang="en-US"/>
              <a:t>Summary</a:t>
            </a:r>
          </a:p>
        </p:txBody>
      </p:sp>
      <p:sp>
        <p:nvSpPr>
          <p:cNvPr id="384003" name="Rectangle 3"/>
          <p:cNvSpPr>
            <a:spLocks noGrp="1" noChangeArrowheads="1"/>
          </p:cNvSpPr>
          <p:nvPr>
            <p:ph idx="1"/>
          </p:nvPr>
        </p:nvSpPr>
        <p:spPr>
          <a:xfrm>
            <a:off x="468313" y="1125538"/>
            <a:ext cx="8229600" cy="4530725"/>
          </a:xfrm>
        </p:spPr>
        <p:txBody>
          <a:bodyPr/>
          <a:lstStyle/>
          <a:p>
            <a:pPr marL="571500" indent="-571500"/>
            <a:r>
              <a:rPr lang="en-US" altLang="en-US"/>
              <a:t>Middleware:</a:t>
            </a:r>
          </a:p>
          <a:p>
            <a:pPr marL="1090613" lvl="2" indent="-419100"/>
            <a:r>
              <a:rPr lang="en-US" altLang="en-US"/>
              <a:t>makes building complex, distributed, concurrent applications simpler.</a:t>
            </a:r>
          </a:p>
          <a:p>
            <a:pPr marL="1090613" lvl="2" indent="-419100"/>
            <a:r>
              <a:rPr lang="en-US" altLang="en-US"/>
              <a:t>institutionalizes proven design practices by supporting them in off-the-shelf middleware technologies.</a:t>
            </a:r>
          </a:p>
          <a:p>
            <a:pPr marL="571500" indent="-571500"/>
            <a:r>
              <a:rPr lang="en-US" altLang="en-US"/>
              <a:t>Architect’s job is to ‘mix n’match’ technologies to create appropriate solutions</a:t>
            </a:r>
          </a:p>
          <a:p>
            <a:pPr marL="1090613" lvl="2" indent="-419100"/>
            <a:r>
              <a:rPr lang="en-US" altLang="en-US"/>
              <a:t>Analyze trade-offs</a:t>
            </a:r>
          </a:p>
          <a:p>
            <a:pPr marL="1090613" lvl="2" indent="-419100"/>
            <a:r>
              <a:rPr lang="en-US" altLang="en-US"/>
              <a:t>Open-minded (no hammer/nail thinking)</a:t>
            </a:r>
          </a:p>
          <a:p>
            <a:pPr marL="1090613" lvl="2" indent="-419100"/>
            <a:r>
              <a:rPr lang="en-US" altLang="en-US"/>
              <a:t>No good/evil, its just technology</a:t>
            </a:r>
          </a:p>
        </p:txBody>
      </p:sp>
      <p:sp>
        <p:nvSpPr>
          <p:cNvPr id="4" name="Slide Number Placeholder 5"/>
          <p:cNvSpPr>
            <a:spLocks noGrp="1"/>
          </p:cNvSpPr>
          <p:nvPr>
            <p:ph type="sldNum" sz="quarter" idx="12"/>
          </p:nvPr>
        </p:nvSpPr>
        <p:spPr/>
        <p:txBody>
          <a:bodyPr/>
          <a:lstStyle/>
          <a:p>
            <a:fld id="{7F9D1085-8F02-42D6-8282-C3B543094E3C}" type="slidenum">
              <a:rPr lang="en-US" altLang="en-US"/>
              <a:pPr/>
              <a:t>46</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ltLang="en-US"/>
              <a:t>Outline</a:t>
            </a:r>
          </a:p>
        </p:txBody>
      </p:sp>
      <p:sp>
        <p:nvSpPr>
          <p:cNvPr id="335875" name="Rectangle 3"/>
          <p:cNvSpPr>
            <a:spLocks noGrp="1" noChangeArrowheads="1"/>
          </p:cNvSpPr>
          <p:nvPr>
            <p:ph idx="1"/>
          </p:nvPr>
        </p:nvSpPr>
        <p:spPr/>
        <p:txBody>
          <a:bodyPr/>
          <a:lstStyle/>
          <a:p>
            <a:r>
              <a:rPr lang="en-US" altLang="en-US"/>
              <a:t>CORBA	</a:t>
            </a:r>
          </a:p>
          <a:p>
            <a:r>
              <a:rPr lang="en-US" altLang="en-US"/>
              <a:t>Message-oriented middleware</a:t>
            </a:r>
          </a:p>
          <a:p>
            <a:r>
              <a:rPr lang="en-US" altLang="en-US"/>
              <a:t>J2EE</a:t>
            </a:r>
          </a:p>
          <a:p>
            <a:r>
              <a:rPr lang="en-US" altLang="en-US"/>
              <a:t>Message brokers</a:t>
            </a:r>
          </a:p>
          <a:p>
            <a:r>
              <a:rPr lang="en-US" altLang="en-US"/>
              <a:t>Business process orchestrators</a:t>
            </a:r>
          </a:p>
        </p:txBody>
      </p:sp>
      <p:sp>
        <p:nvSpPr>
          <p:cNvPr id="4" name="Slide Number Placeholder 5"/>
          <p:cNvSpPr>
            <a:spLocks noGrp="1"/>
          </p:cNvSpPr>
          <p:nvPr>
            <p:ph type="sldNum" sz="quarter" idx="12"/>
          </p:nvPr>
        </p:nvSpPr>
        <p:spPr/>
        <p:txBody>
          <a:bodyPr/>
          <a:lstStyle/>
          <a:p>
            <a:fld id="{2A1A7078-9B05-4ECC-988F-60AD68247198}" type="slidenum">
              <a:rPr lang="en-US" altLang="en-US"/>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altLang="en-US"/>
              <a:t>CORBA</a:t>
            </a:r>
          </a:p>
        </p:txBody>
      </p:sp>
      <p:sp>
        <p:nvSpPr>
          <p:cNvPr id="336899" name="Rectangle 3"/>
          <p:cNvSpPr>
            <a:spLocks noGrp="1" noChangeArrowheads="1"/>
          </p:cNvSpPr>
          <p:nvPr>
            <p:ph idx="1"/>
          </p:nvPr>
        </p:nvSpPr>
        <p:spPr>
          <a:xfrm>
            <a:off x="468313" y="1341438"/>
            <a:ext cx="8229600" cy="1397000"/>
          </a:xfrm>
        </p:spPr>
        <p:txBody>
          <a:bodyPr/>
          <a:lstStyle/>
          <a:p>
            <a:pPr>
              <a:lnSpc>
                <a:spcPct val="90000"/>
              </a:lnSpc>
            </a:pPr>
            <a:r>
              <a:rPr lang="en-US" altLang="en-US" sz="2600"/>
              <a:t>Venerable distributed object technology</a:t>
            </a:r>
          </a:p>
          <a:p>
            <a:pPr>
              <a:lnSpc>
                <a:spcPct val="90000"/>
              </a:lnSpc>
            </a:pPr>
            <a:r>
              <a:rPr lang="en-US" altLang="en-US" sz="2600"/>
              <a:t>Still widely used in telecomms, defense</a:t>
            </a:r>
          </a:p>
          <a:p>
            <a:pPr>
              <a:lnSpc>
                <a:spcPct val="90000"/>
              </a:lnSpc>
            </a:pPr>
            <a:r>
              <a:rPr lang="en-US" altLang="en-US" sz="2600"/>
              <a:t>Many different implementations</a:t>
            </a:r>
          </a:p>
        </p:txBody>
      </p:sp>
      <p:sp>
        <p:nvSpPr>
          <p:cNvPr id="19" name="Slide Number Placeholder 5"/>
          <p:cNvSpPr>
            <a:spLocks noGrp="1"/>
          </p:cNvSpPr>
          <p:nvPr>
            <p:ph type="sldNum" sz="quarter" idx="12"/>
          </p:nvPr>
        </p:nvSpPr>
        <p:spPr/>
        <p:txBody>
          <a:bodyPr/>
          <a:lstStyle/>
          <a:p>
            <a:fld id="{8EDA4B21-12C4-4054-8FDC-04484744BED1}" type="slidenum">
              <a:rPr lang="en-US" altLang="en-US"/>
              <a:pPr/>
              <a:t>6</a:t>
            </a:fld>
            <a:endParaRPr lang="en-US" altLang="en-US"/>
          </a:p>
        </p:txBody>
      </p:sp>
      <p:grpSp>
        <p:nvGrpSpPr>
          <p:cNvPr id="336901" name="Group 5"/>
          <p:cNvGrpSpPr>
            <a:grpSpLocks noChangeAspect="1"/>
          </p:cNvGrpSpPr>
          <p:nvPr/>
        </p:nvGrpSpPr>
        <p:grpSpPr bwMode="auto">
          <a:xfrm>
            <a:off x="1547813" y="3181350"/>
            <a:ext cx="5846762" cy="2657475"/>
            <a:chOff x="2336" y="2256"/>
            <a:chExt cx="7200" cy="3272"/>
          </a:xfrm>
        </p:grpSpPr>
        <p:sp>
          <p:nvSpPr>
            <p:cNvPr id="336902" name="AutoShape 6"/>
            <p:cNvSpPr>
              <a:spLocks noChangeAspect="1" noChangeArrowheads="1"/>
            </p:cNvSpPr>
            <p:nvPr/>
          </p:nvSpPr>
          <p:spPr bwMode="auto">
            <a:xfrm>
              <a:off x="2336" y="2256"/>
              <a:ext cx="7200" cy="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6903" name="Rectangle 7"/>
            <p:cNvSpPr>
              <a:spLocks noChangeArrowheads="1"/>
            </p:cNvSpPr>
            <p:nvPr/>
          </p:nvSpPr>
          <p:spPr bwMode="auto">
            <a:xfrm>
              <a:off x="2860" y="4612"/>
              <a:ext cx="6152" cy="786"/>
            </a:xfrm>
            <a:prstGeom prst="rect">
              <a:avLst/>
            </a:prstGeom>
            <a:solidFill>
              <a:srgbClr val="FFCC00"/>
            </a:solidFill>
            <a:ln w="9525">
              <a:solidFill>
                <a:srgbClr val="000000"/>
              </a:solidFill>
              <a:miter lim="800000"/>
              <a:headEnd/>
              <a:tailEnd/>
            </a:ln>
          </p:spPr>
          <p:txBody>
            <a:bodyPr/>
            <a:lstStyle/>
            <a:p>
              <a:pPr algn="ctr"/>
              <a:r>
                <a:rPr lang="en-US" altLang="en-US" sz="1000" b="1">
                  <a:latin typeface="Times New Roman" panose="02020603050405020304" pitchFamily="18" charset="0"/>
                </a:rPr>
                <a:t>Network</a:t>
              </a:r>
              <a:endParaRPr lang="en-US" altLang="en-US"/>
            </a:p>
          </p:txBody>
        </p:sp>
        <p:sp>
          <p:nvSpPr>
            <p:cNvPr id="336904" name="Rectangle 8"/>
            <p:cNvSpPr>
              <a:spLocks noChangeArrowheads="1"/>
            </p:cNvSpPr>
            <p:nvPr/>
          </p:nvSpPr>
          <p:spPr bwMode="auto">
            <a:xfrm>
              <a:off x="2860" y="2518"/>
              <a:ext cx="2225" cy="1178"/>
            </a:xfrm>
            <a:prstGeom prst="rect">
              <a:avLst/>
            </a:prstGeom>
            <a:solidFill>
              <a:srgbClr val="FFFFFF"/>
            </a:solidFill>
            <a:ln w="9525">
              <a:solidFill>
                <a:srgbClr val="000000"/>
              </a:solidFill>
              <a:miter lim="800000"/>
              <a:headEnd/>
              <a:tailEnd/>
            </a:ln>
          </p:spPr>
          <p:txBody>
            <a:bodyPr/>
            <a:lstStyle/>
            <a:p>
              <a:r>
                <a:rPr lang="en-US" altLang="en-US" sz="900" b="1">
                  <a:latin typeface="Times New Roman" panose="02020603050405020304" pitchFamily="18" charset="0"/>
                </a:rPr>
                <a:t>Client</a:t>
              </a:r>
              <a:endParaRPr lang="en-US" altLang="en-US"/>
            </a:p>
          </p:txBody>
        </p:sp>
        <p:sp>
          <p:nvSpPr>
            <p:cNvPr id="336905" name="Rectangle 9"/>
            <p:cNvSpPr>
              <a:spLocks noChangeArrowheads="1"/>
            </p:cNvSpPr>
            <p:nvPr/>
          </p:nvSpPr>
          <p:spPr bwMode="auto">
            <a:xfrm>
              <a:off x="2991" y="2910"/>
              <a:ext cx="1963" cy="655"/>
            </a:xfrm>
            <a:prstGeom prst="rect">
              <a:avLst/>
            </a:prstGeom>
            <a:solidFill>
              <a:srgbClr val="FFFFFF"/>
            </a:solidFill>
            <a:ln w="9525">
              <a:solidFill>
                <a:srgbClr val="000000"/>
              </a:solidFill>
              <a:miter lim="800000"/>
              <a:headEnd/>
              <a:tailEnd/>
            </a:ln>
          </p:spPr>
          <p:txBody>
            <a:bodyPr/>
            <a:lstStyle/>
            <a:p>
              <a:pPr algn="just"/>
              <a:r>
                <a:rPr lang="en-US" altLang="en-US" sz="900" i="1">
                  <a:latin typeface="Times New Roman" panose="02020603050405020304" pitchFamily="18" charset="0"/>
                </a:rPr>
                <a:t>Object Reference</a:t>
              </a:r>
            </a:p>
            <a:p>
              <a:pPr algn="just"/>
              <a:r>
                <a:rPr lang="en-US" altLang="en-US" sz="900">
                  <a:latin typeface="Times New Roman" panose="02020603050405020304" pitchFamily="18" charset="0"/>
                </a:rPr>
                <a:t>request</a:t>
              </a:r>
              <a:endParaRPr lang="en-US" altLang="en-US"/>
            </a:p>
          </p:txBody>
        </p:sp>
        <p:sp>
          <p:nvSpPr>
            <p:cNvPr id="336906" name="Rectangle 10"/>
            <p:cNvSpPr>
              <a:spLocks noChangeArrowheads="1"/>
            </p:cNvSpPr>
            <p:nvPr/>
          </p:nvSpPr>
          <p:spPr bwMode="auto">
            <a:xfrm>
              <a:off x="6787" y="2518"/>
              <a:ext cx="2225" cy="1178"/>
            </a:xfrm>
            <a:prstGeom prst="rect">
              <a:avLst/>
            </a:prstGeom>
            <a:solidFill>
              <a:srgbClr val="FFFFFF"/>
            </a:solidFill>
            <a:ln w="9525">
              <a:solidFill>
                <a:srgbClr val="000000"/>
              </a:solidFill>
              <a:miter lim="800000"/>
              <a:headEnd/>
              <a:tailEnd/>
            </a:ln>
          </p:spPr>
          <p:txBody>
            <a:bodyPr/>
            <a:lstStyle/>
            <a:p>
              <a:r>
                <a:rPr lang="en-US" altLang="en-US" sz="900" b="1">
                  <a:latin typeface="Times New Roman" panose="02020603050405020304" pitchFamily="18" charset="0"/>
                </a:rPr>
                <a:t>Server</a:t>
              </a:r>
              <a:endParaRPr lang="en-US" altLang="en-US"/>
            </a:p>
          </p:txBody>
        </p:sp>
        <p:sp>
          <p:nvSpPr>
            <p:cNvPr id="336907" name="Rectangle 11"/>
            <p:cNvSpPr>
              <a:spLocks noChangeArrowheads="1"/>
            </p:cNvSpPr>
            <p:nvPr/>
          </p:nvSpPr>
          <p:spPr bwMode="auto">
            <a:xfrm>
              <a:off x="6918" y="2910"/>
              <a:ext cx="1963" cy="655"/>
            </a:xfrm>
            <a:prstGeom prst="rect">
              <a:avLst/>
            </a:prstGeom>
            <a:solidFill>
              <a:srgbClr val="FFFFFF"/>
            </a:solidFill>
            <a:ln w="9525">
              <a:solidFill>
                <a:srgbClr val="000000"/>
              </a:solidFill>
              <a:miter lim="800000"/>
              <a:headEnd/>
              <a:tailEnd/>
            </a:ln>
          </p:spPr>
          <p:txBody>
            <a:bodyPr/>
            <a:lstStyle/>
            <a:p>
              <a:pPr algn="just"/>
              <a:r>
                <a:rPr lang="en-US" altLang="en-US" sz="900" i="1">
                  <a:latin typeface="Times New Roman" panose="02020603050405020304" pitchFamily="18" charset="0"/>
                </a:rPr>
                <a:t>Servant</a:t>
              </a:r>
            </a:p>
            <a:p>
              <a:pPr algn="just"/>
              <a:r>
                <a:rPr lang="en-US" altLang="en-US" sz="900">
                  <a:latin typeface="Times New Roman" panose="02020603050405020304" pitchFamily="18" charset="0"/>
                </a:rPr>
                <a:t>reply</a:t>
              </a:r>
            </a:p>
            <a:p>
              <a:endParaRPr lang="en-US" altLang="en-US"/>
            </a:p>
          </p:txBody>
        </p:sp>
        <p:sp>
          <p:nvSpPr>
            <p:cNvPr id="336908" name="Rectangle 12"/>
            <p:cNvSpPr>
              <a:spLocks noChangeArrowheads="1"/>
            </p:cNvSpPr>
            <p:nvPr/>
          </p:nvSpPr>
          <p:spPr bwMode="auto">
            <a:xfrm>
              <a:off x="2860" y="3696"/>
              <a:ext cx="2225" cy="523"/>
            </a:xfrm>
            <a:prstGeom prst="rect">
              <a:avLst/>
            </a:prstGeom>
            <a:solidFill>
              <a:srgbClr val="FFFF99"/>
            </a:solidFill>
            <a:ln w="9525">
              <a:solidFill>
                <a:srgbClr val="000000"/>
              </a:solidFill>
              <a:miter lim="800000"/>
              <a:headEnd/>
              <a:tailEnd/>
            </a:ln>
          </p:spPr>
          <p:txBody>
            <a:bodyPr/>
            <a:lstStyle/>
            <a:p>
              <a:r>
                <a:rPr lang="en-US" altLang="en-US" sz="1000" b="1">
                  <a:latin typeface="Times New Roman" panose="02020603050405020304" pitchFamily="18" charset="0"/>
                </a:rPr>
                <a:t>client ORB</a:t>
              </a:r>
              <a:endParaRPr lang="en-US" altLang="en-US"/>
            </a:p>
          </p:txBody>
        </p:sp>
        <p:sp>
          <p:nvSpPr>
            <p:cNvPr id="336909" name="Rectangle 13"/>
            <p:cNvSpPr>
              <a:spLocks noChangeArrowheads="1"/>
            </p:cNvSpPr>
            <p:nvPr/>
          </p:nvSpPr>
          <p:spPr bwMode="auto">
            <a:xfrm>
              <a:off x="6787" y="3696"/>
              <a:ext cx="2225" cy="523"/>
            </a:xfrm>
            <a:prstGeom prst="rect">
              <a:avLst/>
            </a:prstGeom>
            <a:solidFill>
              <a:srgbClr val="FFFF99"/>
            </a:solidFill>
            <a:ln w="9525">
              <a:solidFill>
                <a:srgbClr val="000000"/>
              </a:solidFill>
              <a:miter lim="800000"/>
              <a:headEnd/>
              <a:tailEnd/>
            </a:ln>
          </p:spPr>
          <p:txBody>
            <a:bodyPr/>
            <a:lstStyle/>
            <a:p>
              <a:r>
                <a:rPr lang="en-US" altLang="en-US" sz="1000" b="1">
                  <a:latin typeface="Times New Roman" panose="02020603050405020304" pitchFamily="18" charset="0"/>
                </a:rPr>
                <a:t>server ORB</a:t>
              </a:r>
              <a:endParaRPr lang="en-US" altLang="en-US"/>
            </a:p>
          </p:txBody>
        </p:sp>
        <p:sp>
          <p:nvSpPr>
            <p:cNvPr id="336910" name="Line 14"/>
            <p:cNvSpPr>
              <a:spLocks noChangeShapeType="1"/>
            </p:cNvSpPr>
            <p:nvPr/>
          </p:nvSpPr>
          <p:spPr bwMode="auto">
            <a:xfrm>
              <a:off x="3121" y="3565"/>
              <a:ext cx="0" cy="144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911" name="Line 15"/>
            <p:cNvSpPr>
              <a:spLocks noChangeShapeType="1"/>
            </p:cNvSpPr>
            <p:nvPr/>
          </p:nvSpPr>
          <p:spPr bwMode="auto">
            <a:xfrm>
              <a:off x="3121" y="5005"/>
              <a:ext cx="5499"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912" name="Line 16"/>
            <p:cNvSpPr>
              <a:spLocks noChangeShapeType="1"/>
            </p:cNvSpPr>
            <p:nvPr/>
          </p:nvSpPr>
          <p:spPr bwMode="auto">
            <a:xfrm flipV="1">
              <a:off x="8620" y="3565"/>
              <a:ext cx="0" cy="144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6913" name="Line 17"/>
            <p:cNvSpPr>
              <a:spLocks noChangeShapeType="1"/>
            </p:cNvSpPr>
            <p:nvPr/>
          </p:nvSpPr>
          <p:spPr bwMode="auto">
            <a:xfrm>
              <a:off x="7049" y="3696"/>
              <a:ext cx="1" cy="91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914" name="Line 18"/>
            <p:cNvSpPr>
              <a:spLocks noChangeShapeType="1"/>
            </p:cNvSpPr>
            <p:nvPr/>
          </p:nvSpPr>
          <p:spPr bwMode="auto">
            <a:xfrm flipH="1">
              <a:off x="4692" y="4612"/>
              <a:ext cx="235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915" name="Line 19"/>
            <p:cNvSpPr>
              <a:spLocks noChangeShapeType="1"/>
            </p:cNvSpPr>
            <p:nvPr/>
          </p:nvSpPr>
          <p:spPr bwMode="auto">
            <a:xfrm flipV="1">
              <a:off x="4692" y="3565"/>
              <a:ext cx="1" cy="104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ltLang="en-US"/>
              <a:t>CORBA Code Example</a:t>
            </a:r>
          </a:p>
        </p:txBody>
      </p:sp>
      <p:sp>
        <p:nvSpPr>
          <p:cNvPr id="9" name="Slide Number Placeholder 5"/>
          <p:cNvSpPr>
            <a:spLocks noGrp="1"/>
          </p:cNvSpPr>
          <p:nvPr>
            <p:ph type="sldNum" sz="quarter" idx="12"/>
          </p:nvPr>
        </p:nvSpPr>
        <p:spPr/>
        <p:txBody>
          <a:bodyPr/>
          <a:lstStyle/>
          <a:p>
            <a:fld id="{E19358D1-D1EC-4A65-A03C-9C3DAFF770C3}" type="slidenum">
              <a:rPr lang="en-US" altLang="en-US"/>
              <a:pPr/>
              <a:t>7</a:t>
            </a:fld>
            <a:endParaRPr lang="en-US" altLang="en-US"/>
          </a:p>
        </p:txBody>
      </p:sp>
      <p:sp>
        <p:nvSpPr>
          <p:cNvPr id="338948" name="Rectangle 4"/>
          <p:cNvSpPr>
            <a:spLocks noChangeArrowheads="1"/>
          </p:cNvSpPr>
          <p:nvPr/>
        </p:nvSpPr>
        <p:spPr bwMode="auto">
          <a:xfrm>
            <a:off x="179388" y="1479550"/>
            <a:ext cx="4772025" cy="1108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r>
              <a:rPr lang="en-US" altLang="en-US"/>
              <a:t>module ServerExample </a:t>
            </a:r>
          </a:p>
          <a:p>
            <a:r>
              <a:rPr lang="en-US" altLang="en-US"/>
              <a:t>{    </a:t>
            </a:r>
          </a:p>
          <a:p>
            <a:r>
              <a:rPr lang="en-US" altLang="en-US"/>
              <a:t>interface MyObject    {        string isAlive();      };</a:t>
            </a:r>
          </a:p>
          <a:p>
            <a:r>
              <a:rPr lang="en-US" altLang="en-US"/>
              <a:t>}; </a:t>
            </a:r>
          </a:p>
        </p:txBody>
      </p:sp>
      <p:sp>
        <p:nvSpPr>
          <p:cNvPr id="338949" name="Rectangle 5"/>
          <p:cNvSpPr>
            <a:spLocks noChangeArrowheads="1"/>
          </p:cNvSpPr>
          <p:nvPr/>
        </p:nvSpPr>
        <p:spPr bwMode="auto">
          <a:xfrm>
            <a:off x="3131840" y="2776538"/>
            <a:ext cx="5886450" cy="8334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r>
              <a:rPr lang="en-US" altLang="en-US"/>
              <a:t>class MyServant extends _MyObjectImplBase </a:t>
            </a:r>
          </a:p>
          <a:p>
            <a:r>
              <a:rPr lang="en-US" altLang="en-US"/>
              <a:t>{  public String isAlive()   {    return "\nLooks like it…\n";    }</a:t>
            </a:r>
          </a:p>
          <a:p>
            <a:r>
              <a:rPr lang="en-US" altLang="en-US"/>
              <a:t>} </a:t>
            </a:r>
          </a:p>
        </p:txBody>
      </p:sp>
      <p:sp>
        <p:nvSpPr>
          <p:cNvPr id="338950" name="Rectangle 6"/>
          <p:cNvSpPr>
            <a:spLocks noChangeArrowheads="1"/>
          </p:cNvSpPr>
          <p:nvPr/>
        </p:nvSpPr>
        <p:spPr bwMode="auto">
          <a:xfrm>
            <a:off x="395288" y="3856038"/>
            <a:ext cx="6486525" cy="2206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r>
              <a:rPr lang="en-US" altLang="en-US"/>
              <a:t>ORB orb = ORB.init(args, null);</a:t>
            </a:r>
          </a:p>
          <a:p>
            <a:r>
              <a:rPr lang="en-US" altLang="en-US"/>
              <a:t>MyServant objRef = new MyServant();</a:t>
            </a:r>
          </a:p>
          <a:p>
            <a:r>
              <a:rPr lang="en-US" altLang="en-US"/>
              <a:t>orb.connect(objRef); </a:t>
            </a:r>
          </a:p>
          <a:p>
            <a:r>
              <a:rPr lang="en-US" altLang="en-US"/>
              <a:t>ORB orb = ORB.init(args, null);</a:t>
            </a:r>
          </a:p>
          <a:p>
            <a:r>
              <a:rPr lang="en-US" altLang="en-US"/>
              <a:t>// Lookup is a wrapper that actually access the CORBA Naming </a:t>
            </a:r>
          </a:p>
          <a:p>
            <a:r>
              <a:rPr lang="en-US" altLang="en-US"/>
              <a:t>// Service directory – details omitted for simplicity</a:t>
            </a:r>
          </a:p>
          <a:p>
            <a:r>
              <a:rPr lang="en-US" altLang="en-US"/>
              <a:t>MyServant servantRef = lookup(“Myservant”)String </a:t>
            </a:r>
          </a:p>
          <a:p>
            <a:r>
              <a:rPr lang="en-US" altLang="en-US"/>
              <a:t>reply = servantRef.isAlive(); </a:t>
            </a:r>
          </a:p>
        </p:txBody>
      </p:sp>
      <p:sp>
        <p:nvSpPr>
          <p:cNvPr id="338951" name="Text Box 7"/>
          <p:cNvSpPr txBox="1">
            <a:spLocks noChangeArrowheads="1"/>
          </p:cNvSpPr>
          <p:nvPr/>
        </p:nvSpPr>
        <p:spPr bwMode="auto">
          <a:xfrm>
            <a:off x="5703888" y="1792288"/>
            <a:ext cx="145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CORBA IDL</a:t>
            </a:r>
          </a:p>
        </p:txBody>
      </p:sp>
      <p:sp>
        <p:nvSpPr>
          <p:cNvPr id="338952" name="Text Box 8"/>
          <p:cNvSpPr txBox="1">
            <a:spLocks noChangeArrowheads="1"/>
          </p:cNvSpPr>
          <p:nvPr/>
        </p:nvSpPr>
        <p:spPr bwMode="auto">
          <a:xfrm>
            <a:off x="1476375" y="3068638"/>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Server</a:t>
            </a:r>
          </a:p>
        </p:txBody>
      </p:sp>
      <p:sp>
        <p:nvSpPr>
          <p:cNvPr id="338953" name="Text Box 9"/>
          <p:cNvSpPr txBox="1">
            <a:spLocks noChangeArrowheads="1"/>
          </p:cNvSpPr>
          <p:nvPr/>
        </p:nvSpPr>
        <p:spPr bwMode="auto">
          <a:xfrm>
            <a:off x="7596188" y="4868863"/>
            <a:ext cx="81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Client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altLang="en-US"/>
              <a:t>CORBA – Some Thoughts</a:t>
            </a:r>
          </a:p>
        </p:txBody>
      </p:sp>
      <p:sp>
        <p:nvSpPr>
          <p:cNvPr id="339971" name="Rectangle 3"/>
          <p:cNvSpPr>
            <a:spLocks noGrp="1" noChangeArrowheads="1"/>
          </p:cNvSpPr>
          <p:nvPr>
            <p:ph idx="1"/>
          </p:nvPr>
        </p:nvSpPr>
        <p:spPr/>
        <p:txBody>
          <a:bodyPr/>
          <a:lstStyle/>
          <a:p>
            <a:pPr>
              <a:lnSpc>
                <a:spcPct val="90000"/>
              </a:lnSpc>
            </a:pPr>
            <a:r>
              <a:rPr lang="en-US" altLang="en-US"/>
              <a:t>Many associated services, eg</a:t>
            </a:r>
          </a:p>
          <a:p>
            <a:pPr lvl="1">
              <a:lnSpc>
                <a:spcPct val="90000"/>
              </a:lnSpc>
            </a:pPr>
            <a:r>
              <a:rPr lang="en-US" altLang="en-US"/>
              <a:t>Naming </a:t>
            </a:r>
          </a:p>
          <a:p>
            <a:pPr lvl="1">
              <a:lnSpc>
                <a:spcPct val="90000"/>
              </a:lnSpc>
            </a:pPr>
            <a:r>
              <a:rPr lang="en-US" altLang="en-US"/>
              <a:t>Notification</a:t>
            </a:r>
          </a:p>
          <a:p>
            <a:pPr lvl="1">
              <a:lnSpc>
                <a:spcPct val="90000"/>
              </a:lnSpc>
            </a:pPr>
            <a:r>
              <a:rPr lang="en-US" altLang="en-US"/>
              <a:t>Transactions</a:t>
            </a:r>
          </a:p>
          <a:p>
            <a:pPr>
              <a:lnSpc>
                <a:spcPct val="90000"/>
              </a:lnSpc>
            </a:pPr>
            <a:r>
              <a:rPr lang="en-US" altLang="en-US"/>
              <a:t>Synchronous technology, client-server relatively tightly coupled</a:t>
            </a:r>
          </a:p>
          <a:p>
            <a:pPr>
              <a:lnSpc>
                <a:spcPct val="90000"/>
              </a:lnSpc>
            </a:pPr>
            <a:r>
              <a:rPr lang="en-US" altLang="en-US"/>
              <a:t>Remote calls can/will fail</a:t>
            </a:r>
          </a:p>
          <a:p>
            <a:pPr>
              <a:lnSpc>
                <a:spcPct val="90000"/>
              </a:lnSpc>
            </a:pPr>
            <a:r>
              <a:rPr lang="en-US" altLang="en-US"/>
              <a:t>State management in server objects creates ‘interesting’ recovery issues</a:t>
            </a:r>
          </a:p>
          <a:p>
            <a:pPr>
              <a:lnSpc>
                <a:spcPct val="90000"/>
              </a:lnSpc>
            </a:pPr>
            <a:endParaRPr lang="en-US" altLang="en-US"/>
          </a:p>
        </p:txBody>
      </p:sp>
      <p:sp>
        <p:nvSpPr>
          <p:cNvPr id="4" name="Slide Number Placeholder 5"/>
          <p:cNvSpPr>
            <a:spLocks noGrp="1"/>
          </p:cNvSpPr>
          <p:nvPr>
            <p:ph type="sldNum" sz="quarter" idx="12"/>
          </p:nvPr>
        </p:nvSpPr>
        <p:spPr/>
        <p:txBody>
          <a:bodyPr/>
          <a:lstStyle/>
          <a:p>
            <a:fld id="{F86AB7D3-EF19-4BC3-B63D-54F4BAB58C47}" type="slidenum">
              <a:rPr lang="en-US" altLang="en-US"/>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ltLang="en-US"/>
              <a:t>Messaging - MOM</a:t>
            </a:r>
          </a:p>
        </p:txBody>
      </p:sp>
      <p:sp>
        <p:nvSpPr>
          <p:cNvPr id="348163" name="Rectangle 3"/>
          <p:cNvSpPr>
            <a:spLocks noGrp="1" noChangeArrowheads="1"/>
          </p:cNvSpPr>
          <p:nvPr>
            <p:ph idx="1"/>
          </p:nvPr>
        </p:nvSpPr>
        <p:spPr>
          <a:xfrm>
            <a:off x="468313" y="1125538"/>
            <a:ext cx="8229600" cy="4967287"/>
          </a:xfrm>
        </p:spPr>
        <p:txBody>
          <a:bodyPr/>
          <a:lstStyle/>
          <a:p>
            <a:r>
              <a:rPr lang="en-AU" altLang="en-US"/>
              <a:t>Basic Message Oriented Middleware (MOM) provides features like:</a:t>
            </a:r>
          </a:p>
          <a:p>
            <a:pPr lvl="1"/>
            <a:r>
              <a:rPr lang="en-AU" altLang="en-US"/>
              <a:t>Asynchronous communications between processes</a:t>
            </a:r>
            <a:r>
              <a:rPr lang="en-US" altLang="en-US"/>
              <a:t>, applications and systems</a:t>
            </a:r>
            <a:endParaRPr lang="en-AU" altLang="en-US"/>
          </a:p>
          <a:p>
            <a:pPr lvl="1"/>
            <a:r>
              <a:rPr lang="en-US" altLang="en-US"/>
              <a:t>Send-and-forget </a:t>
            </a:r>
          </a:p>
          <a:p>
            <a:pPr lvl="2"/>
            <a:r>
              <a:rPr lang="en-US" altLang="en-US"/>
              <a:t>Delivering messages despite failures</a:t>
            </a:r>
          </a:p>
          <a:p>
            <a:pPr lvl="1"/>
            <a:r>
              <a:rPr lang="en-US" altLang="en-US"/>
              <a:t>Transactional Messaging</a:t>
            </a:r>
          </a:p>
          <a:p>
            <a:pPr lvl="2"/>
            <a:r>
              <a:rPr lang="en-US" altLang="en-US"/>
              <a:t>Deliver all messages in a transaction, or none</a:t>
            </a:r>
          </a:p>
          <a:p>
            <a:pPr lvl="1"/>
            <a:r>
              <a:rPr lang="en-US" altLang="en-US"/>
              <a:t>Persistence</a:t>
            </a:r>
          </a:p>
          <a:p>
            <a:pPr lvl="2"/>
            <a:r>
              <a:rPr lang="en-US" altLang="en-US"/>
              <a:t>Messages can be logged at the server and hence survive server failure</a:t>
            </a:r>
            <a:endParaRPr lang="en-AU" altLang="en-US"/>
          </a:p>
          <a:p>
            <a:pPr lvl="1">
              <a:buFont typeface="Wingdings" panose="05000000000000000000" pitchFamily="2" charset="2"/>
              <a:buNone/>
            </a:pPr>
            <a:endParaRPr lang="en-AU" altLang="en-US"/>
          </a:p>
          <a:p>
            <a:endParaRPr lang="en-US" altLang="en-US"/>
          </a:p>
        </p:txBody>
      </p:sp>
      <p:sp>
        <p:nvSpPr>
          <p:cNvPr id="4" name="Slide Number Placeholder 5"/>
          <p:cNvSpPr>
            <a:spLocks noGrp="1"/>
          </p:cNvSpPr>
          <p:nvPr>
            <p:ph type="sldNum" sz="quarter" idx="12"/>
          </p:nvPr>
        </p:nvSpPr>
        <p:spPr/>
        <p:txBody>
          <a:bodyPr/>
          <a:lstStyle/>
          <a:p>
            <a:fld id="{C2A68525-5937-4CE2-963D-85F3114C4E1C}" type="slidenum">
              <a:rPr lang="en-US" altLang="en-US"/>
              <a:pPr/>
              <a:t>9</a:t>
            </a:fld>
            <a:endParaRPr lang="en-US"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3jHI15DKhAjxMEXJpVeVC1"/>
</p:tagLst>
</file>

<file path=ppt/tags/tag2.xml><?xml version="1.0" encoding="utf-8"?>
<p:tagLst xmlns:a="http://schemas.openxmlformats.org/drawingml/2006/main" xmlns:r="http://schemas.openxmlformats.org/officeDocument/2006/relationships" xmlns:p="http://schemas.openxmlformats.org/presentationml/2006/main">
  <p:tag name="DVSHAPEID" val="jlOGj1vFLavc785sersvpa"/>
</p:tagLst>
</file>

<file path=ppt/tags/tag3.xml><?xml version="1.0" encoding="utf-8"?>
<p:tagLst xmlns:a="http://schemas.openxmlformats.org/drawingml/2006/main" xmlns:r="http://schemas.openxmlformats.org/officeDocument/2006/relationships" xmlns:p="http://schemas.openxmlformats.org/presentationml/2006/main">
  <p:tag name="DVSHAPEID" val="PAMR5cOZmhW2ZlTkMCeBP8"/>
</p:tagLst>
</file>

<file path=ppt/tags/tag4.xml><?xml version="1.0" encoding="utf-8"?>
<p:tagLst xmlns:a="http://schemas.openxmlformats.org/drawingml/2006/main" xmlns:r="http://schemas.openxmlformats.org/officeDocument/2006/relationships" xmlns:p="http://schemas.openxmlformats.org/presentationml/2006/main">
  <p:tag name="DVSHAPEID" val="1zxODWHNs6B9weTrViQLOe"/>
</p:tagLst>
</file>

<file path=ppt/tags/tag5.xml><?xml version="1.0" encoding="utf-8"?>
<p:tagLst xmlns:a="http://schemas.openxmlformats.org/drawingml/2006/main" xmlns:r="http://schemas.openxmlformats.org/officeDocument/2006/relationships" xmlns:p="http://schemas.openxmlformats.org/presentationml/2006/main">
  <p:tag name="DVSHAPEID" val="g58KyTFQgNlGyckhySizPP"/>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1342</TotalTime>
  <Words>1412</Words>
  <Application>Microsoft Office PowerPoint</Application>
  <PresentationFormat>On-screen Show (4:3)</PresentationFormat>
  <Paragraphs>493</Paragraphs>
  <Slides>46</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46</vt:i4>
      </vt:variant>
    </vt:vector>
  </HeadingPairs>
  <TitlesOfParts>
    <vt:vector size="61" baseType="lpstr">
      <vt:lpstr>Arial</vt:lpstr>
      <vt:lpstr>Arial Narrow</vt:lpstr>
      <vt:lpstr>Calibri</vt:lpstr>
      <vt:lpstr>Comic Sans MS</vt:lpstr>
      <vt:lpstr>Courier</vt:lpstr>
      <vt:lpstr>Helvetica</vt:lpstr>
      <vt:lpstr>MS PGothic</vt:lpstr>
      <vt:lpstr>Tahoma</vt:lpstr>
      <vt:lpstr>Times New Roman</vt:lpstr>
      <vt:lpstr>Wingdings</vt:lpstr>
      <vt:lpstr>Wingdings 2</vt:lpstr>
      <vt:lpstr>Office Theme</vt:lpstr>
      <vt:lpstr>Microsoft Word Picture</vt:lpstr>
      <vt:lpstr>Picture</vt:lpstr>
      <vt:lpstr>Chart</vt:lpstr>
      <vt:lpstr>CTT526 - Kiến trúc phần mềm Middleware</vt:lpstr>
      <vt:lpstr>PowerPoint Presentation</vt:lpstr>
      <vt:lpstr>Introduction</vt:lpstr>
      <vt:lpstr>Middleware Classification</vt:lpstr>
      <vt:lpstr>Outline</vt:lpstr>
      <vt:lpstr>CORBA</vt:lpstr>
      <vt:lpstr>CORBA Code Example</vt:lpstr>
      <vt:lpstr>CORBA – Some Thoughts</vt:lpstr>
      <vt:lpstr>Messaging - MOM</vt:lpstr>
      <vt:lpstr>Basic Messaging</vt:lpstr>
      <vt:lpstr>Persistence</vt:lpstr>
      <vt:lpstr>MOM Server</vt:lpstr>
      <vt:lpstr>MOM Transactions</vt:lpstr>
      <vt:lpstr>MOM Transactions</vt:lpstr>
      <vt:lpstr>Scaling MOM</vt:lpstr>
      <vt:lpstr>Messaging – Some thoughts</vt:lpstr>
      <vt:lpstr>Publish-Subscribe Messaging</vt:lpstr>
      <vt:lpstr>Publish-Subscribe with Multicast</vt:lpstr>
      <vt:lpstr>Performance</vt:lpstr>
      <vt:lpstr>Subject/Topic Naming</vt:lpstr>
      <vt:lpstr>Publish-Subscribe – Some Thoughts</vt:lpstr>
      <vt:lpstr>J2EE Overview</vt:lpstr>
      <vt:lpstr>J2EE Application Server</vt:lpstr>
      <vt:lpstr>EJB Container</vt:lpstr>
      <vt:lpstr>Beans and State</vt:lpstr>
      <vt:lpstr>Deployment Descriptors</vt:lpstr>
      <vt:lpstr>J2EE – Some Thoughts</vt:lpstr>
      <vt:lpstr>Message Brokers - Motivation</vt:lpstr>
      <vt:lpstr>What if …</vt:lpstr>
      <vt:lpstr>Alternative Solution</vt:lpstr>
      <vt:lpstr>Message Brokers</vt:lpstr>
      <vt:lpstr>Message Broker Features</vt:lpstr>
      <vt:lpstr>Message Brokers</vt:lpstr>
      <vt:lpstr>Example - WMQI</vt:lpstr>
      <vt:lpstr>BizTalk Mapping Tool</vt:lpstr>
      <vt:lpstr>Adapters</vt:lpstr>
      <vt:lpstr>Message Brokers – Some Thoughts</vt:lpstr>
      <vt:lpstr>Business Process Orchestration</vt:lpstr>
      <vt:lpstr>Typical Scenario</vt:lpstr>
      <vt:lpstr>Example - BizTalk</vt:lpstr>
      <vt:lpstr>BPO Architecture</vt:lpstr>
      <vt:lpstr>BPEL</vt:lpstr>
      <vt:lpstr>Integration Issues – Point-to-Point</vt:lpstr>
      <vt:lpstr>Broker Spaghetti</vt:lpstr>
      <vt:lpstr>Enterprise Data Model</vt:lpstr>
      <vt:lpstr>Summary</vt:lpstr>
    </vt:vector>
  </TitlesOfParts>
  <Company>Pacific Northwest National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 Software Architecture</dc:title>
  <dc:creator>igorton</dc:creator>
  <cp:lastModifiedBy>Minh-Triet TRAN</cp:lastModifiedBy>
  <cp:revision>37</cp:revision>
  <cp:lastPrinted>1601-01-01T00:00:00Z</cp:lastPrinted>
  <dcterms:created xsi:type="dcterms:W3CDTF">2006-07-10T22:59:29Z</dcterms:created>
  <dcterms:modified xsi:type="dcterms:W3CDTF">2016-02-24T10:22:43Z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