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8"/>
  </p:notesMasterIdLst>
  <p:handoutMasterIdLst>
    <p:handoutMasterId r:id="rId19"/>
  </p:handoutMasterIdLst>
  <p:sldIdLst>
    <p:sldId id="429" r:id="rId2"/>
    <p:sldId id="430" r:id="rId3"/>
    <p:sldId id="406" r:id="rId4"/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88F06DE-413A-4B28-AAAE-99940300E9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639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246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 altLang="en-US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4A5BF1E-251E-49FB-8E18-F3BCCEC6B9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174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2118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073E4-D9B9-4A4F-80AB-6F239C9C28AB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6B5A95-897B-4EDA-9D07-542532FC94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53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900994-2A4C-43F3-9BCD-01B0FA4FB2F2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927238-30D2-4135-8435-7DCEBE8C9F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497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page">
    <p:bg>
      <p:bgPr>
        <a:blipFill dpi="0" rotWithShape="1">
          <a:blip r:embed="rId7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18"/>
          <p:cNvSpPr>
            <a:spLocks noGrp="1"/>
          </p:cNvSpPr>
          <p:nvPr>
            <p:ph type="dt" sz="half" idx="14"/>
            <p:custDataLst>
              <p:tags r:id="rId1"/>
            </p:custDataLst>
          </p:nvPr>
        </p:nvSpPr>
        <p:spPr>
          <a:xfrm>
            <a:off x="457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80BE87B-0B9D-4994-9E79-C1ADF90FF265}" type="datetime1">
              <a:rPr lang="vi-VN" smtClean="0">
                <a:solidFill>
                  <a:srgbClr val="4F81BD">
                    <a:lumMod val="20000"/>
                    <a:lumOff val="80000"/>
                  </a:srgbClr>
                </a:solidFill>
              </a:rPr>
              <a:pPr/>
              <a:t>24/02/2016</a:t>
            </a:fld>
            <a:endParaRPr lang="vi-VN">
              <a:solidFill>
                <a:srgbClr val="4F81BD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5"/>
            <p:custDataLst>
              <p:tags r:id="rId2"/>
            </p:custDataLst>
          </p:nvPr>
        </p:nvSpPr>
        <p:spPr>
          <a:xfrm>
            <a:off x="3124200" y="6525346"/>
            <a:ext cx="2895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vi-VN">
                <a:solidFill>
                  <a:srgbClr val="4F81BD">
                    <a:lumMod val="20000"/>
                    <a:lumOff val="80000"/>
                  </a:srgbClr>
                </a:solidFill>
              </a:rPr>
              <a:t>Luận văn Thạc sĩ – Nguyễn Huy Khánh</a:t>
            </a:r>
            <a:endParaRPr lang="vi-VN" dirty="0">
              <a:solidFill>
                <a:srgbClr val="4F81BD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6"/>
            <p:custDataLst>
              <p:tags r:id="rId3"/>
            </p:custDataLst>
          </p:nvPr>
        </p:nvSpPr>
        <p:spPr>
          <a:xfrm>
            <a:off x="6553200" y="6525346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C2633F2A-87B4-4B64-ACC1-BE300AF53389}" type="slidenum">
              <a:rPr lang="vi-VN" smtClean="0">
                <a:solidFill>
                  <a:srgbClr val="4F81BD">
                    <a:lumMod val="20000"/>
                    <a:lumOff val="80000"/>
                  </a:srgbClr>
                </a:solidFill>
              </a:rPr>
              <a:pPr/>
              <a:t>‹#›</a:t>
            </a:fld>
            <a:endParaRPr lang="vi-VN">
              <a:solidFill>
                <a:srgbClr val="4F81BD">
                  <a:lumMod val="20000"/>
                  <a:lumOff val="80000"/>
                </a:srgbClr>
              </a:solidFill>
            </a:endParaRPr>
          </a:p>
        </p:txBody>
      </p:sp>
      <p:sp>
        <p:nvSpPr>
          <p:cNvPr id="22" name="Title 2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81000" y="227314"/>
            <a:ext cx="8382000" cy="443198"/>
          </a:xfrm>
        </p:spPr>
        <p:txBody>
          <a:bodyPr/>
          <a:lstStyle>
            <a:lvl1pPr>
              <a:defRPr sz="320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25" name="Content Placeholder 23"/>
          <p:cNvSpPr>
            <a:spLocks noGrp="1"/>
          </p:cNvSpPr>
          <p:nvPr>
            <p:ph sz="quarter" idx="17"/>
            <p:custDataLst>
              <p:tags r:id="rId5"/>
            </p:custDataLst>
          </p:nvPr>
        </p:nvSpPr>
        <p:spPr>
          <a:xfrm>
            <a:off x="395537" y="1268415"/>
            <a:ext cx="8496944" cy="5184775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1pPr>
            <a:lvl2pPr>
              <a:lnSpc>
                <a:spcPct val="100000"/>
              </a:lnSpc>
              <a:defRPr sz="24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2pPr>
            <a:lvl3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3pPr>
            <a:lvl4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4pPr>
            <a:lvl5pPr>
              <a:lnSpc>
                <a:spcPct val="100000"/>
              </a:lnSpc>
              <a:defRPr sz="2000">
                <a:solidFill>
                  <a:schemeClr val="bg1"/>
                </a:solidFill>
                <a:latin typeface="Calibri" pitchFamily="34" charset="0"/>
                <a:ea typeface="Tahoma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053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 sz="2400"/>
            </a:lvl1pPr>
            <a:lvl2pPr>
              <a:buClr>
                <a:srgbClr val="0F75BD"/>
              </a:buClr>
              <a:defRPr sz="2400"/>
            </a:lvl2pPr>
            <a:lvl3pPr marL="1201738" indent="-287338">
              <a:buClr>
                <a:schemeClr val="accent6"/>
              </a:buClr>
              <a:defRPr sz="2400"/>
            </a:lvl3pPr>
            <a:lvl4pPr>
              <a:buClr>
                <a:srgbClr val="0F75BD"/>
              </a:buClr>
              <a:defRPr sz="2400"/>
            </a:lvl4pPr>
            <a:lvl5pPr>
              <a:buClr>
                <a:schemeClr val="accent6"/>
              </a:buCl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3800" y="6192838"/>
            <a:ext cx="881063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06B24BD-2E6E-451C-9AE1-B862760FB81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2/24/2016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92500" y="6137275"/>
            <a:ext cx="2895600" cy="365125"/>
          </a:xfrm>
        </p:spPr>
        <p:txBody>
          <a:bodyPr/>
          <a:lstStyle>
            <a:lvl1pPr>
              <a:defRPr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1102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AC82AD-8CFC-4AB9-AD4D-B4038A0EFAC2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15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BB4BA-422C-492C-B2BF-371132F0E9D1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55AF5E-F3AC-42E6-AF7A-57A1C8DB47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18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94E32-4170-4021-B719-95079F0FA93F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E6E58-6A76-4BB3-9407-1346E2411A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123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5E30F-C99D-4A61-8237-38726863D826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73704A-09E0-4270-8585-5310F949EB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010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C9371-045D-4ACD-ACE6-E9AF1F4F348C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3600D0-AF3D-4F3F-AF2E-17F07C6439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671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DDA33-8AD1-454E-AFA9-0C37C3317A09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A85C9-D9B7-40D8-9156-9CA5FE2E85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07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4C83F-8D27-4444-997A-3EB7F26BAC8C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FDB9D-5785-4723-B920-B508B7A3D0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26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3BF61-869F-4F35-96E8-39D06E0AFD90}" type="datetimeFigureOut">
              <a:rPr lang="en-US"/>
              <a:pPr>
                <a:defRPr/>
              </a:pPr>
              <a:t>2/24/2016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705841-80B2-4D3E-BC67-7779F36059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29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 defTabSz="457200">
              <a:defRPr/>
            </a:pPr>
            <a:fld id="{6F84CB10-63B5-402B-9583-9B36F7566CC3}" type="datetimeFigureOut">
              <a:rPr lang="en-US">
                <a:latin typeface="Calibri"/>
                <a:ea typeface="MS PGothic" panose="020B0600070205080204" pitchFamily="34" charset="-128"/>
              </a:rPr>
              <a:pPr defTabSz="457200">
                <a:defRPr/>
              </a:pPr>
              <a:t>2/24/2016</a:t>
            </a:fld>
            <a:endParaRPr lang="en-US">
              <a:latin typeface="Calibri"/>
              <a:ea typeface="MS PGothic" panose="020B0600070205080204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defTabSz="457200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defTabSz="457200"/>
            <a:fld id="{CFD7561E-52D8-4BD4-8567-3C9923E01D33}" type="slidenum">
              <a:rPr lang="en-US" altLang="en-US">
                <a:latin typeface="Calibri"/>
                <a:ea typeface="MS PGothic" panose="020B0600070205080204" pitchFamily="34" charset="-128"/>
              </a:rPr>
              <a:pPr defTabSz="457200"/>
              <a:t>‹#›</a:t>
            </a:fld>
            <a:endParaRPr lang="en-US" altLang="en-US">
              <a:latin typeface="Calibri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362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anose="05020102010507070707" pitchFamily="18" charset="2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anose="05000000000000000000" pitchFamily="2" charset="2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Wingdings 2" panose="05020102010507070707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0" fontAlgn="base" hangingPunct="0">
        <a:spcBef>
          <a:spcPct val="20000"/>
        </a:spcBef>
        <a:spcAft>
          <a:spcPct val="0"/>
        </a:spcAft>
        <a:buClr>
          <a:srgbClr val="0F75BD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0" fontAlgn="base" hangingPunct="0">
        <a:spcBef>
          <a:spcPct val="20000"/>
        </a:spcBef>
        <a:spcAft>
          <a:spcPct val="0"/>
        </a:spcAft>
        <a:buClr>
          <a:srgbClr val="F7941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99273"/>
            <a:ext cx="7772400" cy="941695"/>
          </a:xfrm>
        </p:spPr>
        <p:txBody>
          <a:bodyPr/>
          <a:lstStyle/>
          <a:p>
            <a:r>
              <a:rPr lang="en-US" sz="3600" dirty="0">
                <a:latin typeface="Calibri" pitchFamily="34" charset="0"/>
                <a:cs typeface="Calibri" pitchFamily="34" charset="0"/>
              </a:rPr>
              <a:t>CTT526 -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Kiến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trúc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phần</a:t>
            </a:r>
            <a:r>
              <a:rPr lang="en-US" sz="3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3600" dirty="0" err="1">
                <a:latin typeface="Calibri" pitchFamily="34" charset="0"/>
                <a:cs typeface="Calibri" pitchFamily="34" charset="0"/>
              </a:rPr>
              <a:t>mềm</a:t>
            </a:r>
            <a:br>
              <a:rPr lang="vi-VN" sz="3600" dirty="0">
                <a:latin typeface="Calibri" pitchFamily="34" charset="0"/>
                <a:cs typeface="Calibri" pitchFamily="34" charset="0"/>
              </a:rPr>
            </a:br>
            <a:r>
              <a:rPr lang="vi-VN" sz="5400" dirty="0"/>
              <a:t>Tài liệu </a:t>
            </a:r>
            <a:br>
              <a:rPr lang="vi-VN" sz="5400" dirty="0"/>
            </a:br>
            <a:r>
              <a:rPr lang="vi-VN" sz="5400" dirty="0"/>
              <a:t>kiến trúc phần mềm</a:t>
            </a:r>
            <a:endParaRPr lang="en-US" sz="3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830501"/>
            <a:ext cx="6400800" cy="750627"/>
          </a:xfrm>
        </p:spPr>
        <p:txBody>
          <a:bodyPr/>
          <a:lstStyle/>
          <a:p>
            <a:pPr algn="r"/>
            <a:r>
              <a:rPr lang="en-US" sz="200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PGS.TS</a:t>
            </a:r>
            <a:r>
              <a:rPr lang="en-US" sz="20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. </a:t>
            </a:r>
            <a:r>
              <a:rPr lang="en-US" sz="2000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Trần</a:t>
            </a:r>
            <a:r>
              <a:rPr lang="en-US" sz="20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Minh </a:t>
            </a:r>
            <a:r>
              <a:rPr lang="en-US" sz="2000" dirty="0" err="1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Triết</a:t>
            </a:r>
            <a:endParaRPr lang="en-US" sz="2000" dirty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algn="r"/>
            <a:r>
              <a:rPr lang="en-US" sz="1800" u="sng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tmtriet@fit.hcmus.edu.vn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15299" y="188640"/>
            <a:ext cx="3469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Trường Đại học Khoa Học Tự Nhiên</a:t>
            </a:r>
          </a:p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Khoa Công Nghệ Thông Tin</a:t>
            </a:r>
          </a:p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Bộ môn Công Nghệ Phần Mềm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6" y="6453336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FFFFFF"/>
                </a:solidFill>
              </a:rPr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215232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Sequence Diagram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BE4CB-786E-4D49-8B04-06939023E0EA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435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96975"/>
            <a:ext cx="6767512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Deployment Diagram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015AC-B0E8-461F-A547-6BA621D1FDBE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4362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125538"/>
            <a:ext cx="5905500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 Interfaces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C82BA-1C8A-4A1D-B5B6-A3C42F226886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4372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052513"/>
            <a:ext cx="6985000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 Decomposition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8391-4AF9-4EDB-9CA6-F56350C1918C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4382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16113"/>
            <a:ext cx="4392613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82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325" y="2060575"/>
            <a:ext cx="4003675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8279" name="AutoShape 7"/>
          <p:cNvSpPr>
            <a:spLocks noChangeArrowheads="1"/>
          </p:cNvSpPr>
          <p:nvPr/>
        </p:nvSpPr>
        <p:spPr bwMode="auto">
          <a:xfrm>
            <a:off x="1908175" y="1268413"/>
            <a:ext cx="5832475" cy="792162"/>
          </a:xfrm>
          <a:prstGeom prst="curvedDownArrow">
            <a:avLst>
              <a:gd name="adj1" fmla="val 147255"/>
              <a:gd name="adj2" fmla="val 294509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Document Template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Documentation is easier if there’s a template to use</a:t>
            </a:r>
          </a:p>
          <a:p>
            <a:pPr lvl="1"/>
            <a:r>
              <a:rPr lang="en-US" altLang="en-US"/>
              <a:t>Reduces start-up time for projects by providing ready-made document structures </a:t>
            </a:r>
          </a:p>
          <a:p>
            <a:pPr lvl="1"/>
            <a:r>
              <a:rPr lang="en-US" altLang="en-US"/>
              <a:t>familiarity gained with the document structure aids in the efficient capture of project design details. </a:t>
            </a:r>
          </a:p>
          <a:p>
            <a:pPr lvl="1"/>
            <a:r>
              <a:rPr lang="en-US" altLang="en-US"/>
              <a:t>help with the training of new staff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25015-0E21-4AEE-BB87-F03A511BA440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Template Headings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B553C-F11F-4A1E-96C0-1CD78DBAB873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40324" name="Rectangle 4"/>
          <p:cNvSpPr>
            <a:spLocks noChangeArrowheads="1"/>
          </p:cNvSpPr>
          <p:nvPr/>
        </p:nvSpPr>
        <p:spPr bwMode="auto">
          <a:xfrm>
            <a:off x="1979613" y="1484313"/>
            <a:ext cx="4756150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889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/>
              <a:t>Architecture Documentation Template</a:t>
            </a:r>
          </a:p>
          <a:p>
            <a:r>
              <a:rPr lang="en-US" altLang="en-US" sz="1600"/>
              <a:t>Project Name: XXX</a:t>
            </a:r>
          </a:p>
          <a:p>
            <a:r>
              <a:rPr lang="en-US" altLang="en-US" sz="1600"/>
              <a:t>1	Project Context	</a:t>
            </a:r>
          </a:p>
          <a:p>
            <a:r>
              <a:rPr lang="en-US" altLang="en-US" sz="1600"/>
              <a:t>2	Architecture Requirements</a:t>
            </a:r>
          </a:p>
          <a:p>
            <a:r>
              <a:rPr lang="en-US" altLang="en-US" sz="1600"/>
              <a:t>2.1	Overview of Key Objectives</a:t>
            </a:r>
          </a:p>
          <a:p>
            <a:r>
              <a:rPr lang="en-US" altLang="en-US" sz="1600"/>
              <a:t>2.2	Architecture Use Cases</a:t>
            </a:r>
          </a:p>
          <a:p>
            <a:r>
              <a:rPr lang="en-US" altLang="en-US" sz="1600"/>
              <a:t>2.3	Stakeholder Architectural Requirements	</a:t>
            </a:r>
          </a:p>
          <a:p>
            <a:r>
              <a:rPr lang="en-US" altLang="en-US" sz="1600"/>
              <a:t>2.4	Constraints</a:t>
            </a:r>
          </a:p>
          <a:p>
            <a:r>
              <a:rPr lang="en-US" altLang="en-US" sz="1600"/>
              <a:t>2.5	Non-functional Requirements</a:t>
            </a:r>
          </a:p>
          <a:p>
            <a:r>
              <a:rPr lang="en-US" altLang="en-US" sz="1600"/>
              <a:t>2.6	Risks</a:t>
            </a:r>
          </a:p>
          <a:p>
            <a:r>
              <a:rPr lang="en-US" altLang="en-US" sz="1600"/>
              <a:t>3	Solution</a:t>
            </a:r>
          </a:p>
          <a:p>
            <a:r>
              <a:rPr lang="en-US" altLang="en-US" sz="1600"/>
              <a:t>3.1	Relevant Architectural Patterns</a:t>
            </a:r>
          </a:p>
          <a:p>
            <a:r>
              <a:rPr lang="en-US" altLang="en-US" sz="1600"/>
              <a:t>3.2	Architecture Overview</a:t>
            </a:r>
          </a:p>
          <a:p>
            <a:r>
              <a:rPr lang="en-US" altLang="en-US" sz="1600"/>
              <a:t>3.3	Structural Views</a:t>
            </a:r>
          </a:p>
          <a:p>
            <a:r>
              <a:rPr lang="en-US" altLang="en-US" sz="1600"/>
              <a:t>3.4 	Behavioral Views</a:t>
            </a:r>
          </a:p>
          <a:p>
            <a:r>
              <a:rPr lang="en-US" altLang="en-US" sz="1600"/>
              <a:t>3.5	Implementation Issues</a:t>
            </a:r>
          </a:p>
          <a:p>
            <a:r>
              <a:rPr lang="en-US" altLang="en-US" sz="1600"/>
              <a:t>4	Architecture Analysis</a:t>
            </a:r>
          </a:p>
          <a:p>
            <a:r>
              <a:rPr lang="en-US" altLang="en-US" sz="1600"/>
              <a:t>4.1 	Scenario analysis</a:t>
            </a:r>
          </a:p>
          <a:p>
            <a:r>
              <a:rPr lang="en-US" altLang="en-US" sz="1600"/>
              <a:t>4.2	Risks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Some documentation is nearly always a good idea</a:t>
            </a:r>
          </a:p>
          <a:p>
            <a:r>
              <a:rPr lang="en-US" altLang="en-US"/>
              <a:t>Trick is to produce ‘just enough’ and no more</a:t>
            </a:r>
          </a:p>
          <a:p>
            <a:pPr lvl="1"/>
            <a:r>
              <a:rPr lang="en-US" altLang="en-US"/>
              <a:t>requires upfront planning and thinking </a:t>
            </a:r>
          </a:p>
          <a:p>
            <a:pPr lvl="1"/>
            <a:r>
              <a:rPr lang="en-US" altLang="en-US"/>
              <a:t>Commitment to keeps docs current</a:t>
            </a:r>
          </a:p>
          <a:p>
            <a:r>
              <a:rPr lang="en-US" altLang="en-US"/>
              <a:t>UML 2.0 makes architecture documentation easier</a:t>
            </a:r>
          </a:p>
          <a:p>
            <a:r>
              <a:rPr lang="en-US" altLang="en-US"/>
              <a:t>Some good UML 2.0 tools, try ‘em out.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FA4AA-5847-4B19-817B-7E301DA3DBAC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vi-VN" altLang="en-US" dirty="0"/>
              <a:t>Nội dung của bài giảng sử dụng: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70C0"/>
                </a:solidFill>
              </a:rPr>
              <a:t>Session </a:t>
            </a:r>
            <a:r>
              <a:rPr lang="vi-VN" altLang="en-US" dirty="0">
                <a:solidFill>
                  <a:srgbClr val="0070C0"/>
                </a:solidFill>
              </a:rPr>
              <a:t>6</a:t>
            </a:r>
            <a:r>
              <a:rPr lang="en-US" altLang="en-US" dirty="0">
                <a:solidFill>
                  <a:srgbClr val="0070C0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70C0"/>
                </a:solidFill>
              </a:rPr>
              <a:t>Documenting a Software Architecture</a:t>
            </a:r>
          </a:p>
          <a:p>
            <a:pPr marL="457200" lvl="1" indent="0">
              <a:buNone/>
            </a:pPr>
            <a:r>
              <a:rPr lang="vi-VN" altLang="en-US" dirty="0"/>
              <a:t>trong bộ slide </a:t>
            </a:r>
            <a:r>
              <a:rPr lang="vi-VN" altLang="en-US" dirty="0">
                <a:solidFill>
                  <a:srgbClr val="0070C0"/>
                </a:solidFill>
              </a:rPr>
              <a:t>Software Architecture Essential</a:t>
            </a:r>
          </a:p>
          <a:p>
            <a:pPr marL="457200" lvl="1" indent="0">
              <a:buNone/>
            </a:pPr>
            <a:r>
              <a:rPr lang="vi-VN" altLang="en-US" dirty="0"/>
              <a:t>của GS. Ian Gorton </a:t>
            </a:r>
          </a:p>
          <a:p>
            <a:pPr marL="457200" lvl="1" indent="0">
              <a:buNone/>
            </a:pPr>
            <a:r>
              <a:rPr lang="vi-VN" altLang="en-US" dirty="0"/>
              <a:t>Software Engineering Institute</a:t>
            </a:r>
          </a:p>
          <a:p>
            <a:pPr marL="457200" lvl="1" indent="0">
              <a:buNone/>
            </a:pPr>
            <a:r>
              <a:rPr lang="vi-VN" altLang="en-US" dirty="0"/>
              <a:t>Carnegie Mellon University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BCAFE63-ED8B-4678-9D9B-4FD5219775EC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507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Architecture Documentation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341438"/>
            <a:ext cx="8229600" cy="4530725"/>
          </a:xfrm>
        </p:spPr>
        <p:txBody>
          <a:bodyPr/>
          <a:lstStyle/>
          <a:p>
            <a:r>
              <a:rPr lang="en-US" altLang="en-US"/>
              <a:t>Architecture documentation is a thorny issue</a:t>
            </a:r>
          </a:p>
          <a:p>
            <a:r>
              <a:rPr lang="en-US" altLang="en-US"/>
              <a:t>Commonly there is no documentation covering the architecture. </a:t>
            </a:r>
          </a:p>
          <a:p>
            <a:pPr lvl="1"/>
            <a:r>
              <a:rPr lang="en-US" altLang="en-US"/>
              <a:t>If it is, it’s out-of-date, inappropriate and basically not very useful. </a:t>
            </a:r>
          </a:p>
          <a:p>
            <a:r>
              <a:rPr lang="en-US" altLang="en-US"/>
              <a:t>Also projects that have masses of architecture related information </a:t>
            </a:r>
          </a:p>
          <a:p>
            <a:pPr lvl="1"/>
            <a:r>
              <a:rPr lang="en-US" altLang="en-US"/>
              <a:t>Sometimes invaluable, but often it’s out-of-date, inappropriate and not very useful!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9C505-9056-486C-93C8-5F4BAB087597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Documenting an Architecture is good!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Others can understand/evaluate the design. </a:t>
            </a:r>
          </a:p>
          <a:p>
            <a:r>
              <a:rPr lang="en-US" altLang="en-US"/>
              <a:t>We can understand the design after a period of time.</a:t>
            </a:r>
          </a:p>
          <a:p>
            <a:r>
              <a:rPr lang="en-US" altLang="en-US"/>
              <a:t>Others in the project team and development organization can learn from the architecture.</a:t>
            </a:r>
          </a:p>
          <a:p>
            <a:r>
              <a:rPr lang="en-US" altLang="en-US"/>
              <a:t>We can do analysis on the design, perhaps to assess its likely performance, or to generate standard metrics.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FA69B-2A6A-44E8-87C9-4A62E5BB6EEB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But it’s difficult …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/>
              <a:t>No universally accepted architecture documentation standard. </a:t>
            </a:r>
          </a:p>
          <a:p>
            <a:pPr>
              <a:lnSpc>
                <a:spcPct val="80000"/>
              </a:lnSpc>
            </a:pPr>
            <a:r>
              <a:rPr lang="en-US" altLang="en-US" sz="2600"/>
              <a:t>An architecture can be complex, and documenting it in a comprehensible manner is time consuming and non-trivial. </a:t>
            </a:r>
          </a:p>
          <a:p>
            <a:pPr>
              <a:lnSpc>
                <a:spcPct val="80000"/>
              </a:lnSpc>
            </a:pPr>
            <a:r>
              <a:rPr lang="en-US" altLang="en-US" sz="2600"/>
              <a:t>An architecture has many possible views. Documenting all the potentially useful ones is time consuming and expensive.</a:t>
            </a:r>
          </a:p>
          <a:p>
            <a:pPr>
              <a:lnSpc>
                <a:spcPct val="80000"/>
              </a:lnSpc>
            </a:pPr>
            <a:r>
              <a:rPr lang="en-US" altLang="en-US" sz="2600"/>
              <a:t>An architecture design often evolves Keeping the architecture documents current is often forgotten, especially with time and schedule pressures in a project.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29EA9-439D-434D-A9DC-B280B300FE8D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Think carefully about what to document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Project complexity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A small project may only need a ‘marketecture’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Project longevity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One-off stop gap software?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Strategic, long-term, will evolve?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Needs of stakeholders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Small team, a whiteboard might be ok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Large, dislocated team needs more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Integrators? Testers? Programmers?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Need to spend documentation dollars/euros wisely on high value products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BBB1-33C7-4B34-8F83-F6041457E715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UML 2.0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UML is a powerful way to document an architecture</a:t>
            </a:r>
          </a:p>
          <a:p>
            <a:pPr>
              <a:lnSpc>
                <a:spcPct val="90000"/>
              </a:lnSpc>
            </a:pPr>
            <a:r>
              <a:rPr lang="en-US" altLang="en-US"/>
              <a:t>Provides a relatively formal, unambiguous description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New features in UML 2.0 appropriate for architectures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Good tools available, some free</a:t>
            </a:r>
          </a:p>
          <a:p>
            <a:pPr>
              <a:lnSpc>
                <a:spcPct val="90000"/>
              </a:lnSpc>
            </a:pPr>
            <a:r>
              <a:rPr lang="en-US" altLang="en-US"/>
              <a:t>Can be used to depict various structural/behavioral architecture views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8F67-C05A-428F-A894-1B16508E125D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Component Diagram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BDC83-5B38-4A89-987D-82FE50F2DFB3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433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341438"/>
            <a:ext cx="6911975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Diagram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10854-84E4-427B-AAB3-1F684FE0ABE4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434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84313"/>
            <a:ext cx="5113338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jHI15DKhAjxMEXJpVeVC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lOGj1vFLavc785sersvp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AMR5cOZmhW2ZlTkMCeBP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zxODWHNs6B9weTrViQLO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58KyTFQgNlGyckhySizPP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</TotalTime>
  <Words>483</Words>
  <Application>Microsoft Office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MS PGothic</vt:lpstr>
      <vt:lpstr>Tahoma</vt:lpstr>
      <vt:lpstr>Wingdings</vt:lpstr>
      <vt:lpstr>Wingdings 2</vt:lpstr>
      <vt:lpstr>Office Theme</vt:lpstr>
      <vt:lpstr>CTT526 - Kiến trúc phần mềm Tài liệu  kiến trúc phần mềm</vt:lpstr>
      <vt:lpstr>PowerPoint Presentation</vt:lpstr>
      <vt:lpstr>Architecture Documentation</vt:lpstr>
      <vt:lpstr>Documenting an Architecture is good!</vt:lpstr>
      <vt:lpstr>But it’s difficult …</vt:lpstr>
      <vt:lpstr>Think carefully about what to document</vt:lpstr>
      <vt:lpstr>UML 2.0</vt:lpstr>
      <vt:lpstr>Component Diagram</vt:lpstr>
      <vt:lpstr>Class Diagram</vt:lpstr>
      <vt:lpstr>Sequence Diagram</vt:lpstr>
      <vt:lpstr>Deployment Diagram</vt:lpstr>
      <vt:lpstr>Component Interfaces</vt:lpstr>
      <vt:lpstr>Component Decomposition</vt:lpstr>
      <vt:lpstr>Document Template</vt:lpstr>
      <vt:lpstr>Template Headings</vt:lpstr>
      <vt:lpstr>Summary</vt:lpstr>
    </vt:vector>
  </TitlesOfParts>
  <Company>Pacific Northwest National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Software Architecture</dc:title>
  <dc:creator>igorton</dc:creator>
  <cp:lastModifiedBy>Minh-Triet TRAN</cp:lastModifiedBy>
  <cp:revision>36</cp:revision>
  <cp:lastPrinted>1601-01-01T00:00:00Z</cp:lastPrinted>
  <dcterms:created xsi:type="dcterms:W3CDTF">2006-07-10T22:59:29Z</dcterms:created>
  <dcterms:modified xsi:type="dcterms:W3CDTF">2016-02-24T10:27:25Z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