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5"/>
  </p:notesMasterIdLst>
  <p:handoutMasterIdLst>
    <p:handoutMasterId r:id="rId36"/>
  </p:handoutMasterIdLst>
  <p:sldIdLst>
    <p:sldId id="427" r:id="rId2"/>
    <p:sldId id="428"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9" r:id="rId27"/>
    <p:sldId id="400" r:id="rId28"/>
    <p:sldId id="398" r:id="rId29"/>
    <p:sldId id="401" r:id="rId30"/>
    <p:sldId id="402" r:id="rId31"/>
    <p:sldId id="403" r:id="rId32"/>
    <p:sldId id="404" r:id="rId33"/>
    <p:sldId id="405"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24781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24781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24781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F88F06DE-413A-4B28-AAAE-99940300E9E5}" type="slidenum">
              <a:rPr lang="en-US" altLang="en-US"/>
              <a:pPr/>
              <a:t>‹#›</a:t>
            </a:fld>
            <a:endParaRPr lang="en-US" altLang="en-US"/>
          </a:p>
        </p:txBody>
      </p:sp>
    </p:spTree>
    <p:extLst>
      <p:ext uri="{BB962C8B-B14F-4D97-AF65-F5344CB8AC3E}">
        <p14:creationId xmlns:p14="http://schemas.microsoft.com/office/powerpoint/2010/main" val="4157639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2467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2467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679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24679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E4A5BF1E-251E-49FB-8E18-F3BCCEC6B95B}" type="slidenum">
              <a:rPr lang="en-US" altLang="en-US"/>
              <a:pPr/>
              <a:t>‹#›</a:t>
            </a:fld>
            <a:endParaRPr lang="en-US" altLang="en-US"/>
          </a:p>
        </p:txBody>
      </p:sp>
    </p:spTree>
    <p:extLst>
      <p:ext uri="{BB962C8B-B14F-4D97-AF65-F5344CB8AC3E}">
        <p14:creationId xmlns:p14="http://schemas.microsoft.com/office/powerpoint/2010/main" val="2070174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7211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C073E4-D9B9-4A4F-80AB-6F239C9C28AB}"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CA6B5A95-897B-4EDA-9D07-542532FC94F2}" type="slidenum">
              <a:rPr lang="en-US" altLang="en-US"/>
              <a:pPr/>
              <a:t>‹#›</a:t>
            </a:fld>
            <a:endParaRPr lang="en-US" altLang="en-US"/>
          </a:p>
        </p:txBody>
      </p:sp>
    </p:spTree>
    <p:extLst>
      <p:ext uri="{BB962C8B-B14F-4D97-AF65-F5344CB8AC3E}">
        <p14:creationId xmlns:p14="http://schemas.microsoft.com/office/powerpoint/2010/main" val="34755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900994-2A4C-43F3-9BCD-01B0FA4FB2F2}"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D927238-30D2-4135-8435-7DCEBE8C9F11}" type="slidenum">
              <a:rPr lang="en-US" altLang="en-US"/>
              <a:pPr/>
              <a:t>‹#›</a:t>
            </a:fld>
            <a:endParaRPr lang="en-US" altLang="en-US"/>
          </a:p>
        </p:txBody>
      </p:sp>
    </p:spTree>
    <p:extLst>
      <p:ext uri="{BB962C8B-B14F-4D97-AF65-F5344CB8AC3E}">
        <p14:creationId xmlns:p14="http://schemas.microsoft.com/office/powerpoint/2010/main" val="146449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page">
    <p:bg>
      <p:bgPr>
        <a:blipFill dpi="0" rotWithShape="1">
          <a:blip r:embed="rId7">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fld id="{B80BE87B-0B9D-4994-9E79-C1ADF90FF265}" type="datetime1">
              <a:rPr lang="vi-VN" smtClean="0">
                <a:solidFill>
                  <a:srgbClr val="4F81BD">
                    <a:lumMod val="20000"/>
                    <a:lumOff val="80000"/>
                  </a:srgbClr>
                </a:solidFill>
              </a:rPr>
              <a:pPr/>
              <a:t>24/02/2016</a:t>
            </a:fld>
            <a:endParaRPr lang="vi-VN">
              <a:solidFill>
                <a:srgbClr val="4F81BD">
                  <a:lumMod val="20000"/>
                  <a:lumOff val="80000"/>
                </a:srgbClr>
              </a:solidFill>
            </a:endParaRPr>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vi-VN">
                <a:solidFill>
                  <a:srgbClr val="4F81BD">
                    <a:lumMod val="20000"/>
                    <a:lumOff val="80000"/>
                  </a:srgbClr>
                </a:solidFill>
              </a:rPr>
              <a:t>Luận văn Thạc sĩ – Nguyễn Huy Khánh</a:t>
            </a:r>
            <a:endParaRPr lang="vi-VN" dirty="0">
              <a:solidFill>
                <a:srgbClr val="4F81BD">
                  <a:lumMod val="20000"/>
                  <a:lumOff val="80000"/>
                </a:srgbClr>
              </a:solidFill>
            </a:endParaRPr>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solidFill>
                  <a:srgbClr val="4F81BD">
                    <a:lumMod val="20000"/>
                    <a:lumOff val="80000"/>
                  </a:srgbClr>
                </a:solidFill>
              </a:rPr>
              <a:pPr/>
              <a:t>‹#›</a:t>
            </a:fld>
            <a:endParaRPr lang="vi-VN">
              <a:solidFill>
                <a:srgbClr val="4F81BD">
                  <a:lumMod val="20000"/>
                  <a:lumOff val="80000"/>
                </a:srgbClr>
              </a:solidFill>
            </a:endParaRPr>
          </a:p>
        </p:txBody>
      </p:sp>
      <p:sp>
        <p:nvSpPr>
          <p:cNvPr id="22" name="Title 21"/>
          <p:cNvSpPr>
            <a:spLocks noGrp="1"/>
          </p:cNvSpPr>
          <p:nvPr>
            <p:ph type="title"/>
            <p:custDataLst>
              <p:tags r:id="rId4"/>
            </p:custDataLst>
          </p:nvPr>
        </p:nvSpPr>
        <p:spPr>
          <a:xfrm>
            <a:off x="381000" y="227314"/>
            <a:ext cx="8382000" cy="443198"/>
          </a:xfrm>
        </p:spPr>
        <p:txBody>
          <a:bodyPr/>
          <a:lstStyle>
            <a:lvl1pPr>
              <a:defRPr sz="3200">
                <a:latin typeface="Calibri" pitchFamily="34" charset="0"/>
                <a:cs typeface="Calibri" pitchFamily="34" charset="0"/>
              </a:defRPr>
            </a:lvl1pPr>
          </a:lstStyle>
          <a:p>
            <a:r>
              <a:rPr lang="en-US"/>
              <a:t>Click to edit Master title style</a:t>
            </a:r>
            <a:endParaRPr lang="vi-VN"/>
          </a:p>
        </p:txBody>
      </p:sp>
      <p:sp>
        <p:nvSpPr>
          <p:cNvPr id="25" name="Content Placeholder 23"/>
          <p:cNvSpPr>
            <a:spLocks noGrp="1"/>
          </p:cNvSpPr>
          <p:nvPr>
            <p:ph sz="quarter" idx="17"/>
            <p:custDataLst>
              <p:tags r:id="rId5"/>
            </p:custDataLst>
          </p:nvPr>
        </p:nvSpPr>
        <p:spPr>
          <a:xfrm>
            <a:off x="395537" y="1268415"/>
            <a:ext cx="8496944" cy="5184775"/>
          </a:xfrm>
        </p:spPr>
        <p:txBody>
          <a:bodyPr>
            <a:normAutofit/>
          </a:bodyPr>
          <a:lstStyle>
            <a:lvl1pPr>
              <a:lnSpc>
                <a:spcPct val="100000"/>
              </a:lnSpc>
              <a:defRPr sz="2400">
                <a:solidFill>
                  <a:schemeClr val="bg1"/>
                </a:solidFill>
                <a:latin typeface="Calibri" pitchFamily="34" charset="0"/>
                <a:ea typeface="Tahoma" pitchFamily="34" charset="0"/>
                <a:cs typeface="Calibri" pitchFamily="34" charset="0"/>
              </a:defRPr>
            </a:lvl1pPr>
            <a:lvl2pPr>
              <a:lnSpc>
                <a:spcPct val="100000"/>
              </a:lnSpc>
              <a:defRPr sz="2400">
                <a:solidFill>
                  <a:schemeClr val="bg1"/>
                </a:solidFill>
                <a:latin typeface="Calibri" pitchFamily="34" charset="0"/>
                <a:ea typeface="Tahoma" pitchFamily="34" charset="0"/>
                <a:cs typeface="Calibri" pitchFamily="34" charset="0"/>
              </a:defRPr>
            </a:lvl2pPr>
            <a:lvl3pPr>
              <a:lnSpc>
                <a:spcPct val="100000"/>
              </a:lnSpc>
              <a:defRPr sz="2000">
                <a:solidFill>
                  <a:schemeClr val="bg1"/>
                </a:solidFill>
                <a:latin typeface="Calibri" pitchFamily="34" charset="0"/>
                <a:ea typeface="Tahoma" pitchFamily="34" charset="0"/>
                <a:cs typeface="Calibri" pitchFamily="34" charset="0"/>
              </a:defRPr>
            </a:lvl3pPr>
            <a:lvl4pPr>
              <a:lnSpc>
                <a:spcPct val="100000"/>
              </a:lnSpc>
              <a:defRPr sz="2000">
                <a:solidFill>
                  <a:schemeClr val="bg1"/>
                </a:solidFill>
                <a:latin typeface="Calibri" pitchFamily="34" charset="0"/>
                <a:ea typeface="Tahoma" pitchFamily="34" charset="0"/>
                <a:cs typeface="Calibri" pitchFamily="34" charset="0"/>
              </a:defRPr>
            </a:lvl4pPr>
            <a:lvl5pPr>
              <a:lnSpc>
                <a:spcPct val="100000"/>
              </a:lnSpc>
              <a:defRPr sz="2000">
                <a:solidFill>
                  <a:schemeClr val="bg1"/>
                </a:solidFill>
                <a:latin typeface="Calibri" pitchFamily="34" charset="0"/>
                <a:ea typeface="Tahoma"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370536773"/>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368C0E8B-B33D-4C1D-8122-392DE3C6B51C}" type="slidenum">
              <a:rPr lang="en-US" altLang="en-US"/>
              <a:pPr/>
              <a:t>‹#›</a:t>
            </a:fld>
            <a:endParaRPr lang="en-US" altLang="en-US"/>
          </a:p>
        </p:txBody>
      </p:sp>
    </p:spTree>
    <p:extLst>
      <p:ext uri="{BB962C8B-B14F-4D97-AF65-F5344CB8AC3E}">
        <p14:creationId xmlns:p14="http://schemas.microsoft.com/office/powerpoint/2010/main" val="18169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400"/>
            </a:lvl2pPr>
            <a:lvl3pPr marL="1201738" indent="-287338">
              <a:buClr>
                <a:schemeClr val="accent6"/>
              </a:buClr>
              <a:defRPr sz="2400"/>
            </a:lvl3pPr>
            <a:lvl4pPr>
              <a:buClr>
                <a:srgbClr val="0F75BD"/>
              </a:buClr>
              <a:defRPr sz="2400"/>
            </a:lvl4pPr>
            <a:lvl5pPr>
              <a:buClr>
                <a:schemeClr val="accent6"/>
              </a:buCl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806B24BD-2E6E-451C-9AE1-B862760FB810}" type="datetimeFigureOut">
              <a:rPr lang="en-US">
                <a:solidFill>
                  <a:prstClr val="black"/>
                </a:solidFill>
              </a:rPr>
              <a:pPr>
                <a:defRPr/>
              </a:pPr>
              <a:t>2/24/2016</a:t>
            </a:fld>
            <a:endParaRPr lang="en-US">
              <a:solidFill>
                <a:prstClr val="black"/>
              </a:solidFill>
            </a:endParaRPr>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solidFill>
                  <a:prstClr val="black"/>
                </a:solidFill>
              </a:rPr>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AFAC82AD-8CFC-4AB9-AD4D-B4038A0EFAC2}"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4471506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23BB4BA-422C-492C-B2BF-371132F0E9D1}"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855AF5E-F3AC-42E6-AF7A-57A1C8DB4769}" type="slidenum">
              <a:rPr lang="en-US" altLang="en-US"/>
              <a:pPr/>
              <a:t>‹#›</a:t>
            </a:fld>
            <a:endParaRPr lang="en-US" altLang="en-US"/>
          </a:p>
        </p:txBody>
      </p:sp>
    </p:spTree>
    <p:extLst>
      <p:ext uri="{BB962C8B-B14F-4D97-AF65-F5344CB8AC3E}">
        <p14:creationId xmlns:p14="http://schemas.microsoft.com/office/powerpoint/2010/main" val="112218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CC94E32-4170-4021-B719-95079F0FA93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067E6E58-6A76-4BB3-9407-1346E2411AC8}" type="slidenum">
              <a:rPr lang="en-US" altLang="en-US"/>
              <a:pPr/>
              <a:t>‹#›</a:t>
            </a:fld>
            <a:endParaRPr lang="en-US" altLang="en-US"/>
          </a:p>
        </p:txBody>
      </p:sp>
    </p:spTree>
    <p:extLst>
      <p:ext uri="{BB962C8B-B14F-4D97-AF65-F5344CB8AC3E}">
        <p14:creationId xmlns:p14="http://schemas.microsoft.com/office/powerpoint/2010/main" val="269123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FD5E30F-C99D-4A61-8237-38726863D826}"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CD73704A-09E0-4270-8585-5310F949EB06}" type="slidenum">
              <a:rPr lang="en-US" altLang="en-US"/>
              <a:pPr/>
              <a:t>‹#›</a:t>
            </a:fld>
            <a:endParaRPr lang="en-US" altLang="en-US"/>
          </a:p>
        </p:txBody>
      </p:sp>
    </p:spTree>
    <p:extLst>
      <p:ext uri="{BB962C8B-B14F-4D97-AF65-F5344CB8AC3E}">
        <p14:creationId xmlns:p14="http://schemas.microsoft.com/office/powerpoint/2010/main" val="421010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DC9371-045D-4ACD-ACE6-E9AF1F4F348C}"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33600D0-AF3D-4F3F-AF2E-17F07C64396B}" type="slidenum">
              <a:rPr lang="en-US" altLang="en-US"/>
              <a:pPr/>
              <a:t>‹#›</a:t>
            </a:fld>
            <a:endParaRPr lang="en-US" altLang="en-US"/>
          </a:p>
        </p:txBody>
      </p:sp>
    </p:spTree>
    <p:extLst>
      <p:ext uri="{BB962C8B-B14F-4D97-AF65-F5344CB8AC3E}">
        <p14:creationId xmlns:p14="http://schemas.microsoft.com/office/powerpoint/2010/main" val="111467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0DDA33-8AD1-454E-AFA9-0C37C3317A09}"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BDA85C9-D9B7-40D8-9156-9CA5FE2E8568}" type="slidenum">
              <a:rPr lang="en-US" altLang="en-US"/>
              <a:pPr/>
              <a:t>‹#›</a:t>
            </a:fld>
            <a:endParaRPr lang="en-US" altLang="en-US"/>
          </a:p>
        </p:txBody>
      </p:sp>
    </p:spTree>
    <p:extLst>
      <p:ext uri="{BB962C8B-B14F-4D97-AF65-F5344CB8AC3E}">
        <p14:creationId xmlns:p14="http://schemas.microsoft.com/office/powerpoint/2010/main" val="61807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E4C83F-8D27-4444-997A-3EB7F26BAC8C}"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60FDB9D-5785-4723-B920-B508B7A3D001}" type="slidenum">
              <a:rPr lang="en-US" altLang="en-US"/>
              <a:pPr/>
              <a:t>‹#›</a:t>
            </a:fld>
            <a:endParaRPr lang="en-US" altLang="en-US"/>
          </a:p>
        </p:txBody>
      </p:sp>
    </p:spTree>
    <p:extLst>
      <p:ext uri="{BB962C8B-B14F-4D97-AF65-F5344CB8AC3E}">
        <p14:creationId xmlns:p14="http://schemas.microsoft.com/office/powerpoint/2010/main" val="298626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E3BF61-869F-4F35-96E8-39D06E0AFD90}"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A1705841-80B2-4D3E-BC67-7779F3605940}" type="slidenum">
              <a:rPr lang="en-US" altLang="en-US"/>
              <a:pPr/>
              <a:t>‹#›</a:t>
            </a:fld>
            <a:endParaRPr lang="en-US" altLang="en-US"/>
          </a:p>
        </p:txBody>
      </p:sp>
    </p:spTree>
    <p:extLst>
      <p:ext uri="{BB962C8B-B14F-4D97-AF65-F5344CB8AC3E}">
        <p14:creationId xmlns:p14="http://schemas.microsoft.com/office/powerpoint/2010/main" val="319929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a:defRPr/>
            </a:pPr>
            <a:fld id="{6F84CB10-63B5-402B-9583-9B36F7566CC3}" type="datetimeFigureOut">
              <a:rPr lang="en-US">
                <a:latin typeface="Calibri"/>
                <a:ea typeface="MS PGothic" panose="020B0600070205080204" pitchFamily="34" charset="-128"/>
              </a:rPr>
              <a:pPr defTabSz="457200">
                <a:defRPr/>
              </a:pPr>
              <a:t>2/24/2016</a:t>
            </a:fld>
            <a:endParaRPr lang="en-US">
              <a:latin typeface="Calibri"/>
              <a:ea typeface="MS PGothic" panose="020B0600070205080204"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CFD7561E-52D8-4BD4-8567-3C9923E01D33}" type="slidenum">
              <a:rPr lang="en-US" altLang="en-US">
                <a:latin typeface="Calibri"/>
                <a:ea typeface="MS PGothic" panose="020B0600070205080204" pitchFamily="34" charset="-128"/>
              </a:rPr>
              <a:pPr defTabSz="457200"/>
              <a:t>‹#›</a:t>
            </a:fld>
            <a:endParaRPr lang="en-US" altLang="en-US">
              <a:latin typeface="Calibri"/>
              <a:ea typeface="MS PGothic" panose="020B0600070205080204" pitchFamily="34" charset="-128"/>
            </a:endParaRPr>
          </a:p>
        </p:txBody>
      </p:sp>
    </p:spTree>
    <p:extLst>
      <p:ext uri="{BB962C8B-B14F-4D97-AF65-F5344CB8AC3E}">
        <p14:creationId xmlns:p14="http://schemas.microsoft.com/office/powerpoint/2010/main" val="12736215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10" r:id="rId13"/>
  </p:sldLayoutIdLst>
  <p:txStyles>
    <p:titleStyle>
      <a:lvl1pPr algn="ctr" defTabSz="457200" rtl="0" eaLnBrk="0" fontAlgn="base" hangingPunct="0">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2pPr>
      <a:lvl3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3pPr>
      <a:lvl4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4pPr>
      <a:lvl5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0" fontAlgn="base" hangingPunct="0">
        <a:spcBef>
          <a:spcPct val="20000"/>
        </a:spcBef>
        <a:spcAft>
          <a:spcPct val="0"/>
        </a:spcAft>
        <a:buClr>
          <a:srgbClr val="F7941D"/>
        </a:buClr>
        <a:buFont typeface="Wingdings 2" panose="05020102010507070707"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0" fontAlgn="base" hangingPunct="0">
        <a:spcBef>
          <a:spcPct val="20000"/>
        </a:spcBef>
        <a:spcAft>
          <a:spcPct val="0"/>
        </a:spcAft>
        <a:buClr>
          <a:srgbClr val="0F75BD"/>
        </a:buClr>
        <a:buFont typeface="Wingdings" panose="05000000000000000000"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0" fontAlgn="base" hangingPunct="0">
        <a:spcBef>
          <a:spcPct val="20000"/>
        </a:spcBef>
        <a:spcAft>
          <a:spcPct val="0"/>
        </a:spcAft>
        <a:buClr>
          <a:srgbClr val="F7941D"/>
        </a:buClr>
        <a:buFont typeface="Wingdings 2" panose="05020102010507070707"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0" fontAlgn="base" hangingPunct="0">
        <a:spcBef>
          <a:spcPct val="20000"/>
        </a:spcBef>
        <a:spcAft>
          <a:spcPct val="0"/>
        </a:spcAft>
        <a:buClr>
          <a:srgbClr val="0F75BD"/>
        </a:buClr>
        <a:buFont typeface="Wingdings" panose="05000000000000000000"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0" fontAlgn="base" hangingPunct="0">
        <a:spcBef>
          <a:spcPct val="20000"/>
        </a:spcBef>
        <a:spcAft>
          <a:spcPct val="0"/>
        </a:spcAft>
        <a:buClr>
          <a:srgbClr val="F7941D"/>
        </a:buClr>
        <a:buFont typeface="Arial" panose="020B0604020202020204" pitchFamily="34"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9273"/>
            <a:ext cx="7772400" cy="941695"/>
          </a:xfrm>
        </p:spPr>
        <p:txBody>
          <a:bodyPr/>
          <a:lstStyle/>
          <a:p>
            <a:r>
              <a:rPr lang="en-US" sz="3600" dirty="0">
                <a:latin typeface="Calibri" pitchFamily="34" charset="0"/>
                <a:cs typeface="Calibri" pitchFamily="34" charset="0"/>
              </a:rPr>
              <a:t>CTT526 - </a:t>
            </a:r>
            <a:r>
              <a:rPr lang="en-US" sz="3600" dirty="0" err="1">
                <a:latin typeface="Calibri" pitchFamily="34" charset="0"/>
                <a:cs typeface="Calibri" pitchFamily="34" charset="0"/>
              </a:rPr>
              <a:t>Kiến</a:t>
            </a:r>
            <a:r>
              <a:rPr lang="en-US" sz="3600" dirty="0">
                <a:latin typeface="Calibri" pitchFamily="34" charset="0"/>
                <a:cs typeface="Calibri" pitchFamily="34" charset="0"/>
              </a:rPr>
              <a:t> </a:t>
            </a:r>
            <a:r>
              <a:rPr lang="en-US" sz="3600" dirty="0" err="1">
                <a:latin typeface="Calibri" pitchFamily="34" charset="0"/>
                <a:cs typeface="Calibri" pitchFamily="34" charset="0"/>
              </a:rPr>
              <a:t>trúc</a:t>
            </a:r>
            <a:r>
              <a:rPr lang="en-US" sz="3600" dirty="0">
                <a:latin typeface="Calibri" pitchFamily="34" charset="0"/>
                <a:cs typeface="Calibri" pitchFamily="34" charset="0"/>
              </a:rPr>
              <a:t> </a:t>
            </a:r>
            <a:r>
              <a:rPr lang="en-US" sz="3600" dirty="0" err="1">
                <a:latin typeface="Calibri" pitchFamily="34" charset="0"/>
                <a:cs typeface="Calibri" pitchFamily="34" charset="0"/>
              </a:rPr>
              <a:t>phần</a:t>
            </a:r>
            <a:r>
              <a:rPr lang="en-US" sz="3600" dirty="0">
                <a:latin typeface="Calibri" pitchFamily="34" charset="0"/>
                <a:cs typeface="Calibri" pitchFamily="34" charset="0"/>
              </a:rPr>
              <a:t> </a:t>
            </a:r>
            <a:r>
              <a:rPr lang="en-US" sz="3600" dirty="0" err="1">
                <a:latin typeface="Calibri" pitchFamily="34" charset="0"/>
                <a:cs typeface="Calibri" pitchFamily="34" charset="0"/>
              </a:rPr>
              <a:t>mềm</a:t>
            </a:r>
            <a:br>
              <a:rPr lang="vi-VN" sz="3600" dirty="0">
                <a:latin typeface="Calibri" pitchFamily="34" charset="0"/>
                <a:cs typeface="Calibri" pitchFamily="34" charset="0"/>
              </a:rPr>
            </a:br>
            <a:r>
              <a:rPr lang="vi-VN" sz="5400" dirty="0"/>
              <a:t>Quy trình </a:t>
            </a:r>
            <a:br>
              <a:rPr lang="vi-VN" sz="5400" dirty="0"/>
            </a:br>
            <a:r>
              <a:rPr lang="vi-VN" sz="5400" dirty="0"/>
              <a:t>kiến trúc phần mềm</a:t>
            </a:r>
            <a:endParaRPr lang="en-US" sz="3600" dirty="0">
              <a:latin typeface="Calibri" pitchFamily="34" charset="0"/>
              <a:cs typeface="Calibri" pitchFamily="34" charset="0"/>
            </a:endParaRPr>
          </a:p>
        </p:txBody>
      </p:sp>
      <p:sp>
        <p:nvSpPr>
          <p:cNvPr id="3" name="Subtitle 2"/>
          <p:cNvSpPr>
            <a:spLocks noGrp="1"/>
          </p:cNvSpPr>
          <p:nvPr>
            <p:ph type="subTitle" idx="1"/>
          </p:nvPr>
        </p:nvSpPr>
        <p:spPr>
          <a:xfrm>
            <a:off x="2057400" y="3830501"/>
            <a:ext cx="6400800" cy="750627"/>
          </a:xfrm>
        </p:spPr>
        <p:txBody>
          <a:bodyPr/>
          <a:lstStyle/>
          <a:p>
            <a:pPr algn="r"/>
            <a:r>
              <a:rPr lang="en-US" sz="2000">
                <a:solidFill>
                  <a:srgbClr val="FFFFFF"/>
                </a:solidFill>
                <a:latin typeface="Calibri" pitchFamily="34" charset="0"/>
                <a:cs typeface="Calibri" pitchFamily="34" charset="0"/>
              </a:rPr>
              <a:t>PGS.TS</a:t>
            </a:r>
            <a:r>
              <a:rPr lang="en-US" sz="2000" dirty="0">
                <a:solidFill>
                  <a:srgbClr val="FFFFFF"/>
                </a:solidFill>
                <a:latin typeface="Calibri" pitchFamily="34" charset="0"/>
                <a:cs typeface="Calibri" pitchFamily="34" charset="0"/>
              </a:rPr>
              <a:t>. </a:t>
            </a:r>
            <a:r>
              <a:rPr lang="en-US" sz="2000" dirty="0" err="1">
                <a:solidFill>
                  <a:srgbClr val="FFFFFF"/>
                </a:solidFill>
                <a:latin typeface="Calibri" pitchFamily="34" charset="0"/>
                <a:cs typeface="Calibri" pitchFamily="34" charset="0"/>
              </a:rPr>
              <a:t>Trần</a:t>
            </a:r>
            <a:r>
              <a:rPr lang="en-US" sz="2000" dirty="0">
                <a:solidFill>
                  <a:srgbClr val="FFFFFF"/>
                </a:solidFill>
                <a:latin typeface="Calibri" pitchFamily="34" charset="0"/>
                <a:cs typeface="Calibri" pitchFamily="34" charset="0"/>
              </a:rPr>
              <a:t> Minh </a:t>
            </a:r>
            <a:r>
              <a:rPr lang="en-US" sz="2000" dirty="0" err="1">
                <a:solidFill>
                  <a:srgbClr val="FFFFFF"/>
                </a:solidFill>
                <a:latin typeface="Calibri" pitchFamily="34" charset="0"/>
                <a:cs typeface="Calibri" pitchFamily="34" charset="0"/>
              </a:rPr>
              <a:t>Triết</a:t>
            </a:r>
            <a:endParaRPr lang="en-US" sz="2000" dirty="0">
              <a:solidFill>
                <a:srgbClr val="FFFFFF"/>
              </a:solidFill>
              <a:latin typeface="Calibri" pitchFamily="34" charset="0"/>
              <a:cs typeface="Calibri" pitchFamily="34" charset="0"/>
            </a:endParaRPr>
          </a:p>
          <a:p>
            <a:pPr algn="r"/>
            <a:r>
              <a:rPr lang="en-US" sz="1800" u="sng" dirty="0">
                <a:solidFill>
                  <a:srgbClr val="FFFFFF"/>
                </a:solidFill>
                <a:latin typeface="Calibri" pitchFamily="34" charset="0"/>
                <a:cs typeface="Calibri" pitchFamily="34" charset="0"/>
              </a:rPr>
              <a:t>tmtriet@fit.hcmus.edu.vn </a:t>
            </a:r>
          </a:p>
        </p:txBody>
      </p:sp>
      <p:sp>
        <p:nvSpPr>
          <p:cNvPr id="4" name="TextBox 3"/>
          <p:cNvSpPr txBox="1"/>
          <p:nvPr/>
        </p:nvSpPr>
        <p:spPr>
          <a:xfrm>
            <a:off x="2915299" y="188640"/>
            <a:ext cx="3469476" cy="923330"/>
          </a:xfrm>
          <a:prstGeom prst="rect">
            <a:avLst/>
          </a:prstGeom>
          <a:noFill/>
        </p:spPr>
        <p:txBody>
          <a:bodyPr wrap="none" rtlCol="0">
            <a:spAutoFit/>
          </a:bodyPr>
          <a:lstStyle/>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Trường Đại học Khoa Học Tự Nhiên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Khoa Công Nghệ Thông Tin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Bộ môn Công Nghệ Phần Mềm</a:t>
            </a:r>
          </a:p>
        </p:txBody>
      </p:sp>
      <p:sp>
        <p:nvSpPr>
          <p:cNvPr id="5" name="TextBox 4"/>
          <p:cNvSpPr txBox="1"/>
          <p:nvPr/>
        </p:nvSpPr>
        <p:spPr>
          <a:xfrm>
            <a:off x="35496" y="6453336"/>
            <a:ext cx="1656184" cy="276999"/>
          </a:xfrm>
          <a:prstGeom prst="rect">
            <a:avLst/>
          </a:prstGeom>
          <a:noFill/>
        </p:spPr>
        <p:txBody>
          <a:bodyPr wrap="square" rtlCol="0">
            <a:spAutoFit/>
          </a:bodyPr>
          <a:lstStyle/>
          <a:p>
            <a:r>
              <a:rPr lang="en-US" sz="1200">
                <a:solidFill>
                  <a:srgbClr val="FFFFFF"/>
                </a:solidFill>
              </a:rPr>
              <a:t>Version 1.0</a:t>
            </a:r>
          </a:p>
        </p:txBody>
      </p:sp>
    </p:spTree>
    <p:extLst>
      <p:ext uri="{BB962C8B-B14F-4D97-AF65-F5344CB8AC3E}">
        <p14:creationId xmlns:p14="http://schemas.microsoft.com/office/powerpoint/2010/main" val="249176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en-US"/>
              <a:t>Architecture Design</a:t>
            </a:r>
          </a:p>
        </p:txBody>
      </p:sp>
      <p:sp>
        <p:nvSpPr>
          <p:cNvPr id="394243" name="Rectangle 3"/>
          <p:cNvSpPr>
            <a:spLocks noGrp="1" noChangeArrowheads="1"/>
          </p:cNvSpPr>
          <p:nvPr>
            <p:ph idx="1"/>
          </p:nvPr>
        </p:nvSpPr>
        <p:spPr>
          <a:xfrm>
            <a:off x="457200" y="1600200"/>
            <a:ext cx="4114800" cy="4530725"/>
          </a:xfrm>
        </p:spPr>
        <p:txBody>
          <a:bodyPr/>
          <a:lstStyle/>
          <a:p>
            <a:r>
              <a:rPr lang="en-US" altLang="en-US"/>
              <a:t>Design steps are iterative</a:t>
            </a:r>
          </a:p>
          <a:p>
            <a:r>
              <a:rPr lang="en-US" altLang="en-US"/>
              <a:t>Risk identification is a crucial output of the design</a:t>
            </a:r>
          </a:p>
        </p:txBody>
      </p:sp>
      <p:sp>
        <p:nvSpPr>
          <p:cNvPr id="15" name="Slide Number Placeholder 5"/>
          <p:cNvSpPr>
            <a:spLocks noGrp="1"/>
          </p:cNvSpPr>
          <p:nvPr>
            <p:ph type="sldNum" sz="quarter" idx="12"/>
          </p:nvPr>
        </p:nvSpPr>
        <p:spPr/>
        <p:txBody>
          <a:bodyPr/>
          <a:lstStyle/>
          <a:p>
            <a:fld id="{CC88CB91-848A-4AAC-A89B-E5DB013B98F4}" type="slidenum">
              <a:rPr lang="en-US" altLang="en-US"/>
              <a:pPr/>
              <a:t>10</a:t>
            </a:fld>
            <a:endParaRPr lang="en-US" altLang="en-US"/>
          </a:p>
        </p:txBody>
      </p:sp>
      <p:grpSp>
        <p:nvGrpSpPr>
          <p:cNvPr id="394244" name="Group 4"/>
          <p:cNvGrpSpPr>
            <a:grpSpLocks noChangeAspect="1"/>
          </p:cNvGrpSpPr>
          <p:nvPr/>
        </p:nvGrpSpPr>
        <p:grpSpPr bwMode="auto">
          <a:xfrm>
            <a:off x="4859338" y="1628775"/>
            <a:ext cx="4284662" cy="4005263"/>
            <a:chOff x="2331" y="10706"/>
            <a:chExt cx="6022" cy="5630"/>
          </a:xfrm>
        </p:grpSpPr>
        <p:sp>
          <p:nvSpPr>
            <p:cNvPr id="394245" name="AutoShape 5"/>
            <p:cNvSpPr>
              <a:spLocks noChangeAspect="1" noChangeArrowheads="1"/>
            </p:cNvSpPr>
            <p:nvPr/>
          </p:nvSpPr>
          <p:spPr bwMode="auto">
            <a:xfrm>
              <a:off x="2331" y="10706"/>
              <a:ext cx="6022" cy="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4246" name="AutoShape 6"/>
            <p:cNvSpPr>
              <a:spLocks noChangeArrowheads="1"/>
            </p:cNvSpPr>
            <p:nvPr/>
          </p:nvSpPr>
          <p:spPr bwMode="auto">
            <a:xfrm>
              <a:off x="4556" y="10706"/>
              <a:ext cx="1964" cy="1047"/>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Architecture</a:t>
              </a:r>
            </a:p>
            <a:p>
              <a:pPr eaLnBrk="0" hangingPunct="0"/>
              <a:r>
                <a:rPr lang="en-US" altLang="en-US" sz="1200">
                  <a:latin typeface="Times New Roman" panose="02020603050405020304" pitchFamily="18" charset="0"/>
                </a:rPr>
                <a:t>Requirements</a:t>
              </a:r>
              <a:endParaRPr lang="en-US" altLang="en-US" sz="2400">
                <a:latin typeface="Arial Narrow" panose="020B0606020202030204" pitchFamily="34" charset="0"/>
              </a:endParaRPr>
            </a:p>
          </p:txBody>
        </p:sp>
        <p:sp>
          <p:nvSpPr>
            <p:cNvPr id="394247" name="AutoShape 7"/>
            <p:cNvSpPr>
              <a:spLocks noChangeArrowheads="1"/>
            </p:cNvSpPr>
            <p:nvPr/>
          </p:nvSpPr>
          <p:spPr bwMode="auto">
            <a:xfrm>
              <a:off x="2986" y="15289"/>
              <a:ext cx="2094" cy="1046"/>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Architecture </a:t>
              </a:r>
            </a:p>
            <a:p>
              <a:pPr eaLnBrk="0" hangingPunct="0"/>
              <a:r>
                <a:rPr lang="en-US" altLang="en-US" sz="1200">
                  <a:latin typeface="Times New Roman" panose="02020603050405020304" pitchFamily="18" charset="0"/>
                </a:rPr>
                <a:t>Views</a:t>
              </a:r>
              <a:endParaRPr lang="en-US" altLang="en-US" sz="2400">
                <a:latin typeface="Arial Narrow" panose="020B0606020202030204" pitchFamily="34" charset="0"/>
              </a:endParaRPr>
            </a:p>
          </p:txBody>
        </p:sp>
        <p:sp>
          <p:nvSpPr>
            <p:cNvPr id="394248" name="Line 8"/>
            <p:cNvSpPr>
              <a:spLocks noChangeShapeType="1"/>
            </p:cNvSpPr>
            <p:nvPr/>
          </p:nvSpPr>
          <p:spPr bwMode="auto">
            <a:xfrm>
              <a:off x="5211" y="11753"/>
              <a:ext cx="1" cy="3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49" name="Line 9"/>
            <p:cNvSpPr>
              <a:spLocks noChangeShapeType="1"/>
            </p:cNvSpPr>
            <p:nvPr/>
          </p:nvSpPr>
          <p:spPr bwMode="auto">
            <a:xfrm>
              <a:off x="5211" y="13193"/>
              <a:ext cx="0" cy="5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50" name="AutoShape 10"/>
            <p:cNvSpPr>
              <a:spLocks noChangeArrowheads="1"/>
            </p:cNvSpPr>
            <p:nvPr/>
          </p:nvSpPr>
          <p:spPr bwMode="auto">
            <a:xfrm>
              <a:off x="4556" y="12146"/>
              <a:ext cx="1702" cy="1047"/>
            </a:xfrm>
            <a:prstGeom prst="flowChartProcess">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Choose </a:t>
              </a:r>
            </a:p>
            <a:p>
              <a:pPr eaLnBrk="0" hangingPunct="0"/>
              <a:r>
                <a:rPr lang="en-US" altLang="en-US" sz="1200">
                  <a:latin typeface="Times New Roman" panose="02020603050405020304" pitchFamily="18" charset="0"/>
                </a:rPr>
                <a:t>Architecture </a:t>
              </a:r>
            </a:p>
            <a:p>
              <a:pPr eaLnBrk="0" hangingPunct="0"/>
              <a:r>
                <a:rPr lang="en-US" altLang="en-US" sz="1200">
                  <a:latin typeface="Times New Roman" panose="02020603050405020304" pitchFamily="18" charset="0"/>
                </a:rPr>
                <a:t>Framework</a:t>
              </a:r>
              <a:endParaRPr lang="en-US" altLang="en-US" sz="2400">
                <a:latin typeface="Arial Narrow" panose="020B0606020202030204" pitchFamily="34" charset="0"/>
              </a:endParaRPr>
            </a:p>
          </p:txBody>
        </p:sp>
        <p:sp>
          <p:nvSpPr>
            <p:cNvPr id="394251" name="AutoShape 11"/>
            <p:cNvSpPr>
              <a:spLocks noChangeArrowheads="1"/>
            </p:cNvSpPr>
            <p:nvPr/>
          </p:nvSpPr>
          <p:spPr bwMode="auto">
            <a:xfrm>
              <a:off x="4426" y="13717"/>
              <a:ext cx="1701" cy="1047"/>
            </a:xfrm>
            <a:prstGeom prst="flowChartProcess">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Allocate</a:t>
              </a:r>
            </a:p>
            <a:p>
              <a:pPr eaLnBrk="0" hangingPunct="0"/>
              <a:r>
                <a:rPr lang="en-US" altLang="en-US" sz="1200">
                  <a:latin typeface="Times New Roman" panose="02020603050405020304" pitchFamily="18" charset="0"/>
                </a:rPr>
                <a:t>Components</a:t>
              </a:r>
              <a:endParaRPr lang="en-US" altLang="en-US" sz="2400">
                <a:latin typeface="Arial Narrow" panose="020B0606020202030204" pitchFamily="34" charset="0"/>
              </a:endParaRPr>
            </a:p>
          </p:txBody>
        </p:sp>
        <p:sp>
          <p:nvSpPr>
            <p:cNvPr id="394252" name="Line 12"/>
            <p:cNvSpPr>
              <a:spLocks noChangeShapeType="1"/>
            </p:cNvSpPr>
            <p:nvPr/>
          </p:nvSpPr>
          <p:spPr bwMode="auto">
            <a:xfrm>
              <a:off x="4687" y="14765"/>
              <a:ext cx="2"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4253" name="AutoShape 13"/>
            <p:cNvSpPr>
              <a:spLocks noChangeArrowheads="1"/>
            </p:cNvSpPr>
            <p:nvPr/>
          </p:nvSpPr>
          <p:spPr bwMode="auto">
            <a:xfrm>
              <a:off x="5604" y="15289"/>
              <a:ext cx="2094" cy="1046"/>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Architecture </a:t>
              </a:r>
            </a:p>
            <a:p>
              <a:pPr eaLnBrk="0" hangingPunct="0"/>
              <a:r>
                <a:rPr lang="en-US" altLang="en-US" sz="1200">
                  <a:latin typeface="Times New Roman" panose="02020603050405020304" pitchFamily="18" charset="0"/>
                </a:rPr>
                <a:t>Document</a:t>
              </a:r>
              <a:endParaRPr lang="en-US" altLang="en-US" sz="2400">
                <a:latin typeface="Arial Narrow" panose="020B0606020202030204" pitchFamily="34" charset="0"/>
              </a:endParaRPr>
            </a:p>
          </p:txBody>
        </p:sp>
        <p:sp>
          <p:nvSpPr>
            <p:cNvPr id="394254" name="Line 14"/>
            <p:cNvSpPr>
              <a:spLocks noChangeShapeType="1"/>
            </p:cNvSpPr>
            <p:nvPr/>
          </p:nvSpPr>
          <p:spPr bwMode="auto">
            <a:xfrm>
              <a:off x="5997" y="14765"/>
              <a:ext cx="1"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a:t>Choosing the Architecture Framework</a:t>
            </a:r>
          </a:p>
        </p:txBody>
      </p:sp>
      <p:sp>
        <p:nvSpPr>
          <p:cNvPr id="395267" name="Rectangle 3"/>
          <p:cNvSpPr>
            <a:spLocks noGrp="1" noChangeArrowheads="1"/>
          </p:cNvSpPr>
          <p:nvPr>
            <p:ph idx="1"/>
          </p:nvPr>
        </p:nvSpPr>
        <p:spPr/>
        <p:txBody>
          <a:bodyPr/>
          <a:lstStyle/>
          <a:p>
            <a:r>
              <a:rPr lang="en-US" altLang="en-US"/>
              <a:t>Choose a architecture pattern/patterns that suit requirements</a:t>
            </a:r>
          </a:p>
          <a:p>
            <a:pPr lvl="1"/>
            <a:r>
              <a:rPr lang="en-US" altLang="en-US"/>
              <a:t>No magic formula</a:t>
            </a:r>
          </a:p>
          <a:p>
            <a:pPr lvl="1"/>
            <a:r>
              <a:rPr lang="en-US" altLang="en-US"/>
              <a:t>Analyze requirements and quality attributed supported by each pattern</a:t>
            </a:r>
          </a:p>
          <a:p>
            <a:r>
              <a:rPr lang="en-US" altLang="en-US"/>
              <a:t>Complex architectures require creative blending of multiple patterns.</a:t>
            </a:r>
          </a:p>
        </p:txBody>
      </p:sp>
      <p:sp>
        <p:nvSpPr>
          <p:cNvPr id="4" name="Slide Number Placeholder 5"/>
          <p:cNvSpPr>
            <a:spLocks noGrp="1"/>
          </p:cNvSpPr>
          <p:nvPr>
            <p:ph type="sldNum" sz="quarter" idx="12"/>
          </p:nvPr>
        </p:nvSpPr>
        <p:spPr/>
        <p:txBody>
          <a:bodyPr/>
          <a:lstStyle/>
          <a:p>
            <a:fld id="{969058D2-F7FC-4F5D-9EAA-7A473AD137B0}"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en-US"/>
              <a:t>N-Tier Client Server Pattern</a:t>
            </a:r>
          </a:p>
        </p:txBody>
      </p:sp>
      <p:sp>
        <p:nvSpPr>
          <p:cNvPr id="396291" name="Rectangle 3"/>
          <p:cNvSpPr>
            <a:spLocks noGrp="1" noChangeArrowheads="1"/>
          </p:cNvSpPr>
          <p:nvPr>
            <p:ph idx="1"/>
          </p:nvPr>
        </p:nvSpPr>
        <p:spPr>
          <a:xfrm>
            <a:off x="457200" y="1600200"/>
            <a:ext cx="4043363" cy="4530725"/>
          </a:xfrm>
        </p:spPr>
        <p:txBody>
          <a:bodyPr/>
          <a:lstStyle/>
          <a:p>
            <a:pPr>
              <a:lnSpc>
                <a:spcPct val="80000"/>
              </a:lnSpc>
            </a:pPr>
            <a:r>
              <a:rPr lang="en-US" altLang="en-US" sz="1900" b="1"/>
              <a:t>Separation of concerns:</a:t>
            </a:r>
            <a:r>
              <a:rPr lang="en-US" altLang="en-US" sz="1900"/>
              <a:t> Presentation, business and data handling logic are clearly partitioned in different tiers. </a:t>
            </a:r>
            <a:endParaRPr lang="en-US" altLang="en-US" sz="1900" b="1"/>
          </a:p>
          <a:p>
            <a:pPr>
              <a:lnSpc>
                <a:spcPct val="80000"/>
              </a:lnSpc>
            </a:pPr>
            <a:r>
              <a:rPr lang="en-US" altLang="en-US" sz="1900" b="1"/>
              <a:t>Synchronous communications:</a:t>
            </a:r>
            <a:r>
              <a:rPr lang="en-US" altLang="en-US" sz="1900"/>
              <a:t> Communications between tiers is synchronous request-reply. Each tier waits for a response from the other tier before proceeding.</a:t>
            </a:r>
            <a:endParaRPr lang="en-US" altLang="en-US" sz="1900" b="1"/>
          </a:p>
          <a:p>
            <a:pPr>
              <a:lnSpc>
                <a:spcPct val="80000"/>
              </a:lnSpc>
            </a:pPr>
            <a:r>
              <a:rPr lang="en-US" altLang="en-US" sz="1900" b="1"/>
              <a:t>Flexible deployment:</a:t>
            </a:r>
            <a:r>
              <a:rPr lang="en-US" altLang="en-US" sz="1900"/>
              <a:t> There are no restrictions on how a multi-tier application is deployed. All tiers could run on the same machine, or each tier may be deployed on its own machine. </a:t>
            </a:r>
          </a:p>
        </p:txBody>
      </p:sp>
      <p:sp>
        <p:nvSpPr>
          <p:cNvPr id="21" name="Slide Number Placeholder 5"/>
          <p:cNvSpPr>
            <a:spLocks noGrp="1"/>
          </p:cNvSpPr>
          <p:nvPr>
            <p:ph type="sldNum" sz="quarter" idx="12"/>
          </p:nvPr>
        </p:nvSpPr>
        <p:spPr/>
        <p:txBody>
          <a:bodyPr/>
          <a:lstStyle/>
          <a:p>
            <a:fld id="{A01895CB-4A1A-4DC1-B901-BB8DE7ABB442}" type="slidenum">
              <a:rPr lang="en-US" altLang="en-US"/>
              <a:pPr/>
              <a:t>12</a:t>
            </a:fld>
            <a:endParaRPr lang="en-US" altLang="en-US"/>
          </a:p>
        </p:txBody>
      </p:sp>
      <p:grpSp>
        <p:nvGrpSpPr>
          <p:cNvPr id="396292" name="Group 4"/>
          <p:cNvGrpSpPr>
            <a:grpSpLocks noChangeAspect="1"/>
          </p:cNvGrpSpPr>
          <p:nvPr/>
        </p:nvGrpSpPr>
        <p:grpSpPr bwMode="auto">
          <a:xfrm>
            <a:off x="4787900" y="1989138"/>
            <a:ext cx="4191000" cy="3311525"/>
            <a:chOff x="2331" y="3509"/>
            <a:chExt cx="7200" cy="4713"/>
          </a:xfrm>
        </p:grpSpPr>
        <p:sp>
          <p:nvSpPr>
            <p:cNvPr id="396293" name="AutoShape 5"/>
            <p:cNvSpPr>
              <a:spLocks noChangeAspect="1" noChangeArrowheads="1"/>
            </p:cNvSpPr>
            <p:nvPr/>
          </p:nvSpPr>
          <p:spPr bwMode="auto">
            <a:xfrm>
              <a:off x="2331" y="3509"/>
              <a:ext cx="7200" cy="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6294" name="Rectangle 6"/>
            <p:cNvSpPr>
              <a:spLocks noChangeArrowheads="1"/>
            </p:cNvSpPr>
            <p:nvPr/>
          </p:nvSpPr>
          <p:spPr bwMode="auto">
            <a:xfrm>
              <a:off x="4033" y="7306"/>
              <a:ext cx="4974" cy="654"/>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Databases</a:t>
              </a:r>
              <a:endParaRPr lang="en-US" altLang="en-US" sz="2400">
                <a:latin typeface="Arial Narrow" panose="020B0606020202030204" pitchFamily="34" charset="0"/>
              </a:endParaRPr>
            </a:p>
          </p:txBody>
        </p:sp>
        <p:sp>
          <p:nvSpPr>
            <p:cNvPr id="396295" name="Rectangle 7"/>
            <p:cNvSpPr>
              <a:spLocks noChangeArrowheads="1"/>
            </p:cNvSpPr>
            <p:nvPr/>
          </p:nvSpPr>
          <p:spPr bwMode="auto">
            <a:xfrm>
              <a:off x="4033" y="6127"/>
              <a:ext cx="4974" cy="655"/>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Application Server</a:t>
              </a:r>
              <a:endParaRPr lang="en-US" altLang="en-US" sz="2400">
                <a:latin typeface="Arial Narrow" panose="020B0606020202030204" pitchFamily="34" charset="0"/>
              </a:endParaRPr>
            </a:p>
          </p:txBody>
        </p:sp>
        <p:sp>
          <p:nvSpPr>
            <p:cNvPr id="396296" name="Rectangle 8"/>
            <p:cNvSpPr>
              <a:spLocks noChangeArrowheads="1"/>
            </p:cNvSpPr>
            <p:nvPr/>
          </p:nvSpPr>
          <p:spPr bwMode="auto">
            <a:xfrm>
              <a:off x="4033" y="4949"/>
              <a:ext cx="4974" cy="655"/>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Web Server</a:t>
              </a:r>
              <a:endParaRPr lang="en-US" altLang="en-US" sz="2400">
                <a:latin typeface="Arial Narrow" panose="020B0606020202030204" pitchFamily="34" charset="0"/>
              </a:endParaRPr>
            </a:p>
          </p:txBody>
        </p:sp>
        <p:sp>
          <p:nvSpPr>
            <p:cNvPr id="396297" name="Rectangle 9"/>
            <p:cNvSpPr>
              <a:spLocks noChangeArrowheads="1"/>
            </p:cNvSpPr>
            <p:nvPr/>
          </p:nvSpPr>
          <p:spPr bwMode="auto">
            <a:xfrm>
              <a:off x="4164" y="3640"/>
              <a:ext cx="1440" cy="785"/>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Web </a:t>
              </a:r>
            </a:p>
            <a:p>
              <a:pPr algn="ctr" eaLnBrk="0" hangingPunct="0"/>
              <a:r>
                <a:rPr lang="en-US" altLang="en-US" sz="1200">
                  <a:latin typeface="Times New Roman" panose="02020603050405020304" pitchFamily="18" charset="0"/>
                </a:rPr>
                <a:t>Client</a:t>
              </a:r>
              <a:endParaRPr lang="en-US" altLang="en-US" sz="2400">
                <a:latin typeface="Arial Narrow" panose="020B0606020202030204" pitchFamily="34" charset="0"/>
              </a:endParaRPr>
            </a:p>
          </p:txBody>
        </p:sp>
        <p:sp>
          <p:nvSpPr>
            <p:cNvPr id="396298" name="Rectangle 10"/>
            <p:cNvSpPr>
              <a:spLocks noChangeArrowheads="1"/>
            </p:cNvSpPr>
            <p:nvPr/>
          </p:nvSpPr>
          <p:spPr bwMode="auto">
            <a:xfrm>
              <a:off x="5866" y="3640"/>
              <a:ext cx="1440" cy="785"/>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Web </a:t>
              </a:r>
            </a:p>
            <a:p>
              <a:pPr algn="ctr" eaLnBrk="0" hangingPunct="0"/>
              <a:r>
                <a:rPr lang="en-US" altLang="en-US" sz="1200">
                  <a:latin typeface="Times New Roman" panose="02020603050405020304" pitchFamily="18" charset="0"/>
                </a:rPr>
                <a:t>Client</a:t>
              </a:r>
              <a:endParaRPr lang="en-US" altLang="en-US" sz="2400">
                <a:latin typeface="Arial Narrow" panose="020B0606020202030204" pitchFamily="34" charset="0"/>
              </a:endParaRPr>
            </a:p>
          </p:txBody>
        </p:sp>
        <p:sp>
          <p:nvSpPr>
            <p:cNvPr id="396299" name="Rectangle 11"/>
            <p:cNvSpPr>
              <a:spLocks noChangeArrowheads="1"/>
            </p:cNvSpPr>
            <p:nvPr/>
          </p:nvSpPr>
          <p:spPr bwMode="auto">
            <a:xfrm>
              <a:off x="7567" y="3640"/>
              <a:ext cx="1440" cy="785"/>
            </a:xfrm>
            <a:prstGeom prst="rect">
              <a:avLst/>
            </a:prstGeom>
            <a:solidFill>
              <a:srgbClr val="FFFFFF"/>
            </a:solidFill>
            <a:ln w="9525">
              <a:solidFill>
                <a:srgbClr val="000000"/>
              </a:solidFill>
              <a:miter lim="800000"/>
              <a:headEnd/>
              <a:tailEnd/>
            </a:ln>
          </p:spPr>
          <p:txBody>
            <a:bodyPr/>
            <a:lstStyle/>
            <a:p>
              <a:pPr algn="ctr" eaLnBrk="0" hangingPunct="0"/>
              <a:r>
                <a:rPr lang="en-US" altLang="en-US" sz="1200">
                  <a:latin typeface="Times New Roman" panose="02020603050405020304" pitchFamily="18" charset="0"/>
                </a:rPr>
                <a:t>Web </a:t>
              </a:r>
            </a:p>
            <a:p>
              <a:pPr algn="ctr" eaLnBrk="0" hangingPunct="0"/>
              <a:r>
                <a:rPr lang="en-US" altLang="en-US" sz="1200">
                  <a:latin typeface="Times New Roman" panose="02020603050405020304" pitchFamily="18" charset="0"/>
                </a:rPr>
                <a:t>Client</a:t>
              </a:r>
              <a:endParaRPr lang="en-US" altLang="en-US" sz="2400">
                <a:latin typeface="Arial Narrow" panose="020B0606020202030204" pitchFamily="34" charset="0"/>
              </a:endParaRPr>
            </a:p>
          </p:txBody>
        </p:sp>
        <p:sp>
          <p:nvSpPr>
            <p:cNvPr id="396300" name="AutoShape 12"/>
            <p:cNvSpPr>
              <a:spLocks noChangeArrowheads="1"/>
            </p:cNvSpPr>
            <p:nvPr/>
          </p:nvSpPr>
          <p:spPr bwMode="auto">
            <a:xfrm>
              <a:off x="4818" y="4425"/>
              <a:ext cx="393" cy="524"/>
            </a:xfrm>
            <a:prstGeom prst="upDownArrow">
              <a:avLst>
                <a:gd name="adj1" fmla="val 50000"/>
                <a:gd name="adj2" fmla="val 26667"/>
              </a:avLst>
            </a:prstGeom>
            <a:solidFill>
              <a:srgbClr val="FFFFFF"/>
            </a:solidFill>
            <a:ln w="9525">
              <a:solidFill>
                <a:srgbClr val="000000"/>
              </a:solidFill>
              <a:miter lim="800000"/>
              <a:headEnd/>
              <a:tailEnd/>
            </a:ln>
          </p:spPr>
          <p:txBody>
            <a:bodyPr/>
            <a:lstStyle/>
            <a:p>
              <a:endParaRPr lang="en-US"/>
            </a:p>
          </p:txBody>
        </p:sp>
        <p:sp>
          <p:nvSpPr>
            <p:cNvPr id="396301" name="AutoShape 13"/>
            <p:cNvSpPr>
              <a:spLocks noChangeArrowheads="1"/>
            </p:cNvSpPr>
            <p:nvPr/>
          </p:nvSpPr>
          <p:spPr bwMode="auto">
            <a:xfrm>
              <a:off x="6389" y="4425"/>
              <a:ext cx="393" cy="524"/>
            </a:xfrm>
            <a:prstGeom prst="upDownArrow">
              <a:avLst>
                <a:gd name="adj1" fmla="val 50000"/>
                <a:gd name="adj2" fmla="val 26667"/>
              </a:avLst>
            </a:prstGeom>
            <a:solidFill>
              <a:srgbClr val="FFFFFF"/>
            </a:solidFill>
            <a:ln w="9525">
              <a:solidFill>
                <a:srgbClr val="000000"/>
              </a:solidFill>
              <a:miter lim="800000"/>
              <a:headEnd/>
              <a:tailEnd/>
            </a:ln>
          </p:spPr>
          <p:txBody>
            <a:bodyPr/>
            <a:lstStyle/>
            <a:p>
              <a:endParaRPr lang="en-US"/>
            </a:p>
          </p:txBody>
        </p:sp>
        <p:sp>
          <p:nvSpPr>
            <p:cNvPr id="396302" name="AutoShape 14"/>
            <p:cNvSpPr>
              <a:spLocks noChangeArrowheads="1"/>
            </p:cNvSpPr>
            <p:nvPr/>
          </p:nvSpPr>
          <p:spPr bwMode="auto">
            <a:xfrm>
              <a:off x="8222" y="4425"/>
              <a:ext cx="393" cy="524"/>
            </a:xfrm>
            <a:prstGeom prst="upDownArrow">
              <a:avLst>
                <a:gd name="adj1" fmla="val 50000"/>
                <a:gd name="adj2" fmla="val 26667"/>
              </a:avLst>
            </a:prstGeom>
            <a:solidFill>
              <a:srgbClr val="FFFFFF"/>
            </a:solidFill>
            <a:ln w="9525">
              <a:solidFill>
                <a:srgbClr val="000000"/>
              </a:solidFill>
              <a:miter lim="800000"/>
              <a:headEnd/>
              <a:tailEnd/>
            </a:ln>
          </p:spPr>
          <p:txBody>
            <a:bodyPr/>
            <a:lstStyle/>
            <a:p>
              <a:endParaRPr lang="en-US"/>
            </a:p>
          </p:txBody>
        </p:sp>
        <p:sp>
          <p:nvSpPr>
            <p:cNvPr id="396303" name="AutoShape 15"/>
            <p:cNvSpPr>
              <a:spLocks noChangeArrowheads="1"/>
            </p:cNvSpPr>
            <p:nvPr/>
          </p:nvSpPr>
          <p:spPr bwMode="auto">
            <a:xfrm>
              <a:off x="6389" y="5604"/>
              <a:ext cx="393" cy="523"/>
            </a:xfrm>
            <a:prstGeom prst="upDownArrow">
              <a:avLst>
                <a:gd name="adj1" fmla="val 50000"/>
                <a:gd name="adj2" fmla="val 26616"/>
              </a:avLst>
            </a:prstGeom>
            <a:solidFill>
              <a:srgbClr val="FFFFFF"/>
            </a:solidFill>
            <a:ln w="9525">
              <a:solidFill>
                <a:srgbClr val="000000"/>
              </a:solidFill>
              <a:miter lim="800000"/>
              <a:headEnd/>
              <a:tailEnd/>
            </a:ln>
          </p:spPr>
          <p:txBody>
            <a:bodyPr/>
            <a:lstStyle/>
            <a:p>
              <a:endParaRPr lang="en-US"/>
            </a:p>
          </p:txBody>
        </p:sp>
        <p:sp>
          <p:nvSpPr>
            <p:cNvPr id="396304" name="AutoShape 16"/>
            <p:cNvSpPr>
              <a:spLocks noChangeArrowheads="1"/>
            </p:cNvSpPr>
            <p:nvPr/>
          </p:nvSpPr>
          <p:spPr bwMode="auto">
            <a:xfrm>
              <a:off x="6389" y="6782"/>
              <a:ext cx="393" cy="524"/>
            </a:xfrm>
            <a:prstGeom prst="upDownArrow">
              <a:avLst>
                <a:gd name="adj1" fmla="val 50000"/>
                <a:gd name="adj2" fmla="val 26667"/>
              </a:avLst>
            </a:prstGeom>
            <a:solidFill>
              <a:srgbClr val="FFFFFF"/>
            </a:solidFill>
            <a:ln w="9525">
              <a:solidFill>
                <a:srgbClr val="000000"/>
              </a:solidFill>
              <a:miter lim="800000"/>
              <a:headEnd/>
              <a:tailEnd/>
            </a:ln>
          </p:spPr>
          <p:txBody>
            <a:bodyPr/>
            <a:lstStyle/>
            <a:p>
              <a:endParaRPr lang="en-US"/>
            </a:p>
          </p:txBody>
        </p:sp>
        <p:sp>
          <p:nvSpPr>
            <p:cNvPr id="396305" name="Text Box 17"/>
            <p:cNvSpPr txBox="1">
              <a:spLocks noChangeArrowheads="1"/>
            </p:cNvSpPr>
            <p:nvPr/>
          </p:nvSpPr>
          <p:spPr bwMode="auto">
            <a:xfrm>
              <a:off x="2462" y="3640"/>
              <a:ext cx="1309"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Client </a:t>
              </a:r>
            </a:p>
            <a:p>
              <a:pPr eaLnBrk="0" hangingPunct="0"/>
              <a:r>
                <a:rPr lang="en-US" altLang="en-US" sz="1200">
                  <a:latin typeface="Times New Roman" panose="02020603050405020304" pitchFamily="18" charset="0"/>
                </a:rPr>
                <a:t>Tier</a:t>
              </a:r>
              <a:endParaRPr lang="en-US" altLang="en-US" sz="2400">
                <a:latin typeface="Arial Narrow" panose="020B0606020202030204" pitchFamily="34" charset="0"/>
              </a:endParaRPr>
            </a:p>
          </p:txBody>
        </p:sp>
        <p:sp>
          <p:nvSpPr>
            <p:cNvPr id="396306" name="Text Box 18"/>
            <p:cNvSpPr txBox="1">
              <a:spLocks noChangeArrowheads="1"/>
            </p:cNvSpPr>
            <p:nvPr/>
          </p:nvSpPr>
          <p:spPr bwMode="auto">
            <a:xfrm>
              <a:off x="2462" y="4818"/>
              <a:ext cx="1702"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Web Server</a:t>
              </a:r>
            </a:p>
            <a:p>
              <a:pPr eaLnBrk="0" hangingPunct="0"/>
              <a:r>
                <a:rPr lang="en-US" altLang="en-US" sz="1200">
                  <a:latin typeface="Times New Roman" panose="02020603050405020304" pitchFamily="18" charset="0"/>
                </a:rPr>
                <a:t>Tier</a:t>
              </a:r>
              <a:endParaRPr lang="en-US" altLang="en-US" sz="2400">
                <a:latin typeface="Arial Narrow" panose="020B0606020202030204" pitchFamily="34" charset="0"/>
              </a:endParaRPr>
            </a:p>
          </p:txBody>
        </p:sp>
        <p:sp>
          <p:nvSpPr>
            <p:cNvPr id="396307" name="Text Box 19"/>
            <p:cNvSpPr txBox="1">
              <a:spLocks noChangeArrowheads="1"/>
            </p:cNvSpPr>
            <p:nvPr/>
          </p:nvSpPr>
          <p:spPr bwMode="auto">
            <a:xfrm>
              <a:off x="2462" y="5996"/>
              <a:ext cx="1702"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Business Logic Tier</a:t>
              </a:r>
              <a:endParaRPr lang="en-US" altLang="en-US" sz="2400">
                <a:latin typeface="Arial Narrow" panose="020B0606020202030204" pitchFamily="34" charset="0"/>
              </a:endParaRPr>
            </a:p>
          </p:txBody>
        </p:sp>
        <p:sp>
          <p:nvSpPr>
            <p:cNvPr id="396308" name="Text Box 20"/>
            <p:cNvSpPr txBox="1">
              <a:spLocks noChangeArrowheads="1"/>
            </p:cNvSpPr>
            <p:nvPr/>
          </p:nvSpPr>
          <p:spPr bwMode="auto">
            <a:xfrm>
              <a:off x="2462" y="7044"/>
              <a:ext cx="1702"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200">
                  <a:latin typeface="Times New Roman" panose="02020603050405020304" pitchFamily="18" charset="0"/>
                </a:rPr>
                <a:t>Data </a:t>
              </a:r>
            </a:p>
            <a:p>
              <a:pPr eaLnBrk="0" hangingPunct="0"/>
              <a:r>
                <a:rPr lang="en-US" altLang="en-US" sz="1200">
                  <a:latin typeface="Times New Roman" panose="02020603050405020304" pitchFamily="18" charset="0"/>
                </a:rPr>
                <a:t>Management Tier</a:t>
              </a:r>
              <a:endParaRPr lang="en-US" altLang="en-US" sz="2400">
                <a:latin typeface="Arial Narrow" panose="020B060602020203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91" name="Rectangle 79"/>
          <p:cNvSpPr>
            <a:spLocks noGrp="1" noChangeArrowheads="1"/>
          </p:cNvSpPr>
          <p:nvPr>
            <p:ph type="title"/>
          </p:nvPr>
        </p:nvSpPr>
        <p:spPr/>
        <p:txBody>
          <a:bodyPr/>
          <a:lstStyle/>
          <a:p>
            <a:r>
              <a:rPr lang="en-US" altLang="en-US" sz="3800"/>
              <a:t>N-Tier Client Server – Quality Attribute Analysis</a:t>
            </a:r>
          </a:p>
        </p:txBody>
      </p:sp>
      <p:graphicFrame>
        <p:nvGraphicFramePr>
          <p:cNvPr id="397394" name="Group 82"/>
          <p:cNvGraphicFramePr>
            <a:graphicFrameLocks noGrp="1"/>
          </p:cNvGraphicFramePr>
          <p:nvPr>
            <p:ph type="tbl" idx="1"/>
          </p:nvPr>
        </p:nvGraphicFramePr>
        <p:xfrm>
          <a:off x="457200" y="1600200"/>
          <a:ext cx="8229600" cy="4957763"/>
        </p:xfrm>
        <a:graphic>
          <a:graphicData uri="http://schemas.openxmlformats.org/drawingml/2006/table">
            <a:tbl>
              <a:tblPr/>
              <a:tblGrid>
                <a:gridCol w="2139950">
                  <a:extLst>
                    <a:ext uri="{9D8B030D-6E8A-4147-A177-3AD203B41FA5}">
                      <a16:colId xmlns:a16="http://schemas.microsoft.com/office/drawing/2014/main" val="20000"/>
                    </a:ext>
                  </a:extLst>
                </a:gridCol>
                <a:gridCol w="6089650">
                  <a:extLst>
                    <a:ext uri="{9D8B030D-6E8A-4147-A177-3AD203B41FA5}">
                      <a16:colId xmlns:a16="http://schemas.microsoft.com/office/drawing/2014/main" val="20001"/>
                    </a:ext>
                  </a:extLst>
                </a:gridCol>
              </a:tblGrid>
              <a:tr h="3730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Issues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81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Servers in each tier can be replicated, so that if one fails, others remain available. Overall the application will provide a lower quality of service until the failed server is restored.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6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If a client is communicating with a server that fails, most web and application servers implement transparent failover. This means a client request is, without its knowledge, redirected to a live replica server that can satisfy the request.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32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Separation of concerns enhances modifiability, as the presentation, business and data management logic are all clearly encapsulated. Each can have its internal logic modified in many cases without changes rippling into other tiers.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90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This architecture has proven high performance. Key issues to consider are the amount of concurrent threads supported in each server, the speed of connections between tiers and the amount of data that is transferred. As always with distributed systems, it makes sense to minimize the calls needed between tiers to fulfill each request.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32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As servers in each tier can be replicated, and multiple server instances run on the same or different servers, the architecture scales out and up well. In practice, the data management tier often becomes a bottleneck on the capacity of a system.</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BE0E155B-C8F7-4EC4-B52B-A6896EBD7507}"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Messaging Pattern</a:t>
            </a:r>
          </a:p>
        </p:txBody>
      </p:sp>
      <p:sp>
        <p:nvSpPr>
          <p:cNvPr id="399363" name="Rectangle 3"/>
          <p:cNvSpPr>
            <a:spLocks noGrp="1" noChangeArrowheads="1"/>
          </p:cNvSpPr>
          <p:nvPr>
            <p:ph idx="1"/>
          </p:nvPr>
        </p:nvSpPr>
        <p:spPr>
          <a:xfrm>
            <a:off x="457200" y="1600200"/>
            <a:ext cx="4043363" cy="4530725"/>
          </a:xfrm>
        </p:spPr>
        <p:txBody>
          <a:bodyPr/>
          <a:lstStyle/>
          <a:p>
            <a:pPr>
              <a:lnSpc>
                <a:spcPct val="90000"/>
              </a:lnSpc>
            </a:pPr>
            <a:r>
              <a:rPr lang="en-US" altLang="en-US" sz="2100" b="1"/>
              <a:t>Asynchronous communications:</a:t>
            </a:r>
            <a:r>
              <a:rPr lang="en-US" altLang="en-US" sz="2100"/>
              <a:t> Clients send requests to the queue, where the message is stored until an application removes it. </a:t>
            </a:r>
            <a:r>
              <a:rPr lang="en-US" altLang="en-US" sz="2100" b="1"/>
              <a:t>Configurable QoS:</a:t>
            </a:r>
            <a:r>
              <a:rPr lang="en-US" altLang="en-US" sz="2100"/>
              <a:t> The queue can be configured for high-speed, non-reliable or slower, reliable delivery. Queue operations can be coordinated with database transactions. </a:t>
            </a:r>
            <a:endParaRPr lang="en-US" altLang="en-US" sz="2100" b="1"/>
          </a:p>
          <a:p>
            <a:pPr>
              <a:lnSpc>
                <a:spcPct val="90000"/>
              </a:lnSpc>
            </a:pPr>
            <a:r>
              <a:rPr lang="en-US" altLang="en-US" sz="2100" b="1"/>
              <a:t>Loose coupling:</a:t>
            </a:r>
            <a:r>
              <a:rPr lang="en-US" altLang="en-US" sz="2100"/>
              <a:t> There is no direct binding between clients and servers. </a:t>
            </a:r>
          </a:p>
        </p:txBody>
      </p:sp>
      <p:sp>
        <p:nvSpPr>
          <p:cNvPr id="15" name="Slide Number Placeholder 5"/>
          <p:cNvSpPr>
            <a:spLocks noGrp="1"/>
          </p:cNvSpPr>
          <p:nvPr>
            <p:ph type="sldNum" sz="quarter" idx="12"/>
          </p:nvPr>
        </p:nvSpPr>
        <p:spPr/>
        <p:txBody>
          <a:bodyPr/>
          <a:lstStyle/>
          <a:p>
            <a:fld id="{93D08B6D-E01E-4246-A5BF-F9663DEDF24F}" type="slidenum">
              <a:rPr lang="en-US" altLang="en-US"/>
              <a:pPr/>
              <a:t>14</a:t>
            </a:fld>
            <a:endParaRPr lang="en-US" altLang="en-US"/>
          </a:p>
        </p:txBody>
      </p:sp>
      <p:grpSp>
        <p:nvGrpSpPr>
          <p:cNvPr id="399364" name="Group 4"/>
          <p:cNvGrpSpPr>
            <a:grpSpLocks noChangeAspect="1"/>
          </p:cNvGrpSpPr>
          <p:nvPr/>
        </p:nvGrpSpPr>
        <p:grpSpPr bwMode="auto">
          <a:xfrm>
            <a:off x="4716463" y="2781300"/>
            <a:ext cx="4191000" cy="1871663"/>
            <a:chOff x="2336" y="4754"/>
            <a:chExt cx="7200" cy="1832"/>
          </a:xfrm>
        </p:grpSpPr>
        <p:sp>
          <p:nvSpPr>
            <p:cNvPr id="399365" name="AutoShape 5"/>
            <p:cNvSpPr>
              <a:spLocks noChangeAspect="1" noChangeArrowheads="1"/>
            </p:cNvSpPr>
            <p:nvPr/>
          </p:nvSpPr>
          <p:spPr bwMode="auto">
            <a:xfrm>
              <a:off x="2336" y="4754"/>
              <a:ext cx="7200"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366" name="Rectangle 6"/>
            <p:cNvSpPr>
              <a:spLocks noChangeArrowheads="1"/>
            </p:cNvSpPr>
            <p:nvPr/>
          </p:nvSpPr>
          <p:spPr bwMode="auto">
            <a:xfrm>
              <a:off x="7572" y="5277"/>
              <a:ext cx="1107" cy="571"/>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Server</a:t>
              </a:r>
              <a:endParaRPr lang="en-US" altLang="en-US"/>
            </a:p>
          </p:txBody>
        </p:sp>
        <p:sp>
          <p:nvSpPr>
            <p:cNvPr id="399367" name="Rectangle 7"/>
            <p:cNvSpPr>
              <a:spLocks noChangeArrowheads="1"/>
            </p:cNvSpPr>
            <p:nvPr/>
          </p:nvSpPr>
          <p:spPr bwMode="auto">
            <a:xfrm>
              <a:off x="7441" y="5408"/>
              <a:ext cx="1107" cy="571"/>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Server</a:t>
              </a:r>
              <a:endParaRPr lang="en-US" altLang="en-US"/>
            </a:p>
          </p:txBody>
        </p:sp>
        <p:sp>
          <p:nvSpPr>
            <p:cNvPr id="399368" name="Rectangle 8"/>
            <p:cNvSpPr>
              <a:spLocks noChangeArrowheads="1"/>
            </p:cNvSpPr>
            <p:nvPr/>
          </p:nvSpPr>
          <p:spPr bwMode="auto">
            <a:xfrm>
              <a:off x="3252" y="5277"/>
              <a:ext cx="1179" cy="524"/>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Client</a:t>
              </a:r>
              <a:endParaRPr lang="en-US" altLang="en-US"/>
            </a:p>
          </p:txBody>
        </p:sp>
        <p:sp>
          <p:nvSpPr>
            <p:cNvPr id="399369" name="Rectangle 9"/>
            <p:cNvSpPr>
              <a:spLocks noChangeArrowheads="1"/>
            </p:cNvSpPr>
            <p:nvPr/>
          </p:nvSpPr>
          <p:spPr bwMode="auto">
            <a:xfrm>
              <a:off x="3121" y="5408"/>
              <a:ext cx="1179" cy="524"/>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Client</a:t>
              </a:r>
              <a:endParaRPr lang="en-US" altLang="en-US"/>
            </a:p>
          </p:txBody>
        </p:sp>
        <p:sp>
          <p:nvSpPr>
            <p:cNvPr id="399370" name="Rectangle 10"/>
            <p:cNvSpPr>
              <a:spLocks noChangeArrowheads="1"/>
            </p:cNvSpPr>
            <p:nvPr/>
          </p:nvSpPr>
          <p:spPr bwMode="auto">
            <a:xfrm>
              <a:off x="2991" y="5539"/>
              <a:ext cx="1178" cy="524"/>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Client</a:t>
              </a:r>
              <a:endParaRPr lang="en-US" altLang="en-US"/>
            </a:p>
          </p:txBody>
        </p:sp>
        <p:sp>
          <p:nvSpPr>
            <p:cNvPr id="399371" name="AutoShape 11"/>
            <p:cNvSpPr>
              <a:spLocks noChangeArrowheads="1"/>
            </p:cNvSpPr>
            <p:nvPr/>
          </p:nvSpPr>
          <p:spPr bwMode="auto">
            <a:xfrm>
              <a:off x="4300" y="5539"/>
              <a:ext cx="785" cy="392"/>
            </a:xfrm>
            <a:prstGeom prst="rightArrow">
              <a:avLst>
                <a:gd name="adj1" fmla="val 50000"/>
                <a:gd name="adj2" fmla="val 50064"/>
              </a:avLst>
            </a:prstGeom>
            <a:solidFill>
              <a:srgbClr val="CCFFFF"/>
            </a:solidFill>
            <a:ln w="19050">
              <a:solidFill>
                <a:srgbClr val="000000"/>
              </a:solidFill>
              <a:miter lim="800000"/>
              <a:headEnd/>
              <a:tailEnd/>
            </a:ln>
          </p:spPr>
          <p:txBody>
            <a:bodyPr/>
            <a:lstStyle/>
            <a:p>
              <a:endParaRPr lang="en-US"/>
            </a:p>
          </p:txBody>
        </p:sp>
        <p:sp>
          <p:nvSpPr>
            <p:cNvPr id="399372" name="AutoShape 12"/>
            <p:cNvSpPr>
              <a:spLocks noChangeArrowheads="1"/>
            </p:cNvSpPr>
            <p:nvPr/>
          </p:nvSpPr>
          <p:spPr bwMode="auto">
            <a:xfrm>
              <a:off x="5085" y="5408"/>
              <a:ext cx="1833" cy="587"/>
            </a:xfrm>
            <a:prstGeom prst="flowChartMagneticDrum">
              <a:avLst/>
            </a:prstGeom>
            <a:noFill/>
            <a:ln w="19050">
              <a:solidFill>
                <a:srgbClr val="00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1200" b="1">
                  <a:latin typeface="Times New Roman" panose="02020603050405020304" pitchFamily="18" charset="0"/>
                </a:rPr>
                <a:t>Queue</a:t>
              </a:r>
              <a:endParaRPr lang="en-US" altLang="en-US"/>
            </a:p>
          </p:txBody>
        </p:sp>
        <p:sp>
          <p:nvSpPr>
            <p:cNvPr id="399373" name="AutoShape 13"/>
            <p:cNvSpPr>
              <a:spLocks noChangeArrowheads="1"/>
            </p:cNvSpPr>
            <p:nvPr/>
          </p:nvSpPr>
          <p:spPr bwMode="auto">
            <a:xfrm>
              <a:off x="6787" y="5539"/>
              <a:ext cx="524" cy="392"/>
            </a:xfrm>
            <a:prstGeom prst="rightArrow">
              <a:avLst>
                <a:gd name="adj1" fmla="val 50000"/>
                <a:gd name="adj2" fmla="val 33418"/>
              </a:avLst>
            </a:prstGeom>
            <a:solidFill>
              <a:srgbClr val="CCFFFF"/>
            </a:solidFill>
            <a:ln w="19050">
              <a:solidFill>
                <a:srgbClr val="000000"/>
              </a:solidFill>
              <a:miter lim="800000"/>
              <a:headEnd/>
              <a:tailEnd/>
            </a:ln>
          </p:spPr>
          <p:txBody>
            <a:bodyPr/>
            <a:lstStyle/>
            <a:p>
              <a:endParaRPr lang="en-US"/>
            </a:p>
          </p:txBody>
        </p:sp>
        <p:sp>
          <p:nvSpPr>
            <p:cNvPr id="399374" name="Rectangle 14"/>
            <p:cNvSpPr>
              <a:spLocks noChangeArrowheads="1"/>
            </p:cNvSpPr>
            <p:nvPr/>
          </p:nvSpPr>
          <p:spPr bwMode="auto">
            <a:xfrm>
              <a:off x="7311" y="5539"/>
              <a:ext cx="1106" cy="570"/>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Server</a:t>
              </a:r>
              <a:endParaRPr lang="en-US"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63" name="Rectangle 79"/>
          <p:cNvSpPr>
            <a:spLocks noGrp="1" noChangeArrowheads="1"/>
          </p:cNvSpPr>
          <p:nvPr>
            <p:ph type="title"/>
          </p:nvPr>
        </p:nvSpPr>
        <p:spPr/>
        <p:txBody>
          <a:bodyPr/>
          <a:lstStyle/>
          <a:p>
            <a:r>
              <a:rPr lang="en-US" altLang="en-US" sz="3800"/>
              <a:t>Messaging – Quality Attribute Analysis</a:t>
            </a:r>
          </a:p>
        </p:txBody>
      </p:sp>
      <p:graphicFrame>
        <p:nvGraphicFramePr>
          <p:cNvPr id="400465" name="Group 81"/>
          <p:cNvGraphicFramePr>
            <a:graphicFrameLocks noGrp="1"/>
          </p:cNvGraphicFramePr>
          <p:nvPr>
            <p:ph type="tbl" idx="1"/>
          </p:nvPr>
        </p:nvGraphicFramePr>
        <p:xfrm>
          <a:off x="457200" y="1600200"/>
          <a:ext cx="8229600" cy="4711384"/>
        </p:xfrm>
        <a:graphic>
          <a:graphicData uri="http://schemas.openxmlformats.org/drawingml/2006/table">
            <a:tbl>
              <a:tblPr/>
              <a:tblGrid>
                <a:gridCol w="2193925">
                  <a:extLst>
                    <a:ext uri="{9D8B030D-6E8A-4147-A177-3AD203B41FA5}">
                      <a16:colId xmlns:a16="http://schemas.microsoft.com/office/drawing/2014/main" val="20000"/>
                    </a:ext>
                  </a:extLst>
                </a:gridCol>
                <a:gridCol w="6035675">
                  <a:extLst>
                    <a:ext uri="{9D8B030D-6E8A-4147-A177-3AD203B41FA5}">
                      <a16:colId xmlns:a16="http://schemas.microsoft.com/office/drawing/2014/main" val="20001"/>
                    </a:ext>
                  </a:extLst>
                </a:gridCol>
              </a:tblGrid>
              <a:tr h="4286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 </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Issues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Physical queues with the same logical name can be replicated across different messaging server instances. When one fails, clients can send messages to replica queues.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If a client is communicating with a queue that fails, it can find a replica queue and post the message there.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77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Messaging is inherently loosely coupled, and this promotes high modifiability as clients and servers are not directly bound through an interface. Changes to the format of messages sent by clients may cause changes to the server implementations. Self-describing, discoverable message formats can help reduce this dependency on message formats.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Message queuing technology can deliver thousands of messages per second. Non-reliable messaging is faster than reliable, with the difference dependent of the quality of the messaging technology used.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9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Queues can be hosted on the communicating endpoints, or be replicated across clusters of messaging servers hosted on a single or multiple server machines. This makes messaging a highly scalable solution.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71AFEB24-7FAA-4782-8AEC-7B440EA596D8}"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en-US"/>
              <a:t>Publish-Subscribe Pattern</a:t>
            </a:r>
          </a:p>
        </p:txBody>
      </p:sp>
      <p:sp>
        <p:nvSpPr>
          <p:cNvPr id="402435" name="Rectangle 3"/>
          <p:cNvSpPr>
            <a:spLocks noGrp="1" noChangeArrowheads="1"/>
          </p:cNvSpPr>
          <p:nvPr>
            <p:ph idx="1"/>
          </p:nvPr>
        </p:nvSpPr>
        <p:spPr>
          <a:xfrm>
            <a:off x="457200" y="1600200"/>
            <a:ext cx="4043363" cy="4530725"/>
          </a:xfrm>
        </p:spPr>
        <p:txBody>
          <a:bodyPr/>
          <a:lstStyle/>
          <a:p>
            <a:pPr>
              <a:lnSpc>
                <a:spcPct val="90000"/>
              </a:lnSpc>
            </a:pPr>
            <a:r>
              <a:rPr lang="en-US" altLang="en-US" sz="2100" b="1"/>
              <a:t>Many-to-Many messaging:</a:t>
            </a:r>
            <a:r>
              <a:rPr lang="en-US" altLang="en-US" sz="2100"/>
              <a:t> Published messages are sent to all subscribers who are registered with the topic. </a:t>
            </a:r>
          </a:p>
          <a:p>
            <a:pPr>
              <a:lnSpc>
                <a:spcPct val="90000"/>
              </a:lnSpc>
            </a:pPr>
            <a:r>
              <a:rPr lang="en-US" altLang="en-US" sz="2100" b="1"/>
              <a:t>Configurable QoS:</a:t>
            </a:r>
            <a:r>
              <a:rPr lang="en-US" altLang="en-US" sz="2100"/>
              <a:t> In addition to non-reliable and reliable messaging, the underlying communication mechanism may be point-to-point or broadcast/multicast. </a:t>
            </a:r>
            <a:endParaRPr lang="en-US" altLang="en-US" sz="2100" b="1"/>
          </a:p>
          <a:p>
            <a:pPr>
              <a:lnSpc>
                <a:spcPct val="90000"/>
              </a:lnSpc>
            </a:pPr>
            <a:r>
              <a:rPr lang="en-US" altLang="en-US" sz="2100" b="1"/>
              <a:t>Loose Coupling:</a:t>
            </a:r>
            <a:r>
              <a:rPr lang="en-US" altLang="en-US" sz="2100"/>
              <a:t> As with messaging, there is no direct binding between publishers and subscribers. </a:t>
            </a:r>
          </a:p>
        </p:txBody>
      </p:sp>
      <p:sp>
        <p:nvSpPr>
          <p:cNvPr id="13" name="Slide Number Placeholder 5"/>
          <p:cNvSpPr>
            <a:spLocks noGrp="1"/>
          </p:cNvSpPr>
          <p:nvPr>
            <p:ph type="sldNum" sz="quarter" idx="12"/>
          </p:nvPr>
        </p:nvSpPr>
        <p:spPr/>
        <p:txBody>
          <a:bodyPr/>
          <a:lstStyle/>
          <a:p>
            <a:fld id="{F1920E16-9B4E-40F0-84B5-7AFB2C55BDFB}" type="slidenum">
              <a:rPr lang="en-US" altLang="en-US"/>
              <a:pPr/>
              <a:t>16</a:t>
            </a:fld>
            <a:endParaRPr lang="en-US" altLang="en-US"/>
          </a:p>
        </p:txBody>
      </p:sp>
      <p:grpSp>
        <p:nvGrpSpPr>
          <p:cNvPr id="402436" name="Group 4"/>
          <p:cNvGrpSpPr>
            <a:grpSpLocks noChangeAspect="1"/>
          </p:cNvGrpSpPr>
          <p:nvPr/>
        </p:nvGrpSpPr>
        <p:grpSpPr bwMode="auto">
          <a:xfrm>
            <a:off x="4716463" y="2924175"/>
            <a:ext cx="4191000" cy="1584325"/>
            <a:chOff x="2334" y="10592"/>
            <a:chExt cx="7200" cy="1702"/>
          </a:xfrm>
        </p:grpSpPr>
        <p:sp>
          <p:nvSpPr>
            <p:cNvPr id="402437" name="AutoShape 5"/>
            <p:cNvSpPr>
              <a:spLocks noChangeAspect="1" noChangeArrowheads="1"/>
            </p:cNvSpPr>
            <p:nvPr/>
          </p:nvSpPr>
          <p:spPr bwMode="auto">
            <a:xfrm>
              <a:off x="2334" y="10592"/>
              <a:ext cx="7200" cy="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2438" name="Rectangle 6"/>
            <p:cNvSpPr>
              <a:spLocks noChangeArrowheads="1"/>
            </p:cNvSpPr>
            <p:nvPr/>
          </p:nvSpPr>
          <p:spPr bwMode="auto">
            <a:xfrm>
              <a:off x="7701" y="10723"/>
              <a:ext cx="1571"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Subscriber</a:t>
              </a:r>
              <a:endParaRPr lang="en-US" altLang="en-US"/>
            </a:p>
          </p:txBody>
        </p:sp>
        <p:sp>
          <p:nvSpPr>
            <p:cNvPr id="402439" name="Rectangle 7"/>
            <p:cNvSpPr>
              <a:spLocks noChangeArrowheads="1"/>
            </p:cNvSpPr>
            <p:nvPr/>
          </p:nvSpPr>
          <p:spPr bwMode="auto">
            <a:xfrm>
              <a:off x="2596" y="10985"/>
              <a:ext cx="1440"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Publisher</a:t>
              </a:r>
              <a:endParaRPr lang="en-US" altLang="en-US"/>
            </a:p>
          </p:txBody>
        </p:sp>
        <p:sp>
          <p:nvSpPr>
            <p:cNvPr id="402440" name="Rectangle 8"/>
            <p:cNvSpPr>
              <a:spLocks noChangeArrowheads="1"/>
            </p:cNvSpPr>
            <p:nvPr/>
          </p:nvSpPr>
          <p:spPr bwMode="auto">
            <a:xfrm>
              <a:off x="7570" y="10985"/>
              <a:ext cx="1571"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Subscriber</a:t>
              </a:r>
              <a:endParaRPr lang="en-US" altLang="en-US"/>
            </a:p>
          </p:txBody>
        </p:sp>
        <p:sp>
          <p:nvSpPr>
            <p:cNvPr id="402441" name="Rectangle 9"/>
            <p:cNvSpPr>
              <a:spLocks noChangeArrowheads="1"/>
            </p:cNvSpPr>
            <p:nvPr/>
          </p:nvSpPr>
          <p:spPr bwMode="auto">
            <a:xfrm>
              <a:off x="7439" y="11247"/>
              <a:ext cx="1571"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Subscriber</a:t>
              </a:r>
              <a:endParaRPr lang="en-US" altLang="en-US"/>
            </a:p>
          </p:txBody>
        </p:sp>
        <p:sp>
          <p:nvSpPr>
            <p:cNvPr id="402442" name="Rectangle 10"/>
            <p:cNvSpPr>
              <a:spLocks noChangeArrowheads="1"/>
            </p:cNvSpPr>
            <p:nvPr/>
          </p:nvSpPr>
          <p:spPr bwMode="auto">
            <a:xfrm>
              <a:off x="4690" y="11247"/>
              <a:ext cx="1931" cy="523"/>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1200" b="1">
                  <a:latin typeface="Times New Roman" panose="02020603050405020304" pitchFamily="18" charset="0"/>
                </a:rPr>
                <a:t>Topic</a:t>
              </a:r>
              <a:endParaRPr lang="en-US" altLang="en-US"/>
            </a:p>
          </p:txBody>
        </p:sp>
        <p:sp>
          <p:nvSpPr>
            <p:cNvPr id="402443" name="AutoShape 11"/>
            <p:cNvSpPr>
              <a:spLocks noChangeArrowheads="1"/>
            </p:cNvSpPr>
            <p:nvPr/>
          </p:nvSpPr>
          <p:spPr bwMode="auto">
            <a:xfrm>
              <a:off x="4036" y="11378"/>
              <a:ext cx="654" cy="389"/>
            </a:xfrm>
            <a:prstGeom prst="rightArrow">
              <a:avLst>
                <a:gd name="adj1" fmla="val 50000"/>
                <a:gd name="adj2" fmla="val 42031"/>
              </a:avLst>
            </a:prstGeom>
            <a:solidFill>
              <a:srgbClr val="CCFFFF"/>
            </a:solidFill>
            <a:ln w="19050">
              <a:solidFill>
                <a:srgbClr val="000000"/>
              </a:solidFill>
              <a:miter lim="800000"/>
              <a:headEnd/>
              <a:tailEnd/>
            </a:ln>
          </p:spPr>
          <p:txBody>
            <a:bodyPr/>
            <a:lstStyle/>
            <a:p>
              <a:endParaRPr lang="en-US"/>
            </a:p>
          </p:txBody>
        </p:sp>
        <p:sp>
          <p:nvSpPr>
            <p:cNvPr id="402444" name="AutoShape 12"/>
            <p:cNvSpPr>
              <a:spLocks noChangeArrowheads="1"/>
            </p:cNvSpPr>
            <p:nvPr/>
          </p:nvSpPr>
          <p:spPr bwMode="auto">
            <a:xfrm>
              <a:off x="6654" y="11378"/>
              <a:ext cx="785" cy="389"/>
            </a:xfrm>
            <a:prstGeom prst="rightArrow">
              <a:avLst>
                <a:gd name="adj1" fmla="val 50000"/>
                <a:gd name="adj2" fmla="val 50450"/>
              </a:avLst>
            </a:prstGeom>
            <a:noFill/>
            <a:ln w="19050">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en-US" sz="3800"/>
              <a:t>Publish-Subscribe – Quality Attribute Analysis</a:t>
            </a:r>
          </a:p>
        </p:txBody>
      </p:sp>
      <p:graphicFrame>
        <p:nvGraphicFramePr>
          <p:cNvPr id="403536" name="Group 80"/>
          <p:cNvGraphicFramePr>
            <a:graphicFrameLocks noGrp="1"/>
          </p:cNvGraphicFramePr>
          <p:nvPr>
            <p:ph type="tbl" idx="1"/>
          </p:nvPr>
        </p:nvGraphicFramePr>
        <p:xfrm>
          <a:off x="468313" y="1412875"/>
          <a:ext cx="8229600" cy="4764723"/>
        </p:xfrm>
        <a:graphic>
          <a:graphicData uri="http://schemas.openxmlformats.org/drawingml/2006/table">
            <a:tbl>
              <a:tblPr/>
              <a:tblGrid>
                <a:gridCol w="2193925">
                  <a:extLst>
                    <a:ext uri="{9D8B030D-6E8A-4147-A177-3AD203B41FA5}">
                      <a16:colId xmlns:a16="http://schemas.microsoft.com/office/drawing/2014/main" val="20000"/>
                    </a:ext>
                  </a:extLst>
                </a:gridCol>
                <a:gridCol w="6035675">
                  <a:extLst>
                    <a:ext uri="{9D8B030D-6E8A-4147-A177-3AD203B41FA5}">
                      <a16:colId xmlns:a16="http://schemas.microsoft.com/office/drawing/2014/main" val="20001"/>
                    </a:ext>
                  </a:extLst>
                </a:gridCol>
              </a:tblGrid>
              <a:tr h="3984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Issues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48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Topics with the same logical name can be replicated across different server instances managed as a cluster. When one fails, publishers send messages to replica queues.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If a publisher is communicating with a topic hosted by a server that fails, it can find a live replica server and send the message there.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12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Publish-subscribe is inherently loosely coupled, and this promotes high modifiability. New publishers and subscribers can be added to the system without change to the architecture or configuration. Changes to the format of messages published may cause changes to the subscriber implementations.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72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Publish-subscribe can deliver thousands of messages per second, with non-reliable messaging faster than reliable. If a publish-subscribe broker supports multicast/broadcast, it will deliver multiple messages in a more uniform time to each subscriber.</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96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Topics can be replicated across clusters of servers hosted on a single or multiple server machines. Clusters of server can scale to provide very high message volume throughput. Also, multicast/broadcast solutions scale better than their point-to-point counterparts.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2132B0B5-16E3-454B-9971-3D7A3A4FA0F3}"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en-US"/>
              <a:t>Broker Pattern</a:t>
            </a:r>
          </a:p>
        </p:txBody>
      </p:sp>
      <p:sp>
        <p:nvSpPr>
          <p:cNvPr id="405507" name="Rectangle 3"/>
          <p:cNvSpPr>
            <a:spLocks noGrp="1" noChangeArrowheads="1"/>
          </p:cNvSpPr>
          <p:nvPr>
            <p:ph idx="1"/>
          </p:nvPr>
        </p:nvSpPr>
        <p:spPr>
          <a:xfrm>
            <a:off x="457200" y="1600200"/>
            <a:ext cx="4330700" cy="4530725"/>
          </a:xfrm>
        </p:spPr>
        <p:txBody>
          <a:bodyPr/>
          <a:lstStyle/>
          <a:p>
            <a:pPr>
              <a:lnSpc>
                <a:spcPct val="80000"/>
              </a:lnSpc>
            </a:pPr>
            <a:r>
              <a:rPr lang="en-US" altLang="en-US" sz="2100" b="1"/>
              <a:t>Hub-and-spoke architecture:</a:t>
            </a:r>
            <a:r>
              <a:rPr lang="en-US" altLang="en-US" sz="2100"/>
              <a:t> The broker acts as a messaging hub, and senders and receivers connect as spokes. </a:t>
            </a:r>
            <a:endParaRPr lang="en-US" altLang="en-US" sz="2100" b="1"/>
          </a:p>
          <a:p>
            <a:pPr>
              <a:lnSpc>
                <a:spcPct val="80000"/>
              </a:lnSpc>
            </a:pPr>
            <a:r>
              <a:rPr lang="en-US" altLang="en-US" sz="2100" b="1"/>
              <a:t>Performs message routing:</a:t>
            </a:r>
            <a:r>
              <a:rPr lang="en-US" altLang="en-US" sz="2100"/>
              <a:t> The broker embeds processing logic to deliver a message received on an input port to an output port. </a:t>
            </a:r>
          </a:p>
          <a:p>
            <a:pPr>
              <a:lnSpc>
                <a:spcPct val="80000"/>
              </a:lnSpc>
            </a:pPr>
            <a:r>
              <a:rPr lang="en-US" altLang="en-US" sz="2100" b="1"/>
              <a:t>Performs message transformation:</a:t>
            </a:r>
            <a:r>
              <a:rPr lang="en-US" altLang="en-US" sz="2100"/>
              <a:t> The broker logic transforms the source message type received on the input port to the destination message type required on the output port.</a:t>
            </a:r>
          </a:p>
        </p:txBody>
      </p:sp>
      <p:sp>
        <p:nvSpPr>
          <p:cNvPr id="19" name="Slide Number Placeholder 5"/>
          <p:cNvSpPr>
            <a:spLocks noGrp="1"/>
          </p:cNvSpPr>
          <p:nvPr>
            <p:ph type="sldNum" sz="quarter" idx="12"/>
          </p:nvPr>
        </p:nvSpPr>
        <p:spPr/>
        <p:txBody>
          <a:bodyPr/>
          <a:lstStyle/>
          <a:p>
            <a:fld id="{3CAAD152-21B4-4155-B293-D20B791674C8}" type="slidenum">
              <a:rPr lang="en-US" altLang="en-US"/>
              <a:pPr/>
              <a:t>18</a:t>
            </a:fld>
            <a:endParaRPr lang="en-US" altLang="en-US"/>
          </a:p>
        </p:txBody>
      </p:sp>
      <p:grpSp>
        <p:nvGrpSpPr>
          <p:cNvPr id="405508" name="Group 4"/>
          <p:cNvGrpSpPr>
            <a:grpSpLocks noChangeAspect="1"/>
          </p:cNvGrpSpPr>
          <p:nvPr/>
        </p:nvGrpSpPr>
        <p:grpSpPr bwMode="auto">
          <a:xfrm>
            <a:off x="4716463" y="2349500"/>
            <a:ext cx="4191000" cy="2735263"/>
            <a:chOff x="2334" y="10461"/>
            <a:chExt cx="7200" cy="2880"/>
          </a:xfrm>
        </p:grpSpPr>
        <p:sp>
          <p:nvSpPr>
            <p:cNvPr id="405509" name="AutoShape 5"/>
            <p:cNvSpPr>
              <a:spLocks noChangeAspect="1" noChangeArrowheads="1"/>
            </p:cNvSpPr>
            <p:nvPr/>
          </p:nvSpPr>
          <p:spPr bwMode="auto">
            <a:xfrm>
              <a:off x="2334" y="10461"/>
              <a:ext cx="720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5510" name="Rectangle 6"/>
            <p:cNvSpPr>
              <a:spLocks noChangeArrowheads="1"/>
            </p:cNvSpPr>
            <p:nvPr/>
          </p:nvSpPr>
          <p:spPr bwMode="auto">
            <a:xfrm>
              <a:off x="7439" y="11901"/>
              <a:ext cx="1571"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Receiver-2</a:t>
              </a:r>
              <a:endParaRPr lang="en-US" altLang="en-US"/>
            </a:p>
          </p:txBody>
        </p:sp>
        <p:sp>
          <p:nvSpPr>
            <p:cNvPr id="405511" name="Rectangle 7"/>
            <p:cNvSpPr>
              <a:spLocks noChangeArrowheads="1"/>
            </p:cNvSpPr>
            <p:nvPr/>
          </p:nvSpPr>
          <p:spPr bwMode="auto">
            <a:xfrm>
              <a:off x="2596" y="10723"/>
              <a:ext cx="1440"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Sender-1</a:t>
              </a:r>
              <a:endParaRPr lang="en-US" altLang="en-US"/>
            </a:p>
          </p:txBody>
        </p:sp>
        <p:sp>
          <p:nvSpPr>
            <p:cNvPr id="405512" name="Rectangle 8"/>
            <p:cNvSpPr>
              <a:spLocks noChangeArrowheads="1"/>
            </p:cNvSpPr>
            <p:nvPr/>
          </p:nvSpPr>
          <p:spPr bwMode="auto">
            <a:xfrm>
              <a:off x="7439" y="10723"/>
              <a:ext cx="1571"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Receiver-1</a:t>
              </a:r>
              <a:endParaRPr lang="en-US" altLang="en-US"/>
            </a:p>
          </p:txBody>
        </p:sp>
        <p:sp>
          <p:nvSpPr>
            <p:cNvPr id="405513" name="Rectangle 9"/>
            <p:cNvSpPr>
              <a:spLocks noChangeArrowheads="1"/>
            </p:cNvSpPr>
            <p:nvPr/>
          </p:nvSpPr>
          <p:spPr bwMode="auto">
            <a:xfrm>
              <a:off x="4690" y="11247"/>
              <a:ext cx="1931" cy="1309"/>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r>
                <a:rPr lang="en-US" altLang="en-US" sz="1200" b="1">
                  <a:latin typeface="Times New Roman" panose="02020603050405020304" pitchFamily="18" charset="0"/>
                </a:rPr>
                <a:t>Broker</a:t>
              </a:r>
              <a:endParaRPr lang="en-US" altLang="en-US"/>
            </a:p>
          </p:txBody>
        </p:sp>
        <p:sp>
          <p:nvSpPr>
            <p:cNvPr id="405514" name="AutoShape 10"/>
            <p:cNvSpPr>
              <a:spLocks noChangeArrowheads="1"/>
            </p:cNvSpPr>
            <p:nvPr/>
          </p:nvSpPr>
          <p:spPr bwMode="auto">
            <a:xfrm>
              <a:off x="4036" y="11378"/>
              <a:ext cx="654" cy="389"/>
            </a:xfrm>
            <a:prstGeom prst="rightArrow">
              <a:avLst>
                <a:gd name="adj1" fmla="val 50000"/>
                <a:gd name="adj2" fmla="val 42031"/>
              </a:avLst>
            </a:prstGeom>
            <a:solidFill>
              <a:srgbClr val="CCFFFF"/>
            </a:solidFill>
            <a:ln w="9525">
              <a:solidFill>
                <a:srgbClr val="000000"/>
              </a:solidFill>
              <a:miter lim="800000"/>
              <a:headEnd/>
              <a:tailEnd/>
            </a:ln>
          </p:spPr>
          <p:txBody>
            <a:bodyPr/>
            <a:lstStyle/>
            <a:p>
              <a:endParaRPr lang="en-US"/>
            </a:p>
          </p:txBody>
        </p:sp>
        <p:sp>
          <p:nvSpPr>
            <p:cNvPr id="405515" name="AutoShape 11"/>
            <p:cNvSpPr>
              <a:spLocks noChangeArrowheads="1"/>
            </p:cNvSpPr>
            <p:nvPr/>
          </p:nvSpPr>
          <p:spPr bwMode="auto">
            <a:xfrm>
              <a:off x="6654" y="11378"/>
              <a:ext cx="785" cy="389"/>
            </a:xfrm>
            <a:prstGeom prst="rightArrow">
              <a:avLst>
                <a:gd name="adj1" fmla="val 50000"/>
                <a:gd name="adj2" fmla="val 50450"/>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a:lstStyle/>
            <a:p>
              <a:endParaRPr lang="en-US"/>
            </a:p>
          </p:txBody>
        </p:sp>
        <p:sp>
          <p:nvSpPr>
            <p:cNvPr id="405516" name="AutoShape 12"/>
            <p:cNvSpPr>
              <a:spLocks noChangeArrowheads="1"/>
            </p:cNvSpPr>
            <p:nvPr/>
          </p:nvSpPr>
          <p:spPr bwMode="auto">
            <a:xfrm>
              <a:off x="4036" y="12032"/>
              <a:ext cx="654" cy="388"/>
            </a:xfrm>
            <a:prstGeom prst="rightArrow">
              <a:avLst>
                <a:gd name="adj1" fmla="val 50000"/>
                <a:gd name="adj2" fmla="val 42139"/>
              </a:avLst>
            </a:prstGeom>
            <a:solidFill>
              <a:srgbClr val="CCFFFF"/>
            </a:solidFill>
            <a:ln w="9525">
              <a:solidFill>
                <a:srgbClr val="000000"/>
              </a:solidFill>
              <a:miter lim="800000"/>
              <a:headEnd/>
              <a:tailEnd/>
            </a:ln>
          </p:spPr>
          <p:txBody>
            <a:bodyPr/>
            <a:lstStyle/>
            <a:p>
              <a:endParaRPr lang="en-US"/>
            </a:p>
          </p:txBody>
        </p:sp>
        <p:sp>
          <p:nvSpPr>
            <p:cNvPr id="405517" name="Rectangle 13"/>
            <p:cNvSpPr>
              <a:spLocks noChangeArrowheads="1"/>
            </p:cNvSpPr>
            <p:nvPr/>
          </p:nvSpPr>
          <p:spPr bwMode="auto">
            <a:xfrm>
              <a:off x="2596" y="11901"/>
              <a:ext cx="1440"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Sender-2</a:t>
              </a:r>
              <a:endParaRPr lang="en-US" altLang="en-US"/>
            </a:p>
          </p:txBody>
        </p:sp>
        <p:sp>
          <p:nvSpPr>
            <p:cNvPr id="405518" name="AutoShape 14"/>
            <p:cNvSpPr>
              <a:spLocks noChangeArrowheads="1"/>
            </p:cNvSpPr>
            <p:nvPr/>
          </p:nvSpPr>
          <p:spPr bwMode="auto">
            <a:xfrm>
              <a:off x="6654" y="12032"/>
              <a:ext cx="785" cy="388"/>
            </a:xfrm>
            <a:prstGeom prst="rightArrow">
              <a:avLst>
                <a:gd name="adj1" fmla="val 50000"/>
                <a:gd name="adj2" fmla="val 50580"/>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a:lstStyle/>
            <a:p>
              <a:endParaRPr lang="en-US"/>
            </a:p>
          </p:txBody>
        </p:sp>
        <p:sp>
          <p:nvSpPr>
            <p:cNvPr id="405519" name="Text Box 15"/>
            <p:cNvSpPr txBox="1">
              <a:spLocks noChangeArrowheads="1"/>
            </p:cNvSpPr>
            <p:nvPr/>
          </p:nvSpPr>
          <p:spPr bwMode="auto">
            <a:xfrm>
              <a:off x="4108" y="10854"/>
              <a:ext cx="92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inPort1</a:t>
              </a:r>
              <a:endParaRPr lang="en-US" altLang="en-US"/>
            </a:p>
          </p:txBody>
        </p:sp>
        <p:sp>
          <p:nvSpPr>
            <p:cNvPr id="405520" name="Text Box 16"/>
            <p:cNvSpPr txBox="1">
              <a:spLocks noChangeArrowheads="1"/>
            </p:cNvSpPr>
            <p:nvPr/>
          </p:nvSpPr>
          <p:spPr bwMode="auto">
            <a:xfrm>
              <a:off x="4036" y="12556"/>
              <a:ext cx="92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inPort2</a:t>
              </a:r>
              <a:endParaRPr lang="en-US" altLang="en-US"/>
            </a:p>
          </p:txBody>
        </p:sp>
        <p:sp>
          <p:nvSpPr>
            <p:cNvPr id="405521" name="Text Box 17"/>
            <p:cNvSpPr txBox="1">
              <a:spLocks noChangeArrowheads="1"/>
            </p:cNvSpPr>
            <p:nvPr/>
          </p:nvSpPr>
          <p:spPr bwMode="auto">
            <a:xfrm>
              <a:off x="6392" y="10854"/>
              <a:ext cx="105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OutPort1</a:t>
              </a:r>
              <a:endParaRPr lang="en-US" altLang="en-US"/>
            </a:p>
          </p:txBody>
        </p:sp>
        <p:sp>
          <p:nvSpPr>
            <p:cNvPr id="405522" name="Text Box 18"/>
            <p:cNvSpPr txBox="1">
              <a:spLocks noChangeArrowheads="1"/>
            </p:cNvSpPr>
            <p:nvPr/>
          </p:nvSpPr>
          <p:spPr bwMode="auto">
            <a:xfrm>
              <a:off x="6392" y="12556"/>
              <a:ext cx="105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OutPort2</a:t>
              </a:r>
              <a:endParaRPr lang="en-US"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en-US" sz="3800"/>
              <a:t>Broker Pattern - Quality Attribute Analysis</a:t>
            </a:r>
          </a:p>
        </p:txBody>
      </p:sp>
      <p:graphicFrame>
        <p:nvGraphicFramePr>
          <p:cNvPr id="406608" name="Group 80"/>
          <p:cNvGraphicFramePr>
            <a:graphicFrameLocks noGrp="1"/>
          </p:cNvGraphicFramePr>
          <p:nvPr>
            <p:ph type="tbl" idx="1"/>
          </p:nvPr>
        </p:nvGraphicFramePr>
        <p:xfrm>
          <a:off x="457200" y="1600200"/>
          <a:ext cx="8229600" cy="4671696"/>
        </p:xfrm>
        <a:graphic>
          <a:graphicData uri="http://schemas.openxmlformats.org/drawingml/2006/table">
            <a:tbl>
              <a:tblPr/>
              <a:tblGrid>
                <a:gridCol w="2833688">
                  <a:extLst>
                    <a:ext uri="{9D8B030D-6E8A-4147-A177-3AD203B41FA5}">
                      <a16:colId xmlns:a16="http://schemas.microsoft.com/office/drawing/2014/main" val="20000"/>
                    </a:ext>
                  </a:extLst>
                </a:gridCol>
                <a:gridCol w="5395912">
                  <a:extLst>
                    <a:ext uri="{9D8B030D-6E8A-4147-A177-3AD203B41FA5}">
                      <a16:colId xmlns:a16="http://schemas.microsoft.com/office/drawing/2014/main" val="20001"/>
                    </a:ext>
                  </a:extLst>
                </a:gridCol>
              </a:tblGrid>
              <a:tr h="4286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Issues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To build high availability architectures, brokers must be replicated. This is typically supported using similar mechanisms to messaging and publish-subscribe server clustering.</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9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As brokers have typed input ports, they validate and discard any messages that are sent in the wrong format. With replicated brokers, senders can fail over to a live broker should one of the replicas fail.</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9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Brokers separate the transformation and message routing logic from the senders and receivers. This enhances modifiability, as changes to transformation and routing logic can be made without affecting senders or receivers.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9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Brokers can potentially become a bottleneck, especially if they must service high message volumes and execute complex transformation logic. Their throughput is typically lower than simple messaging with reliable delivery.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05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Clustering broker instances makes it possible to construct systems scale to handle high request loads.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7DD0906C-CC9D-4430-B5CB-C35F9ADB89C0}"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Grp="1" noChangeArrowheads="1"/>
          </p:cNvSpPr>
          <p:nvPr>
            <p:ph idx="1"/>
          </p:nvPr>
        </p:nvSpPr>
        <p:spPr/>
        <p:txBody>
          <a:bodyPr/>
          <a:lstStyle/>
          <a:p>
            <a:r>
              <a:rPr lang="vi-VN" altLang="en-US" dirty="0"/>
              <a:t>Nội dung của bài giảng sử dụng:</a:t>
            </a:r>
          </a:p>
          <a:p>
            <a:pPr marL="457200" lvl="1" indent="0">
              <a:buNone/>
            </a:pPr>
            <a:r>
              <a:rPr lang="en-US" altLang="en-US" dirty="0">
                <a:solidFill>
                  <a:srgbClr val="0070C0"/>
                </a:solidFill>
              </a:rPr>
              <a:t>Session 5:</a:t>
            </a:r>
          </a:p>
          <a:p>
            <a:pPr marL="457200" lvl="1" indent="0">
              <a:buNone/>
            </a:pPr>
            <a:r>
              <a:rPr lang="en-US" altLang="en-US" dirty="0">
                <a:solidFill>
                  <a:srgbClr val="0070C0"/>
                </a:solidFill>
              </a:rPr>
              <a:t>A Software Architecture Process</a:t>
            </a:r>
          </a:p>
          <a:p>
            <a:pPr marL="457200" lvl="1" indent="0">
              <a:buNone/>
            </a:pPr>
            <a:r>
              <a:rPr lang="vi-VN" altLang="en-US" dirty="0"/>
              <a:t>trong bộ slide </a:t>
            </a:r>
            <a:r>
              <a:rPr lang="vi-VN" altLang="en-US" dirty="0">
                <a:solidFill>
                  <a:srgbClr val="0070C0"/>
                </a:solidFill>
              </a:rPr>
              <a:t>Software Architecture Essential</a:t>
            </a:r>
          </a:p>
          <a:p>
            <a:pPr marL="457200" lvl="1" indent="0">
              <a:buNone/>
            </a:pPr>
            <a:r>
              <a:rPr lang="vi-VN" altLang="en-US" dirty="0"/>
              <a:t>của GS. Ian Gorton </a:t>
            </a:r>
          </a:p>
          <a:p>
            <a:pPr marL="457200" lvl="1" indent="0">
              <a:buNone/>
            </a:pPr>
            <a:r>
              <a:rPr lang="vi-VN" altLang="en-US" dirty="0"/>
              <a:t>Software Engineering Institute</a:t>
            </a:r>
          </a:p>
          <a:p>
            <a:pPr marL="457200" lvl="1" indent="0">
              <a:buNone/>
            </a:pPr>
            <a:r>
              <a:rPr lang="vi-VN" altLang="en-US" dirty="0"/>
              <a:t>Carnegie Mellon University</a:t>
            </a:r>
          </a:p>
        </p:txBody>
      </p:sp>
      <p:sp>
        <p:nvSpPr>
          <p:cNvPr id="4" name="Rectangle 6"/>
          <p:cNvSpPr>
            <a:spLocks noGrp="1" noChangeArrowheads="1"/>
          </p:cNvSpPr>
          <p:nvPr>
            <p:ph type="sldNum" sz="quarter" idx="12"/>
          </p:nvPr>
        </p:nvSpPr>
        <p:spPr/>
        <p:txBody>
          <a:bodyPr/>
          <a:lstStyle/>
          <a:p>
            <a:fld id="{5BCAFE63-ED8B-4678-9D9B-4FD5219775EC}" type="slidenum">
              <a:rPr lang="en-US" altLang="en-US"/>
              <a:pPr/>
              <a:t>2</a:t>
            </a:fld>
            <a:endParaRPr lang="en-US" altLang="en-US"/>
          </a:p>
        </p:txBody>
      </p:sp>
    </p:spTree>
    <p:extLst>
      <p:ext uri="{BB962C8B-B14F-4D97-AF65-F5344CB8AC3E}">
        <p14:creationId xmlns:p14="http://schemas.microsoft.com/office/powerpoint/2010/main" val="360084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en-US"/>
              <a:t>Process Coordinator Pattern</a:t>
            </a:r>
          </a:p>
        </p:txBody>
      </p:sp>
      <p:sp>
        <p:nvSpPr>
          <p:cNvPr id="408579" name="Rectangle 3"/>
          <p:cNvSpPr>
            <a:spLocks noGrp="1" noChangeArrowheads="1"/>
          </p:cNvSpPr>
          <p:nvPr>
            <p:ph idx="1"/>
          </p:nvPr>
        </p:nvSpPr>
        <p:spPr>
          <a:xfrm>
            <a:off x="457200" y="1600200"/>
            <a:ext cx="4402138" cy="4530725"/>
          </a:xfrm>
        </p:spPr>
        <p:txBody>
          <a:bodyPr/>
          <a:lstStyle/>
          <a:p>
            <a:pPr>
              <a:lnSpc>
                <a:spcPct val="80000"/>
              </a:lnSpc>
            </a:pPr>
            <a:r>
              <a:rPr lang="en-US" altLang="en-US" sz="2100" b="1"/>
              <a:t>Process encapsulation:</a:t>
            </a:r>
            <a:r>
              <a:rPr lang="en-US" altLang="en-US" sz="2100"/>
              <a:t> The process coordinator encapsulates the sequence of steps needed to fulfill the business process. The sequence can be arbitrarily complex. </a:t>
            </a:r>
          </a:p>
          <a:p>
            <a:pPr>
              <a:lnSpc>
                <a:spcPct val="80000"/>
              </a:lnSpc>
            </a:pPr>
            <a:r>
              <a:rPr lang="en-US" altLang="en-US" sz="2100" b="1"/>
              <a:t>Loose coupling:</a:t>
            </a:r>
            <a:r>
              <a:rPr lang="en-US" altLang="en-US" sz="2100"/>
              <a:t> The server components are unaware of their role in the overall business process, and of the order of the steps in the process. </a:t>
            </a:r>
          </a:p>
          <a:p>
            <a:pPr>
              <a:lnSpc>
                <a:spcPct val="80000"/>
              </a:lnSpc>
            </a:pPr>
            <a:r>
              <a:rPr lang="en-US" altLang="en-US" sz="2100" b="1"/>
              <a:t>Flexible communications:</a:t>
            </a:r>
            <a:r>
              <a:rPr lang="en-US" altLang="en-US" sz="2100"/>
              <a:t> Communications between the coordinator and servers can be synchronous or asynchronous. </a:t>
            </a:r>
          </a:p>
        </p:txBody>
      </p:sp>
      <p:sp>
        <p:nvSpPr>
          <p:cNvPr id="23" name="Slide Number Placeholder 5"/>
          <p:cNvSpPr>
            <a:spLocks noGrp="1"/>
          </p:cNvSpPr>
          <p:nvPr>
            <p:ph type="sldNum" sz="quarter" idx="12"/>
          </p:nvPr>
        </p:nvSpPr>
        <p:spPr/>
        <p:txBody>
          <a:bodyPr/>
          <a:lstStyle/>
          <a:p>
            <a:fld id="{281327D9-2EE4-4E49-A897-46A096B22667}" type="slidenum">
              <a:rPr lang="en-US" altLang="en-US"/>
              <a:pPr/>
              <a:t>20</a:t>
            </a:fld>
            <a:endParaRPr lang="en-US" altLang="en-US"/>
          </a:p>
        </p:txBody>
      </p:sp>
      <p:grpSp>
        <p:nvGrpSpPr>
          <p:cNvPr id="408581" name="Group 5"/>
          <p:cNvGrpSpPr>
            <a:grpSpLocks noChangeAspect="1"/>
          </p:cNvGrpSpPr>
          <p:nvPr/>
        </p:nvGrpSpPr>
        <p:grpSpPr bwMode="auto">
          <a:xfrm>
            <a:off x="4716463" y="2133600"/>
            <a:ext cx="4191000" cy="3382963"/>
            <a:chOff x="2334" y="10723"/>
            <a:chExt cx="7200" cy="4320"/>
          </a:xfrm>
        </p:grpSpPr>
        <p:sp>
          <p:nvSpPr>
            <p:cNvPr id="408582" name="AutoShape 6"/>
            <p:cNvSpPr>
              <a:spLocks noChangeAspect="1" noChangeArrowheads="1"/>
            </p:cNvSpPr>
            <p:nvPr/>
          </p:nvSpPr>
          <p:spPr bwMode="auto">
            <a:xfrm>
              <a:off x="2334" y="10723"/>
              <a:ext cx="720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8583" name="Rectangle 7"/>
            <p:cNvSpPr>
              <a:spLocks noChangeArrowheads="1"/>
            </p:cNvSpPr>
            <p:nvPr/>
          </p:nvSpPr>
          <p:spPr bwMode="auto">
            <a:xfrm>
              <a:off x="5999" y="13865"/>
              <a:ext cx="1571"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Server-3</a:t>
              </a:r>
              <a:endParaRPr lang="en-US" altLang="en-US"/>
            </a:p>
          </p:txBody>
        </p:sp>
        <p:sp>
          <p:nvSpPr>
            <p:cNvPr id="408584" name="Rectangle 8"/>
            <p:cNvSpPr>
              <a:spLocks noChangeArrowheads="1"/>
            </p:cNvSpPr>
            <p:nvPr/>
          </p:nvSpPr>
          <p:spPr bwMode="auto">
            <a:xfrm>
              <a:off x="4298" y="13865"/>
              <a:ext cx="1440"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Server-2</a:t>
              </a:r>
              <a:endParaRPr lang="en-US" altLang="en-US"/>
            </a:p>
          </p:txBody>
        </p:sp>
        <p:sp>
          <p:nvSpPr>
            <p:cNvPr id="408585" name="Rectangle 9"/>
            <p:cNvSpPr>
              <a:spLocks noChangeArrowheads="1"/>
            </p:cNvSpPr>
            <p:nvPr/>
          </p:nvSpPr>
          <p:spPr bwMode="auto">
            <a:xfrm>
              <a:off x="7832" y="13865"/>
              <a:ext cx="1571"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Server-4</a:t>
              </a:r>
              <a:endParaRPr lang="en-US" altLang="en-US"/>
            </a:p>
          </p:txBody>
        </p:sp>
        <p:sp>
          <p:nvSpPr>
            <p:cNvPr id="408586" name="Rectangle 10"/>
            <p:cNvSpPr>
              <a:spLocks noChangeArrowheads="1"/>
            </p:cNvSpPr>
            <p:nvPr/>
          </p:nvSpPr>
          <p:spPr bwMode="auto">
            <a:xfrm>
              <a:off x="4690" y="11247"/>
              <a:ext cx="1931" cy="1309"/>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z="1200" b="1">
                <a:latin typeface="Times New Roman" panose="02020603050405020304" pitchFamily="18" charset="0"/>
              </a:endParaRPr>
            </a:p>
            <a:p>
              <a:r>
                <a:rPr lang="en-US" altLang="en-US" sz="1200" b="1">
                  <a:latin typeface="Times New Roman" panose="02020603050405020304" pitchFamily="18" charset="0"/>
                </a:rPr>
                <a:t>Process</a:t>
              </a:r>
            </a:p>
            <a:p>
              <a:r>
                <a:rPr lang="en-US" altLang="en-US" sz="1200" b="1">
                  <a:latin typeface="Times New Roman" panose="02020603050405020304" pitchFamily="18" charset="0"/>
                </a:rPr>
                <a:t>Coordinator</a:t>
              </a:r>
              <a:endParaRPr lang="en-US" altLang="en-US"/>
            </a:p>
          </p:txBody>
        </p:sp>
        <p:sp>
          <p:nvSpPr>
            <p:cNvPr id="408587" name="Rectangle 11"/>
            <p:cNvSpPr>
              <a:spLocks noChangeArrowheads="1"/>
            </p:cNvSpPr>
            <p:nvPr/>
          </p:nvSpPr>
          <p:spPr bwMode="auto">
            <a:xfrm>
              <a:off x="2596" y="13865"/>
              <a:ext cx="1440" cy="104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en-US" sz="1200" b="1">
                <a:latin typeface="Times New Roman" panose="02020603050405020304" pitchFamily="18" charset="0"/>
              </a:endParaRPr>
            </a:p>
            <a:p>
              <a:pPr algn="ctr"/>
              <a:r>
                <a:rPr lang="en-US" altLang="en-US" sz="1200" b="1">
                  <a:latin typeface="Times New Roman" panose="02020603050405020304" pitchFamily="18" charset="0"/>
                </a:rPr>
                <a:t>Server-1</a:t>
              </a:r>
              <a:endParaRPr lang="en-US" altLang="en-US"/>
            </a:p>
          </p:txBody>
        </p:sp>
        <p:sp>
          <p:nvSpPr>
            <p:cNvPr id="408588" name="Text Box 12"/>
            <p:cNvSpPr txBox="1">
              <a:spLocks noChangeArrowheads="1"/>
            </p:cNvSpPr>
            <p:nvPr/>
          </p:nvSpPr>
          <p:spPr bwMode="auto">
            <a:xfrm>
              <a:off x="3250" y="12818"/>
              <a:ext cx="92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step1</a:t>
              </a:r>
              <a:endParaRPr lang="en-US" altLang="en-US"/>
            </a:p>
          </p:txBody>
        </p:sp>
        <p:sp>
          <p:nvSpPr>
            <p:cNvPr id="408589" name="Line 13"/>
            <p:cNvSpPr>
              <a:spLocks noChangeShapeType="1"/>
            </p:cNvSpPr>
            <p:nvPr/>
          </p:nvSpPr>
          <p:spPr bwMode="auto">
            <a:xfrm flipH="1">
              <a:off x="5083" y="12556"/>
              <a:ext cx="393" cy="13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0" name="Line 14"/>
            <p:cNvSpPr>
              <a:spLocks noChangeShapeType="1"/>
            </p:cNvSpPr>
            <p:nvPr/>
          </p:nvSpPr>
          <p:spPr bwMode="auto">
            <a:xfrm flipH="1">
              <a:off x="3512" y="12556"/>
              <a:ext cx="1440" cy="13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1" name="Line 15"/>
            <p:cNvSpPr>
              <a:spLocks noChangeShapeType="1"/>
            </p:cNvSpPr>
            <p:nvPr/>
          </p:nvSpPr>
          <p:spPr bwMode="auto">
            <a:xfrm>
              <a:off x="5999" y="12556"/>
              <a:ext cx="393" cy="13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2" name="Line 16"/>
            <p:cNvSpPr>
              <a:spLocks noChangeShapeType="1"/>
            </p:cNvSpPr>
            <p:nvPr/>
          </p:nvSpPr>
          <p:spPr bwMode="auto">
            <a:xfrm>
              <a:off x="6523" y="12556"/>
              <a:ext cx="1964" cy="130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3" name="Text Box 17"/>
            <p:cNvSpPr txBox="1">
              <a:spLocks noChangeArrowheads="1"/>
            </p:cNvSpPr>
            <p:nvPr/>
          </p:nvSpPr>
          <p:spPr bwMode="auto">
            <a:xfrm>
              <a:off x="4559" y="13079"/>
              <a:ext cx="7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step2</a:t>
              </a:r>
              <a:endParaRPr lang="en-US" altLang="en-US"/>
            </a:p>
          </p:txBody>
        </p:sp>
        <p:sp>
          <p:nvSpPr>
            <p:cNvPr id="408594" name="Text Box 18"/>
            <p:cNvSpPr txBox="1">
              <a:spLocks noChangeArrowheads="1"/>
            </p:cNvSpPr>
            <p:nvPr/>
          </p:nvSpPr>
          <p:spPr bwMode="auto">
            <a:xfrm>
              <a:off x="5476" y="13079"/>
              <a:ext cx="78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step3</a:t>
              </a:r>
              <a:endParaRPr lang="en-US" altLang="en-US"/>
            </a:p>
          </p:txBody>
        </p:sp>
        <p:sp>
          <p:nvSpPr>
            <p:cNvPr id="408595" name="Text Box 19"/>
            <p:cNvSpPr txBox="1">
              <a:spLocks noChangeArrowheads="1"/>
            </p:cNvSpPr>
            <p:nvPr/>
          </p:nvSpPr>
          <p:spPr bwMode="auto">
            <a:xfrm>
              <a:off x="7832" y="13079"/>
              <a:ext cx="7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step4</a:t>
              </a:r>
              <a:endParaRPr lang="en-US" altLang="en-US"/>
            </a:p>
          </p:txBody>
        </p:sp>
        <p:sp>
          <p:nvSpPr>
            <p:cNvPr id="408596" name="Line 20"/>
            <p:cNvSpPr>
              <a:spLocks noChangeShapeType="1"/>
            </p:cNvSpPr>
            <p:nvPr/>
          </p:nvSpPr>
          <p:spPr bwMode="auto">
            <a:xfrm>
              <a:off x="3381" y="11901"/>
              <a:ext cx="1309" cy="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7" name="Line 21"/>
            <p:cNvSpPr>
              <a:spLocks noChangeShapeType="1"/>
            </p:cNvSpPr>
            <p:nvPr/>
          </p:nvSpPr>
          <p:spPr bwMode="auto">
            <a:xfrm>
              <a:off x="6654" y="11901"/>
              <a:ext cx="1309" cy="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8598" name="Text Box 22"/>
            <p:cNvSpPr txBox="1">
              <a:spLocks noChangeArrowheads="1"/>
            </p:cNvSpPr>
            <p:nvPr/>
          </p:nvSpPr>
          <p:spPr bwMode="auto">
            <a:xfrm>
              <a:off x="3119" y="10854"/>
              <a:ext cx="927" cy="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Start</a:t>
              </a:r>
            </a:p>
            <a:p>
              <a:r>
                <a:rPr lang="en-US" altLang="en-US" sz="900">
                  <a:latin typeface="Times New Roman" panose="02020603050405020304" pitchFamily="18" charset="0"/>
                </a:rPr>
                <a:t>process</a:t>
              </a:r>
            </a:p>
            <a:p>
              <a:r>
                <a:rPr lang="en-US" altLang="en-US" sz="900">
                  <a:latin typeface="Times New Roman" panose="02020603050405020304" pitchFamily="18" charset="0"/>
                </a:rPr>
                <a:t>request</a:t>
              </a:r>
              <a:endParaRPr lang="en-US" altLang="en-US"/>
            </a:p>
          </p:txBody>
        </p:sp>
        <p:sp>
          <p:nvSpPr>
            <p:cNvPr id="408599" name="Text Box 23"/>
            <p:cNvSpPr txBox="1">
              <a:spLocks noChangeArrowheads="1"/>
            </p:cNvSpPr>
            <p:nvPr/>
          </p:nvSpPr>
          <p:spPr bwMode="auto">
            <a:xfrm>
              <a:off x="6785" y="10985"/>
              <a:ext cx="92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Process</a:t>
              </a:r>
            </a:p>
            <a:p>
              <a:r>
                <a:rPr lang="en-US" altLang="en-US" sz="900">
                  <a:latin typeface="Times New Roman" panose="02020603050405020304" pitchFamily="18" charset="0"/>
                </a:rPr>
                <a:t>results</a:t>
              </a:r>
              <a:endParaRPr lang="en-US"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sz="3800"/>
              <a:t>Process Coordinator – Quality Attribute Analysis</a:t>
            </a:r>
          </a:p>
        </p:txBody>
      </p:sp>
      <p:graphicFrame>
        <p:nvGraphicFramePr>
          <p:cNvPr id="409680" name="Group 80"/>
          <p:cNvGraphicFramePr>
            <a:graphicFrameLocks noGrp="1"/>
          </p:cNvGraphicFramePr>
          <p:nvPr>
            <p:ph type="tbl" idx="1"/>
          </p:nvPr>
        </p:nvGraphicFramePr>
        <p:xfrm>
          <a:off x="468313" y="1484313"/>
          <a:ext cx="8229600" cy="4748214"/>
        </p:xfrm>
        <a:graphic>
          <a:graphicData uri="http://schemas.openxmlformats.org/drawingml/2006/table">
            <a:tbl>
              <a:tblPr/>
              <a:tblGrid>
                <a:gridCol w="2349500">
                  <a:extLst>
                    <a:ext uri="{9D8B030D-6E8A-4147-A177-3AD203B41FA5}">
                      <a16:colId xmlns:a16="http://schemas.microsoft.com/office/drawing/2014/main" val="20000"/>
                    </a:ext>
                  </a:extLst>
                </a:gridCol>
                <a:gridCol w="5880100">
                  <a:extLst>
                    <a:ext uri="{9D8B030D-6E8A-4147-A177-3AD203B41FA5}">
                      <a16:colId xmlns:a16="http://schemas.microsoft.com/office/drawing/2014/main" val="20001"/>
                    </a:ext>
                  </a:extLst>
                </a:gridCol>
              </a:tblGrid>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Issues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91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coordinator is a single point of failure. Hence it needs to be replicated to create a high availability solution.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6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Failure handling is complex, as it can occur at any stage in the business process coordination. Failure of a later step in the process may require earlier steps to be undone using compensating transactions. Handling failures needs careful design to ensure the data maintained by the servers remains consistent.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45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Process modifiability is enhanced because the process definition is encapsulated in the coordinator process. Servers can change their implementation without affecting the coordinator or other servers, as long as their external service definition doesn’t change.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6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To achieve high performance, the coordinator must be able to handle multiple concurrent requests and manage the state of each as they progress through the process. Also, the performance of any process will be limited by the slowest step, namely the slowest server in the process.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coordinator can be replicated to scale the application both up and out.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DF04D4D8-C9DB-4E23-BF1E-C65E43203D2A}"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en-US"/>
              <a:t>Allocate Components</a:t>
            </a:r>
          </a:p>
        </p:txBody>
      </p:sp>
      <p:sp>
        <p:nvSpPr>
          <p:cNvPr id="411651" name="Rectangle 3"/>
          <p:cNvSpPr>
            <a:spLocks noGrp="1" noChangeArrowheads="1"/>
          </p:cNvSpPr>
          <p:nvPr>
            <p:ph idx="1"/>
          </p:nvPr>
        </p:nvSpPr>
        <p:spPr/>
        <p:txBody>
          <a:bodyPr/>
          <a:lstStyle/>
          <a:p>
            <a:r>
              <a:rPr lang="en-US" altLang="en-US" sz="2600"/>
              <a:t>Need to:</a:t>
            </a:r>
          </a:p>
          <a:p>
            <a:pPr lvl="1"/>
            <a:r>
              <a:rPr lang="en-US" altLang="en-US" sz="2200"/>
              <a:t>Identify the major application components, and how they plug into the framework.</a:t>
            </a:r>
          </a:p>
          <a:p>
            <a:pPr lvl="1"/>
            <a:r>
              <a:rPr lang="en-US" altLang="en-US" sz="2200"/>
              <a:t>Identify the interface or services that each component supports.</a:t>
            </a:r>
          </a:p>
          <a:p>
            <a:pPr lvl="1"/>
            <a:r>
              <a:rPr lang="en-US" altLang="en-US" sz="2200"/>
              <a:t>Identify the responsibilities of the component, stating what it can be relied upon to do when it receives a request.</a:t>
            </a:r>
          </a:p>
          <a:p>
            <a:pPr lvl="1"/>
            <a:r>
              <a:rPr lang="en-US" altLang="en-US" sz="2200"/>
              <a:t>Identify dependencies between components.</a:t>
            </a:r>
          </a:p>
          <a:p>
            <a:pPr lvl="1"/>
            <a:r>
              <a:rPr lang="en-US" altLang="en-US" sz="2200"/>
              <a:t>Identify partitions in the architecture that are candidates for distribution over servers in a network</a:t>
            </a:r>
          </a:p>
          <a:p>
            <a:pPr lvl="2"/>
            <a:r>
              <a:rPr lang="en-US" altLang="en-US" sz="2000"/>
              <a:t>And independent development</a:t>
            </a:r>
          </a:p>
        </p:txBody>
      </p:sp>
      <p:sp>
        <p:nvSpPr>
          <p:cNvPr id="4" name="Slide Number Placeholder 5"/>
          <p:cNvSpPr>
            <a:spLocks noGrp="1"/>
          </p:cNvSpPr>
          <p:nvPr>
            <p:ph type="sldNum" sz="quarter" idx="12"/>
          </p:nvPr>
        </p:nvSpPr>
        <p:spPr/>
        <p:txBody>
          <a:bodyPr/>
          <a:lstStyle/>
          <a:p>
            <a:fld id="{02938481-C0F8-40C1-A151-AE239D3BAD2F}"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en-US"/>
              <a:t>Some Design Guidelines</a:t>
            </a:r>
          </a:p>
        </p:txBody>
      </p:sp>
      <p:sp>
        <p:nvSpPr>
          <p:cNvPr id="412675" name="Rectangle 3"/>
          <p:cNvSpPr>
            <a:spLocks noGrp="1" noChangeArrowheads="1"/>
          </p:cNvSpPr>
          <p:nvPr>
            <p:ph idx="1"/>
          </p:nvPr>
        </p:nvSpPr>
        <p:spPr/>
        <p:txBody>
          <a:bodyPr/>
          <a:lstStyle/>
          <a:p>
            <a:pPr>
              <a:lnSpc>
                <a:spcPct val="90000"/>
              </a:lnSpc>
            </a:pPr>
            <a:r>
              <a:rPr lang="en-US" altLang="en-US" sz="2100"/>
              <a:t>Minimize dependencies between components. Strive for a loosely coupled solution in which changes to one component do not ripple through the architecture, propagating across many components. </a:t>
            </a:r>
          </a:p>
          <a:p>
            <a:pPr lvl="1">
              <a:lnSpc>
                <a:spcPct val="90000"/>
              </a:lnSpc>
            </a:pPr>
            <a:r>
              <a:rPr lang="en-US" altLang="en-US" sz="2000"/>
              <a:t>Remember, every time you change something, you have to re-test it.</a:t>
            </a:r>
          </a:p>
          <a:p>
            <a:pPr>
              <a:lnSpc>
                <a:spcPct val="90000"/>
              </a:lnSpc>
            </a:pPr>
            <a:r>
              <a:rPr lang="en-US" altLang="en-US" sz="2100"/>
              <a:t>Design components that encapsulate a highly “cohesive” set of responsibilities. Cohesion is a measure of how well the parts of a component fit together. </a:t>
            </a:r>
          </a:p>
          <a:p>
            <a:pPr>
              <a:lnSpc>
                <a:spcPct val="90000"/>
              </a:lnSpc>
            </a:pPr>
            <a:r>
              <a:rPr lang="en-US" altLang="en-US" sz="2100"/>
              <a:t>Isolate dependencies on middleware and any COTS infrastructure technologies. </a:t>
            </a:r>
          </a:p>
          <a:p>
            <a:pPr>
              <a:lnSpc>
                <a:spcPct val="90000"/>
              </a:lnSpc>
            </a:pPr>
            <a:r>
              <a:rPr lang="en-US" altLang="en-US" sz="2100"/>
              <a:t>Use decomposition to structure components hierarchically. </a:t>
            </a:r>
          </a:p>
          <a:p>
            <a:pPr>
              <a:lnSpc>
                <a:spcPct val="90000"/>
              </a:lnSpc>
            </a:pPr>
            <a:r>
              <a:rPr lang="en-US" altLang="en-US" sz="2100"/>
              <a:t>Minimize calls between components, as these can prove costly if the components are distributed. </a:t>
            </a:r>
          </a:p>
        </p:txBody>
      </p:sp>
      <p:sp>
        <p:nvSpPr>
          <p:cNvPr id="4" name="Slide Number Placeholder 5"/>
          <p:cNvSpPr>
            <a:spLocks noGrp="1"/>
          </p:cNvSpPr>
          <p:nvPr>
            <p:ph type="sldNum" sz="quarter" idx="12"/>
          </p:nvPr>
        </p:nvSpPr>
        <p:spPr/>
        <p:txBody>
          <a:bodyPr/>
          <a:lstStyle/>
          <a:p>
            <a:fld id="{F488AC94-AD41-47BC-B288-B4CC60BB72B0}"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a:t>A Simple Design Example</a:t>
            </a:r>
          </a:p>
        </p:txBody>
      </p:sp>
      <p:sp>
        <p:nvSpPr>
          <p:cNvPr id="37" name="Slide Number Placeholder 5"/>
          <p:cNvSpPr>
            <a:spLocks noGrp="1"/>
          </p:cNvSpPr>
          <p:nvPr>
            <p:ph type="sldNum" sz="quarter" idx="12"/>
          </p:nvPr>
        </p:nvSpPr>
        <p:spPr/>
        <p:txBody>
          <a:bodyPr/>
          <a:lstStyle/>
          <a:p>
            <a:fld id="{79317A46-46A5-41E7-BACE-AF16935A848B}" type="slidenum">
              <a:rPr lang="en-US" altLang="en-US"/>
              <a:pPr/>
              <a:t>24</a:t>
            </a:fld>
            <a:endParaRPr lang="en-US" altLang="en-US"/>
          </a:p>
        </p:txBody>
      </p:sp>
      <p:grpSp>
        <p:nvGrpSpPr>
          <p:cNvPr id="413700" name="Group 4"/>
          <p:cNvGrpSpPr>
            <a:grpSpLocks noChangeAspect="1"/>
          </p:cNvGrpSpPr>
          <p:nvPr/>
        </p:nvGrpSpPr>
        <p:grpSpPr bwMode="auto">
          <a:xfrm>
            <a:off x="1692275" y="1052513"/>
            <a:ext cx="5543550" cy="5256212"/>
            <a:chOff x="2334" y="10592"/>
            <a:chExt cx="7200" cy="6940"/>
          </a:xfrm>
        </p:grpSpPr>
        <p:sp>
          <p:nvSpPr>
            <p:cNvPr id="413701" name="AutoShape 5"/>
            <p:cNvSpPr>
              <a:spLocks noChangeAspect="1" noChangeArrowheads="1"/>
            </p:cNvSpPr>
            <p:nvPr/>
          </p:nvSpPr>
          <p:spPr bwMode="auto">
            <a:xfrm>
              <a:off x="2334" y="10592"/>
              <a:ext cx="7200" cy="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3702" name="Rectangle 6"/>
            <p:cNvSpPr>
              <a:spLocks noChangeArrowheads="1"/>
            </p:cNvSpPr>
            <p:nvPr/>
          </p:nvSpPr>
          <p:spPr bwMode="auto">
            <a:xfrm>
              <a:off x="3381" y="12556"/>
              <a:ext cx="1440" cy="523"/>
            </a:xfrm>
            <a:prstGeom prst="rect">
              <a:avLst/>
            </a:prstGeom>
            <a:noFill/>
            <a:ln w="19050" algn="ctr">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Validate</a:t>
              </a:r>
              <a:endParaRPr lang="en-US" altLang="en-US"/>
            </a:p>
          </p:txBody>
        </p:sp>
        <p:sp>
          <p:nvSpPr>
            <p:cNvPr id="413703" name="Rectangle 7"/>
            <p:cNvSpPr>
              <a:spLocks noChangeArrowheads="1"/>
            </p:cNvSpPr>
            <p:nvPr/>
          </p:nvSpPr>
          <p:spPr bwMode="auto">
            <a:xfrm>
              <a:off x="4036" y="10985"/>
              <a:ext cx="1702" cy="523"/>
            </a:xfrm>
            <a:prstGeom prst="rect">
              <a:avLst/>
            </a:prstGeom>
            <a:noFill/>
            <a:ln w="19050" algn="ctr">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000" b="1">
                  <a:latin typeface="Times New Roman" panose="02020603050405020304" pitchFamily="18" charset="0"/>
                </a:rPr>
                <a:t>OrderInput</a:t>
              </a:r>
              <a:endParaRPr lang="en-US" altLang="en-US"/>
            </a:p>
          </p:txBody>
        </p:sp>
        <p:sp>
          <p:nvSpPr>
            <p:cNvPr id="413704" name="Line 8"/>
            <p:cNvSpPr>
              <a:spLocks noChangeShapeType="1"/>
            </p:cNvSpPr>
            <p:nvPr/>
          </p:nvSpPr>
          <p:spPr bwMode="auto">
            <a:xfrm flipH="1">
              <a:off x="4298" y="11508"/>
              <a:ext cx="1" cy="10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05" name="Text Box 9"/>
            <p:cNvSpPr txBox="1">
              <a:spLocks noChangeArrowheads="1"/>
            </p:cNvSpPr>
            <p:nvPr/>
          </p:nvSpPr>
          <p:spPr bwMode="auto">
            <a:xfrm>
              <a:off x="3381" y="10592"/>
              <a:ext cx="7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read</a:t>
              </a:r>
              <a:endParaRPr lang="en-US" altLang="en-US"/>
            </a:p>
          </p:txBody>
        </p:sp>
        <p:sp>
          <p:nvSpPr>
            <p:cNvPr id="413706" name="Line 10"/>
            <p:cNvSpPr>
              <a:spLocks noChangeShapeType="1"/>
            </p:cNvSpPr>
            <p:nvPr/>
          </p:nvSpPr>
          <p:spPr bwMode="auto">
            <a:xfrm>
              <a:off x="3381" y="11247"/>
              <a:ext cx="655" cy="1"/>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3707" name="AutoShape 11"/>
            <p:cNvSpPr>
              <a:spLocks noChangeArrowheads="1"/>
            </p:cNvSpPr>
            <p:nvPr/>
          </p:nvSpPr>
          <p:spPr bwMode="auto">
            <a:xfrm>
              <a:off x="2334" y="10723"/>
              <a:ext cx="1047" cy="1047"/>
            </a:xfrm>
            <a:prstGeom prst="can">
              <a:avLst>
                <a:gd name="adj" fmla="val 25000"/>
              </a:avLst>
            </a:prstGeom>
            <a:solidFill>
              <a:srgbClr val="FFFFFF"/>
            </a:solidFill>
            <a:ln w="9525">
              <a:solidFill>
                <a:srgbClr val="000000"/>
              </a:solidFill>
              <a:round/>
              <a:headEnd/>
              <a:tailEnd/>
            </a:ln>
          </p:spPr>
          <p:txBody>
            <a:bodyPr/>
            <a:lstStyle/>
            <a:p>
              <a:r>
                <a:rPr lang="en-US" altLang="en-US" sz="1200">
                  <a:latin typeface="Times New Roman" panose="02020603050405020304" pitchFamily="18" charset="0"/>
                </a:rPr>
                <a:t>New</a:t>
              </a:r>
            </a:p>
            <a:p>
              <a:r>
                <a:rPr lang="en-US" altLang="en-US" sz="1200">
                  <a:latin typeface="Times New Roman" panose="02020603050405020304" pitchFamily="18" charset="0"/>
                </a:rPr>
                <a:t>Orders</a:t>
              </a:r>
              <a:endParaRPr lang="en-US" altLang="en-US"/>
            </a:p>
          </p:txBody>
        </p:sp>
        <p:sp>
          <p:nvSpPr>
            <p:cNvPr id="413708" name="AutoShape 12"/>
            <p:cNvSpPr>
              <a:spLocks noChangeArrowheads="1"/>
            </p:cNvSpPr>
            <p:nvPr/>
          </p:nvSpPr>
          <p:spPr bwMode="auto">
            <a:xfrm rot="5400000">
              <a:off x="6981" y="10461"/>
              <a:ext cx="917" cy="1571"/>
            </a:xfrm>
            <a:prstGeom prst="can">
              <a:avLst>
                <a:gd name="adj" fmla="val 42830"/>
              </a:avLst>
            </a:prstGeom>
            <a:solidFill>
              <a:srgbClr val="FFFFFF"/>
            </a:solidFill>
            <a:ln w="9525">
              <a:solidFill>
                <a:srgbClr val="000000"/>
              </a:solidFill>
              <a:round/>
              <a:headEnd/>
              <a:tailEnd/>
            </a:ln>
          </p:spPr>
          <p:txBody>
            <a:bodyPr/>
            <a:lstStyle/>
            <a:p>
              <a:r>
                <a:rPr lang="en-US" altLang="en-US" sz="1200">
                  <a:latin typeface="Times New Roman" panose="02020603050405020304" pitchFamily="18" charset="0"/>
                </a:rPr>
                <a:t>OrderQ</a:t>
              </a:r>
              <a:endParaRPr lang="en-US" altLang="en-US"/>
            </a:p>
          </p:txBody>
        </p:sp>
        <p:sp>
          <p:nvSpPr>
            <p:cNvPr id="413709" name="Line 13"/>
            <p:cNvSpPr>
              <a:spLocks noChangeShapeType="1"/>
            </p:cNvSpPr>
            <p:nvPr/>
          </p:nvSpPr>
          <p:spPr bwMode="auto">
            <a:xfrm>
              <a:off x="5738" y="11247"/>
              <a:ext cx="916" cy="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10" name="Line 14"/>
            <p:cNvSpPr>
              <a:spLocks noChangeShapeType="1"/>
            </p:cNvSpPr>
            <p:nvPr/>
          </p:nvSpPr>
          <p:spPr bwMode="auto">
            <a:xfrm flipH="1">
              <a:off x="5214" y="11508"/>
              <a:ext cx="1" cy="10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11" name="Rectangle 15"/>
            <p:cNvSpPr>
              <a:spLocks noChangeArrowheads="1"/>
            </p:cNvSpPr>
            <p:nvPr/>
          </p:nvSpPr>
          <p:spPr bwMode="auto">
            <a:xfrm>
              <a:off x="4952" y="12556"/>
              <a:ext cx="1440" cy="523"/>
            </a:xfrm>
            <a:prstGeom prst="rect">
              <a:avLst/>
            </a:prstGeom>
            <a:noFill/>
            <a:ln w="19050" algn="ctr">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Store</a:t>
              </a:r>
              <a:endParaRPr lang="en-US" altLang="en-US"/>
            </a:p>
          </p:txBody>
        </p:sp>
        <p:sp>
          <p:nvSpPr>
            <p:cNvPr id="413712" name="Rectangle 16"/>
            <p:cNvSpPr>
              <a:spLocks noChangeArrowheads="1"/>
            </p:cNvSpPr>
            <p:nvPr/>
          </p:nvSpPr>
          <p:spPr bwMode="auto">
            <a:xfrm>
              <a:off x="3119" y="13996"/>
              <a:ext cx="1440" cy="1048"/>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Customer</a:t>
              </a:r>
            </a:p>
            <a:p>
              <a:pPr algn="ctr"/>
              <a:r>
                <a:rPr lang="en-US" altLang="en-US" sz="1200" b="1">
                  <a:latin typeface="Times New Roman" panose="02020603050405020304" pitchFamily="18" charset="0"/>
                </a:rPr>
                <a:t>System</a:t>
              </a:r>
              <a:endParaRPr lang="en-US" altLang="en-US"/>
            </a:p>
          </p:txBody>
        </p:sp>
        <p:sp>
          <p:nvSpPr>
            <p:cNvPr id="413713" name="Line 17"/>
            <p:cNvSpPr>
              <a:spLocks noChangeShapeType="1"/>
            </p:cNvSpPr>
            <p:nvPr/>
          </p:nvSpPr>
          <p:spPr bwMode="auto">
            <a:xfrm flipH="1">
              <a:off x="5607" y="13080"/>
              <a:ext cx="1" cy="91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14" name="Rectangle 18"/>
            <p:cNvSpPr>
              <a:spLocks noChangeArrowheads="1"/>
            </p:cNvSpPr>
            <p:nvPr/>
          </p:nvSpPr>
          <p:spPr bwMode="auto">
            <a:xfrm>
              <a:off x="4952" y="13996"/>
              <a:ext cx="1440" cy="1048"/>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Order</a:t>
              </a:r>
            </a:p>
            <a:p>
              <a:pPr algn="ctr"/>
              <a:r>
                <a:rPr lang="en-US" altLang="en-US" sz="1200" b="1">
                  <a:latin typeface="Times New Roman" panose="02020603050405020304" pitchFamily="18" charset="0"/>
                </a:rPr>
                <a:t>System</a:t>
              </a:r>
              <a:endParaRPr lang="en-US" altLang="en-US"/>
            </a:p>
          </p:txBody>
        </p:sp>
        <p:sp>
          <p:nvSpPr>
            <p:cNvPr id="413715" name="Line 19"/>
            <p:cNvSpPr>
              <a:spLocks noChangeShapeType="1"/>
            </p:cNvSpPr>
            <p:nvPr/>
          </p:nvSpPr>
          <p:spPr bwMode="auto">
            <a:xfrm flipH="1">
              <a:off x="3774" y="13080"/>
              <a:ext cx="1" cy="91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16" name="Line 20"/>
            <p:cNvSpPr>
              <a:spLocks noChangeShapeType="1"/>
            </p:cNvSpPr>
            <p:nvPr/>
          </p:nvSpPr>
          <p:spPr bwMode="auto">
            <a:xfrm>
              <a:off x="8094" y="11247"/>
              <a:ext cx="1" cy="1047"/>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3717" name="Rectangle 21"/>
            <p:cNvSpPr>
              <a:spLocks noChangeArrowheads="1"/>
            </p:cNvSpPr>
            <p:nvPr/>
          </p:nvSpPr>
          <p:spPr bwMode="auto">
            <a:xfrm>
              <a:off x="7439" y="12294"/>
              <a:ext cx="1702" cy="523"/>
            </a:xfrm>
            <a:prstGeom prst="rect">
              <a:avLst/>
            </a:prstGeom>
            <a:noFill/>
            <a:ln w="19050" algn="ctr">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SendEmail</a:t>
              </a:r>
              <a:endParaRPr lang="en-US" altLang="en-US"/>
            </a:p>
          </p:txBody>
        </p:sp>
        <p:sp>
          <p:nvSpPr>
            <p:cNvPr id="413718" name="Rectangle 22"/>
            <p:cNvSpPr>
              <a:spLocks noChangeArrowheads="1"/>
            </p:cNvSpPr>
            <p:nvPr/>
          </p:nvSpPr>
          <p:spPr bwMode="auto">
            <a:xfrm>
              <a:off x="7570" y="13996"/>
              <a:ext cx="1440" cy="1048"/>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200" b="1">
                  <a:latin typeface="Times New Roman" panose="02020603050405020304" pitchFamily="18" charset="0"/>
                </a:rPr>
                <a:t>Email</a:t>
              </a:r>
            </a:p>
            <a:p>
              <a:pPr algn="ctr"/>
              <a:r>
                <a:rPr lang="en-US" altLang="en-US" sz="1200" b="1">
                  <a:latin typeface="Times New Roman" panose="02020603050405020304" pitchFamily="18" charset="0"/>
                </a:rPr>
                <a:t>Server</a:t>
              </a:r>
              <a:endParaRPr lang="en-US" altLang="en-US"/>
            </a:p>
          </p:txBody>
        </p:sp>
        <p:sp>
          <p:nvSpPr>
            <p:cNvPr id="413719" name="Line 23"/>
            <p:cNvSpPr>
              <a:spLocks noChangeShapeType="1"/>
            </p:cNvSpPr>
            <p:nvPr/>
          </p:nvSpPr>
          <p:spPr bwMode="auto">
            <a:xfrm flipH="1">
              <a:off x="8094" y="12818"/>
              <a:ext cx="1" cy="11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20" name="Text Box 24"/>
            <p:cNvSpPr txBox="1">
              <a:spLocks noChangeArrowheads="1"/>
            </p:cNvSpPr>
            <p:nvPr/>
          </p:nvSpPr>
          <p:spPr bwMode="auto">
            <a:xfrm>
              <a:off x="5869" y="10592"/>
              <a:ext cx="78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Write</a:t>
              </a:r>
            </a:p>
            <a:p>
              <a:r>
                <a:rPr lang="en-US" altLang="en-US" sz="900">
                  <a:latin typeface="Times New Roman" panose="02020603050405020304" pitchFamily="18" charset="0"/>
                </a:rPr>
                <a:t>Order</a:t>
              </a:r>
              <a:endParaRPr lang="en-US" altLang="en-US"/>
            </a:p>
          </p:txBody>
        </p:sp>
        <p:sp>
          <p:nvSpPr>
            <p:cNvPr id="413721" name="Text Box 25"/>
            <p:cNvSpPr txBox="1">
              <a:spLocks noChangeArrowheads="1"/>
            </p:cNvSpPr>
            <p:nvPr/>
          </p:nvSpPr>
          <p:spPr bwMode="auto">
            <a:xfrm>
              <a:off x="3250" y="11770"/>
              <a:ext cx="917"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Check</a:t>
              </a:r>
            </a:p>
            <a:p>
              <a:r>
                <a:rPr lang="en-US" altLang="en-US" sz="900">
                  <a:latin typeface="Times New Roman" panose="02020603050405020304" pitchFamily="18" charset="0"/>
                </a:rPr>
                <a:t>Order</a:t>
              </a:r>
              <a:endParaRPr lang="en-US" altLang="en-US"/>
            </a:p>
          </p:txBody>
        </p:sp>
        <p:sp>
          <p:nvSpPr>
            <p:cNvPr id="413722" name="Text Box 26"/>
            <p:cNvSpPr txBox="1">
              <a:spLocks noChangeArrowheads="1"/>
            </p:cNvSpPr>
            <p:nvPr/>
          </p:nvSpPr>
          <p:spPr bwMode="auto">
            <a:xfrm>
              <a:off x="5345" y="11770"/>
              <a:ext cx="916"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Write</a:t>
              </a:r>
            </a:p>
            <a:p>
              <a:r>
                <a:rPr lang="en-US" altLang="en-US" sz="900">
                  <a:latin typeface="Times New Roman" panose="02020603050405020304" pitchFamily="18" charset="0"/>
                </a:rPr>
                <a:t>Order</a:t>
              </a:r>
              <a:endParaRPr lang="en-US" altLang="en-US"/>
            </a:p>
          </p:txBody>
        </p:sp>
        <p:sp>
          <p:nvSpPr>
            <p:cNvPr id="413723" name="Text Box 27"/>
            <p:cNvSpPr txBox="1">
              <a:spLocks noChangeArrowheads="1"/>
            </p:cNvSpPr>
            <p:nvPr/>
          </p:nvSpPr>
          <p:spPr bwMode="auto">
            <a:xfrm>
              <a:off x="8225" y="11508"/>
              <a:ext cx="78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Get</a:t>
              </a:r>
            </a:p>
            <a:p>
              <a:r>
                <a:rPr lang="en-US" altLang="en-US" sz="900">
                  <a:latin typeface="Times New Roman" panose="02020603050405020304" pitchFamily="18" charset="0"/>
                </a:rPr>
                <a:t>Order</a:t>
              </a:r>
              <a:endParaRPr lang="en-US" altLang="en-US"/>
            </a:p>
          </p:txBody>
        </p:sp>
        <p:sp>
          <p:nvSpPr>
            <p:cNvPr id="413724" name="Rectangle 28"/>
            <p:cNvSpPr>
              <a:spLocks noChangeArrowheads="1"/>
            </p:cNvSpPr>
            <p:nvPr/>
          </p:nvSpPr>
          <p:spPr bwMode="auto">
            <a:xfrm>
              <a:off x="4690" y="15699"/>
              <a:ext cx="524" cy="393"/>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ltLang="en-US"/>
            </a:p>
          </p:txBody>
        </p:sp>
        <p:sp>
          <p:nvSpPr>
            <p:cNvPr id="413725" name="Rectangle 29"/>
            <p:cNvSpPr>
              <a:spLocks noChangeArrowheads="1"/>
            </p:cNvSpPr>
            <p:nvPr/>
          </p:nvSpPr>
          <p:spPr bwMode="auto">
            <a:xfrm>
              <a:off x="4690" y="16354"/>
              <a:ext cx="524" cy="391"/>
            </a:xfrm>
            <a:prstGeom prst="rect">
              <a:avLst/>
            </a:prstGeom>
            <a:noFill/>
            <a:ln w="19050" algn="ctr">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ltLang="en-US"/>
            </a:p>
          </p:txBody>
        </p:sp>
        <p:sp>
          <p:nvSpPr>
            <p:cNvPr id="413726" name="Line 30"/>
            <p:cNvSpPr>
              <a:spLocks noChangeShapeType="1"/>
            </p:cNvSpPr>
            <p:nvPr/>
          </p:nvSpPr>
          <p:spPr bwMode="auto">
            <a:xfrm>
              <a:off x="4559" y="17270"/>
              <a:ext cx="655" cy="1"/>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3727" name="AutoShape 31"/>
            <p:cNvSpPr>
              <a:spLocks noChangeArrowheads="1"/>
            </p:cNvSpPr>
            <p:nvPr/>
          </p:nvSpPr>
          <p:spPr bwMode="auto">
            <a:xfrm>
              <a:off x="7570" y="15699"/>
              <a:ext cx="524" cy="393"/>
            </a:xfrm>
            <a:prstGeom prst="can">
              <a:avLst>
                <a:gd name="adj" fmla="val 25000"/>
              </a:avLst>
            </a:prstGeom>
            <a:solidFill>
              <a:srgbClr val="FFFFFF"/>
            </a:solidFill>
            <a:ln w="9525">
              <a:solidFill>
                <a:srgbClr val="000000"/>
              </a:solidFill>
              <a:round/>
              <a:headEnd/>
              <a:tailEnd/>
            </a:ln>
          </p:spPr>
          <p:txBody>
            <a:bodyPr/>
            <a:lstStyle/>
            <a:p>
              <a:endParaRPr lang="en-CA" altLang="en-US"/>
            </a:p>
          </p:txBody>
        </p:sp>
        <p:sp>
          <p:nvSpPr>
            <p:cNvPr id="413728" name="AutoShape 32"/>
            <p:cNvSpPr>
              <a:spLocks noChangeArrowheads="1"/>
            </p:cNvSpPr>
            <p:nvPr/>
          </p:nvSpPr>
          <p:spPr bwMode="auto">
            <a:xfrm rot="5400000">
              <a:off x="7702" y="16222"/>
              <a:ext cx="392" cy="655"/>
            </a:xfrm>
            <a:prstGeom prst="can">
              <a:avLst>
                <a:gd name="adj" fmla="val 41773"/>
              </a:avLst>
            </a:prstGeom>
            <a:solidFill>
              <a:srgbClr val="FFFFFF"/>
            </a:solidFill>
            <a:ln w="9525">
              <a:solidFill>
                <a:srgbClr val="000000"/>
              </a:solidFill>
              <a:round/>
              <a:headEnd/>
              <a:tailEnd/>
            </a:ln>
          </p:spPr>
          <p:txBody>
            <a:bodyPr rot="10800000" vert="eaVert"/>
            <a:lstStyle/>
            <a:p>
              <a:endParaRPr lang="en-CA" altLang="en-US"/>
            </a:p>
          </p:txBody>
        </p:sp>
        <p:sp>
          <p:nvSpPr>
            <p:cNvPr id="413729" name="Text Box 33"/>
            <p:cNvSpPr txBox="1">
              <a:spLocks noChangeArrowheads="1"/>
            </p:cNvSpPr>
            <p:nvPr/>
          </p:nvSpPr>
          <p:spPr bwMode="auto">
            <a:xfrm>
              <a:off x="2858" y="15175"/>
              <a:ext cx="1571" cy="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a:latin typeface="Times New Roman" panose="02020603050405020304" pitchFamily="18" charset="0"/>
                </a:rPr>
                <a:t>Figure Key</a:t>
              </a:r>
            </a:p>
            <a:p>
              <a:r>
                <a:rPr lang="en-US" altLang="en-US" sz="1200">
                  <a:latin typeface="Times New Roman" panose="02020603050405020304" pitchFamily="18" charset="0"/>
                </a:rPr>
                <a:t>Existing Component</a:t>
              </a:r>
            </a:p>
            <a:p>
              <a:endParaRPr lang="en-US" altLang="en-US" sz="1200">
                <a:latin typeface="Times New Roman" panose="02020603050405020304" pitchFamily="18" charset="0"/>
              </a:endParaRPr>
            </a:p>
            <a:p>
              <a:r>
                <a:rPr lang="en-US" altLang="en-US" sz="1200">
                  <a:latin typeface="Times New Roman" panose="02020603050405020304" pitchFamily="18" charset="0"/>
                </a:rPr>
                <a:t>New </a:t>
              </a:r>
            </a:p>
            <a:p>
              <a:r>
                <a:rPr lang="en-US" altLang="en-US" sz="1200">
                  <a:latin typeface="Times New Roman" panose="02020603050405020304" pitchFamily="18" charset="0"/>
                </a:rPr>
                <a:t>Component</a:t>
              </a:r>
            </a:p>
            <a:p>
              <a:endParaRPr lang="en-US" altLang="en-US" sz="1200">
                <a:latin typeface="Times New Roman" panose="02020603050405020304" pitchFamily="18" charset="0"/>
              </a:endParaRPr>
            </a:p>
            <a:p>
              <a:r>
                <a:rPr lang="en-US" altLang="en-US" sz="1200">
                  <a:latin typeface="Times New Roman" panose="02020603050405020304" pitchFamily="18" charset="0"/>
                </a:rPr>
                <a:t>Dependency</a:t>
              </a:r>
              <a:endParaRPr lang="en-US" altLang="en-US"/>
            </a:p>
          </p:txBody>
        </p:sp>
        <p:sp>
          <p:nvSpPr>
            <p:cNvPr id="413730" name="Text Box 34"/>
            <p:cNvSpPr txBox="1">
              <a:spLocks noChangeArrowheads="1"/>
            </p:cNvSpPr>
            <p:nvPr/>
          </p:nvSpPr>
          <p:spPr bwMode="auto">
            <a:xfrm>
              <a:off x="5869" y="15699"/>
              <a:ext cx="157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latin typeface="Times New Roman" panose="02020603050405020304" pitchFamily="18" charset="0"/>
                </a:rPr>
                <a:t>Database</a:t>
              </a:r>
            </a:p>
            <a:p>
              <a:endParaRPr lang="en-US" altLang="en-US" sz="1200">
                <a:latin typeface="Times New Roman" panose="02020603050405020304" pitchFamily="18" charset="0"/>
              </a:endParaRPr>
            </a:p>
            <a:p>
              <a:r>
                <a:rPr lang="en-US" altLang="en-US" sz="1200">
                  <a:latin typeface="Times New Roman" panose="02020603050405020304" pitchFamily="18" charset="0"/>
                </a:rPr>
                <a:t>Persistent Queue</a:t>
              </a:r>
              <a:endParaRPr lang="en-US" altLang="en-US"/>
            </a:p>
          </p:txBody>
        </p:sp>
        <p:sp>
          <p:nvSpPr>
            <p:cNvPr id="413731" name="AutoShape 35"/>
            <p:cNvSpPr>
              <a:spLocks noChangeArrowheads="1"/>
            </p:cNvSpPr>
            <p:nvPr/>
          </p:nvSpPr>
          <p:spPr bwMode="auto">
            <a:xfrm>
              <a:off x="2334" y="12556"/>
              <a:ext cx="524" cy="393"/>
            </a:xfrm>
            <a:prstGeom prst="can">
              <a:avLst>
                <a:gd name="adj" fmla="val 25000"/>
              </a:avLst>
            </a:prstGeom>
            <a:solidFill>
              <a:srgbClr val="FFFFFF"/>
            </a:solidFill>
            <a:ln w="9525">
              <a:solidFill>
                <a:srgbClr val="000000"/>
              </a:solidFill>
              <a:round/>
              <a:headEnd/>
              <a:tailEnd/>
            </a:ln>
          </p:spPr>
          <p:txBody>
            <a:bodyPr/>
            <a:lstStyle/>
            <a:p>
              <a:endParaRPr lang="en-CA" altLang="en-US"/>
            </a:p>
          </p:txBody>
        </p:sp>
        <p:sp>
          <p:nvSpPr>
            <p:cNvPr id="413732" name="Line 36"/>
            <p:cNvSpPr>
              <a:spLocks noChangeShapeType="1"/>
            </p:cNvSpPr>
            <p:nvPr/>
          </p:nvSpPr>
          <p:spPr bwMode="auto">
            <a:xfrm>
              <a:off x="2858" y="12818"/>
              <a:ext cx="523" cy="1"/>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13733" name="Text Box 37"/>
            <p:cNvSpPr txBox="1">
              <a:spLocks noChangeArrowheads="1"/>
            </p:cNvSpPr>
            <p:nvPr/>
          </p:nvSpPr>
          <p:spPr bwMode="auto">
            <a:xfrm>
              <a:off x="2334" y="12949"/>
              <a:ext cx="916"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a:latin typeface="Times New Roman" panose="02020603050405020304" pitchFamily="18" charset="0"/>
                </a:rPr>
                <a:t>Error</a:t>
              </a:r>
            </a:p>
            <a:p>
              <a:r>
                <a:rPr lang="en-US" altLang="en-US" sz="900">
                  <a:latin typeface="Times New Roman" panose="02020603050405020304" pitchFamily="18" charset="0"/>
                </a:rPr>
                <a:t>Log</a:t>
              </a:r>
              <a:endParaRPr lang="en-US"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en-US"/>
              <a:t>Example Design</a:t>
            </a:r>
          </a:p>
        </p:txBody>
      </p:sp>
      <p:sp>
        <p:nvSpPr>
          <p:cNvPr id="414723" name="Rectangle 3"/>
          <p:cNvSpPr>
            <a:spLocks noGrp="1" noChangeArrowheads="1"/>
          </p:cNvSpPr>
          <p:nvPr>
            <p:ph idx="1"/>
          </p:nvPr>
        </p:nvSpPr>
        <p:spPr>
          <a:xfrm>
            <a:off x="395288" y="1196975"/>
            <a:ext cx="8229600" cy="4530725"/>
          </a:xfrm>
        </p:spPr>
        <p:txBody>
          <a:bodyPr/>
          <a:lstStyle/>
          <a:p>
            <a:pPr>
              <a:lnSpc>
                <a:spcPct val="90000"/>
              </a:lnSpc>
            </a:pPr>
            <a:r>
              <a:rPr lang="en-US" altLang="en-US" sz="2100"/>
              <a:t>Based on messaging</a:t>
            </a:r>
          </a:p>
          <a:p>
            <a:pPr>
              <a:lnSpc>
                <a:spcPct val="90000"/>
              </a:lnSpc>
            </a:pPr>
            <a:r>
              <a:rPr lang="en-US" altLang="en-US" sz="2100"/>
              <a:t>Application components are:</a:t>
            </a:r>
          </a:p>
          <a:p>
            <a:pPr lvl="1">
              <a:lnSpc>
                <a:spcPct val="90000"/>
              </a:lnSpc>
            </a:pPr>
            <a:r>
              <a:rPr lang="en-US" altLang="en-US" sz="2000" b="1"/>
              <a:t>OrderInput:</a:t>
            </a:r>
            <a:r>
              <a:rPr lang="en-US" altLang="en-US" sz="2000"/>
              <a:t> responsible for accessing the new orders database, encapsulating the order processing logic, and writing to the queue.</a:t>
            </a:r>
            <a:endParaRPr lang="en-US" altLang="en-US" sz="2000" b="1"/>
          </a:p>
          <a:p>
            <a:pPr lvl="1">
              <a:lnSpc>
                <a:spcPct val="90000"/>
              </a:lnSpc>
            </a:pPr>
            <a:r>
              <a:rPr lang="en-US" altLang="en-US" sz="2000" b="1"/>
              <a:t>Validate:</a:t>
            </a:r>
            <a:r>
              <a:rPr lang="en-US" altLang="en-US" sz="2000"/>
              <a:t> encapsulates the responsibility of interacting with the customer system to carry out validation, and writing to the error logs if an order is invalid.</a:t>
            </a:r>
            <a:endParaRPr lang="en-US" altLang="en-US" sz="2000" b="1"/>
          </a:p>
          <a:p>
            <a:pPr lvl="1">
              <a:lnSpc>
                <a:spcPct val="90000"/>
              </a:lnSpc>
            </a:pPr>
            <a:r>
              <a:rPr lang="en-US" altLang="en-US" sz="2000" b="1"/>
              <a:t>Store:</a:t>
            </a:r>
            <a:r>
              <a:rPr lang="en-US" altLang="en-US" sz="2000"/>
              <a:t>  responsibility of interacting with the order system to store the order data.</a:t>
            </a:r>
            <a:endParaRPr lang="en-US" altLang="en-US" sz="2000" b="1"/>
          </a:p>
          <a:p>
            <a:pPr lvl="1">
              <a:lnSpc>
                <a:spcPct val="90000"/>
              </a:lnSpc>
            </a:pPr>
            <a:r>
              <a:rPr lang="en-US" altLang="en-US" sz="2000" b="1"/>
              <a:t>SendEmail:</a:t>
            </a:r>
            <a:r>
              <a:rPr lang="en-US" altLang="en-US" sz="2000"/>
              <a:t> removes a message from the queue, formats an email message and sends it via an email server. It encapsulates all knowledge of the email format and email server access.</a:t>
            </a:r>
          </a:p>
          <a:p>
            <a:pPr>
              <a:lnSpc>
                <a:spcPct val="90000"/>
              </a:lnSpc>
            </a:pPr>
            <a:r>
              <a:rPr lang="en-US" altLang="en-US" sz="2100"/>
              <a:t>Clear responsibilities and dependencies</a:t>
            </a:r>
          </a:p>
        </p:txBody>
      </p:sp>
      <p:sp>
        <p:nvSpPr>
          <p:cNvPr id="4" name="Slide Number Placeholder 5"/>
          <p:cNvSpPr>
            <a:spLocks noGrp="1"/>
          </p:cNvSpPr>
          <p:nvPr>
            <p:ph type="sldNum" sz="quarter" idx="12"/>
          </p:nvPr>
        </p:nvSpPr>
        <p:spPr/>
        <p:txBody>
          <a:bodyPr/>
          <a:lstStyle/>
          <a:p>
            <a:fld id="{A673D576-D9A6-4521-BB64-31EDB9CC2F8E}"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en-US"/>
              <a:t>Architecture Validation</a:t>
            </a:r>
          </a:p>
        </p:txBody>
      </p:sp>
      <p:sp>
        <p:nvSpPr>
          <p:cNvPr id="416771" name="Rectangle 3"/>
          <p:cNvSpPr>
            <a:spLocks noGrp="1" noChangeArrowheads="1"/>
          </p:cNvSpPr>
          <p:nvPr>
            <p:ph idx="1"/>
          </p:nvPr>
        </p:nvSpPr>
        <p:spPr>
          <a:xfrm>
            <a:off x="468313" y="1268413"/>
            <a:ext cx="8229600" cy="4781550"/>
          </a:xfrm>
        </p:spPr>
        <p:txBody>
          <a:bodyPr/>
          <a:lstStyle/>
          <a:p>
            <a:pPr marL="400050" indent="-400050">
              <a:lnSpc>
                <a:spcPct val="80000"/>
              </a:lnSpc>
            </a:pPr>
            <a:r>
              <a:rPr lang="en-US" altLang="en-US" sz="2100"/>
              <a:t>Aim of the validation phase is to increase confidence of the design team that the architecture is fit for purpose. </a:t>
            </a:r>
          </a:p>
          <a:p>
            <a:pPr marL="400050" indent="-400050">
              <a:lnSpc>
                <a:spcPct val="80000"/>
              </a:lnSpc>
            </a:pPr>
            <a:r>
              <a:rPr lang="en-US" altLang="en-US" sz="2100"/>
              <a:t>The validation has to be achieved within the project constraints of time and budget</a:t>
            </a:r>
          </a:p>
          <a:p>
            <a:pPr marL="725488" lvl="1" indent="-381000">
              <a:lnSpc>
                <a:spcPct val="80000"/>
              </a:lnSpc>
            </a:pPr>
            <a:r>
              <a:rPr lang="en-US" altLang="en-US" sz="2000"/>
              <a:t>The trick is to be as rigorous and efficient as possible.</a:t>
            </a:r>
          </a:p>
          <a:p>
            <a:pPr marL="400050" indent="-400050">
              <a:lnSpc>
                <a:spcPct val="80000"/>
              </a:lnSpc>
            </a:pPr>
            <a:r>
              <a:rPr lang="en-US" altLang="en-US" sz="2100"/>
              <a:t>Validating an architecture design poses tough challenges.</a:t>
            </a:r>
          </a:p>
          <a:p>
            <a:pPr marL="725488" lvl="1" indent="-381000">
              <a:lnSpc>
                <a:spcPct val="80000"/>
              </a:lnSpc>
            </a:pPr>
            <a:r>
              <a:rPr lang="en-US" altLang="en-US" sz="2000"/>
              <a:t>‘coz it’s a design that can’t be executed or tested </a:t>
            </a:r>
          </a:p>
          <a:p>
            <a:pPr marL="725488" lvl="1" indent="-381000">
              <a:lnSpc>
                <a:spcPct val="80000"/>
              </a:lnSpc>
            </a:pPr>
            <a:r>
              <a:rPr lang="en-US" altLang="en-US" sz="2000"/>
              <a:t>consists of new and COTS components that have to be integrated</a:t>
            </a:r>
          </a:p>
          <a:p>
            <a:pPr marL="400050" indent="-400050">
              <a:lnSpc>
                <a:spcPct val="80000"/>
              </a:lnSpc>
            </a:pPr>
            <a:r>
              <a:rPr lang="en-US" altLang="en-US" sz="2100"/>
              <a:t>Two main techniques:</a:t>
            </a:r>
          </a:p>
          <a:p>
            <a:pPr marL="725488" lvl="1" indent="-381000">
              <a:lnSpc>
                <a:spcPct val="80000"/>
              </a:lnSpc>
              <a:buFont typeface="Wingdings" panose="05000000000000000000" pitchFamily="2" charset="2"/>
              <a:buAutoNum type="arabicPeriod"/>
            </a:pPr>
            <a:r>
              <a:rPr lang="en-US" altLang="en-US" sz="2000"/>
              <a:t>manual testing of the architecture using test scenarios. </a:t>
            </a:r>
          </a:p>
          <a:p>
            <a:pPr marL="725488" lvl="1" indent="-381000">
              <a:lnSpc>
                <a:spcPct val="80000"/>
              </a:lnSpc>
              <a:buFont typeface="Wingdings" panose="05000000000000000000" pitchFamily="2" charset="2"/>
              <a:buAutoNum type="arabicPeriod"/>
            </a:pPr>
            <a:r>
              <a:rPr lang="en-US" altLang="en-US" sz="2000"/>
              <a:t>construction of a prototype that creates a simple archetype of the desired application</a:t>
            </a:r>
          </a:p>
          <a:p>
            <a:pPr marL="400050" indent="-400050">
              <a:lnSpc>
                <a:spcPct val="80000"/>
              </a:lnSpc>
            </a:pPr>
            <a:r>
              <a:rPr lang="en-US" altLang="en-US" sz="2100"/>
              <a:t>aim of both is to identify potential flaws in the design so that they can be improved before implementation commences. </a:t>
            </a:r>
          </a:p>
          <a:p>
            <a:pPr marL="725488" lvl="1" indent="-381000">
              <a:lnSpc>
                <a:spcPct val="80000"/>
              </a:lnSpc>
            </a:pPr>
            <a:r>
              <a:rPr lang="en-US" altLang="en-US" sz="2000"/>
              <a:t>Cheaper to fix before built</a:t>
            </a:r>
          </a:p>
        </p:txBody>
      </p:sp>
      <p:sp>
        <p:nvSpPr>
          <p:cNvPr id="4" name="Slide Number Placeholder 5"/>
          <p:cNvSpPr>
            <a:spLocks noGrp="1"/>
          </p:cNvSpPr>
          <p:nvPr>
            <p:ph type="sldNum" sz="quarter" idx="12"/>
          </p:nvPr>
        </p:nvSpPr>
        <p:spPr/>
        <p:txBody>
          <a:bodyPr/>
          <a:lstStyle/>
          <a:p>
            <a:fld id="{79E3F170-9EBA-4FF7-812A-5C71182B12B3}"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a:t>Scenarios</a:t>
            </a:r>
          </a:p>
        </p:txBody>
      </p:sp>
      <p:sp>
        <p:nvSpPr>
          <p:cNvPr id="417795" name="Rectangle 3"/>
          <p:cNvSpPr>
            <a:spLocks noGrp="1" noChangeArrowheads="1"/>
          </p:cNvSpPr>
          <p:nvPr>
            <p:ph idx="1"/>
          </p:nvPr>
        </p:nvSpPr>
        <p:spPr/>
        <p:txBody>
          <a:bodyPr/>
          <a:lstStyle/>
          <a:p>
            <a:r>
              <a:rPr lang="en-US" altLang="en-US" sz="2600"/>
              <a:t>Part of SEI’s ATAM work </a:t>
            </a:r>
          </a:p>
          <a:p>
            <a:r>
              <a:rPr lang="en-US" altLang="en-US" sz="2600"/>
              <a:t>Involves defining: </a:t>
            </a:r>
          </a:p>
          <a:p>
            <a:pPr lvl="1"/>
            <a:r>
              <a:rPr lang="en-US" altLang="en-US" sz="2200"/>
              <a:t>some kind of stimulus that will have an impact on the architecture. </a:t>
            </a:r>
          </a:p>
          <a:p>
            <a:pPr lvl="1"/>
            <a:r>
              <a:rPr lang="en-US" altLang="en-US" sz="2200"/>
              <a:t>working out how the architecture responds to this stimulus. </a:t>
            </a:r>
          </a:p>
          <a:p>
            <a:r>
              <a:rPr lang="en-US" altLang="en-US" sz="2600"/>
              <a:t>If the response is desirable, then a scenario is deemed to be satisfied by the architecture. </a:t>
            </a:r>
          </a:p>
          <a:p>
            <a:r>
              <a:rPr lang="en-US" altLang="en-US" sz="2600"/>
              <a:t>If the response is undesirable, or hard to quantify, then a flaw or at least an area of risk in the architecture may have been uncovered.</a:t>
            </a:r>
          </a:p>
        </p:txBody>
      </p:sp>
      <p:sp>
        <p:nvSpPr>
          <p:cNvPr id="4" name="Slide Number Placeholder 5"/>
          <p:cNvSpPr>
            <a:spLocks noGrp="1"/>
          </p:cNvSpPr>
          <p:nvPr>
            <p:ph type="sldNum" sz="quarter" idx="12"/>
          </p:nvPr>
        </p:nvSpPr>
        <p:spPr/>
        <p:txBody>
          <a:bodyPr/>
          <a:lstStyle/>
          <a:p>
            <a:fld id="{1498A60C-D7CB-4018-98B3-13F700B36D28}"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a:t>Scenario Examples</a:t>
            </a:r>
          </a:p>
        </p:txBody>
      </p:sp>
      <p:graphicFrame>
        <p:nvGraphicFramePr>
          <p:cNvPr id="415865" name="Group 121"/>
          <p:cNvGraphicFramePr>
            <a:graphicFrameLocks noGrp="1"/>
          </p:cNvGraphicFramePr>
          <p:nvPr>
            <p:ph type="tbl" idx="1"/>
          </p:nvPr>
        </p:nvGraphicFramePr>
        <p:xfrm>
          <a:off x="468313" y="1196975"/>
          <a:ext cx="8229600" cy="5455920"/>
        </p:xfrm>
        <a:graphic>
          <a:graphicData uri="http://schemas.openxmlformats.org/drawingml/2006/table">
            <a:tbl>
              <a:tblPr/>
              <a:tblGrid>
                <a:gridCol w="1604962">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3970338">
                  <a:extLst>
                    <a:ext uri="{9D8B030D-6E8A-4147-A177-3AD203B41FA5}">
                      <a16:colId xmlns:a16="http://schemas.microsoft.com/office/drawing/2014/main" val="20002"/>
                    </a:ext>
                  </a:extLst>
                </a:gridCol>
              </a:tblGrid>
              <a:tr h="34131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Stimulus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Response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network connection to the message consumers fails. </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Messages are stored on the MOM server until the connection is restored. Messages will only be lost if the server fails before the connection comes back up.</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 new set of data analysis components must be made available in the application.</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application needs to be rebuilt with the new libraries, and the all configuration files must be updated on every desktop to make the new components visible in the GUI toolbox.</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3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Security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No requests are received on a user session for ten minutes. </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system treats this session as potentially insecure and invalidates the security credentials associated with the session. The user must logon again to connect to the application.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71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supplier of the transformation engine goes out of business.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 new transformation engine must be purchased. The abstract service layer that wraps the transformation engine component must be re-implemented to support the new engine. Client components are unaffected as they only use the abstract service layer.</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16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concurrent user request load doubles during the 3 week enrollment period.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application server is scaled out on a two machine cluster to handle the increased request load.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3" name="Slide Number Placeholder 5"/>
          <p:cNvSpPr>
            <a:spLocks noGrp="1"/>
          </p:cNvSpPr>
          <p:nvPr>
            <p:ph type="sldNum" sz="quarter" idx="12"/>
          </p:nvPr>
        </p:nvSpPr>
        <p:spPr/>
        <p:txBody>
          <a:bodyPr/>
          <a:lstStyle/>
          <a:p>
            <a:fld id="{6DDF6705-A00D-4470-AA66-A2670E91D8F6}"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3800"/>
              <a:t>Scenarios for Order Processing Example</a:t>
            </a:r>
          </a:p>
        </p:txBody>
      </p:sp>
      <p:graphicFrame>
        <p:nvGraphicFramePr>
          <p:cNvPr id="419920" name="Group 80"/>
          <p:cNvGraphicFramePr>
            <a:graphicFrameLocks noGrp="1"/>
          </p:cNvGraphicFramePr>
          <p:nvPr>
            <p:ph type="tbl" idx="1"/>
          </p:nvPr>
        </p:nvGraphicFramePr>
        <p:xfrm>
          <a:off x="457200" y="1600200"/>
          <a:ext cx="8229600" cy="4530726"/>
        </p:xfrm>
        <a:graphic>
          <a:graphicData uri="http://schemas.openxmlformats.org/drawingml/2006/table">
            <a:tbl>
              <a:tblPr/>
              <a:tblGrid>
                <a:gridCol w="1617663">
                  <a:extLst>
                    <a:ext uri="{9D8B030D-6E8A-4147-A177-3AD203B41FA5}">
                      <a16:colId xmlns:a16="http://schemas.microsoft.com/office/drawing/2014/main" val="20000"/>
                    </a:ext>
                  </a:extLst>
                </a:gridCol>
                <a:gridCol w="3035300">
                  <a:extLst>
                    <a:ext uri="{9D8B030D-6E8A-4147-A177-3AD203B41FA5}">
                      <a16:colId xmlns:a16="http://schemas.microsoft.com/office/drawing/2014/main" val="20001"/>
                    </a:ext>
                  </a:extLst>
                </a:gridCol>
                <a:gridCol w="3576637">
                  <a:extLst>
                    <a:ext uri="{9D8B030D-6E8A-4147-A177-3AD203B41FA5}">
                      <a16:colId xmlns:a16="http://schemas.microsoft.com/office/drawing/2014/main" val="20002"/>
                    </a:ext>
                  </a:extLst>
                </a:gridCol>
              </a:tblGrid>
              <a:tr h="6413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Stimulus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Response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t>
                      </a: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Customer System</a:t>
                      </a: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 packaged application is updated to an Oracle database.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t>
                      </a: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Validate</a:t>
                      </a: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 component must be rewritten to interface to the Oracle system.</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25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email server fails.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Messages build up in the </a:t>
                      </a: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OrderQ</a:t>
                      </a: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 until the email server restarts. Messages are then sent by the </a:t>
                      </a: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SendEmail</a:t>
                      </a: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 component to remove the backlog. Order processing is not affected.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Reliability</a:t>
                      </a:r>
                      <a:endParaRPr kumimoji="0" lang="en-US" altLang="en-US" sz="14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The Customer or Order systems are unavailable.</a:t>
                      </a:r>
                      <a:endParaRPr kumimoji="0" lang="en-US" altLang="en-US" sz="14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If either fails, order processing halts and alerts are sent to system administrators so that the problem can be fixed.</a:t>
                      </a:r>
                      <a:endParaRPr kumimoji="0" lang="en-US" altLang="en-US" sz="14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 name="Slide Number Placeholder 5"/>
          <p:cNvSpPr>
            <a:spLocks noGrp="1"/>
          </p:cNvSpPr>
          <p:nvPr>
            <p:ph type="sldNum" sz="quarter" idx="12"/>
          </p:nvPr>
        </p:nvSpPr>
        <p:spPr/>
        <p:txBody>
          <a:bodyPr/>
          <a:lstStyle/>
          <a:p>
            <a:fld id="{8C3C8369-114E-4EE2-8331-56F1600005CE}" type="slidenum">
              <a:rPr lang="en-US" altLang="en-US"/>
              <a:pPr/>
              <a:t>29</a:t>
            </a:fld>
            <a:endParaRPr lang="en-US" altLang="en-US"/>
          </a:p>
        </p:txBody>
      </p:sp>
      <p:sp>
        <p:nvSpPr>
          <p:cNvPr id="419922" name="Text Box 82"/>
          <p:cNvSpPr txBox="1">
            <a:spLocks noChangeArrowheads="1"/>
          </p:cNvSpPr>
          <p:nvPr/>
        </p:nvSpPr>
        <p:spPr bwMode="auto">
          <a:xfrm>
            <a:off x="1671638" y="5608638"/>
            <a:ext cx="189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Needs fixing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a:t>A Software Architecture Process</a:t>
            </a:r>
          </a:p>
        </p:txBody>
      </p:sp>
      <p:sp>
        <p:nvSpPr>
          <p:cNvPr id="385027" name="Rectangle 3"/>
          <p:cNvSpPr>
            <a:spLocks noGrp="1" noChangeArrowheads="1"/>
          </p:cNvSpPr>
          <p:nvPr>
            <p:ph idx="1"/>
          </p:nvPr>
        </p:nvSpPr>
        <p:spPr/>
        <p:txBody>
          <a:bodyPr/>
          <a:lstStyle/>
          <a:p>
            <a:pPr>
              <a:lnSpc>
                <a:spcPct val="90000"/>
              </a:lnSpc>
            </a:pPr>
            <a:r>
              <a:rPr lang="en-US" altLang="en-US" sz="2600"/>
              <a:t>Architects must be versatile:</a:t>
            </a:r>
          </a:p>
          <a:p>
            <a:pPr lvl="1">
              <a:lnSpc>
                <a:spcPct val="90000"/>
              </a:lnSpc>
            </a:pPr>
            <a:r>
              <a:rPr lang="en-US" altLang="en-US" sz="2200" b="1"/>
              <a:t>Work with the requirements team:</a:t>
            </a:r>
            <a:r>
              <a:rPr lang="en-US" altLang="en-US" sz="2200"/>
              <a:t> The architect plays an important role in requirements gathering by understanding the overall systems needs and ensuring that the appropriate quality attributes are explicit and understood.</a:t>
            </a:r>
            <a:endParaRPr lang="en-US" altLang="en-US" sz="2200" b="1"/>
          </a:p>
          <a:p>
            <a:pPr lvl="1">
              <a:lnSpc>
                <a:spcPct val="90000"/>
              </a:lnSpc>
            </a:pPr>
            <a:r>
              <a:rPr lang="en-US" altLang="en-US" sz="2200" b="1"/>
              <a:t>Work with various application stakeholders:</a:t>
            </a:r>
            <a:r>
              <a:rPr lang="en-US" altLang="en-US" sz="2200"/>
              <a:t> Architects play a pivotal liaison role by making sure all the application’s stakeholder needs are understood and incorporated into the design. </a:t>
            </a:r>
          </a:p>
          <a:p>
            <a:pPr lvl="1">
              <a:lnSpc>
                <a:spcPct val="90000"/>
              </a:lnSpc>
            </a:pPr>
            <a:r>
              <a:rPr lang="en-US" altLang="en-US" sz="2200" b="1"/>
              <a:t>Lead the technical design team: </a:t>
            </a:r>
            <a:r>
              <a:rPr lang="en-US" altLang="en-US" sz="2200"/>
              <a:t>Defining the application architecture is a design activity. </a:t>
            </a:r>
          </a:p>
          <a:p>
            <a:pPr lvl="1">
              <a:lnSpc>
                <a:spcPct val="90000"/>
              </a:lnSpc>
            </a:pPr>
            <a:r>
              <a:rPr lang="en-US" altLang="en-US" sz="2200" b="1"/>
              <a:t>Work with the project management:</a:t>
            </a:r>
            <a:r>
              <a:rPr lang="en-US" altLang="en-US" sz="2200"/>
              <a:t> Planning, estimates, budgets, schedules</a:t>
            </a:r>
          </a:p>
        </p:txBody>
      </p:sp>
      <p:sp>
        <p:nvSpPr>
          <p:cNvPr id="4" name="Slide Number Placeholder 5"/>
          <p:cNvSpPr>
            <a:spLocks noGrp="1"/>
          </p:cNvSpPr>
          <p:nvPr>
            <p:ph type="sldNum" sz="quarter" idx="12"/>
          </p:nvPr>
        </p:nvSpPr>
        <p:spPr/>
        <p:txBody>
          <a:bodyPr/>
          <a:lstStyle/>
          <a:p>
            <a:fld id="{A7B116EE-5941-4284-AB8A-F924F5149CD8}"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a:t>Prototyping</a:t>
            </a:r>
          </a:p>
        </p:txBody>
      </p:sp>
      <p:sp>
        <p:nvSpPr>
          <p:cNvPr id="421891" name="Rectangle 3"/>
          <p:cNvSpPr>
            <a:spLocks noGrp="1" noChangeArrowheads="1"/>
          </p:cNvSpPr>
          <p:nvPr>
            <p:ph idx="1"/>
          </p:nvPr>
        </p:nvSpPr>
        <p:spPr/>
        <p:txBody>
          <a:bodyPr/>
          <a:lstStyle/>
          <a:p>
            <a:pPr marL="571500" indent="-571500">
              <a:lnSpc>
                <a:spcPct val="80000"/>
              </a:lnSpc>
            </a:pPr>
            <a:r>
              <a:rPr lang="en-US" altLang="en-US" sz="2600"/>
              <a:t>Scenarios can’t address everything:</a:t>
            </a:r>
          </a:p>
          <a:p>
            <a:pPr marL="1090613" lvl="2" indent="-419100">
              <a:lnSpc>
                <a:spcPct val="80000"/>
              </a:lnSpc>
            </a:pPr>
            <a:r>
              <a:rPr lang="en-US" altLang="en-US" sz="2000" i="1"/>
              <a:t>“On Friday afternoon, orders must be processed before close-of-business to ensure delivery by Monday. Five thousand orders arrive through various channels (Web/Call centre/business partners) five minutes before close-of-business.”</a:t>
            </a:r>
          </a:p>
          <a:p>
            <a:pPr marL="571500" indent="-571500">
              <a:lnSpc>
                <a:spcPct val="80000"/>
              </a:lnSpc>
            </a:pPr>
            <a:r>
              <a:rPr lang="en-US" altLang="en-US" sz="2600"/>
              <a:t>Only one way – build something!</a:t>
            </a:r>
          </a:p>
          <a:p>
            <a:pPr marL="839788" lvl="1" indent="-495300">
              <a:lnSpc>
                <a:spcPct val="80000"/>
              </a:lnSpc>
            </a:pPr>
            <a:r>
              <a:rPr lang="en-US" altLang="en-US" sz="2200" b="1"/>
              <a:t>Proof-of-concept prototype:</a:t>
            </a:r>
            <a:r>
              <a:rPr lang="en-US" altLang="en-US" sz="2200"/>
              <a:t> Can the architecture as designed be built in a way that can satisfy the requirements?</a:t>
            </a:r>
            <a:endParaRPr lang="en-US" altLang="en-US" sz="2200" b="1"/>
          </a:p>
          <a:p>
            <a:pPr marL="839788" lvl="1" indent="-495300">
              <a:lnSpc>
                <a:spcPct val="80000"/>
              </a:lnSpc>
            </a:pPr>
            <a:r>
              <a:rPr lang="en-US" altLang="en-US" sz="2200" b="1"/>
              <a:t>Proof-of-technology prototype :</a:t>
            </a:r>
            <a:r>
              <a:rPr lang="en-US" altLang="en-US" sz="2200"/>
              <a:t> Does the technology (middleware, integrated applications, libraries, etc) selected to implement the application behave as expected?</a:t>
            </a:r>
          </a:p>
        </p:txBody>
      </p:sp>
      <p:sp>
        <p:nvSpPr>
          <p:cNvPr id="4" name="Slide Number Placeholder 5"/>
          <p:cNvSpPr>
            <a:spLocks noGrp="1"/>
          </p:cNvSpPr>
          <p:nvPr>
            <p:ph type="sldNum" sz="quarter" idx="12"/>
          </p:nvPr>
        </p:nvSpPr>
        <p:spPr/>
        <p:txBody>
          <a:bodyPr/>
          <a:lstStyle/>
          <a:p>
            <a:fld id="{4BC4CFE3-B07A-4F19-85A0-0CE38A185B3B}"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en-US"/>
              <a:t>Prototyping Strategy</a:t>
            </a:r>
          </a:p>
        </p:txBody>
      </p:sp>
      <p:sp>
        <p:nvSpPr>
          <p:cNvPr id="422915" name="Rectangle 3"/>
          <p:cNvSpPr>
            <a:spLocks noGrp="1" noChangeArrowheads="1"/>
          </p:cNvSpPr>
          <p:nvPr>
            <p:ph idx="1"/>
          </p:nvPr>
        </p:nvSpPr>
        <p:spPr>
          <a:xfrm>
            <a:off x="395288" y="1268413"/>
            <a:ext cx="8229600" cy="4530725"/>
          </a:xfrm>
        </p:spPr>
        <p:txBody>
          <a:bodyPr/>
          <a:lstStyle/>
          <a:p>
            <a:r>
              <a:rPr lang="en-US" altLang="en-US" sz="2600"/>
              <a:t>Build minimal system required to validate architecture, eg:</a:t>
            </a:r>
          </a:p>
          <a:p>
            <a:r>
              <a:rPr lang="en-US" altLang="en-US" sz="2600"/>
              <a:t>An existing application shows that the queue and email systems are capable of supporting five thousand messages in five minutes</a:t>
            </a:r>
          </a:p>
          <a:p>
            <a:r>
              <a:rPr lang="en-US" altLang="en-US" sz="2600"/>
              <a:t>So:</a:t>
            </a:r>
          </a:p>
          <a:p>
            <a:pPr lvl="1"/>
            <a:r>
              <a:rPr lang="en-US" altLang="en-US" sz="2200"/>
              <a:t>Write a test program that calls the </a:t>
            </a:r>
            <a:r>
              <a:rPr lang="en-US" altLang="en-US" sz="2200" i="1"/>
              <a:t>Customer System</a:t>
            </a:r>
            <a:r>
              <a:rPr lang="en-US" altLang="en-US" sz="2200"/>
              <a:t> validation APIs five thousand times, and time how long this takes.</a:t>
            </a:r>
          </a:p>
          <a:p>
            <a:pPr lvl="1"/>
            <a:r>
              <a:rPr lang="en-US" altLang="en-US" sz="2200"/>
              <a:t>Write a test program that calls the </a:t>
            </a:r>
            <a:r>
              <a:rPr lang="en-US" altLang="en-US" sz="2200" i="1"/>
              <a:t>Order System</a:t>
            </a:r>
            <a:r>
              <a:rPr lang="en-US" altLang="en-US" sz="2200"/>
              <a:t> store APIs five thousand times, and time how long this takes.</a:t>
            </a:r>
          </a:p>
        </p:txBody>
      </p:sp>
      <p:sp>
        <p:nvSpPr>
          <p:cNvPr id="4" name="Slide Number Placeholder 5"/>
          <p:cNvSpPr>
            <a:spLocks noGrp="1"/>
          </p:cNvSpPr>
          <p:nvPr>
            <p:ph type="sldNum" sz="quarter" idx="12"/>
          </p:nvPr>
        </p:nvSpPr>
        <p:spPr/>
        <p:txBody>
          <a:bodyPr/>
          <a:lstStyle/>
          <a:p>
            <a:fld id="{CFE63A94-1031-4467-B202-5B3E4AEBC05A}"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en-US"/>
              <a:t>Prototyping Thoughts</a:t>
            </a:r>
          </a:p>
        </p:txBody>
      </p:sp>
      <p:sp>
        <p:nvSpPr>
          <p:cNvPr id="423939" name="Rectangle 3"/>
          <p:cNvSpPr>
            <a:spLocks noGrp="1" noChangeArrowheads="1"/>
          </p:cNvSpPr>
          <p:nvPr>
            <p:ph idx="1"/>
          </p:nvPr>
        </p:nvSpPr>
        <p:spPr/>
        <p:txBody>
          <a:bodyPr/>
          <a:lstStyle/>
          <a:p>
            <a:pPr>
              <a:lnSpc>
                <a:spcPct val="90000"/>
              </a:lnSpc>
            </a:pPr>
            <a:r>
              <a:rPr lang="en-US" altLang="en-US" sz="2600"/>
              <a:t>Prototypes should be used judiciously to help reduce the risks inherent in a design. </a:t>
            </a:r>
          </a:p>
          <a:p>
            <a:pPr>
              <a:lnSpc>
                <a:spcPct val="90000"/>
              </a:lnSpc>
            </a:pPr>
            <a:r>
              <a:rPr lang="en-US" altLang="en-US" sz="2600"/>
              <a:t>Only way to address: </a:t>
            </a:r>
          </a:p>
          <a:p>
            <a:pPr lvl="1">
              <a:lnSpc>
                <a:spcPct val="90000"/>
              </a:lnSpc>
            </a:pPr>
            <a:r>
              <a:rPr lang="en-US" altLang="en-US" sz="2200"/>
              <a:t>Performance</a:t>
            </a:r>
          </a:p>
          <a:p>
            <a:pPr lvl="1">
              <a:lnSpc>
                <a:spcPct val="90000"/>
              </a:lnSpc>
            </a:pPr>
            <a:r>
              <a:rPr lang="en-US" altLang="en-US" sz="2200"/>
              <a:t>Scalability</a:t>
            </a:r>
          </a:p>
          <a:p>
            <a:pPr lvl="1">
              <a:lnSpc>
                <a:spcPct val="90000"/>
              </a:lnSpc>
            </a:pPr>
            <a:r>
              <a:rPr lang="en-US" altLang="en-US" sz="2200"/>
              <a:t>Ease of integration</a:t>
            </a:r>
          </a:p>
          <a:p>
            <a:pPr lvl="1">
              <a:lnSpc>
                <a:spcPct val="90000"/>
              </a:lnSpc>
            </a:pPr>
            <a:r>
              <a:rPr lang="en-US" altLang="en-US" sz="2200"/>
              <a:t>Capabilities of off-the-shelf components </a:t>
            </a:r>
          </a:p>
          <a:p>
            <a:pPr>
              <a:lnSpc>
                <a:spcPct val="90000"/>
              </a:lnSpc>
            </a:pPr>
            <a:r>
              <a:rPr lang="en-US" altLang="en-US" sz="2600"/>
              <a:t>Need to be carefully scoped and managed. </a:t>
            </a:r>
          </a:p>
          <a:p>
            <a:pPr lvl="1">
              <a:lnSpc>
                <a:spcPct val="90000"/>
              </a:lnSpc>
            </a:pPr>
            <a:r>
              <a:rPr lang="en-US" altLang="en-US" sz="2200"/>
              <a:t>Ideally take a day or two, a week or two at most. </a:t>
            </a:r>
          </a:p>
          <a:p>
            <a:pPr lvl="1">
              <a:lnSpc>
                <a:spcPct val="90000"/>
              </a:lnSpc>
            </a:pPr>
            <a:r>
              <a:rPr lang="en-US" altLang="en-US" sz="2200"/>
              <a:t>Usually thrown-away so keep them cheap</a:t>
            </a:r>
          </a:p>
          <a:p>
            <a:pPr lvl="1">
              <a:lnSpc>
                <a:spcPct val="90000"/>
              </a:lnSpc>
            </a:pPr>
            <a:r>
              <a:rPr lang="en-US" altLang="en-US" sz="2200"/>
              <a:t>Don’t let them acquire a life of their own</a:t>
            </a:r>
          </a:p>
        </p:txBody>
      </p:sp>
      <p:sp>
        <p:nvSpPr>
          <p:cNvPr id="4" name="Slide Number Placeholder 5"/>
          <p:cNvSpPr>
            <a:spLocks noGrp="1"/>
          </p:cNvSpPr>
          <p:nvPr>
            <p:ph type="sldNum" sz="quarter" idx="12"/>
          </p:nvPr>
        </p:nvSpPr>
        <p:spPr/>
        <p:txBody>
          <a:bodyPr/>
          <a:lstStyle/>
          <a:p>
            <a:fld id="{062D0B61-6753-4D8D-9BF7-723E01269FF5}"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a:t>Summary</a:t>
            </a:r>
          </a:p>
        </p:txBody>
      </p:sp>
      <p:sp>
        <p:nvSpPr>
          <p:cNvPr id="424963" name="Rectangle 3"/>
          <p:cNvSpPr>
            <a:spLocks noGrp="1" noChangeArrowheads="1"/>
          </p:cNvSpPr>
          <p:nvPr>
            <p:ph idx="1"/>
          </p:nvPr>
        </p:nvSpPr>
        <p:spPr/>
        <p:txBody>
          <a:bodyPr/>
          <a:lstStyle/>
          <a:p>
            <a:r>
              <a:rPr lang="en-US" altLang="en-US"/>
              <a:t>3 step, iterative architecture design process</a:t>
            </a:r>
          </a:p>
          <a:p>
            <a:r>
              <a:rPr lang="en-US" altLang="en-US"/>
              <a:t>Can be customized to small/meduim/large projects</a:t>
            </a:r>
          </a:p>
          <a:p>
            <a:r>
              <a:rPr lang="en-US" altLang="en-US"/>
              <a:t>Agnostic to overall process framework (ie RUP, agile, waterfall, etc)</a:t>
            </a:r>
          </a:p>
        </p:txBody>
      </p:sp>
      <p:sp>
        <p:nvSpPr>
          <p:cNvPr id="4" name="Slide Number Placeholder 5"/>
          <p:cNvSpPr>
            <a:spLocks noGrp="1"/>
          </p:cNvSpPr>
          <p:nvPr>
            <p:ph type="sldNum" sz="quarter" idx="12"/>
          </p:nvPr>
        </p:nvSpPr>
        <p:spPr/>
        <p:txBody>
          <a:bodyPr/>
          <a:lstStyle/>
          <a:p>
            <a:fld id="{660A1BFD-5CDE-40B4-AA6A-40CCDA841388}" type="slidenum">
              <a:rPr lang="en-US" altLang="en-US"/>
              <a:pPr/>
              <a:t>33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An Architecture Process</a:t>
            </a:r>
          </a:p>
        </p:txBody>
      </p:sp>
      <p:sp>
        <p:nvSpPr>
          <p:cNvPr id="386051" name="Rectangle 3"/>
          <p:cNvSpPr>
            <a:spLocks noGrp="1" noChangeArrowheads="1"/>
          </p:cNvSpPr>
          <p:nvPr>
            <p:ph idx="1"/>
          </p:nvPr>
        </p:nvSpPr>
        <p:spPr>
          <a:xfrm>
            <a:off x="395288" y="1412875"/>
            <a:ext cx="8229600" cy="1684338"/>
          </a:xfrm>
        </p:spPr>
        <p:txBody>
          <a:bodyPr/>
          <a:lstStyle/>
          <a:p>
            <a:r>
              <a:rPr lang="en-US" altLang="en-US"/>
              <a:t>Highly iterative</a:t>
            </a:r>
          </a:p>
          <a:p>
            <a:r>
              <a:rPr lang="en-US" altLang="en-US"/>
              <a:t>Can scale to small/large projects</a:t>
            </a:r>
          </a:p>
        </p:txBody>
      </p:sp>
      <p:sp>
        <p:nvSpPr>
          <p:cNvPr id="5" name="Slide Number Placeholder 5"/>
          <p:cNvSpPr>
            <a:spLocks noGrp="1"/>
          </p:cNvSpPr>
          <p:nvPr>
            <p:ph type="sldNum" sz="quarter" idx="12"/>
          </p:nvPr>
        </p:nvSpPr>
        <p:spPr/>
        <p:txBody>
          <a:bodyPr/>
          <a:lstStyle/>
          <a:p>
            <a:fld id="{9A21F10B-6152-47C4-80FB-095ED4338C79}" type="slidenum">
              <a:rPr lang="en-US" altLang="en-US"/>
              <a:pPr/>
              <a:t>4</a:t>
            </a:fld>
            <a:endParaRPr lang="en-US" altLang="en-US"/>
          </a:p>
        </p:txBody>
      </p:sp>
      <p:pic>
        <p:nvPicPr>
          <p:cNvPr id="386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213100"/>
            <a:ext cx="5688013"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marL="800100" indent="-800100"/>
            <a:r>
              <a:rPr lang="de-DE" altLang="en-US" sz="3800"/>
              <a:t>Determine Architectural Requirements</a:t>
            </a:r>
            <a:br>
              <a:rPr lang="de-DE" altLang="en-US" sz="3800"/>
            </a:br>
            <a:endParaRPr lang="en-US" altLang="en-US" sz="3800"/>
          </a:p>
        </p:txBody>
      </p:sp>
      <p:sp>
        <p:nvSpPr>
          <p:cNvPr id="387075" name="Rectangle 3"/>
          <p:cNvSpPr>
            <a:spLocks noGrp="1" noChangeArrowheads="1"/>
          </p:cNvSpPr>
          <p:nvPr>
            <p:ph idx="1"/>
          </p:nvPr>
        </p:nvSpPr>
        <p:spPr>
          <a:xfrm>
            <a:off x="457200" y="1600200"/>
            <a:ext cx="4114800" cy="4530725"/>
          </a:xfrm>
        </p:spPr>
        <p:txBody>
          <a:bodyPr/>
          <a:lstStyle/>
          <a:p>
            <a:r>
              <a:rPr lang="en-US" altLang="en-US" sz="2600"/>
              <a:t>Sometime called:</a:t>
            </a:r>
          </a:p>
          <a:p>
            <a:pPr lvl="1"/>
            <a:r>
              <a:rPr lang="en-US" altLang="en-US" sz="2200"/>
              <a:t>architecturally significant requirements </a:t>
            </a:r>
          </a:p>
          <a:p>
            <a:pPr lvl="1"/>
            <a:r>
              <a:rPr lang="en-US" altLang="en-US" sz="2200"/>
              <a:t>architecture use cases</a:t>
            </a:r>
          </a:p>
          <a:p>
            <a:r>
              <a:rPr lang="en-US" altLang="en-US" sz="2600"/>
              <a:t>essentially the quality and non-functional requirements for a system. </a:t>
            </a:r>
          </a:p>
        </p:txBody>
      </p:sp>
      <p:sp>
        <p:nvSpPr>
          <p:cNvPr id="13" name="Slide Number Placeholder 5"/>
          <p:cNvSpPr>
            <a:spLocks noGrp="1"/>
          </p:cNvSpPr>
          <p:nvPr>
            <p:ph type="sldNum" sz="quarter" idx="12"/>
          </p:nvPr>
        </p:nvSpPr>
        <p:spPr/>
        <p:txBody>
          <a:bodyPr/>
          <a:lstStyle/>
          <a:p>
            <a:fld id="{5BA96CF7-D5F5-492C-96AD-9CE01CC4EEEA}" type="slidenum">
              <a:rPr lang="en-US" altLang="en-US"/>
              <a:pPr/>
              <a:t>5</a:t>
            </a:fld>
            <a:endParaRPr lang="en-US" altLang="en-US"/>
          </a:p>
        </p:txBody>
      </p:sp>
      <p:grpSp>
        <p:nvGrpSpPr>
          <p:cNvPr id="387076" name="Group 4"/>
          <p:cNvGrpSpPr>
            <a:grpSpLocks noChangeAspect="1"/>
          </p:cNvGrpSpPr>
          <p:nvPr/>
        </p:nvGrpSpPr>
        <p:grpSpPr bwMode="auto">
          <a:xfrm>
            <a:off x="4859338" y="1557338"/>
            <a:ext cx="4176712" cy="3455987"/>
            <a:chOff x="2331" y="10706"/>
            <a:chExt cx="6676" cy="4058"/>
          </a:xfrm>
        </p:grpSpPr>
        <p:sp>
          <p:nvSpPr>
            <p:cNvPr id="387077" name="AutoShape 5"/>
            <p:cNvSpPr>
              <a:spLocks noChangeAspect="1" noChangeArrowheads="1"/>
            </p:cNvSpPr>
            <p:nvPr/>
          </p:nvSpPr>
          <p:spPr bwMode="auto">
            <a:xfrm>
              <a:off x="2331" y="10706"/>
              <a:ext cx="6676" cy="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7078" name="AutoShape 6"/>
            <p:cNvSpPr>
              <a:spLocks noChangeArrowheads="1"/>
            </p:cNvSpPr>
            <p:nvPr/>
          </p:nvSpPr>
          <p:spPr bwMode="auto">
            <a:xfrm>
              <a:off x="2986" y="10837"/>
              <a:ext cx="1963" cy="1047"/>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Functional</a:t>
              </a:r>
            </a:p>
            <a:p>
              <a:pPr eaLnBrk="0" hangingPunct="0"/>
              <a:r>
                <a:rPr lang="en-US" altLang="en-US" sz="1200">
                  <a:latin typeface="Times New Roman" panose="02020603050405020304" pitchFamily="18" charset="0"/>
                </a:rPr>
                <a:t>Requirements</a:t>
              </a:r>
              <a:endParaRPr lang="en-US" altLang="en-US" sz="2400">
                <a:latin typeface="Arial Narrow" panose="020B0606020202030204" pitchFamily="34" charset="0"/>
              </a:endParaRPr>
            </a:p>
          </p:txBody>
        </p:sp>
        <p:sp>
          <p:nvSpPr>
            <p:cNvPr id="387079" name="AutoShape 7"/>
            <p:cNvSpPr>
              <a:spLocks noChangeArrowheads="1"/>
            </p:cNvSpPr>
            <p:nvPr/>
          </p:nvSpPr>
          <p:spPr bwMode="auto">
            <a:xfrm>
              <a:off x="6520" y="10837"/>
              <a:ext cx="2095" cy="1047"/>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Stakeholder</a:t>
              </a:r>
            </a:p>
            <a:p>
              <a:pPr eaLnBrk="0" hangingPunct="0"/>
              <a:r>
                <a:rPr lang="en-US" altLang="en-US" sz="1200">
                  <a:latin typeface="Times New Roman" panose="02020603050405020304" pitchFamily="18" charset="0"/>
                </a:rPr>
                <a:t>Requirements</a:t>
              </a:r>
              <a:endParaRPr lang="en-US" altLang="en-US" sz="2400">
                <a:latin typeface="Arial Narrow" panose="020B0606020202030204" pitchFamily="34" charset="0"/>
              </a:endParaRPr>
            </a:p>
          </p:txBody>
        </p:sp>
        <p:sp>
          <p:nvSpPr>
            <p:cNvPr id="387080" name="AutoShape 8"/>
            <p:cNvSpPr>
              <a:spLocks noChangeArrowheads="1"/>
            </p:cNvSpPr>
            <p:nvPr/>
          </p:nvSpPr>
          <p:spPr bwMode="auto">
            <a:xfrm>
              <a:off x="4295" y="13717"/>
              <a:ext cx="2094" cy="1047"/>
            </a:xfrm>
            <a:prstGeom prst="flowChartMultidocument">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Architecture </a:t>
              </a:r>
            </a:p>
            <a:p>
              <a:pPr eaLnBrk="0" hangingPunct="0"/>
              <a:r>
                <a:rPr lang="en-US" altLang="en-US" sz="1200">
                  <a:latin typeface="Times New Roman" panose="02020603050405020304" pitchFamily="18" charset="0"/>
                </a:rPr>
                <a:t>Requirements</a:t>
              </a:r>
              <a:endParaRPr lang="en-US" altLang="en-US" sz="2400">
                <a:latin typeface="Arial Narrow" panose="020B0606020202030204" pitchFamily="34" charset="0"/>
              </a:endParaRPr>
            </a:p>
          </p:txBody>
        </p:sp>
        <p:sp>
          <p:nvSpPr>
            <p:cNvPr id="387081" name="Line 9"/>
            <p:cNvSpPr>
              <a:spLocks noChangeShapeType="1"/>
            </p:cNvSpPr>
            <p:nvPr/>
          </p:nvSpPr>
          <p:spPr bwMode="auto">
            <a:xfrm>
              <a:off x="3640" y="11884"/>
              <a:ext cx="916"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7082" name="Line 10"/>
            <p:cNvSpPr>
              <a:spLocks noChangeShapeType="1"/>
            </p:cNvSpPr>
            <p:nvPr/>
          </p:nvSpPr>
          <p:spPr bwMode="auto">
            <a:xfrm flipH="1">
              <a:off x="6258" y="11884"/>
              <a:ext cx="786" cy="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7083" name="Line 11"/>
            <p:cNvSpPr>
              <a:spLocks noChangeShapeType="1"/>
            </p:cNvSpPr>
            <p:nvPr/>
          </p:nvSpPr>
          <p:spPr bwMode="auto">
            <a:xfrm>
              <a:off x="5211" y="13193"/>
              <a:ext cx="0" cy="5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7084" name="AutoShape 12"/>
            <p:cNvSpPr>
              <a:spLocks noChangeArrowheads="1"/>
            </p:cNvSpPr>
            <p:nvPr/>
          </p:nvSpPr>
          <p:spPr bwMode="auto">
            <a:xfrm>
              <a:off x="4556" y="12146"/>
              <a:ext cx="1702" cy="1047"/>
            </a:xfrm>
            <a:prstGeom prst="flowChartProcess">
              <a:avLst/>
            </a:prstGeom>
            <a:solidFill>
              <a:srgbClr val="FFFFFF"/>
            </a:solidFill>
            <a:ln w="9525">
              <a:solidFill>
                <a:srgbClr val="000000"/>
              </a:solidFill>
              <a:miter lim="800000"/>
              <a:headEnd/>
              <a:tailEnd/>
            </a:ln>
          </p:spPr>
          <p:txBody>
            <a:bodyPr/>
            <a:lstStyle/>
            <a:p>
              <a:pPr eaLnBrk="0" hangingPunct="0"/>
              <a:r>
                <a:rPr lang="en-US" altLang="en-US" sz="1200">
                  <a:latin typeface="Times New Roman" panose="02020603050405020304" pitchFamily="18" charset="0"/>
                </a:rPr>
                <a:t>Determine</a:t>
              </a:r>
            </a:p>
            <a:p>
              <a:pPr eaLnBrk="0" hangingPunct="0"/>
              <a:r>
                <a:rPr lang="en-US" altLang="en-US" sz="1200">
                  <a:latin typeface="Times New Roman" panose="02020603050405020304" pitchFamily="18" charset="0"/>
                </a:rPr>
                <a:t>Architecture Requirements</a:t>
              </a:r>
              <a:endParaRPr lang="en-US" altLang="en-US" sz="2400">
                <a:latin typeface="Arial Narrow" panose="020B0606020202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a:t>Examples</a:t>
            </a:r>
          </a:p>
        </p:txBody>
      </p:sp>
      <p:sp>
        <p:nvSpPr>
          <p:cNvPr id="388099" name="Rectangle 3"/>
          <p:cNvSpPr>
            <a:spLocks noGrp="1" noChangeArrowheads="1"/>
          </p:cNvSpPr>
          <p:nvPr>
            <p:ph idx="1"/>
          </p:nvPr>
        </p:nvSpPr>
        <p:spPr/>
        <p:txBody>
          <a:bodyPr/>
          <a:lstStyle/>
          <a:p>
            <a:r>
              <a:rPr lang="en-US" altLang="en-US" sz="2600"/>
              <a:t>A typical architecture requirement :</a:t>
            </a:r>
            <a:endParaRPr lang="en-US" altLang="en-US" sz="2600" i="1"/>
          </a:p>
          <a:p>
            <a:pPr lvl="1"/>
            <a:r>
              <a:rPr lang="en-US" altLang="en-US" sz="2200" i="1"/>
              <a:t>“Communications between components must be guaranteed to succeed with no message loss”</a:t>
            </a:r>
            <a:endParaRPr lang="en-US" altLang="en-US" sz="2200"/>
          </a:p>
          <a:p>
            <a:r>
              <a:rPr lang="en-US" altLang="en-US" sz="2600"/>
              <a:t>Some architecture requirements are constraints:</a:t>
            </a:r>
          </a:p>
          <a:p>
            <a:pPr lvl="1"/>
            <a:r>
              <a:rPr lang="en-US" altLang="en-US" sz="2200"/>
              <a:t>“</a:t>
            </a:r>
            <a:r>
              <a:rPr lang="en-US" altLang="en-US" sz="2200" i="1"/>
              <a:t>The system must use the existing IIS-based web server and use Active Server Page to process web requests</a:t>
            </a:r>
            <a:r>
              <a:rPr lang="en-US" altLang="en-US" sz="2200"/>
              <a:t>”</a:t>
            </a:r>
          </a:p>
          <a:p>
            <a:r>
              <a:rPr lang="en-US" altLang="en-US" sz="2600"/>
              <a:t>Constraints impose restrictions on the architecture and are (almost always) non-negotiable. </a:t>
            </a:r>
          </a:p>
          <a:p>
            <a:r>
              <a:rPr lang="en-US" altLang="en-US" sz="2600"/>
              <a:t>They limit the range of design choices an architect can make. </a:t>
            </a:r>
          </a:p>
        </p:txBody>
      </p:sp>
      <p:sp>
        <p:nvSpPr>
          <p:cNvPr id="4" name="Slide Number Placeholder 5"/>
          <p:cNvSpPr>
            <a:spLocks noGrp="1"/>
          </p:cNvSpPr>
          <p:nvPr>
            <p:ph type="sldNum" sz="quarter" idx="12"/>
          </p:nvPr>
        </p:nvSpPr>
        <p:spPr/>
        <p:txBody>
          <a:bodyPr/>
          <a:lstStyle/>
          <a:p>
            <a:fld id="{D2A9E4EF-477F-47E3-9ECB-9463575864F5}"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a:t>Quality Attribute Requirements</a:t>
            </a:r>
          </a:p>
        </p:txBody>
      </p:sp>
      <p:graphicFrame>
        <p:nvGraphicFramePr>
          <p:cNvPr id="389236" name="Group 116"/>
          <p:cNvGraphicFramePr>
            <a:graphicFrameLocks noGrp="1"/>
          </p:cNvGraphicFramePr>
          <p:nvPr>
            <p:ph type="tbl" idx="1"/>
          </p:nvPr>
        </p:nvGraphicFramePr>
        <p:xfrm>
          <a:off x="457200" y="1600200"/>
          <a:ext cx="8229600" cy="4705351"/>
        </p:xfrm>
        <a:graphic>
          <a:graphicData uri="http://schemas.openxmlformats.org/drawingml/2006/table">
            <a:tbl>
              <a:tblPr/>
              <a:tblGrid>
                <a:gridCol w="1763713">
                  <a:extLst>
                    <a:ext uri="{9D8B030D-6E8A-4147-A177-3AD203B41FA5}">
                      <a16:colId xmlns:a16="http://schemas.microsoft.com/office/drawing/2014/main" val="20000"/>
                    </a:ext>
                  </a:extLst>
                </a:gridCol>
                <a:gridCol w="6465887">
                  <a:extLst>
                    <a:ext uri="{9D8B030D-6E8A-4147-A177-3AD203B41FA5}">
                      <a16:colId xmlns:a16="http://schemas.microsoft.com/office/drawing/2014/main" val="20001"/>
                    </a:ext>
                  </a:extLst>
                </a:gridCol>
              </a:tblGrid>
              <a:tr h="4841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Quality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Attribute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Architecture Requirement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Performance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Application performance must provide sub-four second response times for 90% of requests.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Security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All communications must be authenticated and encrypted using certificates.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Resource </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Management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server component must run on a low end office-based server with 512MB memory.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Usability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user interface component must run in an Internet browser to support remote users.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101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Availability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system must run 24x7x365, with overall availability of 0.99.</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Reliability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No message loss is allowed, and all message delivery outcomes must be known with 30 seconds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Scalability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application must be able to handle a peak load of 500 concurrent users during the enrollment period.</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683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Modifiability</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architecture must support a phased migration from the current Forth Generation Language (4GL) version to a .NET systems technology solution.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5" name="Slide Number Placeholder 5"/>
          <p:cNvSpPr>
            <a:spLocks noGrp="1"/>
          </p:cNvSpPr>
          <p:nvPr>
            <p:ph type="sldNum" sz="quarter" idx="12"/>
          </p:nvPr>
        </p:nvSpPr>
        <p:spPr/>
        <p:txBody>
          <a:bodyPr/>
          <a:lstStyle/>
          <a:p>
            <a:fld id="{AC999E8F-217E-4D3B-920A-E5B8B156D95C}"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Constraints</a:t>
            </a:r>
          </a:p>
        </p:txBody>
      </p:sp>
      <p:graphicFrame>
        <p:nvGraphicFramePr>
          <p:cNvPr id="391234" name="Group 66"/>
          <p:cNvGraphicFramePr>
            <a:graphicFrameLocks noGrp="1"/>
          </p:cNvGraphicFramePr>
          <p:nvPr>
            <p:ph type="tbl" idx="1"/>
          </p:nvPr>
        </p:nvGraphicFramePr>
        <p:xfrm>
          <a:off x="457200" y="1600200"/>
          <a:ext cx="8229600" cy="4530726"/>
        </p:xfrm>
        <a:graphic>
          <a:graphicData uri="http://schemas.openxmlformats.org/drawingml/2006/table">
            <a:tbl>
              <a:tblPr/>
              <a:tblGrid>
                <a:gridCol w="1779588">
                  <a:extLst>
                    <a:ext uri="{9D8B030D-6E8A-4147-A177-3AD203B41FA5}">
                      <a16:colId xmlns:a16="http://schemas.microsoft.com/office/drawing/2014/main" val="20000"/>
                    </a:ext>
                  </a:extLst>
                </a:gridCol>
                <a:gridCol w="6450012">
                  <a:extLst>
                    <a:ext uri="{9D8B030D-6E8A-4147-A177-3AD203B41FA5}">
                      <a16:colId xmlns:a16="http://schemas.microsoft.com/office/drawing/2014/main" val="20001"/>
                    </a:ext>
                  </a:extLst>
                </a:gridCol>
              </a:tblGrid>
              <a:tr h="56038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Constraint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Architecture Requirement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Business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technology must run as a plug-in for MS BizTalk, as we want to sell this to Microsoft.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Development </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system must be written in Java so that we can use existing development staff.</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4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Schedule</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The first version of this product must be delivered within six months.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41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Business</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We want to work closely with and get more development funding from </a:t>
                      </a:r>
                      <a:r>
                        <a:rPr kumimoji="0" lang="en-US" altLang="en-US" sz="1400" b="0" i="1" u="none" strike="noStrike" cap="none" normalizeH="0" baseline="0">
                          <a:ln>
                            <a:noFill/>
                          </a:ln>
                          <a:solidFill>
                            <a:schemeClr val="tx1"/>
                          </a:solidFill>
                          <a:effectLst/>
                          <a:latin typeface="Times" panose="02020603050405020304" pitchFamily="18" charset="0"/>
                          <a:cs typeface="Times New Roman" panose="02020603050405020304" pitchFamily="18" charset="0"/>
                        </a:rPr>
                        <a:t>MegaHugeTech Corp</a:t>
                      </a:r>
                      <a:r>
                        <a:rPr kumimoji="0" lang="en-US" altLang="en-US" sz="14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 so we need to use their technology in our application.</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 name="Slide Number Placeholder 5"/>
          <p:cNvSpPr>
            <a:spLocks noGrp="1"/>
          </p:cNvSpPr>
          <p:nvPr>
            <p:ph type="sldNum" sz="quarter" idx="12"/>
          </p:nvPr>
        </p:nvSpPr>
        <p:spPr/>
        <p:txBody>
          <a:bodyPr/>
          <a:lstStyle/>
          <a:p>
            <a:fld id="{335A1C76-8ABA-4619-886F-7E38A68E14F1}"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a:t>Priorities</a:t>
            </a:r>
          </a:p>
        </p:txBody>
      </p:sp>
      <p:sp>
        <p:nvSpPr>
          <p:cNvPr id="393219" name="Rectangle 3"/>
          <p:cNvSpPr>
            <a:spLocks noGrp="1" noChangeArrowheads="1"/>
          </p:cNvSpPr>
          <p:nvPr>
            <p:ph idx="1"/>
          </p:nvPr>
        </p:nvSpPr>
        <p:spPr/>
        <p:txBody>
          <a:bodyPr/>
          <a:lstStyle/>
          <a:p>
            <a:pPr marL="571500" indent="-571500">
              <a:lnSpc>
                <a:spcPct val="80000"/>
              </a:lnSpc>
            </a:pPr>
            <a:r>
              <a:rPr lang="en-US" altLang="en-US" sz="2600"/>
              <a:t>All requirements are not equal</a:t>
            </a:r>
          </a:p>
          <a:p>
            <a:pPr marL="1090613" lvl="2" indent="-419100">
              <a:lnSpc>
                <a:spcPct val="80000"/>
              </a:lnSpc>
            </a:pPr>
            <a:r>
              <a:rPr lang="en-US" altLang="en-US" sz="2000" b="1"/>
              <a:t>High:</a:t>
            </a:r>
            <a:r>
              <a:rPr lang="en-US" altLang="en-US" sz="2000"/>
              <a:t> the application must support this requirement. </a:t>
            </a:r>
          </a:p>
          <a:p>
            <a:pPr marL="1090613" lvl="2" indent="-419100">
              <a:lnSpc>
                <a:spcPct val="80000"/>
              </a:lnSpc>
            </a:pPr>
            <a:r>
              <a:rPr lang="en-US" altLang="en-US" sz="2000" b="1"/>
              <a:t>Medium:</a:t>
            </a:r>
            <a:r>
              <a:rPr lang="en-US" altLang="en-US" sz="2000"/>
              <a:t> this requirement will need to be supported at some stage</a:t>
            </a:r>
          </a:p>
          <a:p>
            <a:pPr marL="1090613" lvl="2" indent="-419100">
              <a:lnSpc>
                <a:spcPct val="80000"/>
              </a:lnSpc>
            </a:pPr>
            <a:r>
              <a:rPr lang="en-US" altLang="en-US" sz="2000" b="1"/>
              <a:t>Low:</a:t>
            </a:r>
            <a:r>
              <a:rPr lang="en-US" altLang="en-US" sz="2000"/>
              <a:t> this is part of the requirements wish list. </a:t>
            </a:r>
          </a:p>
          <a:p>
            <a:pPr marL="571500" indent="-571500">
              <a:lnSpc>
                <a:spcPct val="80000"/>
              </a:lnSpc>
            </a:pPr>
            <a:r>
              <a:rPr lang="en-US" altLang="en-US" sz="2600"/>
              <a:t>Tricky in face of conflicts, eg:</a:t>
            </a:r>
          </a:p>
          <a:p>
            <a:pPr marL="839788" lvl="1" indent="-495300">
              <a:lnSpc>
                <a:spcPct val="80000"/>
              </a:lnSpc>
            </a:pPr>
            <a:r>
              <a:rPr lang="en-US" altLang="en-US" sz="2200"/>
              <a:t>Reusability of components in the solution versus rapid time-to-market. Making components generalized and reusable always takes more time and effort.</a:t>
            </a:r>
          </a:p>
          <a:p>
            <a:pPr marL="839788" lvl="1" indent="-495300">
              <a:lnSpc>
                <a:spcPct val="80000"/>
              </a:lnSpc>
            </a:pPr>
            <a:r>
              <a:rPr lang="en-US" altLang="en-US" sz="2200"/>
              <a:t>Minimal expenditure on COTS products versus reduced development effort/cost. COTS products mean you have to develop less code, but they cost money.</a:t>
            </a:r>
          </a:p>
          <a:p>
            <a:pPr marL="571500" indent="-571500">
              <a:lnSpc>
                <a:spcPct val="80000"/>
              </a:lnSpc>
            </a:pPr>
            <a:r>
              <a:rPr lang="en-US" altLang="en-US" sz="2600"/>
              <a:t>It’s design – not meant to be easy!</a:t>
            </a:r>
          </a:p>
        </p:txBody>
      </p:sp>
      <p:sp>
        <p:nvSpPr>
          <p:cNvPr id="4" name="Slide Number Placeholder 5"/>
          <p:cNvSpPr>
            <a:spLocks noGrp="1"/>
          </p:cNvSpPr>
          <p:nvPr>
            <p:ph type="sldNum" sz="quarter" idx="12"/>
          </p:nvPr>
        </p:nvSpPr>
        <p:spPr/>
        <p:txBody>
          <a:bodyPr/>
          <a:lstStyle/>
          <a:p>
            <a:fld id="{010D7175-13E6-4183-8633-B181DA9E7C22}" type="slidenum">
              <a:rPr lang="en-US" altLang="en-US"/>
              <a:pPr/>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3jHI15DKhAjxMEXJpVeVC1"/>
</p:tagLst>
</file>

<file path=ppt/tags/tag2.xml><?xml version="1.0" encoding="utf-8"?>
<p:tagLst xmlns:a="http://schemas.openxmlformats.org/drawingml/2006/main" xmlns:r="http://schemas.openxmlformats.org/officeDocument/2006/relationships" xmlns:p="http://schemas.openxmlformats.org/presentationml/2006/main">
  <p:tag name="DVSHAPEID" val="jlOGj1vFLavc785sersvpa"/>
</p:tagLst>
</file>

<file path=ppt/tags/tag3.xml><?xml version="1.0" encoding="utf-8"?>
<p:tagLst xmlns:a="http://schemas.openxmlformats.org/drawingml/2006/main" xmlns:r="http://schemas.openxmlformats.org/officeDocument/2006/relationships" xmlns:p="http://schemas.openxmlformats.org/presentationml/2006/main">
  <p:tag name="DVSHAPEID" val="PAMR5cOZmhW2ZlTkMCeBP8"/>
</p:tagLst>
</file>

<file path=ppt/tags/tag4.xml><?xml version="1.0" encoding="utf-8"?>
<p:tagLst xmlns:a="http://schemas.openxmlformats.org/drawingml/2006/main" xmlns:r="http://schemas.openxmlformats.org/officeDocument/2006/relationships" xmlns:p="http://schemas.openxmlformats.org/presentationml/2006/main">
  <p:tag name="DVSHAPEID" val="1zxODWHNs6B9weTrViQLOe"/>
</p:tagLst>
</file>

<file path=ppt/tags/tag5.xml><?xml version="1.0" encoding="utf-8"?>
<p:tagLst xmlns:a="http://schemas.openxmlformats.org/drawingml/2006/main" xmlns:r="http://schemas.openxmlformats.org/officeDocument/2006/relationships" xmlns:p="http://schemas.openxmlformats.org/presentationml/2006/main">
  <p:tag name="DVSHAPEID" val="g58KyTFQgNlGyckhySizP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TotalTime>
  <Words>3197</Words>
  <Application>Microsoft Office PowerPoint</Application>
  <PresentationFormat>On-screen Show (4:3)</PresentationFormat>
  <Paragraphs>429</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Narrow</vt:lpstr>
      <vt:lpstr>Calibri</vt:lpstr>
      <vt:lpstr>MS PGothic</vt:lpstr>
      <vt:lpstr>Tahoma</vt:lpstr>
      <vt:lpstr>Times</vt:lpstr>
      <vt:lpstr>Times New Roman</vt:lpstr>
      <vt:lpstr>Wingdings</vt:lpstr>
      <vt:lpstr>Wingdings 2</vt:lpstr>
      <vt:lpstr>Office Theme</vt:lpstr>
      <vt:lpstr>CTT526 - Kiến trúc phần mềm Quy trình  kiến trúc phần mềm</vt:lpstr>
      <vt:lpstr>PowerPoint Presentation</vt:lpstr>
      <vt:lpstr>A Software Architecture Process</vt:lpstr>
      <vt:lpstr>An Architecture Process</vt:lpstr>
      <vt:lpstr>Determine Architectural Requirements </vt:lpstr>
      <vt:lpstr>Examples</vt:lpstr>
      <vt:lpstr>Quality Attribute Requirements</vt:lpstr>
      <vt:lpstr>Constraints</vt:lpstr>
      <vt:lpstr>Priorities</vt:lpstr>
      <vt:lpstr>Architecture Design</vt:lpstr>
      <vt:lpstr>Choosing the Architecture Framework</vt:lpstr>
      <vt:lpstr>N-Tier Client Server Pattern</vt:lpstr>
      <vt:lpstr>N-Tier Client Server – Quality Attribute Analysis</vt:lpstr>
      <vt:lpstr>Messaging Pattern</vt:lpstr>
      <vt:lpstr>Messaging – Quality Attribute Analysis</vt:lpstr>
      <vt:lpstr>Publish-Subscribe Pattern</vt:lpstr>
      <vt:lpstr>Publish-Subscribe – Quality Attribute Analysis</vt:lpstr>
      <vt:lpstr>Broker Pattern</vt:lpstr>
      <vt:lpstr>Broker Pattern - Quality Attribute Analysis</vt:lpstr>
      <vt:lpstr>Process Coordinator Pattern</vt:lpstr>
      <vt:lpstr>Process Coordinator – Quality Attribute Analysis</vt:lpstr>
      <vt:lpstr>Allocate Components</vt:lpstr>
      <vt:lpstr>Some Design Guidelines</vt:lpstr>
      <vt:lpstr>A Simple Design Example</vt:lpstr>
      <vt:lpstr>Example Design</vt:lpstr>
      <vt:lpstr>Architecture Validation</vt:lpstr>
      <vt:lpstr>Scenarios</vt:lpstr>
      <vt:lpstr>Scenario Examples</vt:lpstr>
      <vt:lpstr>Scenarios for Order Processing Example</vt:lpstr>
      <vt:lpstr>Prototyping</vt:lpstr>
      <vt:lpstr>Prototyping Strategy</vt:lpstr>
      <vt:lpstr>Prototyping Thoughts</vt:lpstr>
      <vt:lpstr>Summary</vt:lpstr>
    </vt:vector>
  </TitlesOfParts>
  <Company>Pacific Northwest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Software Architecture</dc:title>
  <dc:creator>igorton</dc:creator>
  <cp:lastModifiedBy>Minh-Triet TRAN</cp:lastModifiedBy>
  <cp:revision>36</cp:revision>
  <cp:lastPrinted>1601-01-01T00:00:00Z</cp:lastPrinted>
  <dcterms:created xsi:type="dcterms:W3CDTF">2006-07-10T22:59:29Z</dcterms:created>
  <dcterms:modified xsi:type="dcterms:W3CDTF">2016-02-24T10:27:19Z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