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3" r:id="rId5"/>
    <p:sldId id="264" r:id="rId6"/>
    <p:sldId id="265" r:id="rId7"/>
    <p:sldId id="259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7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0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59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4071D-E6CC-4C2A-8BFB-BCEE120A34F9}" type="datetimeFigureOut">
              <a:rPr lang="en-US" smtClean="0"/>
              <a:t>11/22/2017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8F531-9496-4497-8EC7-1D60C310F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0472" y="2646216"/>
            <a:ext cx="78278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Requirement App :</a:t>
            </a:r>
            <a:endParaRPr lang="en-US" sz="1600" smtClean="0"/>
          </a:p>
          <a:p>
            <a:pPr algn="ctr"/>
            <a:r>
              <a:rPr lang="en-US" sz="2400" smtClean="0"/>
              <a:t>HAPPY DAY</a:t>
            </a:r>
            <a:r>
              <a:rPr lang="en-US" sz="1600" smtClean="0"/>
              <a:t> 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679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56860" y="1422909"/>
            <a:ext cx="6832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Ngày hôm nay của </a:t>
            </a:r>
            <a:r>
              <a:rPr lang="en-US" sz="4800" i="1" smtClean="0"/>
              <a:t>Anh/Chị </a:t>
            </a:r>
            <a:r>
              <a:rPr lang="en-US" sz="4800" i="1" smtClean="0"/>
              <a:t>ra sao? </a:t>
            </a:r>
            <a:r>
              <a:rPr lang="en-US" sz="4800" i="1" smtClean="0">
                <a:solidFill>
                  <a:srgbClr val="FF0000"/>
                </a:solidFill>
              </a:rPr>
              <a:t>*</a:t>
            </a:r>
            <a:endParaRPr lang="en-US" sz="4800" i="1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315874" y="3286163"/>
            <a:ext cx="1675317" cy="157940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Quá chán</a:t>
            </a: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595745" y="512618"/>
            <a:ext cx="879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1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9809" y="5396783"/>
            <a:ext cx="955223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 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*Luôn hiện Trang này (trang chủ) trên màn hình App – sau khi đánh giá xong, tự động chuyển về trang này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*Mầu từng ô chuyển dần kiẻu như mầu trên màn hình + dung bộ ticker mặt cười mặt khóc để làm cho sinh động 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*</a:t>
            </a:r>
            <a:r>
              <a:rPr lang="en-US" sz="1600" i="1" smtClean="0">
                <a:solidFill>
                  <a:srgbClr val="FF0000"/>
                </a:solidFill>
              </a:rPr>
              <a:t>Nếu </a:t>
            </a:r>
            <a:r>
              <a:rPr lang="en-US" sz="1600" i="1" smtClean="0">
                <a:solidFill>
                  <a:srgbClr val="FF0000"/>
                </a:solidFill>
              </a:rPr>
              <a:t>đánh giá </a:t>
            </a:r>
            <a:r>
              <a:rPr lang="en-US" sz="1600" i="1" smtClean="0">
                <a:solidFill>
                  <a:srgbClr val="FF0000"/>
                </a:solidFill>
              </a:rPr>
              <a:t>“RẤT TUYỆT VỜI” ; “TỐT” </a:t>
            </a:r>
            <a:r>
              <a:rPr lang="en-US" sz="1600" i="1" smtClean="0">
                <a:solidFill>
                  <a:srgbClr val="FF0000"/>
                </a:solidFill>
              </a:rPr>
              <a:t>-&gt; Chuyển trang </a:t>
            </a:r>
            <a:r>
              <a:rPr lang="en-US" sz="1600" i="1" smtClean="0">
                <a:solidFill>
                  <a:srgbClr val="FF0000"/>
                </a:solidFill>
              </a:rPr>
              <a:t>6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**</a:t>
            </a:r>
            <a:r>
              <a:rPr lang="en-US" sz="1600" i="1" smtClean="0">
                <a:solidFill>
                  <a:srgbClr val="FF0000"/>
                </a:solidFill>
              </a:rPr>
              <a:t>Nếu </a:t>
            </a:r>
            <a:r>
              <a:rPr lang="en-US" sz="1600" i="1" smtClean="0">
                <a:solidFill>
                  <a:srgbClr val="FF0000"/>
                </a:solidFill>
              </a:rPr>
              <a:t>đánh giá “</a:t>
            </a:r>
            <a:r>
              <a:rPr lang="en-US" sz="1600" i="1" smtClean="0">
                <a:solidFill>
                  <a:srgbClr val="FF0000"/>
                </a:solidFill>
              </a:rPr>
              <a:t>BÌNH THƯỜNG” ; CHÁN ; QUÁ CHÁN -&gt; </a:t>
            </a:r>
            <a:r>
              <a:rPr lang="en-US" sz="1600" i="1" smtClean="0">
                <a:solidFill>
                  <a:srgbClr val="FF0000"/>
                </a:solidFill>
              </a:rPr>
              <a:t>chuyển trang </a:t>
            </a:r>
            <a:r>
              <a:rPr lang="en-US" sz="1600" i="1" smtClean="0">
                <a:solidFill>
                  <a:srgbClr val="FF0000"/>
                </a:solidFill>
              </a:rPr>
              <a:t>2</a:t>
            </a:r>
            <a:endParaRPr lang="en-US" sz="1600" i="1">
              <a:solidFill>
                <a:srgbClr val="FF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48529" y="3286162"/>
            <a:ext cx="1675317" cy="157940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Chán</a:t>
            </a:r>
            <a:endParaRPr lang="en-US" sz="2400"/>
          </a:p>
        </p:txBody>
      </p:sp>
      <p:sp>
        <p:nvSpPr>
          <p:cNvPr id="15" name="Oval 14"/>
          <p:cNvSpPr/>
          <p:nvPr/>
        </p:nvSpPr>
        <p:spPr>
          <a:xfrm>
            <a:off x="5390480" y="3286165"/>
            <a:ext cx="1675317" cy="157940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Bình thường</a:t>
            </a:r>
            <a:endParaRPr lang="en-US" sz="2400"/>
          </a:p>
        </p:txBody>
      </p:sp>
      <p:sp>
        <p:nvSpPr>
          <p:cNvPr id="16" name="Oval 15"/>
          <p:cNvSpPr/>
          <p:nvPr/>
        </p:nvSpPr>
        <p:spPr>
          <a:xfrm>
            <a:off x="3423135" y="3286164"/>
            <a:ext cx="1675317" cy="157940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Tốt</a:t>
            </a:r>
            <a:r>
              <a:rPr lang="en-US" sz="2400" smtClean="0"/>
              <a:t> </a:t>
            </a:r>
            <a:endParaRPr lang="en-US" sz="2400"/>
          </a:p>
        </p:txBody>
      </p:sp>
      <p:sp>
        <p:nvSpPr>
          <p:cNvPr id="17" name="Oval 16"/>
          <p:cNvSpPr/>
          <p:nvPr/>
        </p:nvSpPr>
        <p:spPr>
          <a:xfrm>
            <a:off x="1465086" y="3286164"/>
            <a:ext cx="1675317" cy="15794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Rất tuyệt vời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1228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0526" y="1233054"/>
            <a:ext cx="833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Anh/Chị là học viên hay cán bộ FSB? </a:t>
            </a:r>
            <a:r>
              <a:rPr lang="en-US" sz="4800" i="1" smtClean="0">
                <a:solidFill>
                  <a:srgbClr val="FF0000"/>
                </a:solidFill>
              </a:rPr>
              <a:t>*</a:t>
            </a:r>
            <a:endParaRPr lang="en-US" sz="4800" i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512618"/>
            <a:ext cx="879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</a:t>
            </a:r>
            <a:r>
              <a:rPr lang="en-US" b="1" smtClean="0">
                <a:solidFill>
                  <a:srgbClr val="FF0000"/>
                </a:solidFill>
              </a:rPr>
              <a:t>2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82981" y="2973709"/>
            <a:ext cx="7848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Học viên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Cán </a:t>
            </a:r>
            <a:r>
              <a:rPr lang="en-US" sz="3200" smtClean="0"/>
              <a:t>bộ; </a:t>
            </a:r>
            <a:r>
              <a:rPr lang="en-US" sz="3200" smtClean="0"/>
              <a:t>Giảng viên FSB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Khách đến công tác và làm việc tại Viện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/>
          </a:p>
        </p:txBody>
      </p:sp>
      <p:sp>
        <p:nvSpPr>
          <p:cNvPr id="5" name="TextBox 4"/>
          <p:cNvSpPr txBox="1"/>
          <p:nvPr/>
        </p:nvSpPr>
        <p:spPr>
          <a:xfrm>
            <a:off x="861570" y="5344391"/>
            <a:ext cx="333617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Chỉ click 1 trong 3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</a:t>
            </a:r>
            <a:r>
              <a:rPr lang="en-US" sz="1600" i="1" smtClean="0">
                <a:solidFill>
                  <a:srgbClr val="FF0000"/>
                </a:solidFill>
              </a:rPr>
              <a:t>Nếu click Học </a:t>
            </a:r>
            <a:r>
              <a:rPr lang="en-US" sz="1600" i="1" smtClean="0">
                <a:solidFill>
                  <a:srgbClr val="FF0000"/>
                </a:solidFill>
              </a:rPr>
              <a:t>viên -&gt; chuyển trang </a:t>
            </a:r>
            <a:r>
              <a:rPr lang="en-US" sz="1600" i="1" smtClean="0">
                <a:solidFill>
                  <a:srgbClr val="FF0000"/>
                </a:solidFill>
              </a:rPr>
              <a:t>3 </a:t>
            </a:r>
            <a:endParaRPr lang="en-US" sz="1600" i="1" smtClean="0">
              <a:solidFill>
                <a:srgbClr val="FF0000"/>
              </a:solidFill>
            </a:endParaRPr>
          </a:p>
          <a:p>
            <a:r>
              <a:rPr lang="en-US" sz="1600" i="1" smtClean="0">
                <a:solidFill>
                  <a:srgbClr val="FF0000"/>
                </a:solidFill>
              </a:rPr>
              <a:t>- Nếu click CBGV </a:t>
            </a:r>
            <a:r>
              <a:rPr lang="en-US" sz="1600" i="1" smtClean="0">
                <a:solidFill>
                  <a:srgbClr val="FF0000"/>
                </a:solidFill>
              </a:rPr>
              <a:t>-&gt; chuyển trang 4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</a:t>
            </a:r>
            <a:r>
              <a:rPr lang="en-US" sz="1600" i="1" smtClean="0">
                <a:solidFill>
                  <a:srgbClr val="FF0000"/>
                </a:solidFill>
              </a:rPr>
              <a:t>Nếu click khách </a:t>
            </a:r>
            <a:r>
              <a:rPr lang="en-US" sz="1600" i="1" smtClean="0">
                <a:solidFill>
                  <a:srgbClr val="FF0000"/>
                </a:solidFill>
              </a:rPr>
              <a:t>… -&gt; chuyển trang 5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4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0526" y="1233054"/>
            <a:ext cx="833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Xin </a:t>
            </a:r>
            <a:r>
              <a:rPr lang="en-US" sz="4800" i="1" smtClean="0"/>
              <a:t>Anh/Chị cho </a:t>
            </a:r>
            <a:r>
              <a:rPr lang="en-US" sz="4800" i="1" smtClean="0"/>
              <a:t>biết điều </a:t>
            </a:r>
            <a:r>
              <a:rPr lang="en-US" sz="4800" i="1" smtClean="0"/>
              <a:t>gì không thỏa mãn </a:t>
            </a:r>
            <a:r>
              <a:rPr lang="en-US" sz="4800" i="1" smtClean="0"/>
              <a:t>nhất? </a:t>
            </a:r>
            <a:r>
              <a:rPr lang="en-US" sz="4800" i="1" smtClean="0">
                <a:solidFill>
                  <a:srgbClr val="FF0000"/>
                </a:solidFill>
              </a:rPr>
              <a:t>*</a:t>
            </a:r>
            <a:endParaRPr lang="en-US" sz="4800" i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512618"/>
            <a:ext cx="2510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</a:t>
            </a:r>
            <a:r>
              <a:rPr lang="en-US" b="1">
                <a:solidFill>
                  <a:srgbClr val="FF0000"/>
                </a:solidFill>
              </a:rPr>
              <a:t>3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(là </a:t>
            </a:r>
            <a:r>
              <a:rPr lang="en-US" smtClean="0">
                <a:solidFill>
                  <a:srgbClr val="FF0000"/>
                </a:solidFill>
              </a:rPr>
              <a:t>HV đánh </a:t>
            </a:r>
            <a:r>
              <a:rPr lang="en-US" smtClean="0">
                <a:solidFill>
                  <a:srgbClr val="FF0000"/>
                </a:solidFill>
              </a:rPr>
              <a:t>giá)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71268" y="2969955"/>
            <a:ext cx="83027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Về chất </a:t>
            </a:r>
            <a:r>
              <a:rPr lang="en-US" sz="3200" smtClean="0"/>
              <a:t>lượng bài giảng chuyên </a:t>
            </a:r>
            <a:r>
              <a:rPr lang="en-US" sz="3200" smtClean="0"/>
              <a:t>môn ngày hôm nay</a:t>
            </a:r>
            <a:endParaRPr lang="en-US" sz="320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Về chất lượng CSVC, IT hỗ trợ học tập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Về tinh </a:t>
            </a:r>
            <a:r>
              <a:rPr lang="en-US" sz="3200" smtClean="0"/>
              <a:t>thần hỗ trợ của cán bộ FSB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Khác</a:t>
            </a:r>
            <a:endParaRPr lang="en-US" sz="3200"/>
          </a:p>
        </p:txBody>
      </p:sp>
      <p:sp>
        <p:nvSpPr>
          <p:cNvPr id="6" name="TextBox 5"/>
          <p:cNvSpPr txBox="1"/>
          <p:nvPr/>
        </p:nvSpPr>
        <p:spPr>
          <a:xfrm>
            <a:off x="861570" y="5524500"/>
            <a:ext cx="20049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Click 1 trong 4</a:t>
            </a:r>
            <a:endParaRPr lang="en-US" sz="1600" i="1" smtClean="0">
              <a:solidFill>
                <a:srgbClr val="FF0000"/>
              </a:solidFill>
            </a:endParaRPr>
          </a:p>
          <a:p>
            <a:r>
              <a:rPr lang="en-US" sz="1600" i="1" smtClean="0">
                <a:solidFill>
                  <a:srgbClr val="FF0000"/>
                </a:solidFill>
              </a:rPr>
              <a:t>- Xong chuyển trang 6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12618"/>
            <a:ext cx="24471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4 </a:t>
            </a:r>
            <a:r>
              <a:rPr lang="en-US" smtClean="0">
                <a:solidFill>
                  <a:srgbClr val="FF0000"/>
                </a:solidFill>
              </a:rPr>
              <a:t>(</a:t>
            </a:r>
            <a:r>
              <a:rPr lang="en-US" smtClean="0">
                <a:solidFill>
                  <a:srgbClr val="FF0000"/>
                </a:solidFill>
              </a:rPr>
              <a:t>CBGV đánh giá)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5964" y="3545209"/>
            <a:ext cx="86010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CSVC, thiết bị của FSB không hỗ trợ tốt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Tính cộng tác trong công việc của đồng nghiệp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Khác</a:t>
            </a:r>
            <a:endParaRPr lang="en-US" sz="320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3528" y="1227364"/>
            <a:ext cx="833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Xin </a:t>
            </a:r>
            <a:r>
              <a:rPr lang="en-US" sz="4800" i="1" smtClean="0"/>
              <a:t>Anh/Chị cho </a:t>
            </a:r>
            <a:r>
              <a:rPr lang="en-US" sz="4800" i="1" smtClean="0"/>
              <a:t>biết điều </a:t>
            </a:r>
            <a:r>
              <a:rPr lang="en-US" sz="4800" i="1" smtClean="0"/>
              <a:t>gì không thỏa mãn </a:t>
            </a:r>
            <a:r>
              <a:rPr lang="en-US" sz="4800" i="1" smtClean="0"/>
              <a:t>nhất? </a:t>
            </a:r>
            <a:r>
              <a:rPr lang="en-US" sz="4800" i="1" smtClean="0">
                <a:solidFill>
                  <a:srgbClr val="FF0000"/>
                </a:solidFill>
              </a:rPr>
              <a:t>*</a:t>
            </a:r>
            <a:endParaRPr lang="en-US" sz="4800" i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570" y="5524500"/>
            <a:ext cx="20049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Click 1 trong 3</a:t>
            </a:r>
            <a:endParaRPr lang="en-US" sz="1600" i="1" smtClean="0">
              <a:solidFill>
                <a:srgbClr val="FF0000"/>
              </a:solidFill>
            </a:endParaRPr>
          </a:p>
          <a:p>
            <a:r>
              <a:rPr lang="en-US" sz="1600" i="1" smtClean="0">
                <a:solidFill>
                  <a:srgbClr val="FF0000"/>
                </a:solidFill>
              </a:rPr>
              <a:t>- Xong chuyển trang 6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609600" y="512618"/>
            <a:ext cx="259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</a:t>
            </a:r>
            <a:r>
              <a:rPr lang="en-US" b="1">
                <a:solidFill>
                  <a:srgbClr val="FF0000"/>
                </a:solidFill>
              </a:rPr>
              <a:t>5</a:t>
            </a:r>
            <a:r>
              <a:rPr lang="en-US" b="1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(Khách </a:t>
            </a:r>
            <a:r>
              <a:rPr lang="en-US" smtClean="0">
                <a:solidFill>
                  <a:srgbClr val="FF0000"/>
                </a:solidFill>
              </a:rPr>
              <a:t>đánh </a:t>
            </a:r>
            <a:r>
              <a:rPr lang="en-US" smtClean="0">
                <a:solidFill>
                  <a:srgbClr val="FF0000"/>
                </a:solidFill>
              </a:rPr>
              <a:t>giá)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5964" y="3142438"/>
            <a:ext cx="86010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Sự đón tiếp của </a:t>
            </a:r>
            <a:r>
              <a:rPr lang="en-US" sz="3200" smtClean="0"/>
              <a:t>FSB</a:t>
            </a:r>
            <a:endParaRPr lang="en-US" sz="3200" smtClean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Tính chuyên nghiệp trong công việc của người FSB.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200" smtClean="0"/>
              <a:t>Khác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smtClean="0"/>
          </a:p>
        </p:txBody>
      </p:sp>
      <p:sp>
        <p:nvSpPr>
          <p:cNvPr id="6" name="TextBox 5"/>
          <p:cNvSpPr txBox="1"/>
          <p:nvPr/>
        </p:nvSpPr>
        <p:spPr>
          <a:xfrm>
            <a:off x="2253528" y="1227364"/>
            <a:ext cx="833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i="1" smtClean="0"/>
              <a:t>Xin </a:t>
            </a:r>
            <a:r>
              <a:rPr lang="en-US" sz="4800" i="1" smtClean="0"/>
              <a:t>Anh/Chị cho </a:t>
            </a:r>
            <a:r>
              <a:rPr lang="en-US" sz="4800" i="1" smtClean="0"/>
              <a:t>biết điều </a:t>
            </a:r>
            <a:r>
              <a:rPr lang="en-US" sz="4800" i="1" smtClean="0"/>
              <a:t>gì không thỏa mãn </a:t>
            </a:r>
            <a:r>
              <a:rPr lang="en-US" sz="4800" i="1" smtClean="0"/>
              <a:t>nhất? </a:t>
            </a:r>
            <a:r>
              <a:rPr lang="en-US" sz="4800" i="1" smtClean="0">
                <a:solidFill>
                  <a:srgbClr val="FF0000"/>
                </a:solidFill>
              </a:rPr>
              <a:t>*</a:t>
            </a:r>
            <a:endParaRPr lang="en-US" sz="4800" i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597" y="5524500"/>
            <a:ext cx="200497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Click 1 trong 3</a:t>
            </a:r>
            <a:endParaRPr lang="en-US" sz="1600" i="1" smtClean="0">
              <a:solidFill>
                <a:srgbClr val="FF0000"/>
              </a:solidFill>
            </a:endParaRPr>
          </a:p>
          <a:p>
            <a:r>
              <a:rPr lang="en-US" sz="1600" i="1" smtClean="0">
                <a:solidFill>
                  <a:srgbClr val="FF0000"/>
                </a:solidFill>
              </a:rPr>
              <a:t>- Xong chuyển trang 6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8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106" y="1607118"/>
            <a:ext cx="8333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smtClean="0"/>
              <a:t>Thank You</a:t>
            </a:r>
          </a:p>
          <a:p>
            <a:pPr algn="ctr"/>
            <a:r>
              <a:rPr lang="en-US" sz="4800" i="1"/>
              <a:t>a</a:t>
            </a:r>
            <a:r>
              <a:rPr lang="en-US" sz="4800" i="1" smtClean="0"/>
              <a:t>nd happy a nice day!</a:t>
            </a:r>
            <a:endParaRPr lang="en-US" sz="4800" i="1"/>
          </a:p>
        </p:txBody>
      </p:sp>
      <p:sp>
        <p:nvSpPr>
          <p:cNvPr id="11" name="TextBox 10"/>
          <p:cNvSpPr txBox="1"/>
          <p:nvPr/>
        </p:nvSpPr>
        <p:spPr>
          <a:xfrm>
            <a:off x="609600" y="512618"/>
            <a:ext cx="879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6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597" y="5524500"/>
            <a:ext cx="351160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Auto chuyển về trang 1 sau 3” (3 giây)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85106" y="1607118"/>
            <a:ext cx="83335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i="1" smtClean="0"/>
              <a:t>Thank You</a:t>
            </a:r>
          </a:p>
          <a:p>
            <a:pPr algn="ctr"/>
            <a:r>
              <a:rPr lang="en-US" sz="4800" i="1"/>
              <a:t>a</a:t>
            </a:r>
            <a:r>
              <a:rPr lang="en-US" sz="4800" i="1" smtClean="0"/>
              <a:t>nd happy a nice day!</a:t>
            </a:r>
            <a:endParaRPr lang="en-US" sz="4800" i="1"/>
          </a:p>
        </p:txBody>
      </p:sp>
      <p:sp>
        <p:nvSpPr>
          <p:cNvPr id="11" name="TextBox 10"/>
          <p:cNvSpPr txBox="1"/>
          <p:nvPr/>
        </p:nvSpPr>
        <p:spPr>
          <a:xfrm>
            <a:off x="609600" y="512618"/>
            <a:ext cx="8794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Trang </a:t>
            </a:r>
            <a:r>
              <a:rPr lang="en-US" b="1" smtClean="0">
                <a:solidFill>
                  <a:srgbClr val="FF0000"/>
                </a:solidFill>
              </a:rPr>
              <a:t>7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0365" y="411479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Anh/Chị có thể để lại </a:t>
            </a:r>
            <a:r>
              <a:rPr lang="en-US" smtClean="0"/>
              <a:t>email của để FSB  có thể trao </a:t>
            </a:r>
            <a:r>
              <a:rPr lang="en-US" smtClean="0"/>
              <a:t>đổi làm rõ </a:t>
            </a:r>
            <a:r>
              <a:rPr lang="en-US" smtClean="0"/>
              <a:t>thêm.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64036" y="4250918"/>
            <a:ext cx="2909454" cy="374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ubmi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71" y="4983307"/>
            <a:ext cx="1296994" cy="13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19469" y="5604372"/>
            <a:ext cx="402578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smtClean="0">
                <a:solidFill>
                  <a:srgbClr val="FF0000"/>
                </a:solidFill>
              </a:rPr>
              <a:t>Ghi chú: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Fix chuẩn email mới cho nhập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Có thể không cần nhập email vẫn cho Submit</a:t>
            </a:r>
          </a:p>
          <a:p>
            <a:r>
              <a:rPr lang="en-US" sz="1600" i="1" smtClean="0">
                <a:solidFill>
                  <a:srgbClr val="FF0000"/>
                </a:solidFill>
              </a:rPr>
              <a:t>- Auto chuyển về trang 1 sau khi Submit</a:t>
            </a:r>
            <a:endParaRPr lang="en-US" sz="16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00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2325" y="831271"/>
            <a:ext cx="9684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BÁO CÁO VÀ QUYỀN:</a:t>
            </a:r>
          </a:p>
          <a:p>
            <a:endParaRPr lang="en-US" sz="1400"/>
          </a:p>
          <a:p>
            <a:pPr marL="342900" indent="-342900">
              <a:buAutoNum type="arabicPeriod"/>
            </a:pPr>
            <a:r>
              <a:rPr lang="en-US" sz="1400" smtClean="0"/>
              <a:t>Sử dụng được trên cả 2 app IOS và Androi (có thể làm trên IOS trước)</a:t>
            </a:r>
          </a:p>
          <a:p>
            <a:pPr marL="342900" indent="-342900">
              <a:buAutoNum type="arabicPeriod"/>
            </a:pPr>
            <a:r>
              <a:rPr lang="en-US" sz="1400"/>
              <a:t>Lưu Data báo cáo theo miền đánh giá (bằng cách Auto check IP; (chỉ tổng hợp theo 4 cơ sỏ</a:t>
            </a:r>
            <a:r>
              <a:rPr lang="en-US" sz="1400"/>
              <a:t>) </a:t>
            </a:r>
            <a:endParaRPr lang="en-US" sz="1400" smtClean="0"/>
          </a:p>
          <a:p>
            <a:pPr lvl="1"/>
            <a:r>
              <a:rPr lang="en-US" sz="1400" smtClean="0"/>
              <a:t>1</a:t>
            </a:r>
            <a:r>
              <a:rPr lang="en-US" sz="1400"/>
              <a:t>. nếu IP ở khu vực HN -&gt; Báo cáo cơ sở HN;		2. nếu IP ở khu vực HCM -&gt; Báo cáo cơ sở HCM</a:t>
            </a:r>
          </a:p>
          <a:p>
            <a:pPr lvl="1"/>
            <a:r>
              <a:rPr lang="en-US" sz="1400" smtClean="0"/>
              <a:t>2. nếu </a:t>
            </a:r>
            <a:r>
              <a:rPr lang="en-US" sz="1400"/>
              <a:t>IP ở khu </a:t>
            </a:r>
            <a:r>
              <a:rPr lang="en-US" sz="1400"/>
              <a:t>vực </a:t>
            </a:r>
            <a:r>
              <a:rPr lang="en-US" sz="1400" smtClean="0"/>
              <a:t>ĐN </a:t>
            </a:r>
            <a:r>
              <a:rPr lang="en-US" sz="1400"/>
              <a:t>-&gt; Báo cáo cơ </a:t>
            </a:r>
            <a:r>
              <a:rPr lang="en-US" sz="1400"/>
              <a:t>sở </a:t>
            </a:r>
            <a:r>
              <a:rPr lang="en-US" sz="1400" smtClean="0"/>
              <a:t>ĐN;		4. nếu </a:t>
            </a:r>
            <a:r>
              <a:rPr lang="en-US" sz="1400"/>
              <a:t>IP ở khu </a:t>
            </a:r>
            <a:r>
              <a:rPr lang="en-US" sz="1400"/>
              <a:t>vực </a:t>
            </a:r>
            <a:r>
              <a:rPr lang="en-US" sz="1400" smtClean="0"/>
              <a:t>Cthơ </a:t>
            </a:r>
            <a:r>
              <a:rPr lang="en-US" sz="1400"/>
              <a:t>-&gt; Báo cáo cơ </a:t>
            </a:r>
            <a:r>
              <a:rPr lang="en-US" sz="1400"/>
              <a:t>sở </a:t>
            </a:r>
            <a:r>
              <a:rPr lang="en-US" sz="1400" smtClean="0"/>
              <a:t>Cthơ; </a:t>
            </a:r>
          </a:p>
          <a:p>
            <a:pPr lvl="1"/>
            <a:endParaRPr lang="en-US" sz="1400" smtClean="0"/>
          </a:p>
          <a:p>
            <a:pPr lvl="1"/>
            <a:r>
              <a:rPr lang="en-US" sz="1400" smtClean="0"/>
              <a:t>Trường hợp việc này khó quá thì sẽ đưa luôn vào Trang 2 để người điền thông tin có các cơ sở luôn (trên trang 2)</a:t>
            </a:r>
          </a:p>
          <a:p>
            <a:pPr lvl="1"/>
            <a:endParaRPr lang="en-US" sz="1400" smtClean="0"/>
          </a:p>
          <a:p>
            <a:pPr marL="342900" indent="-342900">
              <a:buAutoNum type="arabicPeriod" startAt="3"/>
            </a:pPr>
            <a:r>
              <a:rPr lang="en-US" sz="1400" smtClean="0"/>
              <a:t>Báo cáo Quàn trị (từ data thu thập được):</a:t>
            </a:r>
          </a:p>
          <a:p>
            <a:pPr marL="742950" lvl="1" indent="-285750">
              <a:buFontTx/>
              <a:buChar char="-"/>
            </a:pPr>
            <a:r>
              <a:rPr lang="en-US" sz="1400" smtClean="0"/>
              <a:t>C</a:t>
            </a:r>
            <a:r>
              <a:rPr lang="en-US" sz="1400" smtClean="0"/>
              <a:t>hia </a:t>
            </a:r>
            <a:r>
              <a:rPr lang="en-US" sz="1400"/>
              <a:t>điểm trung binh từ 1-</a:t>
            </a:r>
            <a:r>
              <a:rPr lang="en-US" sz="1400"/>
              <a:t>&gt;</a:t>
            </a:r>
            <a:r>
              <a:rPr lang="en-US" sz="1400" smtClean="0"/>
              <a:t>5 (cao nhất)</a:t>
            </a:r>
          </a:p>
          <a:p>
            <a:pPr marL="742950" lvl="1" indent="-285750">
              <a:buFontTx/>
              <a:buChar char="-"/>
            </a:pPr>
            <a:r>
              <a:rPr lang="en-US" sz="1400" smtClean="0"/>
              <a:t>Báo cáo online (tự đông cập nhật ngày 2 lần; đầu giờ chiều (13h); cuối giờ chiều (18h) </a:t>
            </a:r>
          </a:p>
          <a:p>
            <a:pPr marL="742950" lvl="1" indent="-285750">
              <a:buFontTx/>
              <a:buChar char="-"/>
            </a:pPr>
            <a:r>
              <a:rPr lang="en-US" sz="1400" smtClean="0"/>
              <a:t>Tất cả báo cáo = các biểu đồ trên 1 màn hình có thể show ra được trên TV &amp; po</a:t>
            </a:r>
          </a:p>
          <a:p>
            <a:pPr marL="1200150" lvl="2" indent="-285750">
              <a:buFontTx/>
              <a:buChar char="-"/>
            </a:pPr>
            <a:r>
              <a:rPr lang="en-US" sz="1400" smtClean="0"/>
              <a:t>B/cáo theo tháng toàn FSB (có mẫu gửi sau)</a:t>
            </a:r>
          </a:p>
          <a:p>
            <a:pPr marL="1200150" lvl="2" indent="-285750">
              <a:buFontTx/>
              <a:buChar char="-"/>
            </a:pPr>
            <a:r>
              <a:rPr lang="en-US" sz="1400" smtClean="0"/>
              <a:t>B/cáo theo tuần từng cơ sở (có mẫy gửi sau) </a:t>
            </a:r>
          </a:p>
          <a:p>
            <a:pPr lvl="2"/>
            <a:endParaRPr lang="en-US" sz="1400" smtClean="0"/>
          </a:p>
          <a:p>
            <a:pPr marL="342900" indent="-342900">
              <a:buAutoNum type="arabicPeriod" startAt="4"/>
            </a:pPr>
            <a:r>
              <a:rPr lang="en-US" sz="1400" smtClean="0"/>
              <a:t>Quyền quản trị (Admin):</a:t>
            </a:r>
          </a:p>
          <a:p>
            <a:pPr marL="742950" lvl="1" indent="-285750">
              <a:buFontTx/>
              <a:buChar char="-"/>
            </a:pPr>
            <a:r>
              <a:rPr lang="en-US" sz="1400" smtClean="0"/>
              <a:t>Có thể sửa Text các câu hỏi (không thêm câu hỏi)</a:t>
            </a:r>
          </a:p>
          <a:p>
            <a:pPr marL="742950" lvl="1" indent="-285750">
              <a:buFontTx/>
              <a:buChar char="-"/>
            </a:pPr>
            <a:r>
              <a:rPr lang="en-US" sz="1400" smtClean="0"/>
              <a:t>Có thể sửa  Text các câu trả lời (không them số lượng câu trả lời)</a:t>
            </a:r>
            <a:endParaRPr lang="en-US" sz="1400"/>
          </a:p>
          <a:p>
            <a:pPr marL="1200150" lvl="2" indent="-285750">
              <a:buFontTx/>
              <a:buChar char="-"/>
            </a:pPr>
            <a:endParaRPr lang="en-US" sz="1400" smtClean="0"/>
          </a:p>
          <a:p>
            <a:pPr lvl="2"/>
            <a:endParaRPr lang="en-US" sz="1400"/>
          </a:p>
          <a:p>
            <a:pPr lvl="1"/>
            <a:endParaRPr lang="en-US" sz="1400" smtClean="0"/>
          </a:p>
          <a:p>
            <a:pPr lvl="1"/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04686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484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NV</dc:creator>
  <cp:lastModifiedBy>nv tommy</cp:lastModifiedBy>
  <cp:revision>16</cp:revision>
  <dcterms:created xsi:type="dcterms:W3CDTF">2017-06-17T02:26:09Z</dcterms:created>
  <dcterms:modified xsi:type="dcterms:W3CDTF">2017-11-22T09:30:21Z</dcterms:modified>
</cp:coreProperties>
</file>