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5" r:id="rId3"/>
    <p:sldId id="257" r:id="rId4"/>
    <p:sldId id="296" r:id="rId5"/>
    <p:sldId id="297" r:id="rId6"/>
    <p:sldId id="298" r:id="rId7"/>
    <p:sldId id="299" r:id="rId8"/>
    <p:sldId id="300" r:id="rId9"/>
    <p:sldId id="301" r:id="rId10"/>
    <p:sldId id="269" r:id="rId11"/>
    <p:sldId id="314" r:id="rId12"/>
    <p:sldId id="267" r:id="rId13"/>
    <p:sldId id="282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09" r:id="rId23"/>
    <p:sldId id="311" r:id="rId24"/>
    <p:sldId id="312" r:id="rId25"/>
    <p:sldId id="313" r:id="rId26"/>
    <p:sldId id="271" r:id="rId27"/>
    <p:sldId id="287" r:id="rId2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3CE2A8-18AD-420B-9996-DFA23F7AC90C}">
          <p14:sldIdLst>
            <p14:sldId id="256"/>
            <p14:sldId id="295"/>
            <p14:sldId id="257"/>
            <p14:sldId id="296"/>
            <p14:sldId id="297"/>
            <p14:sldId id="298"/>
            <p14:sldId id="299"/>
            <p14:sldId id="300"/>
            <p14:sldId id="301"/>
            <p14:sldId id="269"/>
            <p14:sldId id="314"/>
            <p14:sldId id="267"/>
            <p14:sldId id="282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  <p14:sldId id="311"/>
            <p14:sldId id="312"/>
            <p14:sldId id="313"/>
            <p14:sldId id="271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90"/>
  </p:normalViewPr>
  <p:slideViewPr>
    <p:cSldViewPr snapToObjects="1" showGuides="1">
      <p:cViewPr varScale="1">
        <p:scale>
          <a:sx n="68" d="100"/>
          <a:sy n="68" d="100"/>
        </p:scale>
        <p:origin x="84" y="75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10/10/2017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93.20388" units="1/cm"/>
          <inkml:channelProperty channel="Y" name="resolution" value="58.85057" units="1/cm"/>
          <inkml:channelProperty channel="T" name="resolution" value="1" units="1/dev"/>
        </inkml:channelProperties>
      </inkml:inkSource>
      <inkml:timestamp xml:id="ts0" timeString="2017-10-10T06:08:10.162"/>
    </inkml:context>
    <inkml:brush xml:id="br0">
      <inkml:brushProperty name="width" value="0.05" units="cm"/>
      <inkml:brushProperty name="height" value="0.05" units="cm"/>
      <inkml:brushProperty name="color" value="#C3C3C3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93.20388" units="1/cm"/>
          <inkml:channelProperty channel="Y" name="resolution" value="58.85057" units="1/cm"/>
          <inkml:channelProperty channel="T" name="resolution" value="1" units="1/dev"/>
        </inkml:channelProperties>
      </inkml:inkSource>
      <inkml:timestamp xml:id="ts0" timeString="2017-10-10T06:08:09.218"/>
    </inkml:context>
    <inkml:brush xml:id="br0">
      <inkml:brushProperty name="width" value="0.05" units="cm"/>
      <inkml:brushProperty name="height" value="0.05" units="cm"/>
      <inkml:brushProperty name="color" value="#C3C3C3"/>
      <inkml:brushProperty name="fitToCurve" value="1"/>
    </inkml:brush>
  </inkml:definitions>
  <inkml:traceGroup>
    <inkml:annotationXML>
      <emma:emma xmlns:emma="http://www.w3.org/2003/04/emma" version="1.0">
        <emma:interpretation id="{E8827EED-D2CA-4816-B376-A271BC09EE36}" emma:medium="tactile" emma:mode="ink">
          <msink:context xmlns:msink="http://schemas.microsoft.com/ink/2010/main" type="writingRegion" rotatedBoundingBox="8010,4650 8025,4650 8025,4665 8010,4665"/>
        </emma:interpretation>
      </emma:emma>
    </inkml:annotationXML>
    <inkml:traceGroup>
      <inkml:annotationXML>
        <emma:emma xmlns:emma="http://www.w3.org/2003/04/emma" version="1.0">
          <emma:interpretation id="{DB4A3313-756D-4A01-A38B-CAB31477304F}" emma:medium="tactile" emma:mode="ink">
            <msink:context xmlns:msink="http://schemas.microsoft.com/ink/2010/main" type="paragraph" rotatedBoundingBox="8010,4650 8025,4650 8025,4665 8010,4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5489B6-4B4B-458D-996B-7D4937E6B3FE}" emma:medium="tactile" emma:mode="ink">
              <msink:context xmlns:msink="http://schemas.microsoft.com/ink/2010/main" type="line" rotatedBoundingBox="8010,4650 8025,4650 8025,4665 8010,4665"/>
            </emma:interpretation>
          </emma:emma>
        </inkml:annotationXML>
        <inkml:traceGroup>
          <inkml:annotationXML>
            <emma:emma xmlns:emma="http://www.w3.org/2003/04/emma" version="1.0">
              <emma:interpretation id="{98F9DF6D-00F1-4F2D-8E31-590CB4A7F59C}" emma:medium="tactile" emma:mode="ink">
                <msink:context xmlns:msink="http://schemas.microsoft.com/ink/2010/main" type="inkWord" rotatedBoundingBox="8010,4650 8025,4650 8025,4665 8010,466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10,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10,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10,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10,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10,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342900" indent="-342900">
              <a:spcBef>
                <a:spcPts val="900"/>
              </a:spcBef>
              <a:buFont typeface="Arial" panose="020B0604020202020204" pitchFamily="34" charset="0"/>
              <a:buChar char="•"/>
              <a:tabLst>
                <a:tab pos="6337300" algn="r"/>
              </a:tabLst>
              <a:defRPr sz="24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6337300" algn="r"/>
              </a:tabLst>
              <a:defRPr sz="2000"/>
            </a:lvl3pPr>
            <a:lvl4pPr marL="914400" indent="0">
              <a:spcBef>
                <a:spcPts val="600"/>
              </a:spcBef>
              <a:buFont typeface="Arial" pitchFamily="34" charset="0"/>
              <a:buNone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sz="2400"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60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10,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9" r:id="rId5"/>
    <p:sldLayoutId id="2147483650" r:id="rId6"/>
    <p:sldLayoutId id="2147483666" r:id="rId7"/>
    <p:sldLayoutId id="2147483667" r:id="rId8"/>
    <p:sldLayoutId id="2147483652" r:id="rId9"/>
    <p:sldLayoutId id="2147483660" r:id="rId10"/>
    <p:sldLayoutId id="2147483663" r:id="rId11"/>
    <p:sldLayoutId id="2147483651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463040" rtl="0" eaLnBrk="1" latinLnBrk="0" hangingPunct="1">
        <a:spcBef>
          <a:spcPts val="12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defTabSz="1463040" rtl="0" eaLnBrk="1" latinLnBrk="0" hangingPunct="1">
        <a:spcBef>
          <a:spcPts val="12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0" indent="-179388" algn="l" defTabSz="1463040" rtl="0" eaLnBrk="1" latinLnBrk="0" hangingPunct="1">
        <a:spcBef>
          <a:spcPts val="1200"/>
        </a:spcBef>
        <a:buFont typeface="Courier New" panose="02070309020205020404" pitchFamily="49" charset="0"/>
        <a:buChar char="o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/tutorials/mvc-5/introduction/getting-started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getting-started-with-aspnet-web-api/tutorial-your-first-web-api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 </a:t>
            </a:r>
            <a:br>
              <a:rPr lang="en-US" altLang="en-US" dirty="0"/>
            </a:br>
            <a:r>
              <a:rPr lang="en-US" altLang="en-US" dirty="0"/>
              <a:t>ASP.NET MVC 5 &amp;</a:t>
            </a:r>
            <a:r>
              <a:rPr lang="en-US" altLang="en-US" sz="2000" dirty="0"/>
              <a:t> </a:t>
            </a:r>
            <a:r>
              <a:rPr lang="en-US" altLang="en-US" dirty="0"/>
              <a:t>ASP.NET WEB 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533400"/>
          </a:xfrm>
        </p:spPr>
        <p:txBody>
          <a:bodyPr/>
          <a:lstStyle/>
          <a:p>
            <a:r>
              <a:rPr lang="en-US" dirty="0"/>
              <a:t>Trainer: Cao Van </a:t>
            </a:r>
            <a:r>
              <a:rPr lang="en-US" dirty="0" err="1"/>
              <a:t>Loi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ViewData</a:t>
            </a:r>
            <a:r>
              <a:rPr lang="en-US" altLang="en-US" dirty="0"/>
              <a:t> and </a:t>
            </a:r>
            <a:r>
              <a:rPr lang="en-US" altLang="en-US" dirty="0" err="1"/>
              <a:t>ViewBag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2" y="1447800"/>
            <a:ext cx="11201400" cy="51212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ViewData</a:t>
            </a:r>
            <a:r>
              <a:rPr lang="en-US" altLang="en-US" dirty="0"/>
              <a:t> is a dictionary of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ViewBag</a:t>
            </a:r>
            <a:r>
              <a:rPr lang="en-US" altLang="en-US" dirty="0"/>
              <a:t> is a dynamic property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ViewData</a:t>
            </a:r>
            <a:r>
              <a:rPr lang="en-US" altLang="en-US" dirty="0"/>
              <a:t> requires typecasting for complex data type and check for null values to avoid error.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ViewBag</a:t>
            </a:r>
            <a:r>
              <a:rPr lang="en-US" altLang="en-US" dirty="0"/>
              <a:t> doesn’t require typecasting for complex data type.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637E1F-CD36-40E7-87B8-D7B53BC9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22" y="4793566"/>
            <a:ext cx="9399756" cy="234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7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A89-852F-41DD-81D1-D151E7E1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ViewData</a:t>
            </a:r>
            <a:r>
              <a:rPr lang="en-US" altLang="en-US" dirty="0"/>
              <a:t> and </a:t>
            </a:r>
            <a:r>
              <a:rPr lang="en-US" altLang="en-US" dirty="0" err="1"/>
              <a:t>ViewBag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D94B85-2FEB-4FDE-B99F-306F6D27B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7043"/>
              </p:ext>
            </p:extLst>
          </p:nvPr>
        </p:nvGraphicFramePr>
        <p:xfrm>
          <a:off x="689317" y="1348581"/>
          <a:ext cx="12344400" cy="59607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93272932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860050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68107177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ViewData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ViewBag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TempData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40147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 is Key-Value Dictionary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is a type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is Key-Value Dictionary collection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33454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ViewData</a:t>
                      </a:r>
                      <a:r>
                        <a:rPr lang="en-US" dirty="0">
                          <a:effectLst/>
                        </a:rPr>
                        <a:t> is a dictionary object and it is property of </a:t>
                      </a:r>
                      <a:r>
                        <a:rPr lang="en-US" dirty="0" err="1">
                          <a:effectLst/>
                        </a:rPr>
                        <a:t>ControllerBase</a:t>
                      </a:r>
                      <a:r>
                        <a:rPr lang="en-US" dirty="0">
                          <a:effectLst/>
                        </a:rPr>
                        <a:t>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ViewBag is Dynamic property of ControllerBase class.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TempData is a dictionary object and it is property of controllerBase class.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56901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ViewData is Faster than ViewBag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ViewBag is slower than ViewData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8305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ViewData</a:t>
                      </a:r>
                      <a:r>
                        <a:rPr lang="en-US" dirty="0">
                          <a:effectLst/>
                        </a:rPr>
                        <a:t> is introduced in MVC 1.0 and available in MVC 1.0 and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ViewBag is introduced in MVC 3.0 and available in MVC 3.0 and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TempData is also introduced in MVC1.0 and available in MVC 1.0 and above.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6186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ViewData also works with .net framework 3.5 and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ViewBag only works with .net framework 4.0 and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TempData also works with .net framework 3.5 and above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7504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 Conversion code is required while enumerating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 depth, ViewBag is used dynamic, so there is no need to type conversion while enumerating.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 Conversion code is required while enumerating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7968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Its value becomes null if redirection has occurred.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Same as ViewData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TempData is used to pass data between two consecutive requests.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2841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lies only during the current request.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Same as ViewData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TempData</a:t>
                      </a:r>
                      <a:r>
                        <a:rPr lang="en-US" dirty="0">
                          <a:effectLst/>
                        </a:rPr>
                        <a:t> only works during the current and subsequent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8257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40537C-8BE3-4611-B9F1-9AAE09797A73}"/>
                  </a:ext>
                </a:extLst>
              </p14:cNvPr>
              <p14:cNvContentPartPr/>
              <p14:nvPr/>
            </p14:nvContentPartPr>
            <p14:xfrm>
              <a:off x="1322252" y="161795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40537C-8BE3-4611-B9F1-9AAE09797A7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8F6992-49CD-4093-A71B-653F35C5FDF2}"/>
                  </a:ext>
                </a:extLst>
              </p14:cNvPr>
              <p14:cNvContentPartPr/>
              <p14:nvPr/>
            </p14:nvContentPartPr>
            <p14:xfrm>
              <a:off x="2883932" y="167411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8F6992-49CD-4093-A71B-653F35C5FDF2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5405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37756" y="1625559"/>
            <a:ext cx="8101444" cy="3803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MVC model is basically a C# or VB.NET class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A model is accessible by both controller and view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A model can be used to pass data from Controller to view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A view can use model to display data in page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579437"/>
          </a:xfrm>
        </p:spPr>
        <p:txBody>
          <a:bodyPr/>
          <a:lstStyle/>
          <a:p>
            <a:r>
              <a:rPr lang="en-US" dirty="0"/>
              <a:t>This is a “Two Content” slide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82220BD-283F-43E2-8F1C-D23551D96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33" y="1625559"/>
            <a:ext cx="4991100" cy="393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A805AE2-D63E-4695-831F-EC3460BE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559085"/>
            <a:ext cx="7391401" cy="275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561182"/>
          </a:xfrm>
        </p:spPr>
        <p:txBody>
          <a:bodyPr/>
          <a:lstStyle/>
          <a:p>
            <a:r>
              <a:rPr lang="en-US" altLang="en-US" dirty="0"/>
              <a:t>What’s Razor?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02213" y="3519375"/>
            <a:ext cx="11201400" cy="2743834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dirty="0"/>
              <a:t>Compact, Expressive, and Fluid</a:t>
            </a:r>
          </a:p>
          <a:p>
            <a:pPr>
              <a:lnSpc>
                <a:spcPct val="85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dirty="0"/>
              <a:t>Easy to Learn</a:t>
            </a:r>
          </a:p>
          <a:p>
            <a:pPr>
              <a:lnSpc>
                <a:spcPct val="85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dirty="0"/>
              <a:t>Works with any Text Editor</a:t>
            </a:r>
          </a:p>
          <a:p>
            <a:pPr>
              <a:lnSpc>
                <a:spcPct val="85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dirty="0"/>
              <a:t>Has great </a:t>
            </a:r>
            <a:r>
              <a:rPr lang="en-US" altLang="en-US" dirty="0" err="1"/>
              <a:t>Intellisense</a:t>
            </a:r>
            <a:endParaRPr lang="en-US" altLang="en-US" dirty="0"/>
          </a:p>
          <a:p>
            <a:pPr>
              <a:lnSpc>
                <a:spcPct val="85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dirty="0"/>
              <a:t>Unit Testable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B59875-1F45-4A9B-9E48-09AC20AFED3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48581"/>
            <a:ext cx="11506200" cy="127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146304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5425" algn="l" defTabSz="1463040" rtl="0" eaLnBrk="1" latinLnBrk="0" hangingPunct="1">
              <a:spcBef>
                <a:spcPts val="1200"/>
              </a:spcBef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179388" algn="l" defTabSz="1463040" rtl="0" eaLnBrk="1" latinLnBrk="0" hangingPunct="1">
              <a:spcBef>
                <a:spcPts val="1200"/>
              </a:spcBef>
              <a:buFont typeface="Courier New" panose="02070309020205020404" pitchFamily="49" charset="0"/>
              <a:buChar char="o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Razor is the name of the new view engine which introduced in MVC 3 </a:t>
            </a:r>
          </a:p>
          <a:p>
            <a:r>
              <a:rPr lang="en-US" altLang="en-US" dirty="0"/>
              <a:t>The Razor syntax is a template markup syntax, centered on the @ symbol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88FB20-1946-4477-819F-2979CB9C16B4}"/>
              </a:ext>
            </a:extLst>
          </p:cNvPr>
          <p:cNvSpPr txBox="1">
            <a:spLocks/>
          </p:cNvSpPr>
          <p:nvPr/>
        </p:nvSpPr>
        <p:spPr>
          <a:xfrm>
            <a:off x="691662" y="2766217"/>
            <a:ext cx="13258800" cy="4341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What are the benefits of Razor?</a:t>
            </a:r>
          </a:p>
        </p:txBody>
      </p:sp>
    </p:spTree>
    <p:extLst>
      <p:ext uri="{BB962C8B-B14F-4D97-AF65-F5344CB8AC3E}">
        <p14:creationId xmlns:p14="http://schemas.microsoft.com/office/powerpoint/2010/main" val="1469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33E73-7CA9-43C1-A80B-EA59B06E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722A9E-56A4-410B-A324-DA3D761CD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35018"/>
              </p:ext>
            </p:extLst>
          </p:nvPr>
        </p:nvGraphicFramePr>
        <p:xfrm>
          <a:off x="685800" y="639763"/>
          <a:ext cx="13258800" cy="690403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3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158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vi-VN" sz="2000" b="1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Syntax/Sample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vi-VN" sz="2000" b="1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Razor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vi-VN" sz="2000" b="1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Web Forms Equivalent (or remarks)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Code Block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@{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x = 123;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string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y = </a:t>
                      </a:r>
                      <a:r>
                        <a:rPr lang="vi-VN" sz="2000" dirty="0">
                          <a:solidFill>
                            <a:srgbClr val="00608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"because."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}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x = 123;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string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y = </a:t>
                      </a:r>
                      <a:r>
                        <a:rPr lang="vi-VN" sz="2000" dirty="0">
                          <a:solidFill>
                            <a:srgbClr val="00608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"because."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;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%&gt;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Expression (Html Encoded)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@model.Message</a:t>
                      </a:r>
                      <a:r>
                        <a:rPr lang="vi-VN" sz="200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&lt;%: model.Message %&gt;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Expression (Unencoded)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b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@Html.Raw(model.Message)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&lt;%= model.Message %&gt;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Combining Text and markup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foreach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(var item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items) {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@item.Prop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}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foreach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(var item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items) { %&gt;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&lt;%: item.Prop %&gt;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 } %&gt;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9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Mixing code and plain text (alternate)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if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(foo) {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@:Plain Text is @bar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}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Same as above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84A8-EAA9-49B3-889B-D0700C80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04C87D-AC9F-4070-B85F-5989124A9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59667"/>
              </p:ext>
            </p:extLst>
          </p:nvPr>
        </p:nvGraphicFramePr>
        <p:xfrm>
          <a:off x="685800" y="639763"/>
          <a:ext cx="13258800" cy="68000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3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28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vi-VN" sz="2000" b="1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Syntax/Sample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vi-VN" sz="2000" b="1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Razor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vi-VN" sz="2000" b="1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Web Forms Equivalent (or remarks)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Code Block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@{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x = 123;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string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y = </a:t>
                      </a:r>
                      <a:r>
                        <a:rPr lang="vi-VN" sz="2000" dirty="0">
                          <a:solidFill>
                            <a:srgbClr val="00608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"because."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}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x = 123;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string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y = </a:t>
                      </a:r>
                      <a:r>
                        <a:rPr lang="vi-VN" sz="2000" dirty="0">
                          <a:solidFill>
                            <a:srgbClr val="00608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"because."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;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%&gt;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Expression (Html Encoded)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@model.Message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&lt;%: model.Message %&gt;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Expression (Unencoded)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b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@Html.Raw(model.Message)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&lt;%= model.Message %&gt;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Combining Text and markup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foreach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(var item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items) {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@item.Prop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}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foreach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(var item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items) { %&gt;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&lt;%: item.Prop %&gt;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&lt;/</a:t>
                      </a:r>
                      <a:r>
                        <a:rPr lang="vi-VN" sz="2000" dirty="0">
                          <a:solidFill>
                            <a:srgbClr val="8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span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&lt;% } %&gt;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7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Mixing code and plain text (alternate)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@</a:t>
                      </a:r>
                      <a:r>
                        <a:rPr lang="vi-VN" sz="200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if</a:t>
                      </a: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(foo) {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 @:Plain Text is @bar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}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333333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Same as above</a:t>
                      </a:r>
                      <a:endParaRPr lang="vi-VN" sz="20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8100" marR="38100" marT="38104" marB="381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2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52DD-28B2-4523-A106-499354A7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MVC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F4765B3-DFF3-4FE2-BBA5-A7AE3B05A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96" y="1219200"/>
            <a:ext cx="676380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1DA9-F8F5-4BA0-9913-3604DF49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MVC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C860F8-E16F-4847-9CDE-D8B643E9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7171" y="2331883"/>
            <a:ext cx="8896057" cy="489679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1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27726D2-8377-4358-8EDC-08278AB28F6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79937"/>
            <a:ext cx="7562850" cy="723900"/>
          </a:xfrm>
          <a:prstGeom prst="rect">
            <a:avLst/>
          </a:prstGeom>
        </p:spPr>
        <p:txBody>
          <a:bodyPr/>
          <a:lstStyle>
            <a:lvl1pPr marL="342900" indent="-342900" algn="l" defTabSz="146304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5425" algn="l" defTabSz="1463040" rtl="0" eaLnBrk="1" latinLnBrk="0" hangingPunct="1">
              <a:spcBef>
                <a:spcPts val="1200"/>
              </a:spcBef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179388" algn="l" defTabSz="1463040" rtl="0" eaLnBrk="1" latinLnBrk="0" hangingPunct="1">
              <a:spcBef>
                <a:spcPts val="1200"/>
              </a:spcBef>
              <a:buFont typeface="Courier New" panose="02070309020205020404" pitchFamily="49" charset="0"/>
              <a:buChar char="o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URLs can be broken down into segments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pic>
        <p:nvPicPr>
          <p:cNvPr id="5" name="Picture 3" descr="routing_2.png">
            <a:extLst>
              <a:ext uri="{FF2B5EF4-FFF2-40B4-BE49-F238E27FC236}">
                <a16:creationId xmlns:a16="http://schemas.microsoft.com/office/drawing/2014/main" id="{06E30057-E2BC-4448-9654-12059FDF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2537"/>
            <a:ext cx="6019800" cy="144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BD8CE-5639-4908-8BFA-0EDAE8538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1637087"/>
            <a:ext cx="756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The URL pattern does this: {controller}/{action}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dirty="0">
              <a:latin typeface="+mn-lt"/>
            </a:endParaRPr>
          </a:p>
        </p:txBody>
      </p:sp>
      <p:pic>
        <p:nvPicPr>
          <p:cNvPr id="7" name="Picture 5" descr="Routing_3.png">
            <a:extLst>
              <a:ext uri="{FF2B5EF4-FFF2-40B4-BE49-F238E27FC236}">
                <a16:creationId xmlns:a16="http://schemas.microsoft.com/office/drawing/2014/main" id="{193D8753-A8A1-4735-941A-508C17A5B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14600"/>
            <a:ext cx="730910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927B42-C623-49F1-9706-91628C6C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</p:spPr>
        <p:txBody>
          <a:bodyPr/>
          <a:lstStyle/>
          <a:p>
            <a:r>
              <a:rPr lang="en-US" dirty="0"/>
              <a:t>ROUTING IN MVC</a:t>
            </a:r>
          </a:p>
        </p:txBody>
      </p:sp>
    </p:spTree>
    <p:extLst>
      <p:ext uri="{BB962C8B-B14F-4D97-AF65-F5344CB8AC3E}">
        <p14:creationId xmlns:p14="http://schemas.microsoft.com/office/powerpoint/2010/main" val="38072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DDE-71D6-474C-AFCA-E4B4CC99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FIRST MVC APPLICATION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2640103-96AE-4A4C-9DC1-DECECCBAB8E1}"/>
              </a:ext>
            </a:extLst>
          </p:cNvPr>
          <p:cNvSpPr txBox="1">
            <a:spLocks/>
          </p:cNvSpPr>
          <p:nvPr/>
        </p:nvSpPr>
        <p:spPr bwMode="auto">
          <a:xfrm>
            <a:off x="609600" y="2438400"/>
            <a:ext cx="960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dirty="0">
                <a:hlinkClick r:id="rId2"/>
              </a:rPr>
              <a:t>http://www.asp.net/mvc/tutorials/mvc-5/introduction/getting-started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ASP.NET MVC 5</a:t>
            </a:r>
          </a:p>
          <a:p>
            <a:pPr lvl="1"/>
            <a:r>
              <a:rPr lang="en-US" altLang="en-US" sz="2400" dirty="0"/>
              <a:t>Introducing ASP.NET MVC 5</a:t>
            </a:r>
          </a:p>
          <a:p>
            <a:pPr lvl="1"/>
            <a:r>
              <a:rPr lang="en-US" altLang="en-US" sz="2400" dirty="0"/>
              <a:t>Understanding the MVC Pattern</a:t>
            </a:r>
          </a:p>
          <a:p>
            <a:pPr lvl="1"/>
            <a:r>
              <a:rPr lang="en-US" altLang="en-US" sz="2400" dirty="0"/>
              <a:t>Create your first ASP.NET MVC 5 Application</a:t>
            </a:r>
          </a:p>
          <a:p>
            <a:r>
              <a:rPr lang="en-US" altLang="en-US" dirty="0"/>
              <a:t>ASP.NET WEB API</a:t>
            </a:r>
          </a:p>
          <a:p>
            <a:pPr lvl="1"/>
            <a:r>
              <a:rPr lang="en-US" altLang="en-US" sz="2400" dirty="0"/>
              <a:t>Introducing ASP.NET WEB API</a:t>
            </a:r>
          </a:p>
          <a:p>
            <a:pPr lvl="1"/>
            <a:r>
              <a:rPr lang="en-US" altLang="en-US" sz="2400" dirty="0"/>
              <a:t>Create your first ASP.NET WEB API project</a:t>
            </a:r>
          </a:p>
        </p:txBody>
      </p:sp>
    </p:spTree>
    <p:extLst>
      <p:ext uri="{BB962C8B-B14F-4D97-AF65-F5344CB8AC3E}">
        <p14:creationId xmlns:p14="http://schemas.microsoft.com/office/powerpoint/2010/main" val="13756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2AF31-5473-49F3-A5B1-95C141EDB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48692B-62F7-422D-A9B0-25362A1EF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ASP.NET MVC 5</a:t>
            </a:r>
          </a:p>
          <a:p>
            <a:pPr lvl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Introducing ASP.NET MVC 5</a:t>
            </a:r>
          </a:p>
          <a:p>
            <a:pPr lvl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Understanding the MVC Pattern</a:t>
            </a:r>
          </a:p>
          <a:p>
            <a:pPr lvl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Create your first ASP.NET MVC 5 Application</a:t>
            </a:r>
          </a:p>
          <a:p>
            <a:r>
              <a:rPr lang="en-US" altLang="en-US" dirty="0"/>
              <a:t>ASP.NET WEB API</a:t>
            </a:r>
          </a:p>
          <a:p>
            <a:pPr lvl="1"/>
            <a:r>
              <a:rPr lang="en-US" altLang="en-US" sz="2400" dirty="0"/>
              <a:t>Introducing ASP.NET WEB API</a:t>
            </a:r>
          </a:p>
          <a:p>
            <a:pPr lvl="1"/>
            <a:r>
              <a:rPr lang="en-US" altLang="en-US" sz="2400" dirty="0"/>
              <a:t>Create your first ASP.NET WEB API project</a:t>
            </a:r>
          </a:p>
        </p:txBody>
      </p:sp>
    </p:spTree>
    <p:extLst>
      <p:ext uri="{BB962C8B-B14F-4D97-AF65-F5344CB8AC3E}">
        <p14:creationId xmlns:p14="http://schemas.microsoft.com/office/powerpoint/2010/main" val="1443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549C-E7FF-4A1A-AF2E-73746209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WHAT’S ASP.NET API?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567C6-A3C7-4F65-8EEA-8EF13BB0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7" y="1219200"/>
            <a:ext cx="65977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9FB72797-FD0A-4F10-86B3-CE6B2E175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42870"/>
            <a:ext cx="12192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dirty="0"/>
              <a:t>An HTTP Service</a:t>
            </a:r>
          </a:p>
          <a:p>
            <a:pPr eaLnBrk="1" hangingPunct="1">
              <a:lnSpc>
                <a:spcPct val="150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dirty="0"/>
              <a:t>ASP.NET Web API is a framework for building web APIs on top of the .NET Framework</a:t>
            </a:r>
          </a:p>
          <a:p>
            <a:pPr eaLnBrk="1" hangingPunct="1">
              <a:lnSpc>
                <a:spcPct val="150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dirty="0"/>
              <a:t>Uses HTTP as an Application protocol, not a transport protocol</a:t>
            </a:r>
          </a:p>
          <a:p>
            <a:pPr eaLnBrk="1" hangingPunct="1">
              <a:lnSpc>
                <a:spcPct val="150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dirty="0"/>
              <a:t>We can build ASP.NET Web API with 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30300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EBCD-5509-40AD-B54E-A5227AAD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between WCF and Web API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A3941B-0545-40EE-876A-BE5A0EC9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122682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7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FD20-AAB5-4862-826D-F8F568EA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your first ASP.NET Web API project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1C09DDD-20E9-401C-81F0-39F5FC870FE4}"/>
              </a:ext>
            </a:extLst>
          </p:cNvPr>
          <p:cNvSpPr txBox="1">
            <a:spLocks/>
          </p:cNvSpPr>
          <p:nvPr/>
        </p:nvSpPr>
        <p:spPr bwMode="auto">
          <a:xfrm>
            <a:off x="685800" y="1790698"/>
            <a:ext cx="12649200" cy="9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dirty="0">
                <a:hlinkClick r:id="rId2"/>
              </a:rPr>
              <a:t>http://www.asp.net/web-api/overview/getting-started-with-aspnet-web-api/tutorial-your-first-web-api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08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2417B7-36B0-40C7-9A22-675D7F7F7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12223B-579C-4751-9F38-6BE54E594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493C37-2DE5-4FD8-9F8B-FEFBF0063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39FAEC-49C1-4163-8024-A9D660475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856" y="546736"/>
            <a:ext cx="10090784" cy="942974"/>
          </a:xfrm>
        </p:spPr>
        <p:txBody>
          <a:bodyPr/>
          <a:lstStyle/>
          <a:p>
            <a:pPr>
              <a:defRPr/>
            </a:pPr>
            <a:r>
              <a:rPr lang="en-US" dirty="0"/>
              <a:t>Revision History</a:t>
            </a:r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925496"/>
              </p:ext>
            </p:extLst>
          </p:nvPr>
        </p:nvGraphicFramePr>
        <p:xfrm>
          <a:off x="486343" y="1515112"/>
          <a:ext cx="13151546" cy="4501873"/>
        </p:xfrm>
        <a:graphic>
          <a:graphicData uri="http://schemas.openxmlformats.org/drawingml/2006/table">
            <a:tbl>
              <a:tblPr/>
              <a:tblGrid>
                <a:gridCol w="140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8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4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L="109728" marR="109728" marT="54851" marB="5485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Aug 2014</a:t>
                      </a:r>
                    </a:p>
                  </a:txBody>
                  <a:tcPr marL="109728" marR="109728" marT="54851" marB="5485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1.0.0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 draft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Dan Cao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Oct 2017</a:t>
                      </a:r>
                    </a:p>
                  </a:txBody>
                  <a:tcPr marL="109728" marR="109728" marT="54851" marB="5485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1.0.1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Applied new DXC template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Edit following items: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Change font size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Add title for slide 16, 17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Add new slide 20.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Loi Cao</a:t>
                      </a: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9728" marR="109728" marT="54851" marB="548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95400"/>
            <a:ext cx="13258800" cy="5883275"/>
          </a:xfrm>
        </p:spPr>
        <p:txBody>
          <a:bodyPr/>
          <a:lstStyle/>
          <a:p>
            <a:r>
              <a:rPr lang="en-US" altLang="en-US" dirty="0"/>
              <a:t>ASP.NET MVC 5</a:t>
            </a:r>
          </a:p>
          <a:p>
            <a:pPr lvl="1"/>
            <a:r>
              <a:rPr lang="en-US" altLang="en-US" dirty="0"/>
              <a:t>What's wrong with ASP.NET Web Forms?</a:t>
            </a:r>
          </a:p>
          <a:p>
            <a:pPr lvl="1"/>
            <a:r>
              <a:rPr lang="en-US" altLang="en-US" dirty="0"/>
              <a:t>What is MVC? </a:t>
            </a:r>
          </a:p>
          <a:p>
            <a:pPr lvl="1"/>
            <a:r>
              <a:rPr lang="en-US" altLang="en-US" dirty="0"/>
              <a:t>Understanding the MVC Pattern</a:t>
            </a:r>
          </a:p>
          <a:p>
            <a:pPr lvl="1"/>
            <a:r>
              <a:rPr lang="en-US" altLang="en-US" dirty="0"/>
              <a:t>What’s Razor?</a:t>
            </a:r>
          </a:p>
          <a:p>
            <a:pPr lvl="1"/>
            <a:r>
              <a:rPr lang="en-US" altLang="en-US" dirty="0"/>
              <a:t>What are the benefits of Razor?</a:t>
            </a:r>
          </a:p>
          <a:p>
            <a:pPr lvl="1"/>
            <a:r>
              <a:rPr lang="en-US" altLang="en-US" dirty="0"/>
              <a:t>Routing</a:t>
            </a:r>
          </a:p>
          <a:p>
            <a:pPr lvl="1"/>
            <a:r>
              <a:rPr lang="en-US" altLang="en-US" dirty="0"/>
              <a:t>Build the First MVC Application</a:t>
            </a:r>
          </a:p>
          <a:p>
            <a:pPr lvl="1"/>
            <a:r>
              <a:rPr lang="en-US" altLang="en-US" dirty="0"/>
              <a:t>Q&amp;A</a:t>
            </a:r>
          </a:p>
          <a:p>
            <a:r>
              <a:rPr lang="en-US" altLang="en-US" dirty="0"/>
              <a:t>ASP.NET WEB API</a:t>
            </a:r>
          </a:p>
          <a:p>
            <a:pPr lvl="1"/>
            <a:r>
              <a:rPr lang="en-US" altLang="en-US" dirty="0"/>
              <a:t>What's ASP.NET WEB API?</a:t>
            </a:r>
          </a:p>
          <a:p>
            <a:pPr lvl="1"/>
            <a:r>
              <a:rPr lang="en-US" altLang="en-US" dirty="0"/>
              <a:t>Comparison between WCF Service and Web API</a:t>
            </a:r>
          </a:p>
          <a:p>
            <a:pPr lvl="1"/>
            <a:r>
              <a:rPr lang="en-US" altLang="en-US" dirty="0"/>
              <a:t>Build the First WEB API project</a:t>
            </a:r>
          </a:p>
          <a:p>
            <a:pPr lvl="1"/>
            <a:r>
              <a:rPr lang="en-US" altLang="en-US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What’s wrong with ASP.NET Web Forms?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View State weight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Page life cycle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False sense of separation of concerns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Limited control over HTML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Low testability</a:t>
            </a:r>
          </a:p>
          <a:p>
            <a:pPr marL="569912" lvl="2" indent="0">
              <a:buNone/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74219-D1BD-4831-94F8-A7E131751013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600200"/>
            <a:ext cx="5715000" cy="5042999"/>
            <a:chOff x="3251200" y="1143000"/>
            <a:chExt cx="5715000" cy="5042999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F6B3E5AC-10FB-4109-A973-5F6C70FC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200" y="1143000"/>
              <a:ext cx="5715000" cy="4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28E0EA6C-1E79-4F31-88B5-0C0A1429D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5650468"/>
              <a:ext cx="4546600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ASP.NET Page Life Cycle</a:t>
              </a:r>
              <a:endParaRPr lang="vi-V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8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What’s MVC?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35000"/>
              </a:spcBef>
              <a:buClr>
                <a:srgbClr val="CC0033"/>
              </a:buClr>
              <a:buFontTx/>
              <a:buChar char="-"/>
            </a:pPr>
            <a:r>
              <a:rPr lang="en-US" altLang="en-US" dirty="0"/>
              <a:t>The name of a methodology or design pattern</a:t>
            </a:r>
          </a:p>
          <a:p>
            <a:pPr>
              <a:lnSpc>
                <a:spcPct val="150000"/>
              </a:lnSpc>
              <a:spcBef>
                <a:spcPct val="35000"/>
              </a:spcBef>
              <a:buClr>
                <a:srgbClr val="CC0033"/>
              </a:buClr>
              <a:buFontTx/>
              <a:buChar char="-"/>
            </a:pPr>
            <a:r>
              <a:rPr lang="en-US" altLang="en-US" dirty="0"/>
              <a:t>Using for successfully and efficiently relating the user interface to underlying data models</a:t>
            </a:r>
          </a:p>
          <a:p>
            <a:pPr>
              <a:lnSpc>
                <a:spcPct val="150000"/>
              </a:lnSpc>
              <a:spcBef>
                <a:spcPct val="35000"/>
              </a:spcBef>
              <a:buClr>
                <a:srgbClr val="CC0033"/>
              </a:buClr>
              <a:buFontTx/>
              <a:buChar char="-"/>
            </a:pPr>
            <a:r>
              <a:rPr lang="en-US" altLang="en-US" dirty="0"/>
              <a:t>The MVC pattern is widely used in program development with programming languages such as Java, Smalltalk, C, and C++</a:t>
            </a:r>
            <a:endParaRPr lang="en-US" altLang="en-US" sz="2800" dirty="0"/>
          </a:p>
          <a:p>
            <a:pPr lvl="2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0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the MVC pattern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3E3A598-2B7B-450D-B5EE-7601B49AF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399"/>
            <a:ext cx="6051360" cy="477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7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399"/>
            <a:ext cx="8305800" cy="51212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 C# or VB.NET class which inherits </a:t>
            </a:r>
            <a:r>
              <a:rPr lang="en-US" altLang="en-US" dirty="0" err="1"/>
              <a:t>system.mvc.controller</a:t>
            </a:r>
            <a:endParaRPr lang="en-US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 heart of the entire MVC architecture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can access and use model class to pass data to views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uses </a:t>
            </a:r>
            <a:r>
              <a:rPr lang="en-US" altLang="en-US" dirty="0" err="1"/>
              <a:t>ViewData</a:t>
            </a:r>
            <a:r>
              <a:rPr lang="en-US" altLang="en-US" dirty="0"/>
              <a:t>/</a:t>
            </a:r>
            <a:r>
              <a:rPr lang="en-US" altLang="en-US" dirty="0" err="1"/>
              <a:t>ViewBag</a:t>
            </a:r>
            <a:r>
              <a:rPr lang="en-US" altLang="en-US" dirty="0"/>
              <a:t> to pass any data to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accepts </a:t>
            </a:r>
            <a:r>
              <a:rPr lang="en-US" altLang="en-US" dirty="0" err="1"/>
              <a:t>params</a:t>
            </a:r>
            <a:r>
              <a:rPr lang="en-US" altLang="en-US" dirty="0"/>
              <a:t> in order: form values, route definition and query string</a:t>
            </a:r>
          </a:p>
          <a:p>
            <a:pPr lvl="2"/>
            <a:endParaRPr lang="en-US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5A33DC4-0F4E-4DAE-89A6-4FA1A878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25" y="2057399"/>
            <a:ext cx="41910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3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Controller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06C0856-1744-4937-888C-6F9F7639ED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752600"/>
            <a:ext cx="12021192" cy="467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1822447"/>
            <a:ext cx="7543800" cy="427355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ASPX page without having a code behind file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 All page specific HTML generation and formatting can be done inside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Can use Razor/Server tag to rendering data to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 A request to view can be made only from a controller’s action method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CEEBC40-7790-469A-AAC1-D88A58BD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2447"/>
            <a:ext cx="5029200" cy="396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 Design Template.potx" id="{271D8EB4-AA52-44FF-89AD-70BAF54D548A}" vid="{D0DD722F-522C-41AF-9733-7C34D09768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Course Design Template</Template>
  <TotalTime>112</TotalTime>
  <Words>1216</Words>
  <Application>Microsoft Office PowerPoint</Application>
  <PresentationFormat>Custom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Times New Roman</vt:lpstr>
      <vt:lpstr>Wingdings</vt:lpstr>
      <vt:lpstr>DXC</vt:lpstr>
      <vt:lpstr>Introduction to  ASP.NET MVC 5 &amp; ASP.NET WEB API</vt:lpstr>
      <vt:lpstr>Course Objectives</vt:lpstr>
      <vt:lpstr>Agenda</vt:lpstr>
      <vt:lpstr>What’s wrong with ASP.NET Web Forms?</vt:lpstr>
      <vt:lpstr>What’s MVC?</vt:lpstr>
      <vt:lpstr>Understanding the MVC pattern</vt:lpstr>
      <vt:lpstr>The Controller</vt:lpstr>
      <vt:lpstr>The Controller (cont)</vt:lpstr>
      <vt:lpstr>The View</vt:lpstr>
      <vt:lpstr>ViewData and ViewBag</vt:lpstr>
      <vt:lpstr>ViewData and ViewBag</vt:lpstr>
      <vt:lpstr>This is a “Two Content” slide</vt:lpstr>
      <vt:lpstr>What’s Razor?</vt:lpstr>
      <vt:lpstr>PowerPoint Presentation</vt:lpstr>
      <vt:lpstr>PowerPoint Presentation</vt:lpstr>
      <vt:lpstr>ROUTING IN MVC</vt:lpstr>
      <vt:lpstr>ROUTING IN MVC</vt:lpstr>
      <vt:lpstr>ROUTING IN MVC</vt:lpstr>
      <vt:lpstr>BUILD THE FIRST MVC APPLICATION</vt:lpstr>
      <vt:lpstr>Questions &amp; Answer</vt:lpstr>
      <vt:lpstr>Course Objectives</vt:lpstr>
      <vt:lpstr>WHAT’S ASP.NET API? </vt:lpstr>
      <vt:lpstr>Comparison between WCF and Web API </vt:lpstr>
      <vt:lpstr>Build your first ASP.NET Web API project </vt:lpstr>
      <vt:lpstr>Questions &amp; Answer</vt:lpstr>
      <vt:lpstr>Thank you!</vt:lpstr>
      <vt:lpstr>Revision History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subject/>
  <dc:creator>Tran, Quang Le</dc:creator>
  <cp:keywords/>
  <dc:description/>
  <cp:lastModifiedBy>Cao, Loi Van</cp:lastModifiedBy>
  <cp:revision>20</cp:revision>
  <dcterms:created xsi:type="dcterms:W3CDTF">2017-09-11T22:33:55Z</dcterms:created>
  <dcterms:modified xsi:type="dcterms:W3CDTF">2017-10-10T06:09:43Z</dcterms:modified>
  <cp:category/>
</cp:coreProperties>
</file>