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1"/>
  </p:notesMasterIdLst>
  <p:sldIdLst>
    <p:sldId id="256" r:id="rId5"/>
    <p:sldId id="264" r:id="rId6"/>
    <p:sldId id="258" r:id="rId7"/>
    <p:sldId id="259" r:id="rId8"/>
    <p:sldId id="276" r:id="rId9"/>
    <p:sldId id="285" r:id="rId10"/>
    <p:sldId id="286" r:id="rId11"/>
    <p:sldId id="280" r:id="rId12"/>
    <p:sldId id="281" r:id="rId13"/>
    <p:sldId id="278" r:id="rId14"/>
    <p:sldId id="282" r:id="rId15"/>
    <p:sldId id="273" r:id="rId16"/>
    <p:sldId id="283" r:id="rId17"/>
    <p:sldId id="284" r:id="rId18"/>
    <p:sldId id="297" r:id="rId19"/>
    <p:sldId id="287" r:id="rId20"/>
    <p:sldId id="288" r:id="rId21"/>
    <p:sldId id="289" r:id="rId22"/>
    <p:sldId id="298" r:id="rId23"/>
    <p:sldId id="290" r:id="rId24"/>
    <p:sldId id="291" r:id="rId25"/>
    <p:sldId id="301" r:id="rId26"/>
    <p:sldId id="293" r:id="rId27"/>
    <p:sldId id="292" r:id="rId28"/>
    <p:sldId id="294" r:id="rId29"/>
    <p:sldId id="295" r:id="rId30"/>
    <p:sldId id="260" r:id="rId31"/>
    <p:sldId id="277" r:id="rId32"/>
    <p:sldId id="327" r:id="rId33"/>
    <p:sldId id="296" r:id="rId34"/>
    <p:sldId id="279" r:id="rId35"/>
    <p:sldId id="300" r:id="rId36"/>
    <p:sldId id="303" r:id="rId37"/>
    <p:sldId id="319" r:id="rId38"/>
    <p:sldId id="304" r:id="rId39"/>
    <p:sldId id="306" r:id="rId40"/>
    <p:sldId id="308" r:id="rId41"/>
    <p:sldId id="328" r:id="rId42"/>
    <p:sldId id="310" r:id="rId43"/>
    <p:sldId id="309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20" r:id="rId52"/>
    <p:sldId id="318" r:id="rId53"/>
    <p:sldId id="321" r:id="rId54"/>
    <p:sldId id="323" r:id="rId55"/>
    <p:sldId id="322" r:id="rId56"/>
    <p:sldId id="326" r:id="rId57"/>
    <p:sldId id="324" r:id="rId58"/>
    <p:sldId id="267" r:id="rId59"/>
    <p:sldId id="27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/>
            <a:t>Introduction</a:t>
          </a:r>
          <a:endParaRPr lang="en-US" sz="200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endParaRPr lang="en-US" sz="1400" dirty="0">
            <a:latin typeface="Tenorite" pitchFamily="2" charset="0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Warm up</a:t>
          </a:r>
          <a:endParaRPr lang="en-US" sz="20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Problem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endParaRPr lang="en-US" sz="1400" dirty="0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endParaRPr lang="en-US" sz="1400" dirty="0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Summary</a:t>
          </a: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endParaRPr lang="en-US" sz="1400" dirty="0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4" custLinFactNeighborX="90" custLinFactNeighborY="387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4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4"/>
      <dgm:spPr/>
    </dgm:pt>
    <dgm:pt modelId="{CC076D56-4BB0-7246-9039-788AB439DAF0}" type="pres">
      <dgm:prSet presAssocID="{E9682B4F-0217-4B50-923E-C104AA24290F}" presName="imagNode" presStyleLbl="fgImgPlace1" presStyleIdx="2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4" custLinFactNeighborX="269" custLinFactNeighborY="-546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4"/>
      <dgm:spPr/>
    </dgm:pt>
    <dgm:pt modelId="{FDF2BC93-305C-D94B-A6C2-ED9CE7F40C2F}" type="pres">
      <dgm:prSet presAssocID="{4F85505A-81B6-4FDA-A144-900B71DAD946}" presName="imagNode" presStyleLbl="fgImgPlace1" presStyleIdx="3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Introduction</a:t>
          </a:r>
          <a:endParaRPr lang="en-US" sz="20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latin typeface="Tenorite" pitchFamily="2" charset="0"/>
          </a:endParaRPr>
        </a:p>
      </dsp:txBody>
      <dsp:txXfrm>
        <a:off x="0" y="1576348"/>
        <a:ext cx="2367935" cy="1576348"/>
      </dsp:txXfrm>
    </dsp:sp>
    <dsp:sp modelId="{A126BA88-D0F9-AF4A-A7BA-0638E32B45F8}">
      <dsp:nvSpPr>
        <dsp:cNvPr id="0" name=""/>
        <dsp:cNvSpPr/>
      </dsp:nvSpPr>
      <dsp:spPr>
        <a:xfrm>
          <a:off x="77215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438178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Warm up</a:t>
          </a:r>
          <a:endParaRPr lang="en-US" sz="20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latin typeface="Tenorite" pitchFamily="2" charset="0"/>
          </a:endParaRPr>
        </a:p>
      </dsp:txBody>
      <dsp:txXfrm>
        <a:off x="2438178" y="1576348"/>
        <a:ext cx="2367935" cy="1576348"/>
      </dsp:txXfrm>
    </dsp:sp>
    <dsp:sp modelId="{EFEB790C-BD5C-F54D-9993-F81422A8AD8E}">
      <dsp:nvSpPr>
        <dsp:cNvPr id="0" name=""/>
        <dsp:cNvSpPr/>
      </dsp:nvSpPr>
      <dsp:spPr>
        <a:xfrm>
          <a:off x="32111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4882337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Problem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latin typeface="Tenorite" pitchFamily="2" charset="0"/>
          </a:endParaRPr>
        </a:p>
      </dsp:txBody>
      <dsp:txXfrm>
        <a:off x="4882337" y="1576348"/>
        <a:ext cx="2367935" cy="1576348"/>
      </dsp:txXfrm>
    </dsp:sp>
    <dsp:sp modelId="{CC076D56-4BB0-7246-9039-788AB439DAF0}">
      <dsp:nvSpPr>
        <dsp:cNvPr id="0" name=""/>
        <dsp:cNvSpPr/>
      </dsp:nvSpPr>
      <dsp:spPr>
        <a:xfrm>
          <a:off x="56501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7321439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Summary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latin typeface="Tenorite" pitchFamily="2" charset="0"/>
          </a:endParaRPr>
        </a:p>
      </dsp:txBody>
      <dsp:txXfrm>
        <a:off x="7321439" y="1576348"/>
        <a:ext cx="2367935" cy="1576348"/>
      </dsp:txXfrm>
    </dsp:sp>
    <dsp:sp modelId="{FDF2BC93-305C-D94B-A6C2-ED9CE7F40C2F}">
      <dsp:nvSpPr>
        <dsp:cNvPr id="0" name=""/>
        <dsp:cNvSpPr/>
      </dsp:nvSpPr>
      <dsp:spPr>
        <a:xfrm>
          <a:off x="808907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mailto:job.bkth@gmail.com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9600" dirty="0"/>
              <a:t>REVISION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Nguyen Thanh Hy</a:t>
            </a:r>
          </a:p>
          <a:p>
            <a:r>
              <a:rPr lang="en-US" sz="2000" dirty="0"/>
              <a:t>22520593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E1A8B-DE96-A148-F46F-94DEEF1787C2}"/>
              </a:ext>
            </a:extLst>
          </p:cNvPr>
          <p:cNvSpPr txBox="1"/>
          <p:nvPr/>
        </p:nvSpPr>
        <p:spPr>
          <a:xfrm>
            <a:off x="10084280" y="642828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0A68F-D7B3-24FF-F847-71A76406DA03}"/>
              </a:ext>
            </a:extLst>
          </p:cNvPr>
          <p:cNvSpPr txBox="1"/>
          <p:nvPr/>
        </p:nvSpPr>
        <p:spPr>
          <a:xfrm>
            <a:off x="2614173" y="6428283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16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6">
                <a:extLst>
                  <a:ext uri="{FF2B5EF4-FFF2-40B4-BE49-F238E27FC236}">
                    <a16:creationId xmlns:a16="http://schemas.microsoft.com/office/drawing/2014/main" id="{B05E70BD-01FF-0C19-7E69-A66043DA1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93" y="1652033"/>
                <a:ext cx="11314930" cy="4886879"/>
              </a:xfrm>
            </p:spPr>
            <p:txBody>
              <a:bodyPr/>
              <a:lstStyle/>
              <a:p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number of building(INT)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heights of each building(INT)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(Real = 10m * height)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angle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180 (Calculated by degree unit)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Distance from the ground to the sun = 6400 Km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6">
                <a:extLst>
                  <a:ext uri="{FF2B5EF4-FFF2-40B4-BE49-F238E27FC236}">
                    <a16:creationId xmlns:a16="http://schemas.microsoft.com/office/drawing/2014/main" id="{B05E70BD-01FF-0C19-7E69-A66043DA1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93" y="1652033"/>
                <a:ext cx="11314930" cy="4886879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41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0A77-F28B-8E06-8CD4-0C657D24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8C46-8172-AF55-FBC5-7040094E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7093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real height and determine the time when the building's shadow extends toward the park.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Determine the length of each building's shadow</a:t>
            </a:r>
          </a:p>
          <a:p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Calculate the size of the largest shadow.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08978-D9B8-321C-C700-67430EFD1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A7C91-D310-E7E8-75D1-F5EBF62A6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FIRST STEP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99C0F-3989-D232-5A19-5DEB9FA868AD}"/>
              </a:ext>
            </a:extLst>
          </p:cNvPr>
          <p:cNvSpPr txBox="1"/>
          <p:nvPr/>
        </p:nvSpPr>
        <p:spPr>
          <a:xfrm>
            <a:off x="2592516" y="3473089"/>
            <a:ext cx="7347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Find real height and determine the time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when the building's shadow extends toward the park.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B589-8B9B-7252-1183-7A715AB3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1112-395D-D6B4-8405-785078FEC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47CE7-5CBC-B016-3D74-AEC359C9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Content Placeholder 10" descr="A diagram of a graph">
            <a:extLst>
              <a:ext uri="{FF2B5EF4-FFF2-40B4-BE49-F238E27FC236}">
                <a16:creationId xmlns:a16="http://schemas.microsoft.com/office/drawing/2014/main" id="{F44B3F5B-490C-66E5-F500-95AA558D6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346" y="1706563"/>
            <a:ext cx="7259308" cy="4667839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A4002B-33F1-DA30-3FEB-1DD78FED5984}"/>
              </a:ext>
            </a:extLst>
          </p:cNvPr>
          <p:cNvSpPr txBox="1"/>
          <p:nvPr/>
        </p:nvSpPr>
        <p:spPr>
          <a:xfrm>
            <a:off x="9764570" y="2459504"/>
            <a:ext cx="2519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only need the sun of the last time which</a:t>
            </a:r>
          </a:p>
          <a:p>
            <a:r>
              <a:rPr lang="en-US" sz="2400" dirty="0"/>
              <a:t>h &gt; building height 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F93B3-4125-8C1D-712D-E04B19B53862}"/>
              </a:ext>
            </a:extLst>
          </p:cNvPr>
          <p:cNvSpPr txBox="1"/>
          <p:nvPr/>
        </p:nvSpPr>
        <p:spPr>
          <a:xfrm>
            <a:off x="3267950" y="1898367"/>
            <a:ext cx="565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 not consider the case where the shade is infinite</a:t>
            </a:r>
          </a:p>
        </p:txBody>
      </p:sp>
      <p:pic>
        <p:nvPicPr>
          <p:cNvPr id="6" name="Picture 5" descr="A diagram of a sun&#10;&#10;Description automatically generated">
            <a:extLst>
              <a:ext uri="{FF2B5EF4-FFF2-40B4-BE49-F238E27FC236}">
                <a16:creationId xmlns:a16="http://schemas.microsoft.com/office/drawing/2014/main" id="{0A3D596E-4FF3-1AF2-F8BF-83C4844D9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46" y="1724917"/>
            <a:ext cx="7013658" cy="46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5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85A4-E967-C818-37EA-5E7A3095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9D3C-BEC2-3C81-03D6-2D7EF108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5" y="1745593"/>
            <a:ext cx="9779182" cy="3366813"/>
          </a:xfrm>
        </p:spPr>
        <p:txBody>
          <a:bodyPr/>
          <a:lstStyle/>
          <a:p>
            <a:r>
              <a:rPr lang="en-US" dirty="0" err="1"/>
              <a:t>building_height_set</a:t>
            </a:r>
            <a:r>
              <a:rPr lang="en-US" dirty="0"/>
              <a:t> &lt;- height * 10</a:t>
            </a:r>
          </a:p>
          <a:p>
            <a:r>
              <a:rPr lang="en-US" dirty="0"/>
              <a:t>R &lt;- 6400</a:t>
            </a:r>
          </a:p>
          <a:p>
            <a:r>
              <a:rPr lang="en-US" dirty="0" err="1"/>
              <a:t>Max_height_building</a:t>
            </a:r>
            <a:r>
              <a:rPr lang="en-US" dirty="0"/>
              <a:t> &lt;- max(</a:t>
            </a:r>
            <a:r>
              <a:rPr lang="en-US" dirty="0" err="1"/>
              <a:t>building_height_set</a:t>
            </a:r>
            <a:r>
              <a:rPr lang="en-US" dirty="0"/>
              <a:t>)</a:t>
            </a:r>
          </a:p>
          <a:p>
            <a:r>
              <a:rPr lang="en-US" dirty="0"/>
              <a:t>Time &lt;- 0</a:t>
            </a:r>
          </a:p>
          <a:p>
            <a:r>
              <a:rPr lang="en-US" dirty="0"/>
              <a:t>for 4h:30 -&gt; 10h:</a:t>
            </a:r>
          </a:p>
          <a:p>
            <a:r>
              <a:rPr lang="en-US" dirty="0"/>
              <a:t>	h &lt;- R * sin(</a:t>
            </a:r>
            <a:r>
              <a:rPr lang="en-US" dirty="0" err="1"/>
              <a:t>alpha_at_this_time</a:t>
            </a:r>
            <a:r>
              <a:rPr lang="en-US" dirty="0"/>
              <a:t>)</a:t>
            </a:r>
          </a:p>
          <a:p>
            <a:r>
              <a:rPr lang="en-US" dirty="0"/>
              <a:t>	if h &gt; </a:t>
            </a:r>
            <a:r>
              <a:rPr lang="en-US" dirty="0" err="1"/>
              <a:t>Max_height_building</a:t>
            </a:r>
            <a:r>
              <a:rPr lang="en-US" dirty="0"/>
              <a:t>:</a:t>
            </a:r>
          </a:p>
          <a:p>
            <a:r>
              <a:rPr lang="en-US" dirty="0"/>
              <a:t>		Time &lt;- </a:t>
            </a:r>
            <a:r>
              <a:rPr lang="en-US" dirty="0" err="1"/>
              <a:t>this_time</a:t>
            </a:r>
            <a:endParaRPr lang="en-US" dirty="0"/>
          </a:p>
          <a:p>
            <a:r>
              <a:rPr lang="en-US" dirty="0"/>
              <a:t>		beak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3A760-50A0-1705-5E7D-0B1E8047F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95C86-BEE7-C7D3-AF42-DCBB276D3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8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85A4-E967-C818-37EA-5E7A3095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9D3C-BEC2-3C81-03D6-2D7EF108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651366"/>
            <a:ext cx="9779182" cy="3366813"/>
          </a:xfrm>
        </p:spPr>
        <p:txBody>
          <a:bodyPr/>
          <a:lstStyle/>
          <a:p>
            <a:r>
              <a:rPr lang="en-US" dirty="0"/>
              <a:t>Time complexity: O(n).</a:t>
            </a:r>
          </a:p>
          <a:p>
            <a:endParaRPr lang="en-US" dirty="0"/>
          </a:p>
          <a:p>
            <a:r>
              <a:rPr lang="en-US" dirty="0"/>
              <a:t>Space complexity: Some variables depending on installation.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3A760-50A0-1705-5E7D-0B1E8047F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95C86-BEE7-C7D3-AF42-DCBB276D3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SECOND STEP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99C0F-3989-D232-5A19-5DEB9FA868AD}"/>
              </a:ext>
            </a:extLst>
          </p:cNvPr>
          <p:cNvSpPr txBox="1"/>
          <p:nvPr/>
        </p:nvSpPr>
        <p:spPr>
          <a:xfrm>
            <a:off x="3104235" y="3512210"/>
            <a:ext cx="648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Determine the length of each building's shadow</a:t>
            </a:r>
          </a:p>
        </p:txBody>
      </p:sp>
    </p:spTree>
    <p:extLst>
      <p:ext uri="{BB962C8B-B14F-4D97-AF65-F5344CB8AC3E}">
        <p14:creationId xmlns:p14="http://schemas.microsoft.com/office/powerpoint/2010/main" val="295812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85A4-E967-C818-37EA-5E7A3095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</a:t>
            </a:r>
          </a:p>
        </p:txBody>
      </p:sp>
      <p:pic>
        <p:nvPicPr>
          <p:cNvPr id="9" name="Content Placeholder 8" descr="A diagram of a sun and a line&#10;&#10;Description automatically generated with medium confidence">
            <a:extLst>
              <a:ext uri="{FF2B5EF4-FFF2-40B4-BE49-F238E27FC236}">
                <a16:creationId xmlns:a16="http://schemas.microsoft.com/office/drawing/2014/main" id="{EB3FCA90-01AE-A9EA-B081-EBB942A38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850" y="1718631"/>
            <a:ext cx="7212466" cy="463771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3A760-50A0-1705-5E7D-0B1E8047F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95C86-BEE7-C7D3-AF42-DCBB276D3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Picture 10" descr="A diagram of a sun&#10;&#10;Description automatically generated">
            <a:extLst>
              <a:ext uri="{FF2B5EF4-FFF2-40B4-BE49-F238E27FC236}">
                <a16:creationId xmlns:a16="http://schemas.microsoft.com/office/drawing/2014/main" id="{4B56E449-50C5-233A-FB2C-E2495DF5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50" y="1706563"/>
            <a:ext cx="7212466" cy="46377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2D7899-0E55-B1C7-7FBC-5F61D0721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491" y="3943440"/>
            <a:ext cx="4138019" cy="1722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5EE44A-0DC8-3636-4FB2-C83958FF6041}"/>
              </a:ext>
            </a:extLst>
          </p:cNvPr>
          <p:cNvSpPr txBox="1"/>
          <p:nvPr/>
        </p:nvSpPr>
        <p:spPr>
          <a:xfrm>
            <a:off x="1076051" y="3295792"/>
            <a:ext cx="3524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Follow Thales’ s Theorem</a:t>
            </a:r>
          </a:p>
        </p:txBody>
      </p:sp>
    </p:spTree>
    <p:extLst>
      <p:ext uri="{BB962C8B-B14F-4D97-AF65-F5344CB8AC3E}">
        <p14:creationId xmlns:p14="http://schemas.microsoft.com/office/powerpoint/2010/main" val="355252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0.33607 0.002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9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0368-9804-71AB-D4F4-FDF14ACC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787B-754E-DE72-9AAE-F6CF37BA6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 &lt;- </a:t>
            </a:r>
            <a:r>
              <a:rPr lang="en-US" dirty="0" err="1"/>
              <a:t>alpha_at_time_in_first_step</a:t>
            </a:r>
            <a:endParaRPr lang="en-US" dirty="0"/>
          </a:p>
          <a:p>
            <a:r>
              <a:rPr lang="en-US" dirty="0"/>
              <a:t>h &lt;- 6400 * sin(alpha)</a:t>
            </a:r>
          </a:p>
          <a:p>
            <a:r>
              <a:rPr lang="en-US" dirty="0"/>
              <a:t>x &lt;- 6400 * cos(alpha)</a:t>
            </a:r>
          </a:p>
          <a:p>
            <a:r>
              <a:rPr lang="en-US" dirty="0"/>
              <a:t>shadow &lt;- []</a:t>
            </a:r>
          </a:p>
          <a:p>
            <a:r>
              <a:rPr lang="en-US" dirty="0"/>
              <a:t>For height in heights:</a:t>
            </a:r>
          </a:p>
          <a:p>
            <a:r>
              <a:rPr lang="en-US" dirty="0"/>
              <a:t>	</a:t>
            </a:r>
            <a:r>
              <a:rPr lang="en-US" dirty="0" err="1"/>
              <a:t>shadow.append</a:t>
            </a:r>
            <a:r>
              <a:rPr lang="en-US" dirty="0"/>
              <a:t>((5 + x)*heights / (h - heights))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B4FAE-5038-64B0-C0B7-C145C84B3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DF1BF-928C-D152-9A70-6CA427907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8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85A4-E967-C818-37EA-5E7A3095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9D3C-BEC2-3C81-03D6-2D7EF108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651366"/>
            <a:ext cx="9779182" cy="3366813"/>
          </a:xfrm>
        </p:spPr>
        <p:txBody>
          <a:bodyPr/>
          <a:lstStyle/>
          <a:p>
            <a:r>
              <a:rPr lang="en-US" dirty="0"/>
              <a:t>Time complexity: O(n).</a:t>
            </a:r>
          </a:p>
          <a:p>
            <a:endParaRPr lang="en-US" dirty="0"/>
          </a:p>
          <a:p>
            <a:r>
              <a:rPr lang="en-US" dirty="0"/>
              <a:t>Space complexity: O(n).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3A760-50A0-1705-5E7D-0B1E8047F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95C86-BEE7-C7D3-AF42-DCBB276D3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Plan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8429459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256080" y="2601489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699310" y="2601489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7112504" y="2601487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585724" y="2601487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THIRD STEP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99C0F-3989-D232-5A19-5DEB9FA868AD}"/>
              </a:ext>
            </a:extLst>
          </p:cNvPr>
          <p:cNvSpPr txBox="1"/>
          <p:nvPr/>
        </p:nvSpPr>
        <p:spPr>
          <a:xfrm>
            <a:off x="3318027" y="3512210"/>
            <a:ext cx="555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Calculate the size of the largest shadow.</a:t>
            </a:r>
          </a:p>
        </p:txBody>
      </p:sp>
    </p:spTree>
    <p:extLst>
      <p:ext uri="{BB962C8B-B14F-4D97-AF65-F5344CB8AC3E}">
        <p14:creationId xmlns:p14="http://schemas.microsoft.com/office/powerpoint/2010/main" val="784996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Step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8FE7-B276-726A-6234-1D919105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846023"/>
            <a:ext cx="9779182" cy="3366813"/>
          </a:xfrm>
        </p:spPr>
        <p:txBody>
          <a:bodyPr/>
          <a:lstStyle/>
          <a:p>
            <a:r>
              <a:rPr lang="en-US" dirty="0"/>
              <a:t>We calculate the area of the shadow by summing the shadow of each building</a:t>
            </a:r>
          </a:p>
        </p:txBody>
      </p:sp>
      <p:pic>
        <p:nvPicPr>
          <p:cNvPr id="7" name="Picture 6" descr="A graph of two people&#10;&#10;Description automatically generated with medium confidence">
            <a:extLst>
              <a:ext uri="{FF2B5EF4-FFF2-40B4-BE49-F238E27FC236}">
                <a16:creationId xmlns:a16="http://schemas.microsoft.com/office/drawing/2014/main" id="{16EE9E79-504E-5867-38CE-B4866B14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64" y="2705387"/>
            <a:ext cx="4792169" cy="351425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98EAC7-B9B2-2BFE-A752-8741F492CC08}"/>
              </a:ext>
            </a:extLst>
          </p:cNvPr>
          <p:cNvSpPr txBox="1">
            <a:spLocks/>
          </p:cNvSpPr>
          <p:nvPr/>
        </p:nvSpPr>
        <p:spPr>
          <a:xfrm>
            <a:off x="6038833" y="3057890"/>
            <a:ext cx="6441397" cy="3298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return sum(shadow)</a:t>
            </a:r>
          </a:p>
          <a:p>
            <a:r>
              <a:rPr lang="en-US" dirty="0"/>
              <a:t>(with shadow is list in second step)</a:t>
            </a:r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CC69C-3A0E-8EBD-FA2B-B62A6358459B}"/>
              </a:ext>
            </a:extLst>
          </p:cNvPr>
          <p:cNvSpPr txBox="1"/>
          <p:nvPr/>
        </p:nvSpPr>
        <p:spPr>
          <a:xfrm>
            <a:off x="5992161" y="4174026"/>
            <a:ext cx="6199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Time complexity: O(n).</a:t>
            </a:r>
          </a:p>
        </p:txBody>
      </p:sp>
    </p:spTree>
    <p:extLst>
      <p:ext uri="{BB962C8B-B14F-4D97-AF65-F5344CB8AC3E}">
        <p14:creationId xmlns:p14="http://schemas.microsoft.com/office/powerpoint/2010/main" val="19557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85A4-E967-C818-37EA-5E7A3095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9D3C-BEC2-3C81-03D6-2D7EF108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651366"/>
            <a:ext cx="9779182" cy="3366813"/>
          </a:xfrm>
        </p:spPr>
        <p:txBody>
          <a:bodyPr/>
          <a:lstStyle/>
          <a:p>
            <a:r>
              <a:rPr lang="en-US" dirty="0"/>
              <a:t>Complexity of the whole problem:</a:t>
            </a:r>
          </a:p>
          <a:p>
            <a:endParaRPr lang="en-US" dirty="0"/>
          </a:p>
          <a:p>
            <a:r>
              <a:rPr lang="en-US" dirty="0"/>
              <a:t>	Time complexity: O(n).</a:t>
            </a:r>
          </a:p>
          <a:p>
            <a:endParaRPr lang="en-US" dirty="0"/>
          </a:p>
          <a:p>
            <a:r>
              <a:rPr lang="en-US" dirty="0"/>
              <a:t>	Space complexity: O(n).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3A760-50A0-1705-5E7D-0B1E8047F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95C86-BEE7-C7D3-AF42-DCBB276D3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1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Question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99C0F-3989-D232-5A19-5DEB9FA868AD}"/>
              </a:ext>
            </a:extLst>
          </p:cNvPr>
          <p:cNvSpPr txBox="1"/>
          <p:nvPr/>
        </p:nvSpPr>
        <p:spPr>
          <a:xfrm>
            <a:off x="1998186" y="3512210"/>
            <a:ext cx="870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algorithms design method we used in warm up problem ? </a:t>
            </a:r>
          </a:p>
        </p:txBody>
      </p:sp>
    </p:spTree>
    <p:extLst>
      <p:ext uri="{BB962C8B-B14F-4D97-AF65-F5344CB8AC3E}">
        <p14:creationId xmlns:p14="http://schemas.microsoft.com/office/powerpoint/2010/main" val="333052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FA99-A353-B1D1-8B7E-05848889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Received email</a:t>
            </a:r>
          </a:p>
        </p:txBody>
      </p:sp>
      <p:pic>
        <p:nvPicPr>
          <p:cNvPr id="7" name="Content Placeholder 6" descr="A screenshot of a message&#10;&#10;Description automatically generated">
            <a:extLst>
              <a:ext uri="{FF2B5EF4-FFF2-40B4-BE49-F238E27FC236}">
                <a16:creationId xmlns:a16="http://schemas.microsoft.com/office/drawing/2014/main" id="{E9BF94FA-5841-9A87-3282-4D64C9B25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723" y="2073260"/>
            <a:ext cx="8652554" cy="33670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DAB44-823D-CFBB-41DA-0E84E116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73C7C-D78C-DDDF-D75A-073C97BD8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0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New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effectLst/>
                <a:latin typeface="+mj-lt"/>
              </a:rPr>
              <a:t>Largest Rectangle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312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FA99-A353-B1D1-8B7E-05848889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DAB44-823D-CFBB-41DA-0E84E116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73C7C-D78C-DDDF-D75A-073C97BD8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527B8-5801-595A-92EB-B45D4D81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already have the results of the building shadow before.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only need to change third step to:</a:t>
            </a:r>
          </a:p>
          <a:p>
            <a:r>
              <a:rPr lang="en-US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Calculate the size of the largest rectangle shadow.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2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Rectangle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0" name="Picture 19" descr="A graph showing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AA977A4F-6F0E-B187-B386-5953EAC7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9" y="1945876"/>
            <a:ext cx="4246065" cy="4246065"/>
          </a:xfrm>
          <a:prstGeom prst="rect">
            <a:avLst/>
          </a:prstGeom>
        </p:spPr>
      </p:pic>
      <p:pic>
        <p:nvPicPr>
          <p:cNvPr id="22" name="Picture 21" descr="A graph showing a number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93F91C31-4B92-8F87-5B57-B0A97372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28" y="1945876"/>
            <a:ext cx="4246065" cy="424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Rectangle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 descr="A close up of a number&#10;&#10;Description automatically generated">
            <a:extLst>
              <a:ext uri="{FF2B5EF4-FFF2-40B4-BE49-F238E27FC236}">
                <a16:creationId xmlns:a16="http://schemas.microsoft.com/office/drawing/2014/main" id="{E652742C-F49D-09C2-8628-882B9522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033439"/>
            <a:ext cx="2161348" cy="4269980"/>
          </a:xfrm>
          <a:prstGeom prst="rect">
            <a:avLst/>
          </a:prstGeom>
        </p:spPr>
      </p:pic>
      <p:pic>
        <p:nvPicPr>
          <p:cNvPr id="8" name="Picture 7" descr="A close up of a number&#10;&#10;Description automatically generated">
            <a:extLst>
              <a:ext uri="{FF2B5EF4-FFF2-40B4-BE49-F238E27FC236}">
                <a16:creationId xmlns:a16="http://schemas.microsoft.com/office/drawing/2014/main" id="{D1C6C090-61F1-266E-D02E-9D5B74EE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48" y="2033439"/>
            <a:ext cx="2148251" cy="4269980"/>
          </a:xfrm>
          <a:prstGeom prst="rect">
            <a:avLst/>
          </a:prstGeom>
        </p:spPr>
      </p:pic>
      <p:pic>
        <p:nvPicPr>
          <p:cNvPr id="10" name="Picture 9" descr="A number on a pink square&#10;&#10;Description automatically generated">
            <a:extLst>
              <a:ext uri="{FF2B5EF4-FFF2-40B4-BE49-F238E27FC236}">
                <a16:creationId xmlns:a16="http://schemas.microsoft.com/office/drawing/2014/main" id="{27400B0A-B209-D3BD-1E14-A773AA2A5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107" y="2033436"/>
            <a:ext cx="2134991" cy="42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72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6">
                <a:extLst>
                  <a:ext uri="{FF2B5EF4-FFF2-40B4-BE49-F238E27FC236}">
                    <a16:creationId xmlns:a16="http://schemas.microsoft.com/office/drawing/2014/main" id="{B05E70BD-01FF-0C19-7E69-A66043DA1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93" y="1652033"/>
                <a:ext cx="11314930" cy="4886879"/>
              </a:xfrm>
            </p:spPr>
            <p:txBody>
              <a:bodyPr/>
              <a:lstStyle/>
              <a:p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number of building(INT)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heights of each building(INT)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(Real = 10m * height)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angle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180 (Calculated by degree unit)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Distance from the ground to the sun = 6400 Km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6">
                <a:extLst>
                  <a:ext uri="{FF2B5EF4-FFF2-40B4-BE49-F238E27FC236}">
                    <a16:creationId xmlns:a16="http://schemas.microsoft.com/office/drawing/2014/main" id="{B05E70BD-01FF-0C19-7E69-A66043DA1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93" y="1652033"/>
                <a:ext cx="11314930" cy="4886879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88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933" y="2489265"/>
            <a:ext cx="11844067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What algorithms design methods have we learned?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Question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99C0F-3989-D232-5A19-5DEB9FA868AD}"/>
              </a:ext>
            </a:extLst>
          </p:cNvPr>
          <p:cNvSpPr txBox="1"/>
          <p:nvPr/>
        </p:nvSpPr>
        <p:spPr>
          <a:xfrm>
            <a:off x="1373078" y="3512210"/>
            <a:ext cx="1043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looking at this problem, what is the most obvious method can we use?</a:t>
            </a:r>
          </a:p>
        </p:txBody>
      </p:sp>
    </p:spTree>
    <p:extLst>
      <p:ext uri="{BB962C8B-B14F-4D97-AF65-F5344CB8AC3E}">
        <p14:creationId xmlns:p14="http://schemas.microsoft.com/office/powerpoint/2010/main" val="1625139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CAD6-F841-1D42-55BE-62ECAB23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2613774"/>
            <a:ext cx="9418919" cy="3366813"/>
          </a:xfrm>
        </p:spPr>
        <p:txBody>
          <a:bodyPr/>
          <a:lstStyle/>
          <a:p>
            <a:r>
              <a:rPr lang="en-US" dirty="0"/>
              <a:t>Assign variable </a:t>
            </a:r>
            <a:r>
              <a:rPr lang="en-US" dirty="0" err="1"/>
              <a:t>max_area</a:t>
            </a:r>
            <a:r>
              <a:rPr lang="en-US" dirty="0"/>
              <a:t> = 0</a:t>
            </a:r>
          </a:p>
          <a:p>
            <a:r>
              <a:rPr lang="en-US" dirty="0"/>
              <a:t>Use a loop for go through all the rectangles.</a:t>
            </a:r>
          </a:p>
          <a:p>
            <a:r>
              <a:rPr lang="en-US" dirty="0"/>
              <a:t>	Use another loop go from current to the end.</a:t>
            </a:r>
          </a:p>
          <a:p>
            <a:r>
              <a:rPr lang="en-US" dirty="0"/>
              <a:t>		Calculating each rectangle area and update 			</a:t>
            </a:r>
            <a:r>
              <a:rPr lang="en-US" dirty="0" err="1"/>
              <a:t>max_area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93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CAD6-F841-1D42-55BE-62ECAB23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2613774"/>
            <a:ext cx="9779182" cy="3366813"/>
          </a:xfrm>
        </p:spPr>
        <p:txBody>
          <a:bodyPr/>
          <a:lstStyle/>
          <a:p>
            <a:r>
              <a:rPr lang="en-US" dirty="0" err="1"/>
              <a:t>Max_area</a:t>
            </a:r>
            <a:r>
              <a:rPr lang="en-US" dirty="0"/>
              <a:t> &lt;- 0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from 0 -&gt; </a:t>
            </a:r>
            <a:r>
              <a:rPr lang="en-US" dirty="0" err="1"/>
              <a:t>len</a:t>
            </a:r>
            <a:r>
              <a:rPr lang="en-US" dirty="0"/>
              <a:t>(heights):</a:t>
            </a:r>
          </a:p>
          <a:p>
            <a:r>
              <a:rPr lang="en-US" dirty="0"/>
              <a:t>	for j from </a:t>
            </a:r>
            <a:r>
              <a:rPr lang="en-US" dirty="0" err="1"/>
              <a:t>i</a:t>
            </a:r>
            <a:r>
              <a:rPr lang="en-US" dirty="0"/>
              <a:t> to </a:t>
            </a:r>
            <a:r>
              <a:rPr lang="en-US" dirty="0" err="1"/>
              <a:t>len</a:t>
            </a:r>
            <a:r>
              <a:rPr lang="en-US" dirty="0"/>
              <a:t>(heights):</a:t>
            </a:r>
          </a:p>
          <a:p>
            <a:r>
              <a:rPr lang="en-US" dirty="0"/>
              <a:t>		area &lt;- min(heights[</a:t>
            </a:r>
            <a:r>
              <a:rPr lang="en-US" dirty="0" err="1"/>
              <a:t>i</a:t>
            </a:r>
            <a:r>
              <a:rPr lang="en-US" dirty="0"/>
              <a:t> : j+1]) * (j – </a:t>
            </a:r>
            <a:r>
              <a:rPr lang="en-US" dirty="0" err="1"/>
              <a:t>i</a:t>
            </a:r>
            <a:r>
              <a:rPr lang="en-US" dirty="0"/>
              <a:t> + 1) * 10</a:t>
            </a:r>
          </a:p>
          <a:p>
            <a:r>
              <a:rPr lang="en-US" dirty="0"/>
              <a:t>		</a:t>
            </a:r>
            <a:r>
              <a:rPr lang="en-US" dirty="0" err="1"/>
              <a:t>Max_area</a:t>
            </a:r>
            <a:r>
              <a:rPr lang="en-US" dirty="0"/>
              <a:t> &lt;- max(</a:t>
            </a:r>
            <a:r>
              <a:rPr lang="en-US" dirty="0" err="1"/>
              <a:t>Max_area</a:t>
            </a:r>
            <a:r>
              <a:rPr lang="en-US" dirty="0"/>
              <a:t>, area)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33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DCAD6-F841-1D42-55BE-62ECAB232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409" y="2613774"/>
                <a:ext cx="9779182" cy="517615"/>
              </a:xfrm>
            </p:spPr>
            <p:txBody>
              <a:bodyPr/>
              <a:lstStyle/>
              <a:p>
                <a:r>
                  <a:rPr lang="en-US" dirty="0"/>
                  <a:t>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DCAD6-F841-1D42-55BE-62ECAB232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409" y="2613774"/>
                <a:ext cx="9779182" cy="517615"/>
              </a:xfrm>
              <a:blipFill>
                <a:blip r:embed="rId2"/>
                <a:stretch>
                  <a:fillRect l="-1309" t="-21176" b="-2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91F948-00B7-109E-92A1-78DE438194B1}"/>
              </a:ext>
            </a:extLst>
          </p:cNvPr>
          <p:cNvSpPr txBox="1">
            <a:spLocks/>
          </p:cNvSpPr>
          <p:nvPr/>
        </p:nvSpPr>
        <p:spPr>
          <a:xfrm>
            <a:off x="1206409" y="3208997"/>
            <a:ext cx="9779182" cy="517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Pros:</a:t>
            </a:r>
          </a:p>
          <a:p>
            <a:r>
              <a:rPr lang="en-US" dirty="0"/>
              <a:t>	Easy to install!</a:t>
            </a:r>
          </a:p>
          <a:p>
            <a:r>
              <a:rPr lang="en-US" dirty="0"/>
              <a:t>Cons:</a:t>
            </a:r>
          </a:p>
          <a:p>
            <a:r>
              <a:rPr lang="en-US" dirty="0"/>
              <a:t>	Too slow!</a:t>
            </a:r>
          </a:p>
          <a:p>
            <a:endParaRPr lang="en-US" dirty="0"/>
          </a:p>
        </p:txBody>
      </p:sp>
      <p:pic>
        <p:nvPicPr>
          <p:cNvPr id="8" name="Picture 7" descr="A person in a suit&#10;&#10;Description automatically generated">
            <a:extLst>
              <a:ext uri="{FF2B5EF4-FFF2-40B4-BE49-F238E27FC236}">
                <a16:creationId xmlns:a16="http://schemas.microsoft.com/office/drawing/2014/main" id="{CE877FEF-C69F-C919-D4C1-D3C1AEDE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488" y="1706563"/>
            <a:ext cx="6736511" cy="43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56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How to optimize?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17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Fist Idea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F3AE8-9310-431C-8D64-CC169E65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58" y="2568289"/>
            <a:ext cx="2385267" cy="2926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04312-5566-CA14-172F-FB6A494D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02" y="2606393"/>
            <a:ext cx="3170195" cy="2850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3DB492-434A-DAA6-7652-955875AC8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1576520"/>
            <a:ext cx="3741744" cy="39627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2F5E82-0B69-003B-2305-22F09112B47B}"/>
              </a:ext>
            </a:extLst>
          </p:cNvPr>
          <p:cNvSpPr txBox="1"/>
          <p:nvPr/>
        </p:nvSpPr>
        <p:spPr>
          <a:xfrm>
            <a:off x="1167492" y="5675602"/>
            <a:ext cx="12571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each largest rectangular area, there exists at least one intact sub-rectangle</a:t>
            </a:r>
          </a:p>
        </p:txBody>
      </p:sp>
    </p:spTree>
    <p:extLst>
      <p:ext uri="{BB962C8B-B14F-4D97-AF65-F5344CB8AC3E}">
        <p14:creationId xmlns:p14="http://schemas.microsoft.com/office/powerpoint/2010/main" val="181902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9AC5E-8C77-5129-30A8-CD1CEFCA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1" y="2062451"/>
            <a:ext cx="5516163" cy="3938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8F9D6-8429-63EA-BFA6-B07D333F0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592" y="2175985"/>
            <a:ext cx="4783100" cy="37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C83B-F991-D083-0249-9F3EDA0E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2185511"/>
            <a:ext cx="9779182" cy="33668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We can see, we do not need to calculate all cases of area with each specific bar based on the idea: "The largest area will contain at least one intact bar".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FC5370-8965-EC86-1A0D-831D5659A567}"/>
              </a:ext>
            </a:extLst>
          </p:cNvPr>
          <p:cNvSpPr txBox="1">
            <a:spLocks/>
          </p:cNvSpPr>
          <p:nvPr/>
        </p:nvSpPr>
        <p:spPr>
          <a:xfrm>
            <a:off x="1206409" y="4866948"/>
            <a:ext cx="6396338" cy="1854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-&gt; Greedy</a:t>
            </a:r>
          </a:p>
        </p:txBody>
      </p:sp>
    </p:spTree>
    <p:extLst>
      <p:ext uri="{BB962C8B-B14F-4D97-AF65-F5344CB8AC3E}">
        <p14:creationId xmlns:p14="http://schemas.microsoft.com/office/powerpoint/2010/main" val="246192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C83B-F991-D083-0249-9F3EDA0E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2185511"/>
            <a:ext cx="9779182" cy="33668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Find the largest rectangle including each bar one by 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Take maximum of all areas found</a:t>
            </a:r>
          </a:p>
        </p:txBody>
      </p:sp>
    </p:spTree>
    <p:extLst>
      <p:ext uri="{BB962C8B-B14F-4D97-AF65-F5344CB8AC3E}">
        <p14:creationId xmlns:p14="http://schemas.microsoft.com/office/powerpoint/2010/main" val="3489861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C83B-F991-D083-0249-9F3EDA0E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263733"/>
            <a:ext cx="10656046" cy="1243489"/>
          </a:xfrm>
        </p:spPr>
        <p:txBody>
          <a:bodyPr/>
          <a:lstStyle/>
          <a:p>
            <a:r>
              <a:rPr lang="en-US" dirty="0"/>
              <a:t>Step 1: Find the largest rectangle including each bar one by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9895C-F57F-EBA3-9D1A-324342C9DDBC}"/>
              </a:ext>
            </a:extLst>
          </p:cNvPr>
          <p:cNvSpPr txBox="1"/>
          <p:nvPr/>
        </p:nvSpPr>
        <p:spPr>
          <a:xfrm>
            <a:off x="1167492" y="3508900"/>
            <a:ext cx="11327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For each specific height, how to find the largest rectangle that contains them ?</a:t>
            </a:r>
          </a:p>
        </p:txBody>
      </p:sp>
    </p:spTree>
    <p:extLst>
      <p:ext uri="{BB962C8B-B14F-4D97-AF65-F5344CB8AC3E}">
        <p14:creationId xmlns:p14="http://schemas.microsoft.com/office/powerpoint/2010/main" val="344399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effectLst/>
                <a:latin typeface="+mj-lt"/>
              </a:rPr>
              <a:t>Shadow area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C83B-F991-D083-0249-9F3EDA0E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1955726"/>
            <a:ext cx="10656046" cy="567555"/>
          </a:xfrm>
        </p:spPr>
        <p:txBody>
          <a:bodyPr/>
          <a:lstStyle/>
          <a:p>
            <a:r>
              <a:rPr lang="en-US" dirty="0"/>
              <a:t>Find left and right limitation of each bar.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0AEF3F-36E4-BB08-F8D4-4868F6A2635A}"/>
              </a:ext>
            </a:extLst>
          </p:cNvPr>
          <p:cNvSpPr txBox="1">
            <a:spLocks/>
          </p:cNvSpPr>
          <p:nvPr/>
        </p:nvSpPr>
        <p:spPr>
          <a:xfrm>
            <a:off x="1167492" y="3429000"/>
            <a:ext cx="10656046" cy="56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a stack and 2 array.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 array are used for saving left and right border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4D71-2C39-B25E-5698-A1C687576C0D}"/>
              </a:ext>
            </a:extLst>
          </p:cNvPr>
          <p:cNvSpPr txBox="1"/>
          <p:nvPr/>
        </p:nvSpPr>
        <p:spPr>
          <a:xfrm>
            <a:off x="1167492" y="2624850"/>
            <a:ext cx="989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We realize that the border of a bar is the lower bar closest to it</a:t>
            </a:r>
          </a:p>
        </p:txBody>
      </p:sp>
    </p:spTree>
    <p:extLst>
      <p:ext uri="{BB962C8B-B14F-4D97-AF65-F5344CB8AC3E}">
        <p14:creationId xmlns:p14="http://schemas.microsoft.com/office/powerpoint/2010/main" val="41743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0AEF3F-36E4-BB08-F8D4-4868F6A2635A}"/>
              </a:ext>
            </a:extLst>
          </p:cNvPr>
          <p:cNvSpPr txBox="1">
            <a:spLocks/>
          </p:cNvSpPr>
          <p:nvPr/>
        </p:nvSpPr>
        <p:spPr>
          <a:xfrm>
            <a:off x="1167492" y="1744181"/>
            <a:ext cx="10656046" cy="56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LEFT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A67A9C-CC5E-9FFA-E77B-8EECDF42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37" y="2819745"/>
            <a:ext cx="4114800" cy="3028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52D31-E1C9-1B1E-104A-0DE79D5A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9" y="2923912"/>
            <a:ext cx="6393734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29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0AEF3F-36E4-BB08-F8D4-4868F6A2635A}"/>
              </a:ext>
            </a:extLst>
          </p:cNvPr>
          <p:cNvSpPr txBox="1">
            <a:spLocks/>
          </p:cNvSpPr>
          <p:nvPr/>
        </p:nvSpPr>
        <p:spPr>
          <a:xfrm>
            <a:off x="1167492" y="1744181"/>
            <a:ext cx="10656046" cy="56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LEFT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A67A9C-CC5E-9FFA-E77B-8EECDF42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37" y="2819745"/>
            <a:ext cx="4114800" cy="3028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52D31-E1C9-1B1E-104A-0DE79D5A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9" y="2923912"/>
            <a:ext cx="6393734" cy="2827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46D00-B7DA-AD68-EAE0-4CB540E30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30" y="2991467"/>
            <a:ext cx="4106507" cy="2920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27B8AA-C0A1-60C4-51FD-04D679B7E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931" y="2939944"/>
            <a:ext cx="6561389" cy="2972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ACE743-4738-D302-87EA-0D2AE8542322}"/>
              </a:ext>
            </a:extLst>
          </p:cNvPr>
          <p:cNvSpPr txBox="1"/>
          <p:nvPr/>
        </p:nvSpPr>
        <p:spPr>
          <a:xfrm>
            <a:off x="5630759" y="1744181"/>
            <a:ext cx="55430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stack is empty:</a:t>
            </a:r>
          </a:p>
          <a:p>
            <a:r>
              <a:rPr lang="en-US" sz="2800" dirty="0"/>
              <a:t>       - Push current index into stack</a:t>
            </a:r>
          </a:p>
          <a:p>
            <a:r>
              <a:rPr lang="en-US" sz="2800" dirty="0"/>
              <a:t>       - Push 0 into array</a:t>
            </a:r>
          </a:p>
        </p:txBody>
      </p:sp>
    </p:spTree>
    <p:extLst>
      <p:ext uri="{BB962C8B-B14F-4D97-AF65-F5344CB8AC3E}">
        <p14:creationId xmlns:p14="http://schemas.microsoft.com/office/powerpoint/2010/main" val="3679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0AEF3F-36E4-BB08-F8D4-4868F6A2635A}"/>
              </a:ext>
            </a:extLst>
          </p:cNvPr>
          <p:cNvSpPr txBox="1">
            <a:spLocks/>
          </p:cNvSpPr>
          <p:nvPr/>
        </p:nvSpPr>
        <p:spPr>
          <a:xfrm>
            <a:off x="1167492" y="1744181"/>
            <a:ext cx="10656046" cy="56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LEFT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A67A9C-CC5E-9FFA-E77B-8EECDF42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37" y="2819745"/>
            <a:ext cx="4114800" cy="3028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52D31-E1C9-1B1E-104A-0DE79D5A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9" y="2923912"/>
            <a:ext cx="6393734" cy="2827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46D00-B7DA-AD68-EAE0-4CB540E30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30" y="2991467"/>
            <a:ext cx="4106507" cy="2920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27B8AA-C0A1-60C4-51FD-04D679B7E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931" y="2939944"/>
            <a:ext cx="6561389" cy="2972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ACE743-4738-D302-87EA-0D2AE8542322}"/>
              </a:ext>
            </a:extLst>
          </p:cNvPr>
          <p:cNvSpPr txBox="1"/>
          <p:nvPr/>
        </p:nvSpPr>
        <p:spPr>
          <a:xfrm>
            <a:off x="5025711" y="381000"/>
            <a:ext cx="6107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current value with top-stack value </a:t>
            </a:r>
          </a:p>
          <a:p>
            <a:r>
              <a:rPr lang="en-US" sz="2400" dirty="0"/>
              <a:t>(if top-stack value &gt; current value -&gt; pop)</a:t>
            </a:r>
          </a:p>
          <a:p>
            <a:r>
              <a:rPr lang="en-US" sz="2400" dirty="0"/>
              <a:t>until finding successful or empty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stack is empty: return previous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Otherwise: </a:t>
            </a:r>
          </a:p>
          <a:p>
            <a:r>
              <a:rPr lang="en-US" sz="2400" dirty="0"/>
              <a:t>	- Push top-stack + 1 into array.</a:t>
            </a:r>
          </a:p>
          <a:p>
            <a:r>
              <a:rPr lang="en-US" sz="2400" dirty="0"/>
              <a:t>	- Push current index into stack.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E7CBF-77C8-E5F6-3A3E-47FC01D19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30" y="2854589"/>
            <a:ext cx="3976274" cy="3113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D8952D-476E-8734-0DFF-4A0A510D3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759" y="3066088"/>
            <a:ext cx="5992849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0AEF3F-36E4-BB08-F8D4-4868F6A2635A}"/>
              </a:ext>
            </a:extLst>
          </p:cNvPr>
          <p:cNvSpPr txBox="1">
            <a:spLocks/>
          </p:cNvSpPr>
          <p:nvPr/>
        </p:nvSpPr>
        <p:spPr>
          <a:xfrm>
            <a:off x="1167492" y="1744181"/>
            <a:ext cx="10656046" cy="56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LEFT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A67A9C-CC5E-9FFA-E77B-8EECDF42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37" y="2819745"/>
            <a:ext cx="4114800" cy="3028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52D31-E1C9-1B1E-104A-0DE79D5A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9" y="2923912"/>
            <a:ext cx="6393734" cy="2827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46D00-B7DA-AD68-EAE0-4CB540E30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30" y="2991467"/>
            <a:ext cx="4106507" cy="2920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27B8AA-C0A1-60C4-51FD-04D679B7E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931" y="2939944"/>
            <a:ext cx="6561389" cy="2972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ACE743-4738-D302-87EA-0D2AE8542322}"/>
              </a:ext>
            </a:extLst>
          </p:cNvPr>
          <p:cNvSpPr txBox="1"/>
          <p:nvPr/>
        </p:nvSpPr>
        <p:spPr>
          <a:xfrm>
            <a:off x="5025711" y="381000"/>
            <a:ext cx="6107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current value with top-stack value </a:t>
            </a:r>
          </a:p>
          <a:p>
            <a:r>
              <a:rPr lang="en-US" sz="2400" dirty="0"/>
              <a:t>(if top-stack value &gt; current value -&gt; pop)</a:t>
            </a:r>
          </a:p>
          <a:p>
            <a:r>
              <a:rPr lang="en-US" sz="2400" dirty="0"/>
              <a:t>until finding successful or empty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stack is empty: return previous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Otherwise: </a:t>
            </a:r>
          </a:p>
          <a:p>
            <a:r>
              <a:rPr lang="en-US" sz="2400" dirty="0"/>
              <a:t>	- Push top-stack + 1 into array.</a:t>
            </a:r>
          </a:p>
          <a:p>
            <a:r>
              <a:rPr lang="en-US" sz="2400" dirty="0"/>
              <a:t>	- Push current index into stack.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E7CBF-77C8-E5F6-3A3E-47FC01D19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30" y="2854589"/>
            <a:ext cx="3976274" cy="3113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D8952D-476E-8734-0DFF-4A0A510D3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759" y="3066088"/>
            <a:ext cx="5992849" cy="2677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73981B-891D-735A-C6A4-5458A824C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610" y="3027471"/>
            <a:ext cx="4053650" cy="2858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D42569-A6E0-1D1E-B3C7-B664199522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8876" y="2939944"/>
            <a:ext cx="6576493" cy="29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0AEF3F-36E4-BB08-F8D4-4868F6A2635A}"/>
              </a:ext>
            </a:extLst>
          </p:cNvPr>
          <p:cNvSpPr txBox="1">
            <a:spLocks/>
          </p:cNvSpPr>
          <p:nvPr/>
        </p:nvSpPr>
        <p:spPr>
          <a:xfrm>
            <a:off x="1167492" y="1744181"/>
            <a:ext cx="10656046" cy="56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LEFT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A67A9C-CC5E-9FFA-E77B-8EECDF42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37" y="2819745"/>
            <a:ext cx="4114800" cy="3028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52D31-E1C9-1B1E-104A-0DE79D5A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9" y="2923912"/>
            <a:ext cx="6393734" cy="2827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46D00-B7DA-AD68-EAE0-4CB540E30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30" y="2991467"/>
            <a:ext cx="4106507" cy="2920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27B8AA-C0A1-60C4-51FD-04D679B7E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931" y="2939944"/>
            <a:ext cx="6561389" cy="2972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ACE743-4738-D302-87EA-0D2AE8542322}"/>
              </a:ext>
            </a:extLst>
          </p:cNvPr>
          <p:cNvSpPr txBox="1"/>
          <p:nvPr/>
        </p:nvSpPr>
        <p:spPr>
          <a:xfrm>
            <a:off x="5025711" y="381000"/>
            <a:ext cx="6107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current value with top-stack value </a:t>
            </a:r>
          </a:p>
          <a:p>
            <a:r>
              <a:rPr lang="en-US" sz="2400" dirty="0"/>
              <a:t>(if top-stack value &gt; current value -&gt; pop)</a:t>
            </a:r>
          </a:p>
          <a:p>
            <a:r>
              <a:rPr lang="en-US" sz="2400" dirty="0"/>
              <a:t>until finding successful or empty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stack is empty: return previous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Otherwise: </a:t>
            </a:r>
          </a:p>
          <a:p>
            <a:r>
              <a:rPr lang="en-US" sz="2400" dirty="0"/>
              <a:t>	- Push top-stack + 1 into array.</a:t>
            </a:r>
          </a:p>
          <a:p>
            <a:r>
              <a:rPr lang="en-US" sz="2400" dirty="0"/>
              <a:t>	- Push current index into stack.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E7CBF-77C8-E5F6-3A3E-47FC01D19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30" y="2854589"/>
            <a:ext cx="3976274" cy="3113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D8952D-476E-8734-0DFF-4A0A510D3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759" y="3066088"/>
            <a:ext cx="5992849" cy="2677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73981B-891D-735A-C6A4-5458A824C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610" y="3027471"/>
            <a:ext cx="4053650" cy="2858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D42569-A6E0-1D1E-B3C7-B664199522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8876" y="2939944"/>
            <a:ext cx="6576493" cy="2907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0B0CAE-166C-6FCF-63D6-3B37A2EA4C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755" y="3027470"/>
            <a:ext cx="3849965" cy="29693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A5300A-B2E7-4F4B-310B-E56B8D424E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0390" y="3110683"/>
            <a:ext cx="6143218" cy="265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0AEF3F-36E4-BB08-F8D4-4868F6A2635A}"/>
              </a:ext>
            </a:extLst>
          </p:cNvPr>
          <p:cNvSpPr txBox="1">
            <a:spLocks/>
          </p:cNvSpPr>
          <p:nvPr/>
        </p:nvSpPr>
        <p:spPr>
          <a:xfrm>
            <a:off x="1167492" y="1744181"/>
            <a:ext cx="10656046" cy="56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LEFT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A67A9C-CC5E-9FFA-E77B-8EECDF42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37" y="2819745"/>
            <a:ext cx="4114800" cy="3028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52D31-E1C9-1B1E-104A-0DE79D5A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9" y="2923912"/>
            <a:ext cx="6393734" cy="2827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46D00-B7DA-AD68-EAE0-4CB540E30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30" y="2991467"/>
            <a:ext cx="4106507" cy="2920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27B8AA-C0A1-60C4-51FD-04D679B7E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931" y="2939944"/>
            <a:ext cx="6561389" cy="2972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ACE743-4738-D302-87EA-0D2AE8542322}"/>
              </a:ext>
            </a:extLst>
          </p:cNvPr>
          <p:cNvSpPr txBox="1"/>
          <p:nvPr/>
        </p:nvSpPr>
        <p:spPr>
          <a:xfrm>
            <a:off x="5025711" y="381000"/>
            <a:ext cx="6107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current value with top-stack value </a:t>
            </a:r>
          </a:p>
          <a:p>
            <a:r>
              <a:rPr lang="en-US" sz="2400" dirty="0"/>
              <a:t>(if top-stack value &gt; current value -&gt; pop)</a:t>
            </a:r>
          </a:p>
          <a:p>
            <a:r>
              <a:rPr lang="en-US" sz="2400" dirty="0"/>
              <a:t>until finding successful or empty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stack is empty: return previous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Otherwise: </a:t>
            </a:r>
          </a:p>
          <a:p>
            <a:r>
              <a:rPr lang="en-US" sz="2400" dirty="0"/>
              <a:t>	- Push top-stack + 1 into array.</a:t>
            </a:r>
          </a:p>
          <a:p>
            <a:r>
              <a:rPr lang="en-US" sz="2400" dirty="0"/>
              <a:t>	- Push current index into stack.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E7CBF-77C8-E5F6-3A3E-47FC01D19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30" y="2854589"/>
            <a:ext cx="3976274" cy="3113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D8952D-476E-8734-0DFF-4A0A510D3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759" y="3066088"/>
            <a:ext cx="5992849" cy="2677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73981B-891D-735A-C6A4-5458A824C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610" y="3027471"/>
            <a:ext cx="4053650" cy="2858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D42569-A6E0-1D1E-B3C7-B664199522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8876" y="2939944"/>
            <a:ext cx="6576493" cy="2907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0B0CAE-166C-6FCF-63D6-3B37A2EA4C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755" y="3027470"/>
            <a:ext cx="3849965" cy="29693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A5300A-B2E7-4F4B-310B-E56B8D424E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0390" y="3110683"/>
            <a:ext cx="6143218" cy="26565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434DB-EA41-AFA1-D85A-D187DD13DC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173" y="2939944"/>
            <a:ext cx="4080447" cy="31023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56911B-331C-BC06-E3BD-674DE1030A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24658" y="3301683"/>
            <a:ext cx="5870145" cy="24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2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0AEF3F-36E4-BB08-F8D4-4868F6A2635A}"/>
              </a:ext>
            </a:extLst>
          </p:cNvPr>
          <p:cNvSpPr txBox="1">
            <a:spLocks/>
          </p:cNvSpPr>
          <p:nvPr/>
        </p:nvSpPr>
        <p:spPr>
          <a:xfrm>
            <a:off x="1167492" y="1744181"/>
            <a:ext cx="10656046" cy="56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LEFT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A67A9C-CC5E-9FFA-E77B-8EECDF42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37" y="2819745"/>
            <a:ext cx="4114800" cy="3028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52D31-E1C9-1B1E-104A-0DE79D5A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9" y="2923912"/>
            <a:ext cx="6393734" cy="2827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46D00-B7DA-AD68-EAE0-4CB540E30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30" y="2991467"/>
            <a:ext cx="4106507" cy="2920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27B8AA-C0A1-60C4-51FD-04D679B7E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931" y="2939944"/>
            <a:ext cx="6561389" cy="2972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ACE743-4738-D302-87EA-0D2AE8542322}"/>
              </a:ext>
            </a:extLst>
          </p:cNvPr>
          <p:cNvSpPr txBox="1"/>
          <p:nvPr/>
        </p:nvSpPr>
        <p:spPr>
          <a:xfrm>
            <a:off x="5025711" y="381000"/>
            <a:ext cx="6107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current value with top-stack value </a:t>
            </a:r>
          </a:p>
          <a:p>
            <a:r>
              <a:rPr lang="en-US" sz="2400" dirty="0"/>
              <a:t>(if top-stack value &gt; current value -&gt; pop)</a:t>
            </a:r>
          </a:p>
          <a:p>
            <a:r>
              <a:rPr lang="en-US" sz="2400" dirty="0"/>
              <a:t>until finding successful or empty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stack is empty: return previous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Otherwise: </a:t>
            </a:r>
          </a:p>
          <a:p>
            <a:r>
              <a:rPr lang="en-US" sz="2400" dirty="0"/>
              <a:t>	- Push top-stack + 1 into array.</a:t>
            </a:r>
          </a:p>
          <a:p>
            <a:r>
              <a:rPr lang="en-US" sz="2400" dirty="0"/>
              <a:t>	- Push current index into stack.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E7CBF-77C8-E5F6-3A3E-47FC01D19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30" y="2854589"/>
            <a:ext cx="3976274" cy="3113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D8952D-476E-8734-0DFF-4A0A510D3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759" y="3066088"/>
            <a:ext cx="5992849" cy="2677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73981B-891D-735A-C6A4-5458A824C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610" y="3027471"/>
            <a:ext cx="4053650" cy="2858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D42569-A6E0-1D1E-B3C7-B664199522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8876" y="2939944"/>
            <a:ext cx="6576493" cy="2907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0B0CAE-166C-6FCF-63D6-3B37A2EA4C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755" y="3027470"/>
            <a:ext cx="3849965" cy="29693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A5300A-B2E7-4F4B-310B-E56B8D424E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0390" y="3110683"/>
            <a:ext cx="6143218" cy="26565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434DB-EA41-AFA1-D85A-D187DD13DC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173" y="2939944"/>
            <a:ext cx="4080447" cy="31023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56911B-331C-BC06-E3BD-674DE1030A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24658" y="3301683"/>
            <a:ext cx="5870145" cy="24940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C63900-7A19-FE8E-026B-DCBFCF0114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3113" y="3058656"/>
            <a:ext cx="4031242" cy="3014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B5F57E-F741-C22B-FA9F-2022A6F094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9515" y="3341573"/>
            <a:ext cx="5907561" cy="23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7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0AEF3F-36E4-BB08-F8D4-4868F6A2635A}"/>
              </a:ext>
            </a:extLst>
          </p:cNvPr>
          <p:cNvSpPr txBox="1">
            <a:spLocks/>
          </p:cNvSpPr>
          <p:nvPr/>
        </p:nvSpPr>
        <p:spPr>
          <a:xfrm>
            <a:off x="1167492" y="1744181"/>
            <a:ext cx="10656046" cy="56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LEFT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A67A9C-CC5E-9FFA-E77B-8EECDF42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37" y="2819745"/>
            <a:ext cx="4114800" cy="3028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52D31-E1C9-1B1E-104A-0DE79D5A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9" y="2923912"/>
            <a:ext cx="6393734" cy="2827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46D00-B7DA-AD68-EAE0-4CB540E30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30" y="2991467"/>
            <a:ext cx="4106507" cy="2920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27B8AA-C0A1-60C4-51FD-04D679B7E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931" y="2939944"/>
            <a:ext cx="6561389" cy="2972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ACE743-4738-D302-87EA-0D2AE8542322}"/>
              </a:ext>
            </a:extLst>
          </p:cNvPr>
          <p:cNvSpPr txBox="1"/>
          <p:nvPr/>
        </p:nvSpPr>
        <p:spPr>
          <a:xfrm>
            <a:off x="5025711" y="381000"/>
            <a:ext cx="6107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current value with top-stack value </a:t>
            </a:r>
          </a:p>
          <a:p>
            <a:r>
              <a:rPr lang="en-US" sz="2400" dirty="0"/>
              <a:t>(if top-stack value &gt; current value -&gt; pop)</a:t>
            </a:r>
          </a:p>
          <a:p>
            <a:r>
              <a:rPr lang="en-US" sz="2400" dirty="0"/>
              <a:t>until finding successful or empty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stack is empty: return previous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Otherwise: </a:t>
            </a:r>
          </a:p>
          <a:p>
            <a:r>
              <a:rPr lang="en-US" sz="2400" dirty="0"/>
              <a:t>	- Push top-stack + 1 into array.</a:t>
            </a:r>
          </a:p>
          <a:p>
            <a:r>
              <a:rPr lang="en-US" sz="2400" dirty="0"/>
              <a:t>	- Push current index into stack.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E7CBF-77C8-E5F6-3A3E-47FC01D19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30" y="2854589"/>
            <a:ext cx="3976274" cy="3113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D8952D-476E-8734-0DFF-4A0A510D3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759" y="3066088"/>
            <a:ext cx="5992849" cy="2677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73981B-891D-735A-C6A4-5458A824C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610" y="3027471"/>
            <a:ext cx="4053650" cy="2858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D42569-A6E0-1D1E-B3C7-B664199522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8876" y="2939944"/>
            <a:ext cx="6576493" cy="2907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0B0CAE-166C-6FCF-63D6-3B37A2EA4C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755" y="3027470"/>
            <a:ext cx="3849965" cy="29693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A5300A-B2E7-4F4B-310B-E56B8D424E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0390" y="3110683"/>
            <a:ext cx="6143218" cy="26565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434DB-EA41-AFA1-D85A-D187DD13DC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173" y="2939944"/>
            <a:ext cx="4080447" cy="31023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56911B-331C-BC06-E3BD-674DE1030A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24658" y="3301683"/>
            <a:ext cx="5870145" cy="24940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C63900-7A19-FE8E-026B-DCBFCF0114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3113" y="3058656"/>
            <a:ext cx="4031242" cy="3014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B5F57E-F741-C22B-FA9F-2022A6F094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9515" y="3341573"/>
            <a:ext cx="5907561" cy="23355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BF352D-6081-DF9B-238B-4A88C47EAA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24795" y="3105662"/>
            <a:ext cx="6820491" cy="31092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F20257-88EA-93DB-6E41-8A2C6908D86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12024" y="3058656"/>
            <a:ext cx="3836311" cy="28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0AEF3F-36E4-BB08-F8D4-4868F6A2635A}"/>
              </a:ext>
            </a:extLst>
          </p:cNvPr>
          <p:cNvSpPr txBox="1">
            <a:spLocks/>
          </p:cNvSpPr>
          <p:nvPr/>
        </p:nvSpPr>
        <p:spPr>
          <a:xfrm>
            <a:off x="1167492" y="1744181"/>
            <a:ext cx="10656046" cy="56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7D9A-2C49-2614-345B-93DA478F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920" y="1043781"/>
            <a:ext cx="10656046" cy="1243489"/>
          </a:xfrm>
        </p:spPr>
        <p:txBody>
          <a:bodyPr/>
          <a:lstStyle/>
          <a:p>
            <a:pPr algn="ctr"/>
            <a:r>
              <a:rPr lang="en-US" sz="7200" dirty="0"/>
              <a:t>Your turn!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270AA9-D417-4D7E-9FBA-592E8607C98B}"/>
              </a:ext>
            </a:extLst>
          </p:cNvPr>
          <p:cNvSpPr txBox="1">
            <a:spLocks/>
          </p:cNvSpPr>
          <p:nvPr/>
        </p:nvSpPr>
        <p:spPr>
          <a:xfrm>
            <a:off x="1265840" y="2415446"/>
            <a:ext cx="4114799" cy="1243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C1E1ED-CBE0-65BB-61C7-EAE72BFB7434}"/>
              </a:ext>
            </a:extLst>
          </p:cNvPr>
          <p:cNvSpPr txBox="1">
            <a:spLocks/>
          </p:cNvSpPr>
          <p:nvPr/>
        </p:nvSpPr>
        <p:spPr>
          <a:xfrm>
            <a:off x="6057083" y="2365925"/>
            <a:ext cx="6359910" cy="1243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If stack is empty:</a:t>
            </a:r>
          </a:p>
          <a:p>
            <a:r>
              <a:rPr lang="en-US" sz="1800" dirty="0"/>
              <a:t>       - Push current index into stack</a:t>
            </a:r>
          </a:p>
          <a:p>
            <a:r>
              <a:rPr lang="en-US" sz="1800" dirty="0"/>
              <a:t>       - Push the max index into array</a:t>
            </a:r>
          </a:p>
          <a:p>
            <a:r>
              <a:rPr lang="en-US" sz="1800" dirty="0"/>
              <a:t>Else: Compare current value with top-stack value </a:t>
            </a:r>
          </a:p>
          <a:p>
            <a:r>
              <a:rPr lang="en-US" sz="1800" dirty="0"/>
              <a:t>(if top-stack value &gt; current value -&gt; pop)</a:t>
            </a:r>
          </a:p>
          <a:p>
            <a:r>
              <a:rPr lang="en-US" sz="1800" dirty="0"/>
              <a:t>until finding successful or empty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If stack is empty: return previous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Otherwise: </a:t>
            </a:r>
          </a:p>
          <a:p>
            <a:r>
              <a:rPr lang="en-US" sz="1800" dirty="0"/>
              <a:t>	- Push top-stack -1 into array.</a:t>
            </a:r>
          </a:p>
          <a:p>
            <a:r>
              <a:rPr lang="en-US" sz="1800" dirty="0"/>
              <a:t>	- Push current index into stack.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2F4C94-A7F6-9812-D3EB-AD478451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16" y="2405580"/>
            <a:ext cx="5000141" cy="37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6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194" y="162419"/>
            <a:ext cx="9779183" cy="944563"/>
          </a:xfrm>
        </p:spPr>
        <p:txBody>
          <a:bodyPr/>
          <a:lstStyle/>
          <a:p>
            <a:r>
              <a:rPr lang="en-US" i="0" dirty="0">
                <a:effectLst/>
              </a:rPr>
              <a:t>Largest Shade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1" name="Content Placeholder 20" descr="A screenshot of a website&#10;&#10;Description automatically generated">
            <a:extLst>
              <a:ext uri="{FF2B5EF4-FFF2-40B4-BE49-F238E27FC236}">
                <a16:creationId xmlns:a16="http://schemas.microsoft.com/office/drawing/2014/main" id="{F54473B8-444C-3E93-01B4-3D79D6CB7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870" y="1106982"/>
            <a:ext cx="7903406" cy="5226642"/>
          </a:xfrm>
        </p:spPr>
      </p:pic>
    </p:spTree>
    <p:extLst>
      <p:ext uri="{BB962C8B-B14F-4D97-AF65-F5344CB8AC3E}">
        <p14:creationId xmlns:p14="http://schemas.microsoft.com/office/powerpoint/2010/main" val="1361916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95E2A2E-AE66-6EF0-7FBB-15199FBB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72" y="2311736"/>
            <a:ext cx="5371959" cy="25016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7CA985F-A852-3951-5E5C-8D46E5492E40}"/>
              </a:ext>
            </a:extLst>
          </p:cNvPr>
          <p:cNvSpPr txBox="1"/>
          <p:nvPr/>
        </p:nvSpPr>
        <p:spPr>
          <a:xfrm>
            <a:off x="1167492" y="1725615"/>
            <a:ext cx="749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AREA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85C1AD2-B12D-EFCF-E9E9-8A82EC6E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1" y="4960189"/>
            <a:ext cx="5944359" cy="792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7B8B0C-2D14-AB86-6027-08646E345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501" y="2208029"/>
            <a:ext cx="5000141" cy="3710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B1D3E-CFF6-0C92-FAA3-D1453C874B93}"/>
              </a:ext>
            </a:extLst>
          </p:cNvPr>
          <p:cNvSpPr txBox="1"/>
          <p:nvPr/>
        </p:nvSpPr>
        <p:spPr>
          <a:xfrm>
            <a:off x="2148028" y="1743711"/>
            <a:ext cx="749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= (R – L + 1) * </a:t>
            </a:r>
            <a:r>
              <a:rPr lang="en-US" sz="2800" dirty="0" err="1">
                <a:solidFill>
                  <a:srgbClr val="FF0000"/>
                </a:solidFill>
              </a:rPr>
              <a:t>current_height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6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80BE15-3DA7-2C88-F396-9DEFB3ED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</a:t>
            </a:r>
          </a:p>
          <a:p>
            <a:r>
              <a:rPr lang="en-US" dirty="0"/>
              <a:t>	Left: O(n)</a:t>
            </a:r>
          </a:p>
          <a:p>
            <a:r>
              <a:rPr lang="en-US" dirty="0"/>
              <a:t>	Right: O(n)</a:t>
            </a:r>
          </a:p>
          <a:p>
            <a:endParaRPr lang="en-US" dirty="0"/>
          </a:p>
          <a:p>
            <a:r>
              <a:rPr lang="en-US" dirty="0"/>
              <a:t>Space: O(n)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6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C83B-F991-D083-0249-9F3EDA0E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263733"/>
            <a:ext cx="10656046" cy="1243489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sz="2800" dirty="0"/>
              <a:t>Take maximum of all areas found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DF864-86F3-66E4-EF3A-A33C31DB33C8}"/>
              </a:ext>
            </a:extLst>
          </p:cNvPr>
          <p:cNvSpPr txBox="1"/>
          <p:nvPr/>
        </p:nvSpPr>
        <p:spPr>
          <a:xfrm>
            <a:off x="4554263" y="2782669"/>
            <a:ext cx="30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max(</a:t>
            </a:r>
            <a:r>
              <a:rPr lang="en-US" sz="3600" dirty="0" err="1"/>
              <a:t>area_list</a:t>
            </a:r>
            <a:r>
              <a:rPr lang="en-US" sz="36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7A84D8-7EBF-6EF6-01EE-B86154AD91D3}"/>
              </a:ext>
            </a:extLst>
          </p:cNvPr>
          <p:cNvSpPr txBox="1">
            <a:spLocks/>
          </p:cNvSpPr>
          <p:nvPr/>
        </p:nvSpPr>
        <p:spPr>
          <a:xfrm>
            <a:off x="1167492" y="3688296"/>
            <a:ext cx="10656046" cy="1243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Complexity:</a:t>
            </a:r>
          </a:p>
          <a:p>
            <a:r>
              <a:rPr lang="en-US" dirty="0"/>
              <a:t>	Time: O(n)</a:t>
            </a:r>
          </a:p>
          <a:p>
            <a:r>
              <a:rPr lang="en-US" dirty="0"/>
              <a:t>	Space: O(1)</a:t>
            </a:r>
          </a:p>
        </p:txBody>
      </p:sp>
    </p:spTree>
    <p:extLst>
      <p:ext uri="{BB962C8B-B14F-4D97-AF65-F5344CB8AC3E}">
        <p14:creationId xmlns:p14="http://schemas.microsoft.com/office/powerpoint/2010/main" val="20186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C83B-F991-D083-0249-9F3EDA0E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797906"/>
            <a:ext cx="10656046" cy="1243489"/>
          </a:xfrm>
        </p:spPr>
        <p:txBody>
          <a:bodyPr/>
          <a:lstStyle/>
          <a:p>
            <a:r>
              <a:rPr lang="en-US" sz="2400" dirty="0"/>
              <a:t>Example code: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FD6EBF-4111-BCF1-8DF9-01329A88D5C5}"/>
              </a:ext>
            </a:extLst>
          </p:cNvPr>
          <p:cNvSpPr txBox="1">
            <a:spLocks/>
          </p:cNvSpPr>
          <p:nvPr/>
        </p:nvSpPr>
        <p:spPr>
          <a:xfrm>
            <a:off x="1167492" y="2436429"/>
            <a:ext cx="1457814" cy="1243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Left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6133456-1D1C-AFEA-8537-A4B71F07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3058173"/>
            <a:ext cx="7547228" cy="302820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5B20989-4AAC-87C3-1FA0-CCD69F9BE23A}"/>
              </a:ext>
            </a:extLst>
          </p:cNvPr>
          <p:cNvSpPr txBox="1">
            <a:spLocks/>
          </p:cNvSpPr>
          <p:nvPr/>
        </p:nvSpPr>
        <p:spPr>
          <a:xfrm>
            <a:off x="1167492" y="2436428"/>
            <a:ext cx="1457814" cy="1243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Right</a:t>
            </a:r>
          </a:p>
        </p:txBody>
      </p:sp>
      <p:pic>
        <p:nvPicPr>
          <p:cNvPr id="15" name="Picture 1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71838BD-2743-919D-6526-9A35A3E0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3063910"/>
            <a:ext cx="7547228" cy="302820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8B15E7-8233-D277-3DBA-1822A4849517}"/>
              </a:ext>
            </a:extLst>
          </p:cNvPr>
          <p:cNvSpPr txBox="1">
            <a:spLocks/>
          </p:cNvSpPr>
          <p:nvPr/>
        </p:nvSpPr>
        <p:spPr>
          <a:xfrm>
            <a:off x="1167492" y="2436428"/>
            <a:ext cx="1457814" cy="1243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Area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52A2BC8-F3FE-BE5D-786E-DE838B67A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491" y="3030332"/>
            <a:ext cx="9684809" cy="30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6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13" grpId="1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4FF-1356-EB0D-BEF0-33D0437E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CB4B-7EAF-7D23-B7A9-10F76F5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15ED-9D69-4706-7A3F-04A18F2AA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C83B-F991-D083-0249-9F3EDA0E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263733"/>
            <a:ext cx="10656046" cy="1243489"/>
          </a:xfrm>
        </p:spPr>
        <p:txBody>
          <a:bodyPr/>
          <a:lstStyle/>
          <a:p>
            <a:r>
              <a:rPr lang="en-US" sz="4800" dirty="0"/>
              <a:t>Complexity: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7A84D8-7EBF-6EF6-01EE-B86154AD91D3}"/>
              </a:ext>
            </a:extLst>
          </p:cNvPr>
          <p:cNvSpPr txBox="1">
            <a:spLocks/>
          </p:cNvSpPr>
          <p:nvPr/>
        </p:nvSpPr>
        <p:spPr>
          <a:xfrm>
            <a:off x="1167492" y="3688296"/>
            <a:ext cx="10656046" cy="1243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	Time: O(n)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AC399E-31BD-021E-2918-92E6DFC2E144}"/>
              </a:ext>
            </a:extLst>
          </p:cNvPr>
          <p:cNvSpPr txBox="1">
            <a:spLocks/>
          </p:cNvSpPr>
          <p:nvPr/>
        </p:nvSpPr>
        <p:spPr>
          <a:xfrm>
            <a:off x="1167492" y="4767167"/>
            <a:ext cx="10656046" cy="1243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	Space: O(n)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102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After two problem, we are learned about “Find maximum rectangle in histogram” problem and known how to analysis and design algorithms for this problem.</a:t>
            </a:r>
          </a:p>
          <a:p>
            <a:r>
              <a:rPr lang="en-US" dirty="0"/>
              <a:t>And that's all I brought to today's presentation.</a:t>
            </a:r>
          </a:p>
          <a:p>
            <a:r>
              <a:rPr lang="en-US" dirty="0"/>
              <a:t>Thank for listening!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732923" cy="2247219"/>
          </a:xfrm>
        </p:spPr>
        <p:txBody>
          <a:bodyPr>
            <a:normAutofit/>
          </a:bodyPr>
          <a:lstStyle/>
          <a:p>
            <a:r>
              <a:rPr lang="en-US" dirty="0"/>
              <a:t>Won Jeong </a:t>
            </a:r>
            <a:r>
              <a:rPr lang="en-US" dirty="0" err="1"/>
              <a:t>Hee</a:t>
            </a:r>
            <a:endParaRPr lang="en-US" dirty="0"/>
          </a:p>
          <a:p>
            <a:r>
              <a:rPr lang="en-US" dirty="0">
                <a:hlinkClick r:id="rId2"/>
              </a:rPr>
              <a:t>job.bkth@gmail.com</a:t>
            </a:r>
            <a:r>
              <a:rPr lang="en-US" dirty="0"/>
              <a:t> </a:t>
            </a:r>
          </a:p>
          <a:p>
            <a:r>
              <a:rPr lang="en-US" dirty="0"/>
              <a:t>University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520B-89DA-06DB-9CF3-BCBCE751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Largest Shade</a:t>
            </a:r>
            <a:endParaRPr lang="en-US" dirty="0"/>
          </a:p>
        </p:txBody>
      </p:sp>
      <p:pic>
        <p:nvPicPr>
          <p:cNvPr id="7" name="Content Placeholder 6" descr="A diagram of a square with a triangle and a triangle with a triangle and a triangle with a triangle and a triangle with a triangle with a triangle and a triangle with a triangle with a triangle and&#10;&#10;Description automatically generated">
            <a:extLst>
              <a:ext uri="{FF2B5EF4-FFF2-40B4-BE49-F238E27FC236}">
                <a16:creationId xmlns:a16="http://schemas.microsoft.com/office/drawing/2014/main" id="{2BB790F5-0C1F-BA1A-58EC-4D2659B5A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1" y="1826736"/>
            <a:ext cx="8097933" cy="45296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08763-BFFE-36A8-42C4-85CE36B0A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3112F-16D9-F9CF-90AD-58D04A97F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FF744-C0EA-0057-E536-4DA75155A79B}"/>
              </a:ext>
            </a:extLst>
          </p:cNvPr>
          <p:cNvSpPr txBox="1"/>
          <p:nvPr/>
        </p:nvSpPr>
        <p:spPr>
          <a:xfrm>
            <a:off x="9347200" y="3352879"/>
            <a:ext cx="445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Buildings must face </a:t>
            </a:r>
          </a:p>
          <a:p>
            <a:r>
              <a:rPr lang="en-US" dirty="0"/>
              <a:t>     either east or west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space between </a:t>
            </a:r>
          </a:p>
          <a:p>
            <a:r>
              <a:rPr lang="en-US" dirty="0"/>
              <a:t>     two buildings</a:t>
            </a:r>
          </a:p>
        </p:txBody>
      </p:sp>
    </p:spTree>
    <p:extLst>
      <p:ext uri="{BB962C8B-B14F-4D97-AF65-F5344CB8AC3E}">
        <p14:creationId xmlns:p14="http://schemas.microsoft.com/office/powerpoint/2010/main" val="11867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5C5A-05BE-E3FE-9D56-DD35BA7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Largest Shade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78FE-DEA0-9568-1E85-852F0500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000" y="4848816"/>
            <a:ext cx="9779182" cy="22615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 a park to the east.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the largest shade created by sunlight and buildings.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148-F1B8-8202-D71C-55DFFF2DE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FCC26-65B6-E77D-2FB5-662E20583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1D77E-338B-BBA7-5B64-8D3CB4578AB9}"/>
              </a:ext>
            </a:extLst>
          </p:cNvPr>
          <p:cNvSpPr txBox="1"/>
          <p:nvPr/>
        </p:nvSpPr>
        <p:spPr>
          <a:xfrm>
            <a:off x="8488497" y="2442302"/>
            <a:ext cx="3208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Sunrise at 5:30 A.M and </a:t>
            </a:r>
          </a:p>
          <a:p>
            <a:r>
              <a:rPr lang="en-US" dirty="0"/>
              <a:t>sets at 6:00 P.M</a:t>
            </a:r>
          </a:p>
          <a:p>
            <a:r>
              <a:rPr lang="en-US" dirty="0"/>
              <a:t>High noon time: 10:00 A.M </a:t>
            </a:r>
          </a:p>
          <a:p>
            <a:r>
              <a:rPr lang="en-US" dirty="0"/>
              <a:t>to 4.30 P.M.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986E92-6586-BF4D-E59A-D09C1EDB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60" y="1898393"/>
            <a:ext cx="7070137" cy="29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EC58-F395-C20D-BB49-29F6E7DA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Largest Shade</a:t>
            </a:r>
            <a:endParaRPr lang="en-US" dirty="0"/>
          </a:p>
        </p:txBody>
      </p:sp>
      <p:pic>
        <p:nvPicPr>
          <p:cNvPr id="7" name="Content Placeholder 6" descr="A cartoon of a city&#10;&#10;Description automatically generated">
            <a:extLst>
              <a:ext uri="{FF2B5EF4-FFF2-40B4-BE49-F238E27FC236}">
                <a16:creationId xmlns:a16="http://schemas.microsoft.com/office/drawing/2014/main" id="{85C2B1C9-EFF2-E4B0-F1BA-6278B87C7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735" y="1726009"/>
            <a:ext cx="5494530" cy="46108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252CB-C51A-129A-6FAB-6F455AB33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B199B-6D5C-0177-D46C-BC2D92B62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" name="Picture 14" descr="A diagram of a graph&#10;&#10;Description automatically generated">
            <a:extLst>
              <a:ext uri="{FF2B5EF4-FFF2-40B4-BE49-F238E27FC236}">
                <a16:creationId xmlns:a16="http://schemas.microsoft.com/office/drawing/2014/main" id="{6E589B67-66E3-39D5-74AA-FBBFF2827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07" y="1706562"/>
            <a:ext cx="7168551" cy="46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BE1E-8B5E-1B35-0A68-7BC9CBBB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Largest Shade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D8478-0BED-B568-D6D5-975B86F8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Angles of 26 different times.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Heights of each building.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Area of largest shade.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C3BCD-E9C3-AD31-5DE8-6BCFDC5E8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Analysis and Design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F2857-2239-F796-0567-6F5EF663D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9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{1987D486-1614-41AF-9FCF-3C82EF71F18C}tf45331398_win32</Template>
  <TotalTime>1332</TotalTime>
  <Words>1724</Words>
  <Application>Microsoft Office PowerPoint</Application>
  <PresentationFormat>Widescreen</PresentationFormat>
  <Paragraphs>396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Tenorite</vt:lpstr>
      <vt:lpstr>Office Theme</vt:lpstr>
      <vt:lpstr>REVISION </vt:lpstr>
      <vt:lpstr>Plan</vt:lpstr>
      <vt:lpstr>Introduction</vt:lpstr>
      <vt:lpstr>Warm up</vt:lpstr>
      <vt:lpstr>Largest Shade</vt:lpstr>
      <vt:lpstr>Largest Shade</vt:lpstr>
      <vt:lpstr>Largest Shade</vt:lpstr>
      <vt:lpstr>Largest Shade</vt:lpstr>
      <vt:lpstr>Largest Shade</vt:lpstr>
      <vt:lpstr>Constraint</vt:lpstr>
      <vt:lpstr>Decomposition</vt:lpstr>
      <vt:lpstr>FIRST STEP</vt:lpstr>
      <vt:lpstr>First Step</vt:lpstr>
      <vt:lpstr>First Step</vt:lpstr>
      <vt:lpstr>First Step</vt:lpstr>
      <vt:lpstr>SECOND STEP</vt:lpstr>
      <vt:lpstr>Second Step</vt:lpstr>
      <vt:lpstr>Second Step</vt:lpstr>
      <vt:lpstr>Second Step</vt:lpstr>
      <vt:lpstr>THIRD STEP</vt:lpstr>
      <vt:lpstr>Third Step</vt:lpstr>
      <vt:lpstr>Conclusion</vt:lpstr>
      <vt:lpstr>Question</vt:lpstr>
      <vt:lpstr>Received email</vt:lpstr>
      <vt:lpstr>New Problem</vt:lpstr>
      <vt:lpstr>Decomposition</vt:lpstr>
      <vt:lpstr>Largest Rectangle</vt:lpstr>
      <vt:lpstr>Largest Rectangle</vt:lpstr>
      <vt:lpstr>Constraint</vt:lpstr>
      <vt:lpstr>Question</vt:lpstr>
      <vt:lpstr>Brute Force</vt:lpstr>
      <vt:lpstr>Brute Force</vt:lpstr>
      <vt:lpstr>Brute Force</vt:lpstr>
      <vt:lpstr>How to optimize?</vt:lpstr>
      <vt:lpstr>Fist Idea</vt:lpstr>
      <vt:lpstr>Strategy</vt:lpstr>
      <vt:lpstr>Strategy</vt:lpstr>
      <vt:lpstr>Strategy</vt:lpstr>
      <vt:lpstr>Sub-problem</vt:lpstr>
      <vt:lpstr>Sub-problem</vt:lpstr>
      <vt:lpstr>Sub-problem</vt:lpstr>
      <vt:lpstr>Sub-problem</vt:lpstr>
      <vt:lpstr>Sub-problem</vt:lpstr>
      <vt:lpstr>Sub-problem</vt:lpstr>
      <vt:lpstr>Sub-problem</vt:lpstr>
      <vt:lpstr>Sub-problem</vt:lpstr>
      <vt:lpstr>Sub-problem</vt:lpstr>
      <vt:lpstr>Sub-problem</vt:lpstr>
      <vt:lpstr>Sub-problem</vt:lpstr>
      <vt:lpstr>Sub-problem</vt:lpstr>
      <vt:lpstr>Complexity </vt:lpstr>
      <vt:lpstr>Sub-problem</vt:lpstr>
      <vt:lpstr>Problem</vt:lpstr>
      <vt:lpstr>Problem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</dc:title>
  <dc:creator>Nguyễn Thanh Hỷ</dc:creator>
  <cp:lastModifiedBy>Nguyễn Thanh Hỷ</cp:lastModifiedBy>
  <cp:revision>20</cp:revision>
  <dcterms:created xsi:type="dcterms:W3CDTF">2023-12-21T18:17:23Z</dcterms:created>
  <dcterms:modified xsi:type="dcterms:W3CDTF">2023-12-30T08:56:19Z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