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Google Sans Medium"/>
      <p:regular r:id="rId34"/>
      <p:bold r:id="rId35"/>
      <p:italic r:id="rId36"/>
      <p:boldItalic r:id="rId37"/>
    </p:embeddedFont>
    <p:embeddedFont>
      <p:font typeface="Open Sans SemiBold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italic.fntdata"/><Relationship Id="rId42" Type="http://schemas.openxmlformats.org/officeDocument/2006/relationships/font" Target="fonts/Quicksand-regular.fntdata"/><Relationship Id="rId41" Type="http://schemas.openxmlformats.org/officeDocument/2006/relationships/font" Target="fonts/OpenSansSemiBold-boldItalic.fntdata"/><Relationship Id="rId44" Type="http://schemas.openxmlformats.org/officeDocument/2006/relationships/font" Target="fonts/RobotoLight-regular.fntdata"/><Relationship Id="rId43" Type="http://schemas.openxmlformats.org/officeDocument/2006/relationships/font" Target="fonts/Quicksand-bold.fntdata"/><Relationship Id="rId46" Type="http://schemas.openxmlformats.org/officeDocument/2006/relationships/font" Target="fonts/RobotoLight-italic.fntdata"/><Relationship Id="rId45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RobotoLight-boldItalic.fntdata"/><Relationship Id="rId49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bold.fntdata"/><Relationship Id="rId30" Type="http://schemas.openxmlformats.org/officeDocument/2006/relationships/font" Target="fonts/GoogleSans-regular.fntdata"/><Relationship Id="rId33" Type="http://schemas.openxmlformats.org/officeDocument/2006/relationships/font" Target="fonts/GoogleSans-boldItalic.fntdata"/><Relationship Id="rId32" Type="http://schemas.openxmlformats.org/officeDocument/2006/relationships/font" Target="fonts/GoogleSans-italic.fntdata"/><Relationship Id="rId35" Type="http://schemas.openxmlformats.org/officeDocument/2006/relationships/font" Target="fonts/GoogleSansMedium-bold.fntdata"/><Relationship Id="rId34" Type="http://schemas.openxmlformats.org/officeDocument/2006/relationships/font" Target="fonts/GoogleSansMedium-regular.fntdata"/><Relationship Id="rId37" Type="http://schemas.openxmlformats.org/officeDocument/2006/relationships/font" Target="fonts/GoogleSansMedium-boldItalic.fntdata"/><Relationship Id="rId36" Type="http://schemas.openxmlformats.org/officeDocument/2006/relationships/font" Target="fonts/GoogleSansMedium-italic.fntdata"/><Relationship Id="rId39" Type="http://schemas.openxmlformats.org/officeDocument/2006/relationships/font" Target="fonts/OpenSansSemiBold-bold.fntdata"/><Relationship Id="rId38" Type="http://schemas.openxmlformats.org/officeDocument/2006/relationships/font" Target="fonts/OpenSans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FS. Bc often if LTV isn't actionable it's bc what we need is FS!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stats and machine learning are built in!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Comment here: -looking into the future -- can say oh hey burger king your goal was 150 million? With 95% accuracy, i can see that you are going to be $50 mm short of that if you keep things the same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Points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-basic output: blue box. Doing this with really high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-segments, top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-really high accuracy- about 90% accurate or higher.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-looking into the future - help with customer goal, use movies anywhere as an example</a:t>
            </a:r>
            <a:endParaRPr/>
          </a:p>
        </p:txBody>
      </p:sp>
      <p:sp>
        <p:nvSpPr>
          <p:cNvPr id="467" name="Google Shape;467;g640eaf783b_0_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640eaf783b_0_1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Maybe also, only focusing on the top 20% of customers.</a:t>
            </a:r>
            <a:endParaRPr/>
          </a:p>
        </p:txBody>
      </p:sp>
      <p:sp>
        <p:nvSpPr>
          <p:cNvPr id="484" name="Google Shape;484;g640eaf783b_0_2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here: how many of you know if an app or a web user is more valuable to your client? Now you know.</a:t>
            </a:r>
            <a:endParaRPr/>
          </a:p>
        </p:txBody>
      </p:sp>
      <p:sp>
        <p:nvSpPr>
          <p:cNvPr id="492" name="Google Shape;492;g640eaf783b_0_2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g640eaf783b_0_3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Chance of churn= 1-p-alve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P-alive is their chance of coming </a:t>
            </a:r>
            <a:r>
              <a:rPr lang="en"/>
              <a:t>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g640eaf783b_0_4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Now let’s look at most often purchased</a:t>
            </a:r>
            <a:endParaRPr/>
          </a:p>
        </p:txBody>
      </p:sp>
      <p:sp>
        <p:nvSpPr>
          <p:cNvPr id="518" name="Google Shape;518;g640eaf783b_0_5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">
  <p:cSld name="Blank - Title_1_1_3_1_1_1">
    <p:bg>
      <p:bgPr>
        <a:solidFill>
          <a:srgbClr val="FBBC0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Intro/Context Slide">
  <p:cSld name="Blank - Title_1_1_3_1_1">
    <p:bg>
      <p:bgPr>
        <a:solidFill>
          <a:srgbClr val="FBBC0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header">
  <p:cSld name="Blank - Title_1_1_3_1_1_2"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idx="2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rect b="b" l="l" r="r" t="t"/>
              <a:pathLst>
                <a:path extrusionOk="0" h="63750" w="91125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rect b="b" l="l" r="r" t="t"/>
              <a:pathLst>
                <a:path extrusionOk="0" h="41438" w="24938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rect b="b" l="l" r="r" t="t"/>
              <a:pathLst>
                <a:path extrusionOk="0" h="41251" w="23813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rect b="b" l="l" r="r" t="t"/>
              <a:pathLst>
                <a:path extrusionOk="0" h="54750" w="29438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rect b="b" l="l" r="r" t="t"/>
              <a:pathLst>
                <a:path extrusionOk="0" h="54750" w="26626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rect b="b" l="l" r="r" t="t"/>
              <a:pathLst>
                <a:path extrusionOk="0" h="57376" w="25125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 1">
  <p:cSld name="Blank - Title_1_1_3_1_1_1_1">
    <p:bg>
      <p:bgPr>
        <a:solidFill>
          <a:srgbClr val="FBBC0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 1">
  <p:cSld name="CUSTOM_2_1_1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Marketing Platform Cover Slide">
  <p:cSld name="CUSTOM_2_2"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 Manager Cover Slide">
  <p:cSld name="CUSTOM_2_2_1"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F" type="obj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amDavidsonPilon/lifetimes" TargetMode="External"/><Relationship Id="rId4" Type="http://schemas.openxmlformats.org/officeDocument/2006/relationships/hyperlink" Target="https://github.com/CamDavidsonPilon/lifelines" TargetMode="External"/><Relationship Id="rId5" Type="http://schemas.openxmlformats.org/officeDocument/2006/relationships/hyperlink" Target="https://github.com/scikit-learn/scikit-lear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Sarah N </a:t>
            </a: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/ November 5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Demystifying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 importance of lifetime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idx="4294967295" type="title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Understanding</a:t>
            </a:r>
            <a:r>
              <a:rPr lang="en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Likely to churn,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EA43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Good traction,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engage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&amp;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upsell</a:t>
              </a:r>
              <a:endParaRPr sz="1800">
                <a:solidFill>
                  <a:srgbClr val="34A853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800"/>
                </a:solidFill>
                <a:latin typeface="Roboto Light"/>
                <a:ea typeface="Roboto Light"/>
                <a:cs typeface="Roboto Light"/>
                <a:sym typeface="Roboto Light"/>
              </a:rPr>
              <a:t>Activate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inactive customers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Acquire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more 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who </a:t>
            </a:r>
            <a:r>
              <a:rPr i="1"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act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like them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50154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8373366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00250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682038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Tools for 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LTV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Modeling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predictors to determine probability at time </a:t>
                      </a:r>
                      <a:r>
                        <a:rPr i="1"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 </a:t>
                      </a: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AB63"/>
                </a:solidFill>
                <a:latin typeface="Roboto"/>
                <a:ea typeface="Roboto"/>
                <a:cs typeface="Roboto"/>
                <a:sym typeface="Roboto"/>
              </a:rPr>
              <a:t>What data is needed for pLTV</a:t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Unique identifier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Transaction value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 of transaction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Date 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work worth it? </a:t>
            </a:r>
            <a:endParaRPr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it’s not as hard as it used to be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Better decide who to target and who to exclude from targeting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Refine product/service offering to highest value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Determine most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efficient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 way to drive customer loyalty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Waste fewer marketing dollars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 solutions predict these inputs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ransactional behavior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 Solutions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Deep Neural Net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Probabilistic Models:</a:t>
            </a:r>
            <a:endParaRPr b="1"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Pareto/NBD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BG/BB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Survival Curves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you go from here?</a:t>
            </a:r>
            <a:endParaRPr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Today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Tomorrow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Year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your objectives, aligned to business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Investigate how customer data is stored, labeled, and formatted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exploring predictions to customer behavior using pre-fab models (building from scratch only if needed)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Utilize tools and partnerships to push toward automation and new insights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Evaluate customer response to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Top ways to 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 off of LTV</a:t>
            </a:r>
            <a:endParaRPr b="1" sz="36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Bidding (UAC for Value)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Re-engagement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Feature 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Selection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Acquire customers similar to your best customers, raising the average LTV of your whole entire customer base!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Customer Lifetime Value?</a:t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0" y="1084875"/>
            <a:ext cx="8581800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A long-term prediction of the future value of your customers’ interactions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984675" y="181140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 a historical average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a long-term oriented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valued at the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level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impactful across the entire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 chain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71" name="Google Shape;4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Acquisition Channel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UAC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Social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Organic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Most people stop here, but you can go a lot further.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8" name="Google Shape;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App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Mobile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Desktop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Learn your most valuable devices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000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13" name="Google Shape;5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 often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39%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$65.73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$29,000,000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51.10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$18.40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22" name="Google Shape;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