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wdp" ContentType="image/vnd.ms-photo"/>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41"/>
  </p:notesMasterIdLst>
  <p:sldIdLst>
    <p:sldId id="541" r:id="rId2"/>
    <p:sldId id="637" r:id="rId3"/>
    <p:sldId id="643" r:id="rId4"/>
    <p:sldId id="646" r:id="rId5"/>
    <p:sldId id="647" r:id="rId6"/>
    <p:sldId id="648" r:id="rId7"/>
    <p:sldId id="649" r:id="rId8"/>
    <p:sldId id="650" r:id="rId9"/>
    <p:sldId id="651" r:id="rId10"/>
    <p:sldId id="652" r:id="rId11"/>
    <p:sldId id="672" r:id="rId12"/>
    <p:sldId id="662" r:id="rId13"/>
    <p:sldId id="663" r:id="rId14"/>
    <p:sldId id="664" r:id="rId15"/>
    <p:sldId id="665" r:id="rId16"/>
    <p:sldId id="666" r:id="rId17"/>
    <p:sldId id="667" r:id="rId18"/>
    <p:sldId id="668" r:id="rId19"/>
    <p:sldId id="669" r:id="rId20"/>
    <p:sldId id="670" r:id="rId21"/>
    <p:sldId id="671" r:id="rId22"/>
    <p:sldId id="644" r:id="rId23"/>
    <p:sldId id="645" r:id="rId24"/>
    <p:sldId id="655" r:id="rId25"/>
    <p:sldId id="654" r:id="rId26"/>
    <p:sldId id="680" r:id="rId27"/>
    <p:sldId id="656" r:id="rId28"/>
    <p:sldId id="657" r:id="rId29"/>
    <p:sldId id="658" r:id="rId30"/>
    <p:sldId id="659" r:id="rId31"/>
    <p:sldId id="677" r:id="rId32"/>
    <p:sldId id="678" r:id="rId33"/>
    <p:sldId id="676" r:id="rId34"/>
    <p:sldId id="673" r:id="rId35"/>
    <p:sldId id="674" r:id="rId36"/>
    <p:sldId id="675" r:id="rId37"/>
    <p:sldId id="486" r:id="rId38"/>
    <p:sldId id="679" r:id="rId39"/>
    <p:sldId id="629"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00"/>
    <a:srgbClr val="FF5A33"/>
    <a:srgbClr val="5C0000"/>
    <a:srgbClr val="FF9900"/>
    <a:srgbClr val="FFD1D1"/>
    <a:srgbClr val="FFB9B9"/>
    <a:srgbClr val="FF9797"/>
    <a:srgbClr val="FF8F8F"/>
    <a:srgbClr val="DCD9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474" autoAdjust="0"/>
  </p:normalViewPr>
  <p:slideViewPr>
    <p:cSldViewPr>
      <p:cViewPr>
        <p:scale>
          <a:sx n="78" d="100"/>
          <a:sy n="78" d="100"/>
        </p:scale>
        <p:origin x="-1368" y="-192"/>
      </p:cViewPr>
      <p:guideLst>
        <p:guide orient="horz" pos="2160"/>
        <p:guide pos="2880"/>
      </p:guideLst>
    </p:cSldViewPr>
  </p:slideViewPr>
  <p:notesTextViewPr>
    <p:cViewPr>
      <p:scale>
        <a:sx n="100" d="100"/>
        <a:sy n="100" d="100"/>
      </p:scale>
      <p:origin x="0" y="0"/>
    </p:cViewPr>
  </p:notesTextViewPr>
  <p:notesViewPr>
    <p:cSldViewPr>
      <p:cViewPr varScale="1">
        <p:scale>
          <a:sx n="52" d="100"/>
          <a:sy n="52" d="100"/>
        </p:scale>
        <p:origin x="-284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printerSettings" Target="printerSettings/printerSettings1.bin"/><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E60FC1-C18A-41E1-B5B3-73A5F51CC4CD}" type="datetimeFigureOut">
              <a:rPr lang="en-US" smtClean="0"/>
              <a:pPr/>
              <a:t>8/15/17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D6F88A-F17F-491B-A558-A5E9980DD532}" type="slidenum">
              <a:rPr lang="en-US" smtClean="0"/>
              <a:pPr/>
              <a:t>‹#›</a:t>
            </a:fld>
            <a:endParaRPr lang="en-US"/>
          </a:p>
        </p:txBody>
      </p:sp>
    </p:spTree>
    <p:extLst>
      <p:ext uri="{BB962C8B-B14F-4D97-AF65-F5344CB8AC3E}">
        <p14:creationId xmlns:p14="http://schemas.microsoft.com/office/powerpoint/2010/main" val="1795872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r>
              <a:rPr lang="vi-VN" smtClean="0"/>
              <a:t>Ví dụ, một đối tượng sinh viên thực tế có rất nhiều thông tin khác nhau liên quan đến bản thân sinh viên đó như: tên, địa chỉ, ngày sinh, lớp, điểm số … quê quán, cha mẹ, anh, chị ,em , cân nặng, chiều cao…  </a:t>
            </a:r>
            <a:r>
              <a:rPr lang="en-US" smtClean="0"/>
              <a:t>Tuy nhiên, </a:t>
            </a:r>
            <a:r>
              <a:rPr lang="vi-VN" smtClean="0"/>
              <a:t>với mục đích quản lý (thông thường) của nhà trường thì không phải tất cả các thông tin kia đều được lưu trữ. Tùy mục đích, nhà trường có thể cần lưu trữ:</a:t>
            </a:r>
            <a:br>
              <a:rPr lang="vi-VN" smtClean="0"/>
            </a:br>
            <a:r>
              <a:rPr lang="vi-VN" smtClean="0"/>
              <a:t>- tên, địa chỉ, ngày sinh, lớp, điểm số.</a:t>
            </a:r>
            <a:br>
              <a:rPr lang="vi-VN" smtClean="0"/>
            </a:br>
            <a:r>
              <a:rPr lang="vi-VN" smtClean="0"/>
              <a:t>- hoặc tên, địa chỉ, ngày sinh, lớp, điểm số, quê quán, cha mẹ,… </a:t>
            </a:r>
            <a:endParaRPr lang="en-US" smtClean="0"/>
          </a:p>
          <a:p>
            <a:endParaRPr lang="en-US" smtClean="0"/>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CA42411-58BA-4C79-9BC3-1536B38F0666}" type="slidenum">
              <a:rPr lang="en-US" smtClean="0"/>
              <a:pPr/>
              <a:t>5</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pPr>
              <a:lnSpc>
                <a:spcPct val="120000"/>
              </a:lnSpc>
              <a:buFont typeface="Wingdings" pitchFamily="2" charset="2"/>
              <a:buNone/>
            </a:pPr>
            <a:endParaRPr lang="en-US" sz="2400" smtClean="0"/>
          </a:p>
          <a:p>
            <a:endParaRPr lang="en-US" smtClean="0"/>
          </a:p>
        </p:txBody>
      </p:sp>
      <p:sp>
        <p:nvSpPr>
          <p:cNvPr id="573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65A0121-516F-4A89-8299-A482F010E787}" type="slidenum">
              <a:rPr lang="en-US" smtClean="0"/>
              <a:pPr/>
              <a:t>18</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583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1C1C4EA-F27F-4382-9212-AC62E3ACB03E}" type="slidenum">
              <a:rPr lang="en-US" smtClean="0"/>
              <a:pPr/>
              <a:t>20</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lnSpcReduction="20000"/>
          </a:bodyPr>
          <a:lstStyle/>
          <a:p>
            <a:pPr>
              <a:defRPr/>
            </a:pPr>
            <a:endParaRPr lang="en-US"/>
          </a:p>
        </p:txBody>
      </p:sp>
      <p:sp>
        <p:nvSpPr>
          <p:cNvPr id="593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7B14645-8DAD-4206-8913-4100498C6499}" type="slidenum">
              <a:rPr lang="en-US" smtClean="0"/>
              <a:pPr/>
              <a:t>21</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p:spPr>
      </p:sp>
      <p:sp>
        <p:nvSpPr>
          <p:cNvPr id="6246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6246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B548272-7ACA-45CA-99D5-5E1960C30E3A}" type="slidenum">
              <a:rPr lang="en-US" smtClean="0"/>
              <a:pPr/>
              <a:t>30</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p:spPr>
      </p:sp>
      <p:sp>
        <p:nvSpPr>
          <p:cNvPr id="1198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69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522B80A-419E-4A25-A0FF-711AF4C34A54}" type="slidenum">
              <a:rPr lang="en-US" smtClean="0"/>
              <a:pPr fontAlgn="base">
                <a:spcBef>
                  <a:spcPct val="0"/>
                </a:spcBef>
                <a:spcAft>
                  <a:spcPct val="0"/>
                </a:spcAft>
                <a:defRPr/>
              </a:pPr>
              <a:t>37</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39</a:t>
            </a:fld>
            <a:endParaRPr lang="en-US"/>
          </a:p>
        </p:txBody>
      </p:sp>
    </p:spTree>
    <p:extLst>
      <p:ext uri="{BB962C8B-B14F-4D97-AF65-F5344CB8AC3E}">
        <p14:creationId xmlns:p14="http://schemas.microsoft.com/office/powerpoint/2010/main" val="533016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p:spPr>
      </p:sp>
      <p:sp>
        <p:nvSpPr>
          <p:cNvPr id="4915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Có thể định nghĩa khác: </a:t>
            </a:r>
          </a:p>
          <a:p>
            <a:r>
              <a:rPr lang="vi-VN" smtClean="0"/>
              <a:t>Cơ sở dữ liệu </a:t>
            </a:r>
            <a:r>
              <a:rPr lang="en-US" smtClean="0"/>
              <a:t>(</a:t>
            </a:r>
            <a:r>
              <a:rPr lang="vi-VN" smtClean="0"/>
              <a:t>CSDL</a:t>
            </a:r>
            <a:r>
              <a:rPr lang="en-US" smtClean="0"/>
              <a:t>)</a:t>
            </a:r>
            <a:r>
              <a:rPr lang="vi-VN" smtClean="0"/>
              <a:t> là một tập hợp các Dữ liệu có quan hệ logic với nhau, có thể dễ dàng chia sẻ và được thiết kế nhằm đáp ứng các nhu cầu sử dụng của một tổ chức, cá nhân nào đó.</a:t>
            </a:r>
            <a:endParaRPr lang="en-US" smtClean="0"/>
          </a:p>
          <a:p>
            <a:r>
              <a:rPr lang="en-US" smtClean="0"/>
              <a:t>Lấy ví dụ về CSDL: </a:t>
            </a:r>
          </a:p>
        </p:txBody>
      </p:sp>
      <p:sp>
        <p:nvSpPr>
          <p:cNvPr id="491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97F06B7-395A-46B9-8BB9-815D7C42E383}" type="slidenum">
              <a:rPr lang="en-US" smtClean="0"/>
              <a:pPr/>
              <a:t>6</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501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05BA9FB-DB7B-45DE-8767-EAFCD592BFC8}" type="slidenum">
              <a:rPr lang="en-US" smtClean="0"/>
              <a:pPr/>
              <a:t>8</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p:spPr>
      </p:sp>
      <p:sp>
        <p:nvSpPr>
          <p:cNvPr id="5120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5120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C63803A-698B-4CCC-8C0A-8F9893B33341}" type="slidenum">
              <a:rPr lang="en-US" smtClean="0"/>
              <a:pPr/>
              <a:t>9</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522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A30AE23-11B3-4057-B489-ACF92FF288BD}" type="slidenum">
              <a:rPr lang="en-US" smtClean="0"/>
              <a:pPr/>
              <a:t>10</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5325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532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B560F55-2008-4644-B1C2-39A9462FA8DE}" type="slidenum">
              <a:rPr lang="en-US" smtClean="0"/>
              <a:pPr/>
              <a:t>11</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5427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542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C59E633-230C-412B-9E19-497206A94B49}" type="slidenum">
              <a:rPr lang="en-US" smtClean="0"/>
              <a:pPr/>
              <a:t>14</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p:spPr>
      </p:sp>
      <p:sp>
        <p:nvSpPr>
          <p:cNvPr id="55299" name="Notes Placeholder 2"/>
          <p:cNvSpPr>
            <a:spLocks noGrp="1"/>
          </p:cNvSpPr>
          <p:nvPr>
            <p:ph type="body" idx="1"/>
          </p:nvPr>
        </p:nvSpPr>
        <p:spPr bwMode="auto">
          <a:noFill/>
        </p:spPr>
        <p:txBody>
          <a:bodyPr wrap="square" numCol="1" anchor="t" anchorCtr="0" compatLnSpc="1">
            <a:prstTxWarp prst="textNoShape">
              <a:avLst/>
            </a:prstTxWarp>
          </a:bodyPr>
          <a:lstStyle/>
          <a:p>
            <a:pPr>
              <a:lnSpc>
                <a:spcPct val="120000"/>
              </a:lnSpc>
              <a:buFont typeface="Wingdings" pitchFamily="2" charset="2"/>
              <a:buNone/>
            </a:pPr>
            <a:endParaRPr lang="en-US" sz="2400" smtClean="0"/>
          </a:p>
          <a:p>
            <a:endParaRPr lang="en-US" smtClean="0"/>
          </a:p>
        </p:txBody>
      </p:sp>
      <p:sp>
        <p:nvSpPr>
          <p:cNvPr id="553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B61E018-2E8A-4423-B046-3C9AB09B0406}" type="slidenum">
              <a:rPr lang="en-US" smtClean="0"/>
              <a:pPr/>
              <a:t>16</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pPr>
              <a:lnSpc>
                <a:spcPct val="120000"/>
              </a:lnSpc>
              <a:buFont typeface="Wingdings" pitchFamily="2" charset="2"/>
              <a:buNone/>
            </a:pPr>
            <a:endParaRPr lang="en-US" sz="2400" smtClean="0"/>
          </a:p>
          <a:p>
            <a:endParaRPr lang="en-US" smtClean="0"/>
          </a:p>
        </p:txBody>
      </p:sp>
      <p:sp>
        <p:nvSpPr>
          <p:cNvPr id="563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D2364A3-8793-499D-910C-DD259420DCB3}" type="slidenum">
              <a:rPr lang="en-US" smtClean="0"/>
              <a:pPr/>
              <a:t>17</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4.png"/><Relationship Id="rId5" Type="http://schemas.microsoft.com/office/2007/relationships/hdphoto" Target="../media/hdphoto2.wdp"/><Relationship Id="rId6" Type="http://schemas.openxmlformats.org/officeDocument/2006/relationships/image" Target="../media/image5.png"/><Relationship Id="rId7" Type="http://schemas.microsoft.com/office/2007/relationships/hdphoto" Target="../media/hdphoto3.wdp"/><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53525" cy="686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ubtitle 2"/>
          <p:cNvSpPr>
            <a:spLocks noGrp="1"/>
          </p:cNvSpPr>
          <p:nvPr>
            <p:ph type="subTitle" idx="1"/>
          </p:nvPr>
        </p:nvSpPr>
        <p:spPr>
          <a:xfrm>
            <a:off x="4114800" y="4953000"/>
            <a:ext cx="5029200" cy="990600"/>
          </a:xfrm>
        </p:spPr>
        <p:txBody>
          <a:bodyPr>
            <a:normAutofit/>
          </a:bodyPr>
          <a:lstStyle>
            <a:lvl1pPr marL="0" indent="0" algn="l">
              <a:buNone/>
              <a:defRPr sz="22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cxnSp>
        <p:nvCxnSpPr>
          <p:cNvPr id="6" name="Straight Connector 5"/>
          <p:cNvCxnSpPr/>
          <p:nvPr userDrawn="1"/>
        </p:nvCxnSpPr>
        <p:spPr>
          <a:xfrm>
            <a:off x="4187952" y="4953000"/>
            <a:ext cx="4727448" cy="0"/>
          </a:xfrm>
          <a:prstGeom prst="line">
            <a:avLst/>
          </a:prstGeom>
          <a:ln w="3175">
            <a:solidFill>
              <a:srgbClr val="FF5A33"/>
            </a:solidFill>
            <a:prstDash val="sysDot"/>
          </a:ln>
        </p:spPr>
        <p:style>
          <a:lnRef idx="1">
            <a:schemeClr val="accent1"/>
          </a:lnRef>
          <a:fillRef idx="0">
            <a:schemeClr val="accent1"/>
          </a:fillRef>
          <a:effectRef idx="0">
            <a:schemeClr val="accent1"/>
          </a:effectRef>
          <a:fontRef idx="minor">
            <a:schemeClr val="tx1"/>
          </a:fontRef>
        </p:style>
      </p:cxnSp>
      <p:sp>
        <p:nvSpPr>
          <p:cNvPr id="8" name="Oval 7"/>
          <p:cNvSpPr/>
          <p:nvPr userDrawn="1"/>
        </p:nvSpPr>
        <p:spPr>
          <a:xfrm>
            <a:off x="381000" y="2133600"/>
            <a:ext cx="3276600" cy="3048000"/>
          </a:xfrm>
          <a:prstGeom prst="ellipse">
            <a:avLst/>
          </a:prstGeom>
          <a:solidFill>
            <a:schemeClr val="bg1"/>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5" name="Title 4"/>
          <p:cNvSpPr>
            <a:spLocks noGrp="1"/>
          </p:cNvSpPr>
          <p:nvPr>
            <p:ph type="title" hasCustomPrompt="1"/>
          </p:nvPr>
        </p:nvSpPr>
        <p:spPr>
          <a:xfrm>
            <a:off x="4130040" y="4284596"/>
            <a:ext cx="4575048" cy="704980"/>
          </a:xfrm>
        </p:spPr>
        <p:txBody>
          <a:bodyPr>
            <a:normAutofit/>
          </a:bodyPr>
          <a:lstStyle>
            <a:lvl1pPr algn="l">
              <a:defRPr lang="en-US" sz="3400" b="1" kern="1200" cap="small" baseline="0" dirty="0">
                <a:solidFill>
                  <a:srgbClr val="FF5A33"/>
                </a:solidFill>
                <a:effectLst>
                  <a:outerShdw blurRad="38100" dist="38100" dir="2700000" algn="tl">
                    <a:srgbClr val="000000">
                      <a:alpha val="43137"/>
                    </a:srgbClr>
                  </a:outerShdw>
                </a:effectLst>
                <a:latin typeface="+mn-lt"/>
                <a:ea typeface="+mn-ea"/>
                <a:cs typeface="+mn-cs"/>
              </a:defRPr>
            </a:lvl1pPr>
          </a:lstStyle>
          <a:p>
            <a:r>
              <a:rPr lang="en-US" dirty="0" err="1" smtClean="0"/>
              <a:t>Tên</a:t>
            </a:r>
            <a:r>
              <a:rPr lang="en-US" dirty="0" smtClean="0"/>
              <a:t> </a:t>
            </a:r>
            <a:r>
              <a:rPr lang="en-US" dirty="0" err="1" smtClean="0"/>
              <a:t>môn</a:t>
            </a:r>
            <a:r>
              <a:rPr lang="en-US" dirty="0" smtClean="0"/>
              <a:t> </a:t>
            </a:r>
            <a:r>
              <a:rPr lang="en-US" dirty="0" err="1" smtClean="0"/>
              <a:t>học</a:t>
            </a:r>
            <a:endParaRPr lang="en-US" dirty="0"/>
          </a:p>
        </p:txBody>
      </p:sp>
      <p:sp>
        <p:nvSpPr>
          <p:cNvPr id="10" name="Picture Placeholder 9"/>
          <p:cNvSpPr>
            <a:spLocks noGrp="1"/>
          </p:cNvSpPr>
          <p:nvPr>
            <p:ph type="pic" sz="quarter" idx="10" hasCustomPrompt="1"/>
          </p:nvPr>
        </p:nvSpPr>
        <p:spPr>
          <a:xfrm>
            <a:off x="762000" y="2743200"/>
            <a:ext cx="2514600" cy="1828800"/>
          </a:xfrm>
        </p:spPr>
        <p:txBody>
          <a:bodyPr/>
          <a:lstStyle>
            <a:lvl1pPr>
              <a:defRPr/>
            </a:lvl1pPr>
          </a:lstStyle>
          <a:p>
            <a:r>
              <a:rPr lang="en-US" dirty="0" smtClean="0"/>
              <a:t>Logo</a:t>
            </a:r>
            <a:endParaRPr lang="en-US" dirty="0"/>
          </a:p>
        </p:txBody>
      </p:sp>
    </p:spTree>
    <p:extLst>
      <p:ext uri="{BB962C8B-B14F-4D97-AF65-F5344CB8AC3E}">
        <p14:creationId xmlns:p14="http://schemas.microsoft.com/office/powerpoint/2010/main" val="374553732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61BFD7-1BFB-4165-B6C8-93BD150BB7E4}" type="datetimeFigureOut">
              <a:rPr lang="en-US" smtClean="0"/>
              <a:t>8/15/17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248500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61BFD7-1BFB-4165-B6C8-93BD150BB7E4}" type="datetimeFigureOut">
              <a:rPr lang="en-US" smtClean="0"/>
              <a:t>8/15/17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025426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a:xfrm>
            <a:off x="-1447800" y="6188075"/>
            <a:ext cx="2133600" cy="365125"/>
          </a:xfrm>
          <a:prstGeom prst="rect">
            <a:avLst/>
          </a:prstGeom>
        </p:spPr>
        <p:txBody>
          <a:bodyPr/>
          <a:lstStyle>
            <a:lvl1pPr>
              <a:defRPr/>
            </a:lvl1pPr>
          </a:lstStyle>
          <a:p>
            <a:pPr>
              <a:defRPr/>
            </a:pPr>
            <a:fld id="{587C0512-7E02-4E40-BD9C-21FAB99329CB}"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itle Placeholder 1"/>
          <p:cNvSpPr txBox="1">
            <a:spLocks/>
          </p:cNvSpPr>
          <p:nvPr userDrawn="1"/>
        </p:nvSpPr>
        <p:spPr>
          <a:xfrm>
            <a:off x="2209800" y="274638"/>
            <a:ext cx="6477000" cy="563562"/>
          </a:xfrm>
          <a:prstGeom prst="rect">
            <a:avLst/>
          </a:prstGeom>
        </p:spPr>
        <p:txBody>
          <a:bodyPr vert="horz" lIns="91440" tIns="45720" rIns="91440" bIns="45720" rtlCol="0" anchor="ctr">
            <a:noAutofit/>
          </a:bodyPr>
          <a:lstStyle>
            <a:lvl1pPr algn="r" defTabSz="914400" rtl="0" eaLnBrk="1" latinLnBrk="0" hangingPunct="1">
              <a:spcBef>
                <a:spcPct val="0"/>
              </a:spcBef>
              <a:buNone/>
              <a:defRPr sz="3200" b="1" kern="1200" cap="small" baseline="0">
                <a:solidFill>
                  <a:srgbClr val="FF9900"/>
                </a:solidFill>
                <a:effectLst>
                  <a:outerShdw blurRad="38100" dist="38100" dir="2700000" algn="tl">
                    <a:srgbClr val="000000">
                      <a:alpha val="43137"/>
                    </a:srgbClr>
                  </a:outerShdw>
                </a:effectLst>
                <a:latin typeface="Segoe UI" pitchFamily="34" charset="0"/>
                <a:ea typeface="+mj-ea"/>
                <a:cs typeface="Segoe UI" pitchFamily="34" charset="0"/>
              </a:defRPr>
            </a:lvl1pPr>
          </a:lstStyle>
          <a:p>
            <a:r>
              <a:rPr lang="en-US" dirty="0" smtClean="0"/>
              <a:t>Click to edit Master title style</a:t>
            </a:r>
            <a:endParaRPr lang="en-US" dirty="0"/>
          </a:p>
        </p:txBody>
      </p:sp>
      <p:sp>
        <p:nvSpPr>
          <p:cNvPr id="4" name="Text Placeholder 2"/>
          <p:cNvSpPr>
            <a:spLocks noGrp="1"/>
          </p:cNvSpPr>
          <p:nvPr>
            <p:ph idx="1"/>
          </p:nvPr>
        </p:nvSpPr>
        <p:spPr>
          <a:xfrm>
            <a:off x="457200" y="990600"/>
            <a:ext cx="8229600" cy="5562600"/>
          </a:xfrm>
          <a:prstGeom prst="rect">
            <a:avLst/>
          </a:prstGeom>
        </p:spPr>
        <p:txBody>
          <a:bodyPr vert="horz" lIns="91440" tIns="45720" rIns="91440" bIns="45720" rtlCol="0">
            <a:normAutofit/>
          </a:bodyPr>
          <a:lstStyle/>
          <a:p>
            <a:pPr lvl="0"/>
            <a:r>
              <a:rPr lang="en-US" dirty="0" smtClean="0"/>
              <a:t> Click to edit Master text styles</a:t>
            </a:r>
          </a:p>
          <a:p>
            <a:pPr lvl="1"/>
            <a:r>
              <a:rPr lang="en-US" dirty="0" smtClean="0"/>
              <a:t> Second level</a:t>
            </a:r>
          </a:p>
          <a:p>
            <a:pPr lvl="2"/>
            <a:r>
              <a:rPr lang="en-US" dirty="0" smtClean="0"/>
              <a:t> 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400" y="228600"/>
            <a:ext cx="1600200" cy="484909"/>
          </a:xfrm>
          <a:prstGeom prst="rect">
            <a:avLst/>
          </a:prstGeom>
        </p:spPr>
      </p:pic>
      <p:cxnSp>
        <p:nvCxnSpPr>
          <p:cNvPr id="6" name="Straight Connector 5"/>
          <p:cNvCxnSpPr/>
          <p:nvPr userDrawn="1"/>
        </p:nvCxnSpPr>
        <p:spPr>
          <a:xfrm flipH="1">
            <a:off x="533400" y="835152"/>
            <a:ext cx="8153400" cy="0"/>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97340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52600" y="198438"/>
            <a:ext cx="7086600" cy="487362"/>
          </a:xfrm>
        </p:spPr>
        <p:txBody>
          <a:bodyPr anchor="t">
            <a:normAutofit/>
          </a:bodyPr>
          <a:lstStyle>
            <a:lvl1pPr algn="r">
              <a:defRPr sz="2400" b="0" i="0" baseline="0">
                <a:solidFill>
                  <a:schemeClr val="bg1"/>
                </a:solidFill>
                <a:latin typeface="Segoe UI" pitchFamily="34" charset="0"/>
                <a:ea typeface="Roboto Lt" pitchFamily="2" charset="0"/>
                <a:cs typeface="Segoe UI" pitchFamily="34" charset="0"/>
              </a:defRPr>
            </a:lvl1pPr>
          </a:lstStyle>
          <a:p>
            <a:r>
              <a:rPr lang="en-US" dirty="0" err="1" smtClean="0"/>
              <a:t>Tiêu</a:t>
            </a:r>
            <a:r>
              <a:rPr lang="en-US" dirty="0" smtClean="0"/>
              <a:t> </a:t>
            </a:r>
            <a:r>
              <a:rPr lang="en-US" dirty="0" err="1" smtClean="0"/>
              <a:t>đề</a:t>
            </a:r>
            <a:r>
              <a:rPr lang="en-US" dirty="0" smtClean="0"/>
              <a:t> </a:t>
            </a:r>
            <a:r>
              <a:rPr lang="en-US" dirty="0" err="1" smtClean="0"/>
              <a:t>Silde</a:t>
            </a:r>
            <a:endParaRPr lang="en-US" dirty="0"/>
          </a:p>
        </p:txBody>
      </p:sp>
      <p:sp>
        <p:nvSpPr>
          <p:cNvPr id="3" name="Content Placeholder 2"/>
          <p:cNvSpPr>
            <a:spLocks noGrp="1"/>
          </p:cNvSpPr>
          <p:nvPr>
            <p:ph idx="1" hasCustomPrompt="1"/>
          </p:nvPr>
        </p:nvSpPr>
        <p:spPr>
          <a:xfrm>
            <a:off x="1295400" y="1066800"/>
            <a:ext cx="7772400" cy="457200"/>
          </a:xfrm>
        </p:spPr>
        <p:txBody>
          <a:bodyPr>
            <a:normAutofit/>
          </a:bodyPr>
          <a:lstStyle>
            <a:lvl1pPr marL="0" indent="0">
              <a:buFontTx/>
              <a:buNone/>
              <a:defRPr sz="24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err="1" smtClean="0"/>
              <a:t>Đề</a:t>
            </a:r>
            <a:r>
              <a:rPr lang="en-US" dirty="0" smtClean="0"/>
              <a:t> </a:t>
            </a:r>
            <a:r>
              <a:rPr lang="en-US" dirty="0" err="1" smtClean="0"/>
              <a:t>mục</a:t>
            </a:r>
            <a:r>
              <a:rPr lang="en-US" dirty="0" smtClean="0"/>
              <a:t> </a:t>
            </a:r>
            <a:r>
              <a:rPr lang="en-US" dirty="0" err="1" smtClean="0"/>
              <a:t>lớn</a:t>
            </a:r>
            <a:endParaRPr lang="en-US" dirty="0" smtClean="0"/>
          </a:p>
        </p:txBody>
      </p:sp>
      <p:sp>
        <p:nvSpPr>
          <p:cNvPr id="7" name="Content Placeholder 2"/>
          <p:cNvSpPr>
            <a:spLocks noGrp="1"/>
          </p:cNvSpPr>
          <p:nvPr>
            <p:ph idx="13" hasCustomPrompt="1"/>
          </p:nvPr>
        </p:nvSpPr>
        <p:spPr>
          <a:xfrm>
            <a:off x="4953000" y="1828800"/>
            <a:ext cx="4038600" cy="2743200"/>
          </a:xfrm>
        </p:spPr>
        <p:txBody>
          <a:bodyPr>
            <a:normAutofit/>
          </a:bodyPr>
          <a:lstStyle>
            <a:lvl1pPr marL="0" indent="0">
              <a:buFontTx/>
              <a:buNone/>
              <a:defRPr sz="2400" b="0"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r>
              <a:rPr lang="en-US" dirty="0" err="1" smtClean="0"/>
              <a:t>Nội</a:t>
            </a:r>
            <a:r>
              <a:rPr lang="en-US" dirty="0" smtClean="0"/>
              <a:t> dung </a:t>
            </a:r>
            <a:r>
              <a:rPr lang="en-US" dirty="0" err="1" smtClean="0"/>
              <a:t>cần</a:t>
            </a:r>
            <a:r>
              <a:rPr lang="en-US" dirty="0" smtClean="0"/>
              <a:t> </a:t>
            </a:r>
            <a:r>
              <a:rPr lang="en-US" dirty="0" err="1" smtClean="0"/>
              <a:t>viết</a:t>
            </a:r>
            <a:r>
              <a:rPr lang="en-US" dirty="0" smtClean="0"/>
              <a:t> …….</a:t>
            </a:r>
          </a:p>
          <a:p>
            <a:r>
              <a:rPr lang="en-US" dirty="0" smtClean="0"/>
              <a:t>960, abstract, background, banner, bar, box, business, button, circle, clean,</a:t>
            </a:r>
          </a:p>
          <a:p>
            <a:r>
              <a:rPr lang="en-US" b="1" dirty="0" err="1" smtClean="0"/>
              <a:t>Nôi</a:t>
            </a:r>
            <a:r>
              <a:rPr lang="en-US" b="1" dirty="0" smtClean="0"/>
              <a:t> dung </a:t>
            </a:r>
            <a:r>
              <a:rPr lang="en-US" b="1" dirty="0" err="1" smtClean="0"/>
              <a:t>cần</a:t>
            </a:r>
            <a:r>
              <a:rPr lang="en-US" b="1" dirty="0" smtClean="0"/>
              <a:t> </a:t>
            </a:r>
            <a:r>
              <a:rPr lang="en-US" b="1" dirty="0" err="1" smtClean="0"/>
              <a:t>nhấn</a:t>
            </a:r>
            <a:r>
              <a:rPr lang="en-US" b="1" dirty="0" smtClean="0"/>
              <a:t> </a:t>
            </a:r>
            <a:r>
              <a:rPr lang="en-US" b="1" dirty="0" err="1" smtClean="0"/>
              <a:t>mạnh</a:t>
            </a:r>
            <a:endParaRPr lang="en-US" dirty="0"/>
          </a:p>
        </p:txBody>
      </p:sp>
      <p:sp>
        <p:nvSpPr>
          <p:cNvPr id="11" name="Slide Number Placeholder 10"/>
          <p:cNvSpPr>
            <a:spLocks noGrp="1"/>
          </p:cNvSpPr>
          <p:nvPr>
            <p:ph type="sldNum" sz="quarter" idx="14"/>
          </p:nvPr>
        </p:nvSpPr>
        <p:spPr>
          <a:xfrm>
            <a:off x="-1371600" y="6172200"/>
            <a:ext cx="2133600" cy="365125"/>
          </a:xfrm>
          <a:prstGeom prst="rect">
            <a:avLst/>
          </a:prstGeom>
        </p:spPr>
        <p:txBody>
          <a:bodyPr/>
          <a:lstStyle>
            <a:lvl1pPr algn="r">
              <a:defRPr>
                <a:solidFill>
                  <a:schemeClr val="bg1"/>
                </a:solidFill>
                <a:latin typeface="Segoe UI" pitchFamily="34" charset="0"/>
                <a:ea typeface="Segoe UI" pitchFamily="34" charset="0"/>
                <a:cs typeface="Segoe UI" pitchFamily="34" charset="0"/>
              </a:defRPr>
            </a:lvl1pPr>
          </a:lstStyle>
          <a:p>
            <a:fld id="{C9454D8F-10CC-4917-9EE3-EC45D591F45E}" type="slidenum">
              <a:rPr lang="en-US" smtClean="0"/>
              <a:pPr/>
              <a:t>‹#›</a:t>
            </a:fld>
            <a:endParaRPr lang="en-US"/>
          </a:p>
        </p:txBody>
      </p:sp>
    </p:spTree>
    <p:extLst>
      <p:ext uri="{BB962C8B-B14F-4D97-AF65-F5344CB8AC3E}">
        <p14:creationId xmlns:p14="http://schemas.microsoft.com/office/powerpoint/2010/main" val="2143991189"/>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2209800" y="274638"/>
            <a:ext cx="6477000" cy="563562"/>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8" name="Text Placeholder 2"/>
          <p:cNvSpPr>
            <a:spLocks noGrp="1"/>
          </p:cNvSpPr>
          <p:nvPr>
            <p:ph idx="1"/>
          </p:nvPr>
        </p:nvSpPr>
        <p:spPr>
          <a:xfrm>
            <a:off x="457200" y="990600"/>
            <a:ext cx="8229600" cy="5562600"/>
          </a:xfrm>
          <a:prstGeom prst="rect">
            <a:avLst/>
          </a:prstGeom>
        </p:spPr>
        <p:txBody>
          <a:bodyPr vert="horz" lIns="91440" tIns="45720" rIns="91440" bIns="45720" rtlCol="0">
            <a:normAutofit/>
          </a:bodyPr>
          <a:lstStyle/>
          <a:p>
            <a:pPr lvl="0"/>
            <a:r>
              <a:rPr lang="en-US" dirty="0" smtClean="0"/>
              <a:t> Click to edit Master text styles</a:t>
            </a:r>
          </a:p>
          <a:p>
            <a:pPr lvl="1"/>
            <a:r>
              <a:rPr lang="en-US" dirty="0" smtClean="0"/>
              <a:t> Second level</a:t>
            </a:r>
          </a:p>
          <a:p>
            <a:pPr lvl="2"/>
            <a:r>
              <a:rPr lang="en-US" dirty="0" smtClean="0"/>
              <a:t> 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400" y="228600"/>
            <a:ext cx="1600200" cy="484909"/>
          </a:xfrm>
          <a:prstGeom prst="rect">
            <a:avLst/>
          </a:prstGeom>
        </p:spPr>
      </p:pic>
    </p:spTree>
    <p:extLst>
      <p:ext uri="{BB962C8B-B14F-4D97-AF65-F5344CB8AC3E}">
        <p14:creationId xmlns:p14="http://schemas.microsoft.com/office/powerpoint/2010/main" val="3971389339"/>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57400" y="274638"/>
            <a:ext cx="6629400"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066800"/>
            <a:ext cx="8229600" cy="5257800"/>
          </a:xfrm>
        </p:spPr>
        <p:txBody>
          <a:bodyPr>
            <a:normAutofit/>
          </a:bodyPr>
          <a:lstStyle>
            <a:lvl1pPr marL="342900" indent="-342900">
              <a:buClr>
                <a:srgbClr val="FF5A33"/>
              </a:buClr>
              <a:buFont typeface="Wingdings" pitchFamily="2" charset="2"/>
              <a:buChar char="q"/>
              <a:defRPr sz="2800">
                <a:latin typeface="Segoe UI" pitchFamily="34" charset="0"/>
                <a:cs typeface="Segoe UI" pitchFamily="34" charset="0"/>
              </a:defRPr>
            </a:lvl1pPr>
            <a:lvl2pPr marL="742950" indent="-285750">
              <a:buClr>
                <a:srgbClr val="FF5A33"/>
              </a:buClr>
              <a:buFont typeface="Wingdings" pitchFamily="2" charset="2"/>
              <a:buChar char="v"/>
              <a:defRPr sz="2400">
                <a:latin typeface="Segoe UI" pitchFamily="34" charset="0"/>
                <a:cs typeface="Segoe UI" pitchFamily="34" charset="0"/>
              </a:defRPr>
            </a:lvl2pPr>
            <a:lvl3pPr marL="1143000" indent="-228600">
              <a:buClr>
                <a:srgbClr val="FF5A33"/>
              </a:buClr>
              <a:buFont typeface="Wingdings" pitchFamily="2" charset="2"/>
              <a:buChar char="Ø"/>
              <a:defRPr sz="2000">
                <a:latin typeface="Segoe UI" pitchFamily="34" charset="0"/>
                <a:cs typeface="Segoe UI" pitchFamily="34" charset="0"/>
              </a:defRPr>
            </a:lvl3pPr>
            <a:lvl4pPr marL="1600200" indent="-228600">
              <a:buClr>
                <a:srgbClr val="FF5A33"/>
              </a:buClr>
              <a:buFont typeface="Wingdings" pitchFamily="2" charset="2"/>
              <a:buChar char="ü"/>
              <a:defRPr sz="1800">
                <a:latin typeface="Segoe UI" pitchFamily="34" charset="0"/>
                <a:cs typeface="Segoe UI" pitchFamily="34" charset="0"/>
              </a:defRPr>
            </a:lvl4pPr>
            <a:lvl5pPr marL="2057400" indent="-228600">
              <a:buClr>
                <a:srgbClr val="FF5A33"/>
              </a:buClr>
              <a:buFont typeface="Wingdings" pitchFamily="2" charset="2"/>
              <a:buChar char="§"/>
              <a:defRPr sz="1800">
                <a:latin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D61BFD7-1BFB-4165-B6C8-93BD150BB7E4}" type="datetimeFigureOut">
              <a:rPr lang="en-US" smtClean="0"/>
              <a:t>8/15/17</a:t>
            </a:fld>
            <a:endParaRPr lang="en-US"/>
          </a:p>
        </p:txBody>
      </p:sp>
      <p:sp>
        <p:nvSpPr>
          <p:cNvPr id="5" name="Footer Placeholder 4"/>
          <p:cNvSpPr>
            <a:spLocks noGrp="1"/>
          </p:cNvSpPr>
          <p:nvPr>
            <p:ph type="ftr" sz="quarter" idx="11"/>
          </p:nvPr>
        </p:nvSpPr>
        <p:spPr/>
        <p:txBody>
          <a:bodyPr/>
          <a:lstStyle/>
          <a:p>
            <a:r>
              <a:rPr lang="vi-VN" dirty="0" smtClean="0"/>
              <a:t>Bài </a:t>
            </a:r>
            <a:r>
              <a:rPr lang="vi-VN" dirty="0"/>
              <a:t>1</a:t>
            </a:r>
            <a:r>
              <a:rPr lang="en-US" dirty="0"/>
              <a:t>: </a:t>
            </a:r>
            <a:r>
              <a:rPr lang="vi-VN" cap="all" dirty="0"/>
              <a:t>Tổng quan về </a:t>
            </a:r>
            <a:r>
              <a:rPr lang="en-US" cap="all" dirty="0"/>
              <a:t>CƠ SỞ DỮ LIỆU</a:t>
            </a:r>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5012" y="218718"/>
            <a:ext cx="1502388" cy="522314"/>
          </a:xfrm>
          <a:prstGeom prst="rect">
            <a:avLst/>
          </a:prstGeom>
        </p:spPr>
      </p:pic>
      <p:cxnSp>
        <p:nvCxnSpPr>
          <p:cNvPr id="9" name="Straight Connector 8"/>
          <p:cNvCxnSpPr/>
          <p:nvPr userDrawn="1"/>
        </p:nvCxnSpPr>
        <p:spPr>
          <a:xfrm>
            <a:off x="457200" y="838200"/>
            <a:ext cx="82296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740011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rgbClr val="FF5A3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61BFD7-1BFB-4165-B6C8-93BD150BB7E4}" type="datetimeFigureOut">
              <a:rPr lang="en-US" smtClean="0"/>
              <a:t>8/15/17</a:t>
            </a:fld>
            <a:endParaRPr lang="en-US"/>
          </a:p>
        </p:txBody>
      </p:sp>
      <p:sp>
        <p:nvSpPr>
          <p:cNvPr id="5" name="Footer Placeholder 4"/>
          <p:cNvSpPr>
            <a:spLocks noGrp="1"/>
          </p:cNvSpPr>
          <p:nvPr>
            <p:ph type="ftr" sz="quarter" idx="11"/>
          </p:nvPr>
        </p:nvSpPr>
        <p:spPr/>
        <p:txBody>
          <a:bodyPr/>
          <a:lstStyle/>
          <a:p>
            <a:r>
              <a:rPr lang="vi-VN" dirty="0" smtClean="0"/>
              <a:t>Bài </a:t>
            </a:r>
            <a:r>
              <a:rPr lang="vi-VN" dirty="0"/>
              <a:t>1</a:t>
            </a:r>
            <a:r>
              <a:rPr lang="en-US" dirty="0"/>
              <a:t>: </a:t>
            </a:r>
            <a:r>
              <a:rPr lang="vi-VN" cap="all" dirty="0"/>
              <a:t>Tổng quan về </a:t>
            </a:r>
            <a:r>
              <a:rPr lang="en-US" cap="all" dirty="0"/>
              <a:t>CƠ SỞ DỮ LIỆU</a:t>
            </a:r>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00" y="152400"/>
            <a:ext cx="1502388" cy="522314"/>
          </a:xfrm>
          <a:prstGeom prst="rect">
            <a:avLst/>
          </a:prstGeom>
        </p:spPr>
      </p:pic>
    </p:spTree>
    <p:extLst>
      <p:ext uri="{BB962C8B-B14F-4D97-AF65-F5344CB8AC3E}">
        <p14:creationId xmlns:p14="http://schemas.microsoft.com/office/powerpoint/2010/main" val="208284010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61BFD7-1BFB-4165-B6C8-93BD150BB7E4}" type="datetimeFigureOut">
              <a:rPr lang="en-US" smtClean="0"/>
              <a:t>8/15/17</a:t>
            </a:fld>
            <a:endParaRPr lang="en-US"/>
          </a:p>
        </p:txBody>
      </p:sp>
      <p:sp>
        <p:nvSpPr>
          <p:cNvPr id="6" name="Footer Placeholder 5"/>
          <p:cNvSpPr>
            <a:spLocks noGrp="1"/>
          </p:cNvSpPr>
          <p:nvPr>
            <p:ph type="ftr" sz="quarter" idx="11"/>
          </p:nvPr>
        </p:nvSpPr>
        <p:spPr/>
        <p:txBody>
          <a:bodyPr/>
          <a:lstStyle/>
          <a:p>
            <a:pPr>
              <a:defRPr/>
            </a:pPr>
            <a:r>
              <a:rPr lang="vi-VN" dirty="0" smtClean="0"/>
              <a:t>Bài </a:t>
            </a:r>
            <a:r>
              <a:rPr lang="vi-VN" dirty="0"/>
              <a:t>1</a:t>
            </a:r>
            <a:r>
              <a:rPr lang="en-US" dirty="0"/>
              <a:t>: </a:t>
            </a:r>
            <a:r>
              <a:rPr lang="vi-VN" cap="all" dirty="0"/>
              <a:t>Tổng quan về </a:t>
            </a:r>
            <a:r>
              <a:rPr lang="en-US" cap="all" dirty="0"/>
              <a:t>CƠ SỞ DỮ LIỆU</a:t>
            </a:r>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6637152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61BFD7-1BFB-4165-B6C8-93BD150BB7E4}" type="datetimeFigureOut">
              <a:rPr lang="en-US" smtClean="0"/>
              <a:t>8/15/17</a:t>
            </a:fld>
            <a:endParaRPr lang="en-US"/>
          </a:p>
        </p:txBody>
      </p:sp>
      <p:sp>
        <p:nvSpPr>
          <p:cNvPr id="8" name="Footer Placeholder 7"/>
          <p:cNvSpPr>
            <a:spLocks noGrp="1"/>
          </p:cNvSpPr>
          <p:nvPr>
            <p:ph type="ftr" sz="quarter" idx="11"/>
          </p:nvPr>
        </p:nvSpPr>
        <p:spPr/>
        <p:txBody>
          <a:bodyPr/>
          <a:lstStyle/>
          <a:p>
            <a:r>
              <a:rPr lang="vi-VN" dirty="0" smtClean="0"/>
              <a:t>Bài </a:t>
            </a:r>
            <a:r>
              <a:rPr lang="vi-VN" dirty="0"/>
              <a:t>1</a:t>
            </a:r>
            <a:r>
              <a:rPr lang="en-US" dirty="0"/>
              <a:t>: </a:t>
            </a:r>
            <a:r>
              <a:rPr lang="vi-VN" cap="all" dirty="0"/>
              <a:t>Tổng quan về </a:t>
            </a:r>
            <a:r>
              <a:rPr lang="en-US" cap="all" dirty="0"/>
              <a:t>CƠ SỞ DỮ LIỆU</a:t>
            </a:r>
          </a:p>
        </p:txBody>
      </p:sp>
      <p:sp>
        <p:nvSpPr>
          <p:cNvPr id="9" name="Slide Number Placeholder 8"/>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113045427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D61BFD7-1BFB-4165-B6C8-93BD150BB7E4}" type="datetimeFigureOut">
              <a:rPr lang="en-US" smtClean="0"/>
              <a:t>8/15/17</a:t>
            </a:fld>
            <a:endParaRPr lang="en-US"/>
          </a:p>
        </p:txBody>
      </p:sp>
      <p:sp>
        <p:nvSpPr>
          <p:cNvPr id="4" name="Footer Placeholder 3"/>
          <p:cNvSpPr>
            <a:spLocks noGrp="1"/>
          </p:cNvSpPr>
          <p:nvPr>
            <p:ph type="ftr" sz="quarter" idx="11"/>
          </p:nvPr>
        </p:nvSpPr>
        <p:spPr/>
        <p:txBody>
          <a:bodyPr/>
          <a:lstStyle/>
          <a:p>
            <a:r>
              <a:rPr lang="vi-VN" dirty="0" smtClean="0"/>
              <a:t>Bài </a:t>
            </a:r>
            <a:r>
              <a:rPr lang="vi-VN" dirty="0"/>
              <a:t>1</a:t>
            </a:r>
            <a:r>
              <a:rPr lang="en-US" dirty="0"/>
              <a:t>: </a:t>
            </a:r>
            <a:r>
              <a:rPr lang="vi-VN" cap="all" dirty="0"/>
              <a:t>Tổng quan về </a:t>
            </a:r>
            <a:r>
              <a:rPr lang="en-US" cap="all" dirty="0"/>
              <a:t>CƠ SỞ DỮ LIỆU</a:t>
            </a:r>
          </a:p>
        </p:txBody>
      </p:sp>
      <p:sp>
        <p:nvSpPr>
          <p:cNvPr id="5" name="Slide Number Placeholder 4"/>
          <p:cNvSpPr>
            <a:spLocks noGrp="1"/>
          </p:cNvSpPr>
          <p:nvPr>
            <p:ph type="sldNum" sz="quarter" idx="12"/>
          </p:nvPr>
        </p:nvSpPr>
        <p:spPr/>
        <p:txBody>
          <a:bodyPr/>
          <a:lstStyle/>
          <a:p>
            <a:fld id="{8AACEE26-D979-411F-B229-D9F26BAEDF07}" type="slidenum">
              <a:rPr lang="en-US" smtClean="0"/>
              <a:t>‹#›</a:t>
            </a:fld>
            <a:endParaRPr lang="en-US"/>
          </a:p>
        </p:txBody>
      </p:sp>
      <p:sp>
        <p:nvSpPr>
          <p:cNvPr id="6" name="Rectangle 5"/>
          <p:cNvSpPr/>
          <p:nvPr userDrawn="1"/>
        </p:nvSpPr>
        <p:spPr>
          <a:xfrm>
            <a:off x="1524000" y="2551017"/>
            <a:ext cx="6400800" cy="32647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solidFill>
            </a:endParaRPr>
          </a:p>
        </p:txBody>
      </p:sp>
      <p:pic>
        <p:nvPicPr>
          <p:cNvPr id="8" name="Picture 2" descr="http://uconndigitalarts.com/wp-content/uploads/2013/04/original.jpg"/>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ackgroundRemoval t="10000" b="90000" l="3958" r="96146">
                        <a14:backgroundMark x1="16667" y1="54630" x2="86042" y2="55185"/>
                        <a14:backgroundMark x1="90625" y1="53889" x2="93125" y2="53889"/>
                      </a14:backgroundRemoval>
                    </a14:imgEffect>
                  </a14:imgLayer>
                </a14:imgProps>
              </a:ext>
              <a:ext uri="{28A0092B-C50C-407E-A947-70E740481C1C}">
                <a14:useLocalDpi xmlns:a14="http://schemas.microsoft.com/office/drawing/2010/main" val="0"/>
              </a:ext>
            </a:extLst>
          </a:blip>
          <a:srcRect t="43978" b="41311"/>
          <a:stretch/>
        </p:blipFill>
        <p:spPr bwMode="auto">
          <a:xfrm flipH="1">
            <a:off x="2799530" y="2575401"/>
            <a:ext cx="3426068" cy="28385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powerpoint.vn\Downloads\1e2cd4b177168ad16ce2e7c504bba4d2.x400.jpeg"/>
          <p:cNvPicPr>
            <a:picLocks noChangeAspect="1" noChangeArrowheads="1"/>
          </p:cNvPicPr>
          <p:nvPr userDrawn="1"/>
        </p:nvPicPr>
        <p:blipFill rotWithShape="1">
          <a:blip r:embed="rId4" cstate="print">
            <a:extLst>
              <a:ext uri="{BEBA8EAE-BF5A-486C-A8C5-ECC9F3942E4B}">
                <a14:imgProps xmlns:a14="http://schemas.microsoft.com/office/drawing/2010/main">
                  <a14:imgLayer r:embed="rId5">
                    <a14:imgEffect>
                      <a14:backgroundRemoval t="1750" b="81000" l="9971" r="89736">
                        <a14:backgroundMark x1="33724" y1="42750" x2="69208" y2="55250"/>
                        <a14:backgroundMark x1="25806" y1="33250" x2="25806" y2="37500"/>
                        <a14:backgroundMark x1="26100" y1="32250" x2="26100" y2="32250"/>
                        <a14:backgroundMark x1="70674" y1="35750" x2="70674" y2="35750"/>
                        <a14:backgroundMark x1="76246" y1="31250" x2="76246" y2="31250"/>
                        <a14:backgroundMark x1="70968" y1="34750" x2="70968" y2="34750"/>
                      </a14:backgroundRemoval>
                    </a14:imgEffect>
                  </a14:imgLayer>
                </a14:imgProps>
              </a:ext>
              <a:ext uri="{28A0092B-C50C-407E-A947-70E740481C1C}">
                <a14:useLocalDpi xmlns:a14="http://schemas.microsoft.com/office/drawing/2010/main" val="0"/>
              </a:ext>
            </a:extLst>
          </a:blip>
          <a:srcRect b="55710"/>
          <a:stretch/>
        </p:blipFill>
        <p:spPr bwMode="auto">
          <a:xfrm>
            <a:off x="1926464" y="609600"/>
            <a:ext cx="5443471" cy="282806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3077919" y="3124200"/>
            <a:ext cx="3551481" cy="2139047"/>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7200" b="1" dirty="0" smtClean="0">
                <a:solidFill>
                  <a:schemeClr val="bg1"/>
                </a:solidFill>
              </a:rPr>
              <a:t>DEM</a:t>
            </a:r>
            <a:r>
              <a:rPr lang="en-US" sz="11500" b="1" dirty="0" smtClean="0">
                <a:solidFill>
                  <a:schemeClr val="bg1"/>
                </a:solidFill>
              </a:rPr>
              <a:t>O</a:t>
            </a:r>
          </a:p>
          <a:p>
            <a:endParaRPr lang="en-US" dirty="0"/>
          </a:p>
        </p:txBody>
      </p:sp>
      <p:pic>
        <p:nvPicPr>
          <p:cNvPr id="10" name="Picture 2" descr="http://www.designofsignage.com/application/symbol/hands/image/600x600/hand-press-button-4.jpg"/>
          <p:cNvPicPr>
            <a:picLocks noChangeAspect="1" noChangeArrowheads="1"/>
          </p:cNvPicPr>
          <p:nvPr userDrawn="1"/>
        </p:nvPicPr>
        <p:blipFill>
          <a:blip r:embed="rId6" cstate="print">
            <a:extLst>
              <a:ext uri="{BEBA8EAE-BF5A-486C-A8C5-ECC9F3942E4B}">
                <a14:imgProps xmlns:a14="http://schemas.microsoft.com/office/drawing/2010/main">
                  <a14:imgLayer r:embed="rId7">
                    <a14:imgEffect>
                      <a14:backgroundRemoval t="10000" b="99500" l="10000" r="90000">
                        <a14:foregroundMark x1="35833" y1="26500" x2="41500" y2="85000"/>
                      </a14:backgroundRemoval>
                    </a14:imgEffect>
                  </a14:imgLayer>
                </a14:imgProps>
              </a:ext>
              <a:ext uri="{28A0092B-C50C-407E-A947-70E740481C1C}">
                <a14:useLocalDpi xmlns:a14="http://schemas.microsoft.com/office/drawing/2010/main" val="0"/>
              </a:ext>
            </a:extLst>
          </a:blip>
          <a:srcRect/>
          <a:stretch>
            <a:fillRect/>
          </a:stretch>
        </p:blipFill>
        <p:spPr bwMode="auto">
          <a:xfrm>
            <a:off x="4512564" y="3568725"/>
            <a:ext cx="2616710" cy="2616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19657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61BFD7-1BFB-4165-B6C8-93BD150BB7E4}" type="datetimeFigureOut">
              <a:rPr lang="en-US" smtClean="0"/>
              <a:t>8/15/17</a:t>
            </a:fld>
            <a:endParaRPr lang="en-US"/>
          </a:p>
        </p:txBody>
      </p:sp>
      <p:sp>
        <p:nvSpPr>
          <p:cNvPr id="3" name="Footer Placeholder 2"/>
          <p:cNvSpPr>
            <a:spLocks noGrp="1"/>
          </p:cNvSpPr>
          <p:nvPr>
            <p:ph type="ftr" sz="quarter" idx="11"/>
          </p:nvPr>
        </p:nvSpPr>
        <p:spPr/>
        <p:txBody>
          <a:bodyPr/>
          <a:lstStyle/>
          <a:p>
            <a:r>
              <a:rPr lang="vi-VN" dirty="0" smtClean="0"/>
              <a:t>Bài </a:t>
            </a:r>
            <a:r>
              <a:rPr lang="vi-VN" dirty="0"/>
              <a:t>1</a:t>
            </a:r>
            <a:r>
              <a:rPr lang="en-US" dirty="0"/>
              <a:t>: </a:t>
            </a:r>
            <a:r>
              <a:rPr lang="vi-VN" cap="all" dirty="0"/>
              <a:t>Tổng quAn về </a:t>
            </a:r>
            <a:r>
              <a:rPr lang="en-US" cap="all" dirty="0"/>
              <a:t>CƠ SỞ DỮ LIỆU</a:t>
            </a:r>
          </a:p>
          <a:p>
            <a:endParaRPr lang="en-US"/>
          </a:p>
        </p:txBody>
      </p:sp>
      <p:sp>
        <p:nvSpPr>
          <p:cNvPr id="4" name="Slide Number Placeholder 3"/>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1924208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61BFD7-1BFB-4165-B6C8-93BD150BB7E4}" type="datetimeFigureOut">
              <a:rPr lang="en-US" smtClean="0"/>
              <a:t>8/15/17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4059635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61BFD7-1BFB-4165-B6C8-93BD150BB7E4}" type="datetimeFigureOut">
              <a:rPr lang="en-US" smtClean="0"/>
              <a:t>8/15/17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383765948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61BFD7-1BFB-4165-B6C8-93BD150BB7E4}" type="datetimeFigureOut">
              <a:rPr lang="en-US" smtClean="0"/>
              <a:t>8/15/17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dirty="0" smtClean="0"/>
              <a:t>Bài </a:t>
            </a:r>
            <a:r>
              <a:rPr lang="vi-VN" dirty="0"/>
              <a:t>1</a:t>
            </a:r>
            <a:r>
              <a:rPr lang="en-US" dirty="0"/>
              <a:t>: </a:t>
            </a:r>
            <a:r>
              <a:rPr lang="vi-VN" cap="all" dirty="0"/>
              <a:t>Tổng quan về </a:t>
            </a:r>
            <a:r>
              <a:rPr lang="en-US" cap="all" dirty="0"/>
              <a:t>CƠ SỞ DỮ LIỆU</a:t>
            </a:r>
          </a:p>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ACEE26-D979-411F-B229-D9F26BAEDF07}" type="slidenum">
              <a:rPr lang="en-US" smtClean="0"/>
              <a:t>‹#›</a:t>
            </a:fld>
            <a:endParaRPr lang="en-US"/>
          </a:p>
        </p:txBody>
      </p:sp>
    </p:spTree>
    <p:extLst>
      <p:ext uri="{BB962C8B-B14F-4D97-AF65-F5344CB8AC3E}">
        <p14:creationId xmlns:p14="http://schemas.microsoft.com/office/powerpoint/2010/main" val="232391893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67"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4.wmf"/><Relationship Id="rId6" Type="http://schemas.openxmlformats.org/officeDocument/2006/relationships/image" Target="../media/image15.wmf"/><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9.xml.rels><?xml version="1.0" encoding="UTF-8" standalone="yes"?>
<Relationships xmlns="http://schemas.openxmlformats.org/package/2006/relationships"><Relationship Id="rId3" Type="http://schemas.openxmlformats.org/officeDocument/2006/relationships/image" Target="../media/image17.gif"/><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wmf"/><Relationship Id="rId3" Type="http://schemas.openxmlformats.org/officeDocument/2006/relationships/image" Target="../media/image22.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5.xml"/><Relationship Id="rId5" Type="http://schemas.openxmlformats.org/officeDocument/2006/relationships/image" Target="../media/image27.png"/><Relationship Id="rId6" Type="http://schemas.openxmlformats.org/officeDocument/2006/relationships/image" Target="../media/image28.png"/><Relationship Id="rId7" Type="http://schemas.microsoft.com/office/2007/relationships/hdphoto" Target="../media/hdphoto4.wdp"/><Relationship Id="rId8" Type="http://schemas.openxmlformats.org/officeDocument/2006/relationships/image" Target="../media/image29.png"/><Relationship Id="rId9" Type="http://schemas.microsoft.com/office/2007/relationships/hdphoto" Target="../media/hdphoto5.wdp"/><Relationship Id="rId1" Type="http://schemas.openxmlformats.org/officeDocument/2006/relationships/tags" Target="../tags/tag1.xml"/><Relationship Id="rId2" Type="http://schemas.openxmlformats.org/officeDocument/2006/relationships/tags" Target="../tags/tag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1.jpeg"/><Relationship Id="rId5" Type="http://schemas.openxmlformats.org/officeDocument/2006/relationships/image" Target="../media/image12.jpeg"/><Relationship Id="rId6" Type="http://schemas.openxmlformats.org/officeDocument/2006/relationships/image" Target="../media/image13.jpe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419600" y="4953000"/>
            <a:ext cx="4343400" cy="990600"/>
          </a:xfrm>
        </p:spPr>
        <p:txBody>
          <a:bodyPr>
            <a:normAutofit fontScale="92500" lnSpcReduction="10000"/>
          </a:bodyPr>
          <a:lstStyle/>
          <a:p>
            <a:r>
              <a:rPr lang="en-US" dirty="0" err="1" smtClean="0"/>
              <a:t>Bài</a:t>
            </a:r>
            <a:r>
              <a:rPr lang="en-US" dirty="0" smtClean="0"/>
              <a:t> 1: TỔNG QUAN VỀ CƠ SỞ DỮ LIỆU</a:t>
            </a:r>
          </a:p>
          <a:p>
            <a:r>
              <a:rPr lang="en-US" dirty="0"/>
              <a:t>Phần 1</a:t>
            </a:r>
            <a:endParaRPr lang="en-US" dirty="0"/>
          </a:p>
        </p:txBody>
      </p:sp>
      <p:sp>
        <p:nvSpPr>
          <p:cNvPr id="11" name="Title 10"/>
          <p:cNvSpPr>
            <a:spLocks noGrp="1"/>
          </p:cNvSpPr>
          <p:nvPr>
            <p:ph type="title"/>
          </p:nvPr>
        </p:nvSpPr>
        <p:spPr/>
        <p:txBody>
          <a:bodyPr/>
          <a:lstStyle/>
          <a:p>
            <a:r>
              <a:rPr lang="en-US" dirty="0" smtClean="0"/>
              <a:t>CƠ SỞ DỮ LIỆU</a:t>
            </a:r>
            <a:endParaRPr lang="en-US" dirty="0"/>
          </a:p>
        </p:txBody>
      </p:sp>
      <p:pic>
        <p:nvPicPr>
          <p:cNvPr id="13" name="Picture Placeholder 1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3636" b="13636"/>
          <a:stretch>
            <a:fillRect/>
          </a:stretch>
        </p:blipFill>
        <p:spPr/>
      </p:pic>
    </p:spTree>
    <p:extLst>
      <p:ext uri="{BB962C8B-B14F-4D97-AF65-F5344CB8AC3E}">
        <p14:creationId xmlns:p14="http://schemas.microsoft.com/office/powerpoint/2010/main" val="248586332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2"/>
          <p:cNvSpPr>
            <a:spLocks noGrp="1"/>
          </p:cNvSpPr>
          <p:nvPr>
            <p:ph type="title"/>
          </p:nvPr>
        </p:nvSpPr>
        <p:spPr/>
        <p:txBody>
          <a:bodyPr/>
          <a:lstStyle/>
          <a:p>
            <a:r>
              <a:rPr lang="en-US" smtClean="0"/>
              <a:t>Quản lý dữ liệu bằng file</a:t>
            </a:r>
          </a:p>
        </p:txBody>
      </p:sp>
      <p:sp>
        <p:nvSpPr>
          <p:cNvPr id="23554" name="Content Placeholder 1"/>
          <p:cNvSpPr>
            <a:spLocks noGrp="1"/>
          </p:cNvSpPr>
          <p:nvPr>
            <p:ph idx="1"/>
          </p:nvPr>
        </p:nvSpPr>
        <p:spPr>
          <a:xfrm>
            <a:off x="304800" y="1143000"/>
            <a:ext cx="6781800" cy="4724400"/>
          </a:xfrm>
        </p:spPr>
        <p:txBody>
          <a:bodyPr/>
          <a:lstStyle/>
          <a:p>
            <a:pPr>
              <a:lnSpc>
                <a:spcPct val="150000"/>
              </a:lnSpc>
              <a:buFontTx/>
              <a:buBlip>
                <a:blip r:embed="rId3"/>
              </a:buBlip>
              <a:defRPr/>
            </a:pPr>
            <a:r>
              <a:rPr lang="en-US" sz="2000" err="1" smtClean="0">
                <a:solidFill>
                  <a:srgbClr val="953735"/>
                </a:solidFill>
              </a:rPr>
              <a:t>Dữ</a:t>
            </a:r>
            <a:r>
              <a:rPr lang="en-US" sz="2000" smtClean="0">
                <a:solidFill>
                  <a:srgbClr val="953735"/>
                </a:solidFill>
              </a:rPr>
              <a:t> </a:t>
            </a:r>
            <a:r>
              <a:rPr lang="en-US" sz="2000" err="1" smtClean="0">
                <a:solidFill>
                  <a:srgbClr val="953735"/>
                </a:solidFill>
              </a:rPr>
              <a:t>liệu</a:t>
            </a:r>
            <a:r>
              <a:rPr lang="en-US" sz="2000" smtClean="0">
                <a:solidFill>
                  <a:srgbClr val="953735"/>
                </a:solidFill>
              </a:rPr>
              <a:t> </a:t>
            </a:r>
            <a:r>
              <a:rPr lang="en-US" sz="2000" err="1" smtClean="0">
                <a:solidFill>
                  <a:srgbClr val="953735"/>
                </a:solidFill>
              </a:rPr>
              <a:t>được</a:t>
            </a:r>
            <a:r>
              <a:rPr lang="en-US" sz="2000" smtClean="0">
                <a:solidFill>
                  <a:srgbClr val="953735"/>
                </a:solidFill>
              </a:rPr>
              <a:t> </a:t>
            </a:r>
            <a:r>
              <a:rPr lang="en-US" sz="2000" err="1" smtClean="0">
                <a:solidFill>
                  <a:srgbClr val="953735"/>
                </a:solidFill>
              </a:rPr>
              <a:t>lưu</a:t>
            </a:r>
            <a:r>
              <a:rPr lang="en-US" sz="2000" smtClean="0">
                <a:solidFill>
                  <a:srgbClr val="953735"/>
                </a:solidFill>
              </a:rPr>
              <a:t> </a:t>
            </a:r>
            <a:r>
              <a:rPr lang="en-US" sz="2000" err="1" smtClean="0">
                <a:solidFill>
                  <a:srgbClr val="953735"/>
                </a:solidFill>
              </a:rPr>
              <a:t>trữ</a:t>
            </a:r>
            <a:r>
              <a:rPr lang="en-US" sz="2000" smtClean="0">
                <a:solidFill>
                  <a:srgbClr val="953735"/>
                </a:solidFill>
              </a:rPr>
              <a:t> </a:t>
            </a:r>
            <a:r>
              <a:rPr lang="en-US" sz="2000" err="1" smtClean="0">
                <a:solidFill>
                  <a:srgbClr val="953735"/>
                </a:solidFill>
              </a:rPr>
              <a:t>trong</a:t>
            </a:r>
            <a:r>
              <a:rPr lang="en-US" sz="2000" smtClean="0">
                <a:solidFill>
                  <a:srgbClr val="953735"/>
                </a:solidFill>
              </a:rPr>
              <a:t> </a:t>
            </a:r>
            <a:r>
              <a:rPr lang="en-US" sz="2000" err="1" smtClean="0">
                <a:solidFill>
                  <a:srgbClr val="953735"/>
                </a:solidFill>
              </a:rPr>
              <a:t>các</a:t>
            </a:r>
            <a:r>
              <a:rPr lang="en-US" sz="2000" smtClean="0">
                <a:solidFill>
                  <a:srgbClr val="953735"/>
                </a:solidFill>
              </a:rPr>
              <a:t> file </a:t>
            </a:r>
            <a:r>
              <a:rPr lang="en-US" sz="2000" err="1" smtClean="0">
                <a:solidFill>
                  <a:srgbClr val="953735"/>
                </a:solidFill>
              </a:rPr>
              <a:t>riêng</a:t>
            </a:r>
            <a:r>
              <a:rPr lang="en-US" sz="2000" smtClean="0">
                <a:solidFill>
                  <a:srgbClr val="953735"/>
                </a:solidFill>
              </a:rPr>
              <a:t> </a:t>
            </a:r>
            <a:r>
              <a:rPr lang="en-US" sz="2000" err="1" smtClean="0">
                <a:solidFill>
                  <a:srgbClr val="953735"/>
                </a:solidFill>
              </a:rPr>
              <a:t>biệt</a:t>
            </a:r>
            <a:endParaRPr lang="en-US" sz="2000" smtClean="0">
              <a:solidFill>
                <a:srgbClr val="953735"/>
              </a:solidFill>
            </a:endParaRPr>
          </a:p>
          <a:p>
            <a:pPr>
              <a:lnSpc>
                <a:spcPct val="150000"/>
              </a:lnSpc>
              <a:buFontTx/>
              <a:buBlip>
                <a:blip r:embed="rId3"/>
              </a:buBlip>
              <a:defRPr/>
            </a:pPr>
            <a:r>
              <a:rPr lang="en-US" sz="2000" err="1" smtClean="0">
                <a:solidFill>
                  <a:srgbClr val="953735"/>
                </a:solidFill>
              </a:rPr>
              <a:t>Ví</a:t>
            </a:r>
            <a:r>
              <a:rPr lang="en-US" sz="2000" smtClean="0">
                <a:solidFill>
                  <a:srgbClr val="953735"/>
                </a:solidFill>
              </a:rPr>
              <a:t> </a:t>
            </a:r>
            <a:r>
              <a:rPr lang="en-US" sz="2000" err="1" smtClean="0">
                <a:solidFill>
                  <a:srgbClr val="953735"/>
                </a:solidFill>
              </a:rPr>
              <a:t>dụ</a:t>
            </a:r>
            <a:r>
              <a:rPr lang="en-US" sz="2000" smtClean="0">
                <a:solidFill>
                  <a:srgbClr val="953735"/>
                </a:solidFill>
              </a:rPr>
              <a:t>: </a:t>
            </a:r>
            <a:r>
              <a:rPr lang="vi-VN" sz="2000" smtClean="0"/>
              <a:t>các chương trình lưu trữ thông tin bằng hệ thống các file</a:t>
            </a:r>
            <a:r>
              <a:rPr lang="en-US" sz="2000" smtClean="0"/>
              <a:t> </a:t>
            </a:r>
            <a:r>
              <a:rPr lang="en-US" sz="2000" err="1" smtClean="0"/>
              <a:t>dạng</a:t>
            </a:r>
            <a:r>
              <a:rPr lang="en-US" sz="2000" smtClean="0"/>
              <a:t> </a:t>
            </a:r>
            <a:r>
              <a:rPr lang="vi-VN" sz="2000" smtClean="0"/>
              <a:t>text</a:t>
            </a:r>
            <a:endParaRPr lang="en-US" sz="2000" smtClean="0">
              <a:solidFill>
                <a:srgbClr val="953735"/>
              </a:solidFill>
            </a:endParaRPr>
          </a:p>
          <a:p>
            <a:pPr>
              <a:lnSpc>
                <a:spcPct val="150000"/>
              </a:lnSpc>
              <a:buFontTx/>
              <a:buBlip>
                <a:blip r:embed="rId3"/>
              </a:buBlip>
              <a:defRPr/>
            </a:pPr>
            <a:r>
              <a:rPr lang="en-US" sz="2000" smtClean="0">
                <a:solidFill>
                  <a:srgbClr val="953735"/>
                </a:solidFill>
              </a:rPr>
              <a:t> </a:t>
            </a:r>
            <a:r>
              <a:rPr lang="en-US" sz="2000" err="1" smtClean="0">
                <a:solidFill>
                  <a:srgbClr val="953735"/>
                </a:solidFill>
              </a:rPr>
              <a:t>Nhược</a:t>
            </a:r>
            <a:r>
              <a:rPr lang="en-US" sz="2000" smtClean="0">
                <a:solidFill>
                  <a:srgbClr val="953735"/>
                </a:solidFill>
              </a:rPr>
              <a:t> </a:t>
            </a:r>
            <a:r>
              <a:rPr lang="en-US" sz="2000" err="1" smtClean="0">
                <a:solidFill>
                  <a:srgbClr val="953735"/>
                </a:solidFill>
              </a:rPr>
              <a:t>điểm</a:t>
            </a:r>
            <a:r>
              <a:rPr lang="en-US" sz="2000" smtClean="0">
                <a:solidFill>
                  <a:srgbClr val="953735"/>
                </a:solidFill>
              </a:rPr>
              <a:t> </a:t>
            </a:r>
            <a:r>
              <a:rPr lang="en-US" sz="2000" err="1" smtClean="0">
                <a:solidFill>
                  <a:srgbClr val="953735"/>
                </a:solidFill>
              </a:rPr>
              <a:t>của</a:t>
            </a:r>
            <a:r>
              <a:rPr lang="en-US" sz="2000" smtClean="0">
                <a:solidFill>
                  <a:srgbClr val="953735"/>
                </a:solidFill>
              </a:rPr>
              <a:t> </a:t>
            </a:r>
            <a:r>
              <a:rPr lang="en-US" sz="2000" err="1" smtClean="0">
                <a:solidFill>
                  <a:srgbClr val="953735"/>
                </a:solidFill>
              </a:rPr>
              <a:t>việc</a:t>
            </a:r>
            <a:r>
              <a:rPr lang="en-US" sz="2000" smtClean="0">
                <a:solidFill>
                  <a:srgbClr val="953735"/>
                </a:solidFill>
              </a:rPr>
              <a:t> </a:t>
            </a:r>
            <a:r>
              <a:rPr lang="en-US" sz="2000" err="1" smtClean="0">
                <a:solidFill>
                  <a:srgbClr val="953735"/>
                </a:solidFill>
              </a:rPr>
              <a:t>quản</a:t>
            </a:r>
            <a:r>
              <a:rPr lang="en-US" sz="2000" smtClean="0">
                <a:solidFill>
                  <a:srgbClr val="953735"/>
                </a:solidFill>
              </a:rPr>
              <a:t> </a:t>
            </a:r>
            <a:r>
              <a:rPr lang="en-US" sz="2000" err="1" smtClean="0">
                <a:solidFill>
                  <a:srgbClr val="953735"/>
                </a:solidFill>
              </a:rPr>
              <a:t>lý</a:t>
            </a:r>
            <a:r>
              <a:rPr lang="en-US" sz="2000" smtClean="0">
                <a:solidFill>
                  <a:srgbClr val="953735"/>
                </a:solidFill>
              </a:rPr>
              <a:t> </a:t>
            </a:r>
            <a:r>
              <a:rPr lang="en-US" sz="2000" err="1" smtClean="0">
                <a:solidFill>
                  <a:srgbClr val="953735"/>
                </a:solidFill>
              </a:rPr>
              <a:t>bằng</a:t>
            </a:r>
            <a:r>
              <a:rPr lang="en-US" sz="2000" smtClean="0">
                <a:solidFill>
                  <a:srgbClr val="953735"/>
                </a:solidFill>
              </a:rPr>
              <a:t> file: </a:t>
            </a:r>
          </a:p>
          <a:p>
            <a:pPr lvl="1">
              <a:lnSpc>
                <a:spcPct val="150000"/>
              </a:lnSpc>
              <a:buFontTx/>
              <a:buBlip>
                <a:blip r:embed="rId4"/>
              </a:buBlip>
              <a:defRPr/>
            </a:pPr>
            <a:r>
              <a:rPr lang="en-US" sz="1800" err="1" smtClean="0"/>
              <a:t>Dư</a:t>
            </a:r>
            <a:r>
              <a:rPr lang="en-US" sz="1800" smtClean="0"/>
              <a:t> </a:t>
            </a:r>
            <a:r>
              <a:rPr lang="en-US" sz="1800" err="1" smtClean="0"/>
              <a:t>thừa</a:t>
            </a:r>
            <a:r>
              <a:rPr lang="en-US" sz="1800" smtClean="0"/>
              <a:t> </a:t>
            </a:r>
            <a:r>
              <a:rPr lang="en-US" sz="1800" err="1" smtClean="0"/>
              <a:t>và</a:t>
            </a:r>
            <a:r>
              <a:rPr lang="en-US" sz="1800" smtClean="0"/>
              <a:t> </a:t>
            </a:r>
            <a:r>
              <a:rPr lang="en-US" sz="1800" err="1" smtClean="0"/>
              <a:t>mâu</a:t>
            </a:r>
            <a:r>
              <a:rPr lang="en-US" sz="1800" smtClean="0"/>
              <a:t> </a:t>
            </a:r>
            <a:r>
              <a:rPr lang="en-US" sz="1800" err="1" smtClean="0"/>
              <a:t>thuẫn</a:t>
            </a:r>
            <a:r>
              <a:rPr lang="en-US" sz="1800" smtClean="0"/>
              <a:t> </a:t>
            </a:r>
            <a:r>
              <a:rPr lang="en-US" sz="1800" err="1" smtClean="0"/>
              <a:t>dữ</a:t>
            </a:r>
            <a:r>
              <a:rPr lang="en-US" sz="1800" smtClean="0"/>
              <a:t> </a:t>
            </a:r>
            <a:r>
              <a:rPr lang="en-US" sz="1800" err="1" smtClean="0"/>
              <a:t>liệu</a:t>
            </a:r>
            <a:endParaRPr lang="en-US" sz="1800" smtClean="0"/>
          </a:p>
          <a:p>
            <a:pPr lvl="1">
              <a:lnSpc>
                <a:spcPct val="150000"/>
              </a:lnSpc>
              <a:buFontTx/>
              <a:buBlip>
                <a:blip r:embed="rId4"/>
              </a:buBlip>
              <a:defRPr/>
            </a:pPr>
            <a:r>
              <a:rPr lang="en-US" sz="1800" err="1" smtClean="0"/>
              <a:t>Kém</a:t>
            </a:r>
            <a:r>
              <a:rPr lang="en-US" sz="1800" smtClean="0"/>
              <a:t> </a:t>
            </a:r>
            <a:r>
              <a:rPr lang="en-US" sz="1800" err="1" smtClean="0"/>
              <a:t>hiệu</a:t>
            </a:r>
            <a:r>
              <a:rPr lang="en-US" sz="1800" smtClean="0"/>
              <a:t> </a:t>
            </a:r>
            <a:r>
              <a:rPr lang="en-US" sz="1800" err="1" smtClean="0"/>
              <a:t>quả</a:t>
            </a:r>
            <a:r>
              <a:rPr lang="en-US" sz="1800" smtClean="0"/>
              <a:t> </a:t>
            </a:r>
            <a:r>
              <a:rPr lang="en-US" sz="1800" err="1" smtClean="0"/>
              <a:t>trong</a:t>
            </a:r>
            <a:r>
              <a:rPr lang="en-US" sz="1800" smtClean="0"/>
              <a:t> </a:t>
            </a:r>
            <a:r>
              <a:rPr lang="en-US" sz="1800" err="1" smtClean="0"/>
              <a:t>truy</a:t>
            </a:r>
            <a:r>
              <a:rPr lang="en-US" sz="1800" smtClean="0"/>
              <a:t> </a:t>
            </a:r>
            <a:r>
              <a:rPr lang="en-US" sz="1800" err="1" smtClean="0"/>
              <a:t>xuất</a:t>
            </a:r>
            <a:r>
              <a:rPr lang="en-US" sz="1800" smtClean="0"/>
              <a:t> </a:t>
            </a:r>
            <a:r>
              <a:rPr lang="en-US" sz="1800" err="1" smtClean="0"/>
              <a:t>ngẫu</a:t>
            </a:r>
            <a:r>
              <a:rPr lang="en-US" sz="1800" smtClean="0"/>
              <a:t> nhiên </a:t>
            </a:r>
            <a:r>
              <a:rPr lang="en-US" sz="1800" err="1" smtClean="0"/>
              <a:t>hoặc</a:t>
            </a:r>
            <a:r>
              <a:rPr lang="en-US" sz="1800" smtClean="0"/>
              <a:t> </a:t>
            </a:r>
            <a:r>
              <a:rPr lang="en-US" sz="1800" err="1" smtClean="0"/>
              <a:t>xử</a:t>
            </a:r>
            <a:r>
              <a:rPr lang="en-US" sz="1800" smtClean="0"/>
              <a:t> </a:t>
            </a:r>
            <a:r>
              <a:rPr lang="en-US" sz="1800" err="1" smtClean="0"/>
              <a:t>lý</a:t>
            </a:r>
            <a:r>
              <a:rPr lang="en-US" sz="1800" smtClean="0"/>
              <a:t> </a:t>
            </a:r>
            <a:r>
              <a:rPr lang="en-US" sz="1800" err="1" smtClean="0"/>
              <a:t>đồng</a:t>
            </a:r>
            <a:r>
              <a:rPr lang="en-US" sz="1800" smtClean="0"/>
              <a:t> </a:t>
            </a:r>
            <a:r>
              <a:rPr lang="en-US" sz="1800" err="1" smtClean="0"/>
              <a:t>thời</a:t>
            </a:r>
            <a:endParaRPr lang="en-US" sz="1800" smtClean="0"/>
          </a:p>
          <a:p>
            <a:pPr lvl="1">
              <a:lnSpc>
                <a:spcPct val="150000"/>
              </a:lnSpc>
              <a:buFontTx/>
              <a:buBlip>
                <a:blip r:embed="rId4"/>
              </a:buBlip>
              <a:defRPr/>
            </a:pPr>
            <a:r>
              <a:rPr lang="en-US" sz="1800" err="1" smtClean="0"/>
              <a:t>Dữ</a:t>
            </a:r>
            <a:r>
              <a:rPr lang="en-US" sz="1800" smtClean="0"/>
              <a:t> </a:t>
            </a:r>
            <a:r>
              <a:rPr lang="en-US" sz="1800" err="1" smtClean="0"/>
              <a:t>liệu</a:t>
            </a:r>
            <a:r>
              <a:rPr lang="en-US" sz="1800" smtClean="0"/>
              <a:t> </a:t>
            </a:r>
            <a:r>
              <a:rPr lang="en-US" sz="1800" err="1" smtClean="0"/>
              <a:t>lưu</a:t>
            </a:r>
            <a:r>
              <a:rPr lang="en-US" sz="1800" smtClean="0"/>
              <a:t> </a:t>
            </a:r>
            <a:r>
              <a:rPr lang="en-US" sz="1800" err="1" smtClean="0"/>
              <a:t>trữ</a:t>
            </a:r>
            <a:r>
              <a:rPr lang="en-US" sz="1800" smtClean="0"/>
              <a:t> </a:t>
            </a:r>
            <a:r>
              <a:rPr lang="en-US" sz="1800" err="1" smtClean="0"/>
              <a:t>rời</a:t>
            </a:r>
            <a:r>
              <a:rPr lang="en-US" sz="1800" smtClean="0"/>
              <a:t> </a:t>
            </a:r>
            <a:r>
              <a:rPr lang="en-US" sz="1800" err="1" smtClean="0"/>
              <a:t>rạc</a:t>
            </a:r>
            <a:endParaRPr lang="en-US" sz="1800" smtClean="0"/>
          </a:p>
          <a:p>
            <a:pPr lvl="1">
              <a:lnSpc>
                <a:spcPct val="150000"/>
              </a:lnSpc>
              <a:buFontTx/>
              <a:buBlip>
                <a:blip r:embed="rId4"/>
              </a:buBlip>
              <a:defRPr/>
            </a:pPr>
            <a:r>
              <a:rPr lang="en-US" sz="1800" err="1" smtClean="0"/>
              <a:t>Gặp</a:t>
            </a:r>
            <a:r>
              <a:rPr lang="en-US" sz="1800" smtClean="0"/>
              <a:t> </a:t>
            </a:r>
            <a:r>
              <a:rPr lang="en-US" sz="1800" err="1" smtClean="0"/>
              <a:t>vấn</a:t>
            </a:r>
            <a:r>
              <a:rPr lang="en-US" sz="1800" smtClean="0"/>
              <a:t> </a:t>
            </a:r>
            <a:r>
              <a:rPr lang="en-US" sz="1800" err="1" smtClean="0"/>
              <a:t>đề</a:t>
            </a:r>
            <a:r>
              <a:rPr lang="en-US" sz="1800" smtClean="0"/>
              <a:t> </a:t>
            </a:r>
            <a:r>
              <a:rPr lang="en-US" sz="1800" err="1" smtClean="0"/>
              <a:t>về</a:t>
            </a:r>
            <a:r>
              <a:rPr lang="en-US" sz="1800" smtClean="0"/>
              <a:t> an </a:t>
            </a:r>
            <a:r>
              <a:rPr lang="en-US" sz="1800" err="1" smtClean="0"/>
              <a:t>toàn</a:t>
            </a:r>
            <a:r>
              <a:rPr lang="en-US" sz="1800" smtClean="0"/>
              <a:t> </a:t>
            </a:r>
            <a:r>
              <a:rPr lang="en-US" sz="1800" err="1" smtClean="0"/>
              <a:t>và</a:t>
            </a:r>
            <a:r>
              <a:rPr lang="en-US" sz="1800" smtClean="0"/>
              <a:t> </a:t>
            </a:r>
            <a:r>
              <a:rPr lang="en-US" sz="1800" err="1" smtClean="0"/>
              <a:t>bảo</a:t>
            </a:r>
            <a:r>
              <a:rPr lang="en-US" sz="1800" smtClean="0"/>
              <a:t> </a:t>
            </a:r>
            <a:r>
              <a:rPr lang="en-US" sz="1800" err="1" smtClean="0"/>
              <a:t>mật</a:t>
            </a:r>
            <a:endParaRPr lang="en-US" sz="1800" smtClean="0"/>
          </a:p>
        </p:txBody>
      </p:sp>
      <p:sp>
        <p:nvSpPr>
          <p:cNvPr id="4" name="Footer Placeholder 3"/>
          <p:cNvSpPr>
            <a:spLocks noGrp="1"/>
          </p:cNvSpPr>
          <p:nvPr>
            <p:ph type="ftr" sz="quarter" idx="11"/>
          </p:nvPr>
        </p:nvSpPr>
        <p:spPr/>
        <p:txBody>
          <a:bodyPr/>
          <a:lstStyle/>
          <a:p>
            <a:pPr>
              <a:defRPr/>
            </a:pPr>
            <a:r>
              <a:rPr lang="vi-VN" dirty="0" smtClean="0"/>
              <a:t>Bài </a:t>
            </a:r>
            <a:r>
              <a:rPr lang="vi-VN" dirty="0"/>
              <a:t>1</a:t>
            </a:r>
            <a:r>
              <a:rPr lang="en-US" dirty="0"/>
              <a:t>: </a:t>
            </a:r>
            <a:r>
              <a:rPr lang="vi-VN" cap="all" dirty="0"/>
              <a:t>Tổng quan về </a:t>
            </a:r>
            <a:r>
              <a:rPr lang="en-US" cap="all" dirty="0"/>
              <a:t>CƠ SỞ DỮ LIỆU</a:t>
            </a:r>
          </a:p>
        </p:txBody>
      </p:sp>
      <p:sp>
        <p:nvSpPr>
          <p:cNvPr id="5" name="Slide Number Placeholder 4"/>
          <p:cNvSpPr>
            <a:spLocks noGrp="1"/>
          </p:cNvSpPr>
          <p:nvPr>
            <p:ph type="sldNum" sz="quarter" idx="12"/>
          </p:nvPr>
        </p:nvSpPr>
        <p:spPr/>
        <p:txBody>
          <a:bodyPr/>
          <a:lstStyle/>
          <a:p>
            <a:pPr>
              <a:defRPr/>
            </a:pPr>
            <a:fld id="{68367492-CAD3-4659-9411-0F00B555AA29}" type="slidenum">
              <a:rPr lang="en-US" smtClean="0"/>
              <a:pPr>
                <a:defRPr/>
              </a:pPr>
              <a:t>10</a:t>
            </a:fld>
            <a:endParaRPr lang="en-US"/>
          </a:p>
        </p:txBody>
      </p:sp>
      <p:pic>
        <p:nvPicPr>
          <p:cNvPr id="22534" name="Picture 5" descr="j0082265[1]"/>
          <p:cNvPicPr>
            <a:picLocks noChangeAspect="1" noChangeArrowheads="1"/>
          </p:cNvPicPr>
          <p:nvPr/>
        </p:nvPicPr>
        <p:blipFill>
          <a:blip r:embed="rId5"/>
          <a:srcRect/>
          <a:stretch>
            <a:fillRect/>
          </a:stretch>
        </p:blipFill>
        <p:spPr bwMode="auto">
          <a:xfrm>
            <a:off x="7086600" y="1524000"/>
            <a:ext cx="1647825" cy="1703388"/>
          </a:xfrm>
          <a:prstGeom prst="rect">
            <a:avLst/>
          </a:prstGeom>
          <a:noFill/>
          <a:ln w="9525">
            <a:noFill/>
            <a:miter lim="800000"/>
            <a:headEnd/>
            <a:tailEnd/>
          </a:ln>
        </p:spPr>
      </p:pic>
      <p:pic>
        <p:nvPicPr>
          <p:cNvPr id="22535" name="Picture 7" descr="j0157021[1]"/>
          <p:cNvPicPr>
            <a:picLocks noChangeAspect="1" noChangeArrowheads="1"/>
          </p:cNvPicPr>
          <p:nvPr/>
        </p:nvPicPr>
        <p:blipFill>
          <a:blip r:embed="rId6"/>
          <a:srcRect/>
          <a:stretch>
            <a:fillRect/>
          </a:stretch>
        </p:blipFill>
        <p:spPr bwMode="auto">
          <a:xfrm>
            <a:off x="6491288" y="3657600"/>
            <a:ext cx="2257425" cy="1911350"/>
          </a:xfrm>
          <a:prstGeom prst="rect">
            <a:avLst/>
          </a:prstGeom>
          <a:noFill/>
          <a:ln w="9525">
            <a:noFill/>
            <a:miter lim="800000"/>
            <a:headEnd/>
            <a:tailEnd/>
          </a:ln>
        </p:spPr>
      </p:pic>
    </p:spTree>
    <p:extLst>
      <p:ext uri="{BB962C8B-B14F-4D97-AF65-F5344CB8AC3E}">
        <p14:creationId xmlns:p14="http://schemas.microsoft.com/office/powerpoint/2010/main" val="381506040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2"/>
          <p:cNvSpPr>
            <a:spLocks noGrp="1"/>
          </p:cNvSpPr>
          <p:nvPr>
            <p:ph type="title"/>
          </p:nvPr>
        </p:nvSpPr>
        <p:spPr/>
        <p:txBody>
          <a:bodyPr/>
          <a:lstStyle/>
          <a:p>
            <a:r>
              <a:rPr lang="en-US" dirty="0" err="1" smtClean="0"/>
              <a:t>Quản</a:t>
            </a:r>
            <a:r>
              <a:rPr lang="en-US" dirty="0" smtClean="0"/>
              <a:t> </a:t>
            </a:r>
            <a:r>
              <a:rPr lang="en-US" dirty="0" err="1" smtClean="0"/>
              <a:t>lý</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bằng</a:t>
            </a:r>
            <a:r>
              <a:rPr lang="en-US" dirty="0" smtClean="0"/>
              <a:t> CSDL</a:t>
            </a:r>
          </a:p>
        </p:txBody>
      </p:sp>
      <p:sp>
        <p:nvSpPr>
          <p:cNvPr id="24578" name="Content Placeholder 1"/>
          <p:cNvSpPr>
            <a:spLocks noGrp="1"/>
          </p:cNvSpPr>
          <p:nvPr>
            <p:ph idx="1"/>
          </p:nvPr>
        </p:nvSpPr>
        <p:spPr>
          <a:xfrm>
            <a:off x="304800" y="1143000"/>
            <a:ext cx="8534400" cy="4648200"/>
          </a:xfrm>
        </p:spPr>
        <p:txBody>
          <a:bodyPr/>
          <a:lstStyle/>
          <a:p>
            <a:pPr>
              <a:lnSpc>
                <a:spcPct val="150000"/>
              </a:lnSpc>
              <a:buFontTx/>
              <a:buBlip>
                <a:blip r:embed="rId3"/>
              </a:buBlip>
              <a:defRPr/>
            </a:pPr>
            <a:r>
              <a:rPr lang="en-US" sz="2000" smtClean="0">
                <a:solidFill>
                  <a:srgbClr val="953735"/>
                </a:solidFill>
              </a:rPr>
              <a:t>Quản lý dữ </a:t>
            </a:r>
            <a:r>
              <a:rPr lang="en-US" sz="2000" err="1" smtClean="0">
                <a:solidFill>
                  <a:srgbClr val="953735"/>
                </a:solidFill>
              </a:rPr>
              <a:t>liệu</a:t>
            </a:r>
            <a:r>
              <a:rPr lang="en-US" sz="2000" smtClean="0">
                <a:solidFill>
                  <a:srgbClr val="953735"/>
                </a:solidFill>
              </a:rPr>
              <a:t> bằng CSDL giúp dữ liệu </a:t>
            </a:r>
            <a:r>
              <a:rPr lang="en-US" sz="2000" smtClean="0"/>
              <a:t>được </a:t>
            </a:r>
            <a:r>
              <a:rPr lang="en-US" sz="2000" err="1" smtClean="0"/>
              <a:t>lưu</a:t>
            </a:r>
            <a:r>
              <a:rPr lang="en-US" sz="2000" smtClean="0"/>
              <a:t> </a:t>
            </a:r>
            <a:r>
              <a:rPr lang="en-US" sz="2000" err="1" smtClean="0"/>
              <a:t>trữ</a:t>
            </a:r>
            <a:r>
              <a:rPr lang="en-US" sz="2000" smtClean="0"/>
              <a:t> </a:t>
            </a:r>
            <a:r>
              <a:rPr lang="en-US" sz="2000" err="1" smtClean="0"/>
              <a:t>một</a:t>
            </a:r>
            <a:r>
              <a:rPr lang="en-US" sz="2000" smtClean="0"/>
              <a:t> </a:t>
            </a:r>
            <a:r>
              <a:rPr lang="en-US" sz="2000" err="1" smtClean="0"/>
              <a:t>cách</a:t>
            </a:r>
            <a:r>
              <a:rPr lang="en-US" sz="2000" smtClean="0"/>
              <a:t> </a:t>
            </a:r>
            <a:r>
              <a:rPr lang="en-US" sz="2000" err="1" smtClean="0"/>
              <a:t>hiệu</a:t>
            </a:r>
            <a:r>
              <a:rPr lang="en-US" sz="2000" smtClean="0"/>
              <a:t> </a:t>
            </a:r>
            <a:r>
              <a:rPr lang="en-US" sz="2000" err="1" smtClean="0"/>
              <a:t>quả</a:t>
            </a:r>
            <a:r>
              <a:rPr lang="en-US" sz="2000" smtClean="0"/>
              <a:t> </a:t>
            </a:r>
            <a:r>
              <a:rPr lang="en-US" sz="2000" err="1" smtClean="0"/>
              <a:t>và</a:t>
            </a:r>
            <a:r>
              <a:rPr lang="en-US" sz="2000" smtClean="0"/>
              <a:t> </a:t>
            </a:r>
            <a:r>
              <a:rPr lang="en-US" sz="2000" err="1" smtClean="0"/>
              <a:t>có</a:t>
            </a:r>
            <a:r>
              <a:rPr lang="en-US" sz="2000" smtClean="0"/>
              <a:t> </a:t>
            </a:r>
            <a:r>
              <a:rPr lang="en-US" sz="2000" err="1" smtClean="0"/>
              <a:t>tổ</a:t>
            </a:r>
            <a:r>
              <a:rPr lang="en-US" sz="2000" smtClean="0"/>
              <a:t> </a:t>
            </a:r>
            <a:r>
              <a:rPr lang="en-US" sz="2000" err="1" smtClean="0"/>
              <a:t>chức</a:t>
            </a:r>
            <a:r>
              <a:rPr lang="en-US" sz="2000" smtClean="0"/>
              <a:t>, </a:t>
            </a:r>
            <a:r>
              <a:rPr lang="en-US" sz="2000" err="1" smtClean="0"/>
              <a:t>cho</a:t>
            </a:r>
            <a:r>
              <a:rPr lang="en-US" sz="2000" smtClean="0"/>
              <a:t> </a:t>
            </a:r>
            <a:r>
              <a:rPr lang="en-US" sz="2000" err="1" smtClean="0"/>
              <a:t>phép</a:t>
            </a:r>
            <a:r>
              <a:rPr lang="en-US" sz="2000" smtClean="0"/>
              <a:t> </a:t>
            </a:r>
            <a:r>
              <a:rPr lang="en-US" sz="2000" err="1" smtClean="0"/>
              <a:t>quản</a:t>
            </a:r>
            <a:r>
              <a:rPr lang="en-US" sz="2000" smtClean="0"/>
              <a:t> </a:t>
            </a:r>
            <a:r>
              <a:rPr lang="en-US" sz="2000" err="1" smtClean="0"/>
              <a:t>lý</a:t>
            </a:r>
            <a:r>
              <a:rPr lang="en-US" sz="2000" smtClean="0"/>
              <a:t> </a:t>
            </a:r>
            <a:r>
              <a:rPr lang="en-US" sz="2000" err="1" smtClean="0"/>
              <a:t>dữ</a:t>
            </a:r>
            <a:r>
              <a:rPr lang="en-US" sz="2000" smtClean="0"/>
              <a:t> </a:t>
            </a:r>
            <a:r>
              <a:rPr lang="en-US" sz="2000" err="1" smtClean="0"/>
              <a:t>liệu</a:t>
            </a:r>
            <a:r>
              <a:rPr lang="en-US" sz="2000" smtClean="0"/>
              <a:t> </a:t>
            </a:r>
            <a:r>
              <a:rPr lang="en-US" sz="2000" err="1" smtClean="0"/>
              <a:t>nhanh</a:t>
            </a:r>
            <a:r>
              <a:rPr lang="en-US" sz="2000" smtClean="0"/>
              <a:t> </a:t>
            </a:r>
            <a:r>
              <a:rPr lang="en-US" sz="2000" err="1" smtClean="0"/>
              <a:t>chóng</a:t>
            </a:r>
            <a:r>
              <a:rPr lang="en-US" sz="2000" smtClean="0"/>
              <a:t> </a:t>
            </a:r>
            <a:r>
              <a:rPr lang="en-US" sz="2000" err="1" smtClean="0"/>
              <a:t>và</a:t>
            </a:r>
            <a:r>
              <a:rPr lang="en-US" sz="2000" smtClean="0"/>
              <a:t> </a:t>
            </a:r>
            <a:r>
              <a:rPr lang="en-US" sz="2000" err="1" smtClean="0"/>
              <a:t>hiệu</a:t>
            </a:r>
            <a:r>
              <a:rPr lang="en-US" sz="2000" smtClean="0"/>
              <a:t> </a:t>
            </a:r>
            <a:r>
              <a:rPr lang="en-US" sz="2000" err="1" smtClean="0"/>
              <a:t>quả</a:t>
            </a:r>
            <a:endParaRPr lang="en-US" sz="2800" smtClean="0">
              <a:solidFill>
                <a:srgbClr val="953735"/>
              </a:solidFill>
            </a:endParaRPr>
          </a:p>
          <a:p>
            <a:pPr>
              <a:lnSpc>
                <a:spcPct val="150000"/>
              </a:lnSpc>
              <a:buFontTx/>
              <a:buBlip>
                <a:blip r:embed="rId3"/>
              </a:buBlip>
              <a:defRPr/>
            </a:pPr>
            <a:r>
              <a:rPr lang="en-US" sz="2400" smtClean="0">
                <a:solidFill>
                  <a:srgbClr val="953735"/>
                </a:solidFill>
              </a:rPr>
              <a:t> </a:t>
            </a:r>
            <a:r>
              <a:rPr lang="en-US" sz="2000" err="1" smtClean="0">
                <a:solidFill>
                  <a:srgbClr val="953735"/>
                </a:solidFill>
              </a:rPr>
              <a:t>Lợi</a:t>
            </a:r>
            <a:r>
              <a:rPr lang="en-US" sz="2000" smtClean="0">
                <a:solidFill>
                  <a:srgbClr val="953735"/>
                </a:solidFill>
              </a:rPr>
              <a:t> </a:t>
            </a:r>
            <a:r>
              <a:rPr lang="en-US" sz="2000" err="1" smtClean="0">
                <a:solidFill>
                  <a:srgbClr val="953735"/>
                </a:solidFill>
              </a:rPr>
              <a:t>ích</a:t>
            </a:r>
            <a:r>
              <a:rPr lang="en-US" sz="2000" smtClean="0">
                <a:solidFill>
                  <a:srgbClr val="953735"/>
                </a:solidFill>
              </a:rPr>
              <a:t> </a:t>
            </a:r>
            <a:r>
              <a:rPr lang="en-US" sz="2000" err="1" smtClean="0">
                <a:solidFill>
                  <a:srgbClr val="953735"/>
                </a:solidFill>
              </a:rPr>
              <a:t>của</a:t>
            </a:r>
            <a:r>
              <a:rPr lang="en-US" sz="2000" smtClean="0">
                <a:solidFill>
                  <a:srgbClr val="953735"/>
                </a:solidFill>
              </a:rPr>
              <a:t> </a:t>
            </a:r>
            <a:r>
              <a:rPr lang="en-US" sz="2000" err="1" smtClean="0">
                <a:solidFill>
                  <a:srgbClr val="953735"/>
                </a:solidFill>
              </a:rPr>
              <a:t>hệ</a:t>
            </a:r>
            <a:r>
              <a:rPr lang="en-US" sz="2000" smtClean="0">
                <a:solidFill>
                  <a:srgbClr val="953735"/>
                </a:solidFill>
              </a:rPr>
              <a:t> </a:t>
            </a:r>
            <a:r>
              <a:rPr lang="en-US" sz="2000" err="1" smtClean="0">
                <a:solidFill>
                  <a:srgbClr val="953735"/>
                </a:solidFill>
              </a:rPr>
              <a:t>thống</a:t>
            </a:r>
            <a:r>
              <a:rPr lang="en-US" sz="2000" smtClean="0">
                <a:solidFill>
                  <a:srgbClr val="953735"/>
                </a:solidFill>
              </a:rPr>
              <a:t> </a:t>
            </a:r>
            <a:r>
              <a:rPr lang="en-US" sz="2000" err="1" smtClean="0">
                <a:solidFill>
                  <a:srgbClr val="953735"/>
                </a:solidFill>
              </a:rPr>
              <a:t>quản</a:t>
            </a:r>
            <a:r>
              <a:rPr lang="en-US" sz="2000" smtClean="0">
                <a:solidFill>
                  <a:srgbClr val="953735"/>
                </a:solidFill>
              </a:rPr>
              <a:t> </a:t>
            </a:r>
            <a:r>
              <a:rPr lang="en-US" sz="2000" err="1" smtClean="0">
                <a:solidFill>
                  <a:srgbClr val="953735"/>
                </a:solidFill>
              </a:rPr>
              <a:t>lý</a:t>
            </a:r>
            <a:r>
              <a:rPr lang="en-US" sz="2000" smtClean="0">
                <a:solidFill>
                  <a:srgbClr val="953735"/>
                </a:solidFill>
              </a:rPr>
              <a:t> </a:t>
            </a:r>
            <a:r>
              <a:rPr lang="en-US" sz="2000" err="1" smtClean="0">
                <a:solidFill>
                  <a:srgbClr val="953735"/>
                </a:solidFill>
              </a:rPr>
              <a:t>bằng</a:t>
            </a:r>
            <a:r>
              <a:rPr lang="en-US" sz="2000" smtClean="0">
                <a:solidFill>
                  <a:srgbClr val="953735"/>
                </a:solidFill>
              </a:rPr>
              <a:t> CSDL: </a:t>
            </a:r>
            <a:endParaRPr lang="en-US" sz="2400" smtClean="0">
              <a:solidFill>
                <a:srgbClr val="953735"/>
              </a:solidFill>
            </a:endParaRPr>
          </a:p>
          <a:p>
            <a:pPr lvl="1">
              <a:lnSpc>
                <a:spcPct val="150000"/>
              </a:lnSpc>
              <a:buFontTx/>
              <a:buBlip>
                <a:blip r:embed="rId4"/>
              </a:buBlip>
              <a:defRPr/>
            </a:pPr>
            <a:r>
              <a:rPr lang="en-US" sz="1800" err="1" smtClean="0"/>
              <a:t>Tránh</a:t>
            </a:r>
            <a:r>
              <a:rPr lang="en-US" sz="1800" smtClean="0"/>
              <a:t> </a:t>
            </a:r>
            <a:r>
              <a:rPr lang="en-US" sz="1800" err="1" smtClean="0"/>
              <a:t>dư</a:t>
            </a:r>
            <a:r>
              <a:rPr lang="en-US" sz="1800" smtClean="0"/>
              <a:t> </a:t>
            </a:r>
            <a:r>
              <a:rPr lang="en-US" sz="1800" err="1" smtClean="0"/>
              <a:t>thừa</a:t>
            </a:r>
            <a:r>
              <a:rPr lang="en-US" sz="1800" smtClean="0"/>
              <a:t>, </a:t>
            </a:r>
            <a:r>
              <a:rPr lang="en-US" sz="1800" err="1" smtClean="0"/>
              <a:t>trùng</a:t>
            </a:r>
            <a:r>
              <a:rPr lang="en-US" sz="1800" smtClean="0"/>
              <a:t> lặp </a:t>
            </a:r>
            <a:r>
              <a:rPr lang="en-US" sz="1800" err="1" smtClean="0"/>
              <a:t>dữ</a:t>
            </a:r>
            <a:r>
              <a:rPr lang="en-US" sz="1800" smtClean="0"/>
              <a:t> </a:t>
            </a:r>
            <a:r>
              <a:rPr lang="en-US" sz="1800" err="1" smtClean="0"/>
              <a:t>liệu</a:t>
            </a:r>
            <a:endParaRPr lang="en-US" sz="1800" smtClean="0"/>
          </a:p>
          <a:p>
            <a:pPr lvl="1">
              <a:lnSpc>
                <a:spcPct val="150000"/>
              </a:lnSpc>
              <a:buFontTx/>
              <a:buBlip>
                <a:blip r:embed="rId4"/>
              </a:buBlip>
              <a:defRPr/>
            </a:pPr>
            <a:r>
              <a:rPr lang="en-US" sz="1800" err="1" smtClean="0"/>
              <a:t>Đảm</a:t>
            </a:r>
            <a:r>
              <a:rPr lang="en-US" sz="1800" smtClean="0"/>
              <a:t> </a:t>
            </a:r>
            <a:r>
              <a:rPr lang="en-US" sz="1800" err="1" smtClean="0"/>
              <a:t>bảo</a:t>
            </a:r>
            <a:r>
              <a:rPr lang="en-US" sz="1800" smtClean="0"/>
              <a:t> </a:t>
            </a:r>
            <a:r>
              <a:rPr lang="en-US" sz="1800" err="1" smtClean="0"/>
              <a:t>sự</a:t>
            </a:r>
            <a:r>
              <a:rPr lang="en-US" sz="1800" smtClean="0"/>
              <a:t> </a:t>
            </a:r>
            <a:r>
              <a:rPr lang="en-US" sz="1800" err="1" smtClean="0"/>
              <a:t>nhất</a:t>
            </a:r>
            <a:r>
              <a:rPr lang="en-US" sz="1800" smtClean="0"/>
              <a:t> </a:t>
            </a:r>
            <a:r>
              <a:rPr lang="en-US" sz="1800" err="1" smtClean="0"/>
              <a:t>quán</a:t>
            </a:r>
            <a:r>
              <a:rPr lang="en-US" sz="1800" smtClean="0"/>
              <a:t> </a:t>
            </a:r>
            <a:r>
              <a:rPr lang="en-US" sz="1800" err="1" smtClean="0"/>
              <a:t>trong</a:t>
            </a:r>
            <a:r>
              <a:rPr lang="en-US" sz="1800" smtClean="0"/>
              <a:t> CSDL</a:t>
            </a:r>
          </a:p>
          <a:p>
            <a:pPr lvl="1">
              <a:lnSpc>
                <a:spcPct val="150000"/>
              </a:lnSpc>
              <a:buFontTx/>
              <a:buBlip>
                <a:blip r:embed="rId4"/>
              </a:buBlip>
              <a:defRPr/>
            </a:pPr>
            <a:r>
              <a:rPr lang="vi-VN" sz="1800" smtClean="0"/>
              <a:t>Các dữ liệu </a:t>
            </a:r>
            <a:r>
              <a:rPr lang="en-US" sz="1800" smtClean="0"/>
              <a:t>l</a:t>
            </a:r>
            <a:r>
              <a:rPr lang="vi-VN" sz="1800" smtClean="0"/>
              <a:t>ưu trữ có thể được chia sẻ</a:t>
            </a:r>
            <a:endParaRPr lang="en-US" sz="1800" smtClean="0"/>
          </a:p>
          <a:p>
            <a:pPr lvl="1">
              <a:lnSpc>
                <a:spcPct val="150000"/>
              </a:lnSpc>
              <a:buFontTx/>
              <a:buBlip>
                <a:blip r:embed="rId4"/>
              </a:buBlip>
              <a:defRPr/>
            </a:pPr>
            <a:r>
              <a:rPr lang="en-US" sz="1800" err="1" smtClean="0"/>
              <a:t>Có</a:t>
            </a:r>
            <a:r>
              <a:rPr lang="en-US" sz="1800" smtClean="0"/>
              <a:t> </a:t>
            </a:r>
            <a:r>
              <a:rPr lang="en-US" sz="1800" err="1" smtClean="0"/>
              <a:t>thể</a:t>
            </a:r>
            <a:r>
              <a:rPr lang="en-US" sz="1800" smtClean="0"/>
              <a:t> </a:t>
            </a:r>
            <a:r>
              <a:rPr lang="en-US" sz="1800" err="1" smtClean="0"/>
              <a:t>thiết</a:t>
            </a:r>
            <a:r>
              <a:rPr lang="en-US" sz="1800" smtClean="0"/>
              <a:t> </a:t>
            </a:r>
            <a:r>
              <a:rPr lang="en-US" sz="1800" err="1" smtClean="0"/>
              <a:t>lập</a:t>
            </a:r>
            <a:r>
              <a:rPr lang="en-US" sz="1800" smtClean="0"/>
              <a:t> </a:t>
            </a:r>
            <a:r>
              <a:rPr lang="en-US" sz="1800" err="1" smtClean="0"/>
              <a:t>các</a:t>
            </a:r>
            <a:r>
              <a:rPr lang="en-US" sz="1800" smtClean="0"/>
              <a:t> </a:t>
            </a:r>
            <a:r>
              <a:rPr lang="en-US" sz="1800" err="1" smtClean="0"/>
              <a:t>chuẩn</a:t>
            </a:r>
            <a:r>
              <a:rPr lang="en-US" sz="1800" smtClean="0"/>
              <a:t> </a:t>
            </a:r>
            <a:r>
              <a:rPr lang="en-US" sz="1800" err="1" smtClean="0"/>
              <a:t>trên</a:t>
            </a:r>
            <a:r>
              <a:rPr lang="en-US" sz="1800" smtClean="0"/>
              <a:t> </a:t>
            </a:r>
            <a:r>
              <a:rPr lang="en-US" sz="1800" err="1" smtClean="0"/>
              <a:t>dữ</a:t>
            </a:r>
            <a:r>
              <a:rPr lang="en-US" sz="1800" smtClean="0"/>
              <a:t> </a:t>
            </a:r>
            <a:r>
              <a:rPr lang="en-US" sz="1800" err="1" smtClean="0"/>
              <a:t>liệu</a:t>
            </a:r>
            <a:endParaRPr lang="en-US" sz="1800" smtClean="0"/>
          </a:p>
          <a:p>
            <a:pPr lvl="1">
              <a:lnSpc>
                <a:spcPct val="150000"/>
              </a:lnSpc>
              <a:buFontTx/>
              <a:buBlip>
                <a:blip r:embed="rId4"/>
              </a:buBlip>
              <a:defRPr/>
            </a:pPr>
            <a:r>
              <a:rPr lang="en-US" sz="1800" err="1" smtClean="0"/>
              <a:t>Duy</a:t>
            </a:r>
            <a:r>
              <a:rPr lang="en-US" sz="1800" smtClean="0"/>
              <a:t> </a:t>
            </a:r>
            <a:r>
              <a:rPr lang="en-US" sz="1800" err="1" smtClean="0"/>
              <a:t>trì</a:t>
            </a:r>
            <a:r>
              <a:rPr lang="en-US" sz="1800" smtClean="0"/>
              <a:t> </a:t>
            </a:r>
            <a:r>
              <a:rPr lang="en-US" sz="1800" err="1" smtClean="0"/>
              <a:t>tính</a:t>
            </a:r>
            <a:r>
              <a:rPr lang="en-US" sz="1800" smtClean="0"/>
              <a:t> </a:t>
            </a:r>
            <a:r>
              <a:rPr lang="en-US" sz="1800" err="1" smtClean="0"/>
              <a:t>toàn</a:t>
            </a:r>
            <a:r>
              <a:rPr lang="en-US" sz="1800" smtClean="0"/>
              <a:t> </a:t>
            </a:r>
            <a:r>
              <a:rPr lang="en-US" sz="1800" err="1" smtClean="0"/>
              <a:t>vẹn</a:t>
            </a:r>
            <a:r>
              <a:rPr lang="en-US" sz="1800" smtClean="0"/>
              <a:t> </a:t>
            </a:r>
            <a:r>
              <a:rPr lang="en-US" sz="1800" err="1" smtClean="0"/>
              <a:t>dữ</a:t>
            </a:r>
            <a:r>
              <a:rPr lang="en-US" sz="1800" smtClean="0"/>
              <a:t> </a:t>
            </a:r>
            <a:r>
              <a:rPr lang="en-US" sz="1800" err="1" smtClean="0"/>
              <a:t>liệu</a:t>
            </a:r>
            <a:endParaRPr lang="en-US" sz="1800" smtClean="0"/>
          </a:p>
          <a:p>
            <a:pPr lvl="1">
              <a:lnSpc>
                <a:spcPct val="150000"/>
              </a:lnSpc>
              <a:buFontTx/>
              <a:buBlip>
                <a:blip r:embed="rId4"/>
              </a:buBlip>
              <a:defRPr/>
            </a:pPr>
            <a:r>
              <a:rPr lang="en-US" sz="1800" err="1" smtClean="0"/>
              <a:t>Đảm</a:t>
            </a:r>
            <a:r>
              <a:rPr lang="en-US" sz="1800" smtClean="0"/>
              <a:t> </a:t>
            </a:r>
            <a:r>
              <a:rPr lang="en-US" sz="1800" err="1" smtClean="0"/>
              <a:t>bảo</a:t>
            </a:r>
            <a:r>
              <a:rPr lang="en-US" sz="1800" smtClean="0"/>
              <a:t> </a:t>
            </a:r>
            <a:r>
              <a:rPr lang="en-US" sz="1800" err="1" smtClean="0"/>
              <a:t>bảo</a:t>
            </a:r>
            <a:r>
              <a:rPr lang="en-US" sz="1800" smtClean="0"/>
              <a:t> </a:t>
            </a:r>
            <a:r>
              <a:rPr lang="en-US" sz="1800" err="1" smtClean="0"/>
              <a:t>mật</a:t>
            </a:r>
            <a:r>
              <a:rPr lang="en-US" sz="1800" smtClean="0"/>
              <a:t> </a:t>
            </a:r>
            <a:r>
              <a:rPr lang="en-US" sz="1800" err="1" smtClean="0"/>
              <a:t>dữ</a:t>
            </a:r>
            <a:r>
              <a:rPr lang="en-US" sz="1800" smtClean="0"/>
              <a:t> </a:t>
            </a:r>
            <a:r>
              <a:rPr lang="en-US" sz="1800" err="1" smtClean="0"/>
              <a:t>liệu</a:t>
            </a:r>
            <a:endParaRPr lang="en-US" sz="1800" smtClean="0"/>
          </a:p>
        </p:txBody>
      </p:sp>
      <p:sp>
        <p:nvSpPr>
          <p:cNvPr id="4" name="Footer Placeholder 3"/>
          <p:cNvSpPr>
            <a:spLocks noGrp="1"/>
          </p:cNvSpPr>
          <p:nvPr>
            <p:ph type="ftr" sz="quarter" idx="11"/>
          </p:nvPr>
        </p:nvSpPr>
        <p:spPr/>
        <p:txBody>
          <a:bodyPr/>
          <a:lstStyle/>
          <a:p>
            <a:pPr>
              <a:defRPr/>
            </a:pPr>
            <a:r>
              <a:rPr lang="vi-VN" dirty="0" smtClean="0"/>
              <a:t>Bài </a:t>
            </a:r>
            <a:r>
              <a:rPr lang="vi-VN" dirty="0"/>
              <a:t>1</a:t>
            </a:r>
            <a:r>
              <a:rPr lang="en-US" dirty="0"/>
              <a:t>: </a:t>
            </a:r>
            <a:r>
              <a:rPr lang="vi-VN" cap="all" dirty="0"/>
              <a:t>Tổng quan về </a:t>
            </a:r>
            <a:r>
              <a:rPr lang="en-US" cap="all" dirty="0"/>
              <a:t>CƠ SỞ DỮ LIỆU</a:t>
            </a:r>
          </a:p>
        </p:txBody>
      </p:sp>
      <p:sp>
        <p:nvSpPr>
          <p:cNvPr id="5" name="Slide Number Placeholder 4"/>
          <p:cNvSpPr>
            <a:spLocks noGrp="1"/>
          </p:cNvSpPr>
          <p:nvPr>
            <p:ph type="sldNum" sz="quarter" idx="12"/>
          </p:nvPr>
        </p:nvSpPr>
        <p:spPr/>
        <p:txBody>
          <a:bodyPr/>
          <a:lstStyle/>
          <a:p>
            <a:pPr>
              <a:defRPr/>
            </a:pPr>
            <a:fld id="{0814DA19-75D5-42D7-BBD1-5D5F260731AE}" type="slidenum">
              <a:rPr lang="en-US" smtClean="0"/>
              <a:pPr>
                <a:defRPr/>
              </a:pPr>
              <a:t>11</a:t>
            </a:fld>
            <a:endParaRPr lang="en-US"/>
          </a:p>
        </p:txBody>
      </p:sp>
      <p:pic>
        <p:nvPicPr>
          <p:cNvPr id="23558" name="Picture 6"/>
          <p:cNvPicPr>
            <a:picLocks noChangeAspect="1" noChangeArrowheads="1"/>
          </p:cNvPicPr>
          <p:nvPr/>
        </p:nvPicPr>
        <p:blipFill>
          <a:blip r:embed="rId5"/>
          <a:srcRect/>
          <a:stretch>
            <a:fillRect/>
          </a:stretch>
        </p:blipFill>
        <p:spPr bwMode="auto">
          <a:xfrm>
            <a:off x="5257800" y="2819400"/>
            <a:ext cx="3429000" cy="2571750"/>
          </a:xfrm>
          <a:prstGeom prst="rect">
            <a:avLst/>
          </a:prstGeom>
          <a:noFill/>
          <a:ln w="9525">
            <a:solidFill>
              <a:schemeClr val="tx1"/>
            </a:solidFill>
            <a:miter lim="800000"/>
            <a:headEnd/>
            <a:tailEnd/>
          </a:ln>
        </p:spPr>
      </p:pic>
      <p:sp>
        <p:nvSpPr>
          <p:cNvPr id="7" name="Rectangle 6"/>
          <p:cNvSpPr/>
          <p:nvPr/>
        </p:nvSpPr>
        <p:spPr>
          <a:xfrm>
            <a:off x="6324600" y="2971800"/>
            <a:ext cx="838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FF0000"/>
                </a:solidFill>
              </a:rPr>
              <a:t>CSDL</a:t>
            </a:r>
          </a:p>
        </p:txBody>
      </p:sp>
    </p:spTree>
    <p:extLst>
      <p:ext uri="{BB962C8B-B14F-4D97-AF65-F5344CB8AC3E}">
        <p14:creationId xmlns:p14="http://schemas.microsoft.com/office/powerpoint/2010/main" val="2803586231"/>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Title 4"/>
          <p:cNvSpPr>
            <a:spLocks noGrp="1"/>
          </p:cNvSpPr>
          <p:nvPr>
            <p:ph type="title"/>
          </p:nvPr>
        </p:nvSpPr>
        <p:spPr/>
        <p:txBody>
          <a:bodyPr/>
          <a:lstStyle/>
          <a:p>
            <a:r>
              <a:rPr lang="en-US" dirty="0" err="1" smtClean="0"/>
              <a:t>mô</a:t>
            </a:r>
            <a:r>
              <a:rPr lang="en-US" dirty="0" smtClean="0"/>
              <a:t> </a:t>
            </a:r>
            <a:r>
              <a:rPr lang="en-US" dirty="0" err="1" smtClean="0"/>
              <a:t>hình</a:t>
            </a:r>
            <a:r>
              <a:rPr lang="en-US" dirty="0" smtClean="0"/>
              <a:t> CSDL</a:t>
            </a:r>
          </a:p>
        </p:txBody>
      </p:sp>
      <p:sp>
        <p:nvSpPr>
          <p:cNvPr id="24578" name="Content Placeholder 1"/>
          <p:cNvSpPr>
            <a:spLocks noGrp="1"/>
          </p:cNvSpPr>
          <p:nvPr>
            <p:ph idx="1"/>
          </p:nvPr>
        </p:nvSpPr>
        <p:spPr/>
        <p:txBody>
          <a:bodyPr/>
          <a:lstStyle/>
          <a:p>
            <a:pPr>
              <a:lnSpc>
                <a:spcPct val="150000"/>
              </a:lnSpc>
              <a:buFontTx/>
              <a:buBlip>
                <a:blip r:embed="rId2"/>
              </a:buBlip>
            </a:pPr>
            <a:r>
              <a:rPr lang="en-US" sz="2000" smtClean="0">
                <a:solidFill>
                  <a:srgbClr val="953735"/>
                </a:solidFill>
              </a:rPr>
              <a:t>Các CSDL có thể khác nhau về chức năng và mô hình dữ liệu (data model).</a:t>
            </a:r>
          </a:p>
          <a:p>
            <a:pPr>
              <a:lnSpc>
                <a:spcPct val="150000"/>
              </a:lnSpc>
              <a:buFontTx/>
              <a:buBlip>
                <a:blip r:embed="rId2"/>
              </a:buBlip>
            </a:pPr>
            <a:r>
              <a:rPr lang="en-US" sz="2000" smtClean="0">
                <a:solidFill>
                  <a:srgbClr val="953735"/>
                </a:solidFill>
              </a:rPr>
              <a:t>Mô hình dữ liệu sẽ quyết định cách thức lưu trữ và truy cập dữ liệu. </a:t>
            </a:r>
          </a:p>
          <a:p>
            <a:pPr>
              <a:lnSpc>
                <a:spcPct val="150000"/>
              </a:lnSpc>
              <a:buFontTx/>
              <a:buBlip>
                <a:blip r:embed="rId2"/>
              </a:buBlip>
            </a:pPr>
            <a:r>
              <a:rPr lang="en-US" sz="2000" smtClean="0">
                <a:solidFill>
                  <a:srgbClr val="953735"/>
                </a:solidFill>
              </a:rPr>
              <a:t>Tùy từng ngữ cảnh quan hệ giữa các thành phần dữ liệu trong CSDL, mô hình phức hợp được áp dụng để việc lưu trữ và truy xuất dữ liệu đạt hiệu quả cao nhất.</a:t>
            </a:r>
          </a:p>
        </p:txBody>
      </p:sp>
      <p:sp>
        <p:nvSpPr>
          <p:cNvPr id="3" name="Footer Placeholder 2"/>
          <p:cNvSpPr>
            <a:spLocks noGrp="1"/>
          </p:cNvSpPr>
          <p:nvPr>
            <p:ph type="ftr" sz="quarter" idx="11"/>
          </p:nvPr>
        </p:nvSpPr>
        <p:spPr/>
        <p:txBody>
          <a:bodyPr/>
          <a:lstStyle/>
          <a:p>
            <a:pPr>
              <a:defRPr/>
            </a:pPr>
            <a:r>
              <a:rPr lang="vi-VN" dirty="0" smtClean="0"/>
              <a:t>Bài </a:t>
            </a:r>
            <a:r>
              <a:rPr lang="vi-VN" dirty="0"/>
              <a:t>1</a:t>
            </a:r>
            <a:r>
              <a:rPr lang="en-US" dirty="0"/>
              <a:t>: </a:t>
            </a:r>
            <a:r>
              <a:rPr lang="vi-VN" cap="all" dirty="0"/>
              <a:t>Tổng quan về </a:t>
            </a:r>
            <a:r>
              <a:rPr lang="en-US" cap="all" dirty="0"/>
              <a:t>CƠ SỞ DỮ LIỆU</a:t>
            </a:r>
          </a:p>
        </p:txBody>
      </p:sp>
      <p:sp>
        <p:nvSpPr>
          <p:cNvPr id="4" name="Slide Number Placeholder 3"/>
          <p:cNvSpPr>
            <a:spLocks noGrp="1"/>
          </p:cNvSpPr>
          <p:nvPr>
            <p:ph type="sldNum" sz="quarter" idx="12"/>
          </p:nvPr>
        </p:nvSpPr>
        <p:spPr/>
        <p:txBody>
          <a:bodyPr/>
          <a:lstStyle/>
          <a:p>
            <a:pPr>
              <a:defRPr/>
            </a:pPr>
            <a:fld id="{7150C1A7-7D04-46E4-8F69-0852A4E0F11E}" type="slidenum">
              <a:rPr lang="en-US" smtClean="0"/>
              <a:pPr>
                <a:defRPr/>
              </a:pPr>
              <a:t>12</a:t>
            </a:fld>
            <a:endParaRPr lang="en-US"/>
          </a:p>
        </p:txBody>
      </p:sp>
    </p:spTree>
    <p:extLst>
      <p:ext uri="{BB962C8B-B14F-4D97-AF65-F5344CB8AC3E}">
        <p14:creationId xmlns:p14="http://schemas.microsoft.com/office/powerpoint/2010/main" val="376120545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Title 4"/>
          <p:cNvSpPr>
            <a:spLocks noGrp="1"/>
          </p:cNvSpPr>
          <p:nvPr>
            <p:ph type="title"/>
          </p:nvPr>
        </p:nvSpPr>
        <p:spPr/>
        <p:txBody>
          <a:bodyPr/>
          <a:lstStyle/>
          <a:p>
            <a:r>
              <a:rPr lang="en-US" smtClean="0"/>
              <a:t>Các mô hình CSDL</a:t>
            </a:r>
          </a:p>
        </p:txBody>
      </p:sp>
      <p:sp>
        <p:nvSpPr>
          <p:cNvPr id="25602" name="Content Placeholder 1"/>
          <p:cNvSpPr>
            <a:spLocks noGrp="1"/>
          </p:cNvSpPr>
          <p:nvPr>
            <p:ph idx="1"/>
          </p:nvPr>
        </p:nvSpPr>
        <p:spPr>
          <a:xfrm>
            <a:off x="152400" y="1066800"/>
            <a:ext cx="3962400" cy="1905000"/>
          </a:xfrm>
        </p:spPr>
        <p:txBody>
          <a:bodyPr>
            <a:normAutofit fontScale="85000" lnSpcReduction="10000"/>
          </a:bodyPr>
          <a:lstStyle/>
          <a:p>
            <a:pPr>
              <a:lnSpc>
                <a:spcPct val="150000"/>
              </a:lnSpc>
              <a:buFontTx/>
              <a:buBlip>
                <a:blip r:embed="rId2"/>
              </a:buBlip>
            </a:pPr>
            <a:r>
              <a:rPr lang="en-US" sz="2000" smtClean="0">
                <a:solidFill>
                  <a:srgbClr val="953735"/>
                </a:solidFill>
              </a:rPr>
              <a:t>Các mô hình:</a:t>
            </a:r>
          </a:p>
          <a:p>
            <a:pPr lvl="1">
              <a:lnSpc>
                <a:spcPct val="150000"/>
              </a:lnSpc>
              <a:buFontTx/>
              <a:buBlip>
                <a:blip r:embed="rId3"/>
              </a:buBlip>
            </a:pPr>
            <a:r>
              <a:rPr lang="en-US" sz="1800" smtClean="0"/>
              <a:t>Mô hình dữ liệu file phẳng (Flat file) </a:t>
            </a:r>
          </a:p>
          <a:p>
            <a:pPr lvl="1">
              <a:lnSpc>
                <a:spcPct val="150000"/>
              </a:lnSpc>
              <a:buFontTx/>
              <a:buBlip>
                <a:blip r:embed="rId3"/>
              </a:buBlip>
            </a:pPr>
            <a:r>
              <a:rPr lang="en-US" sz="1800" smtClean="0"/>
              <a:t>Mô hình dữ liệu mạng (Network model)</a:t>
            </a:r>
          </a:p>
        </p:txBody>
      </p:sp>
      <p:sp>
        <p:nvSpPr>
          <p:cNvPr id="3" name="Footer Placeholder 2"/>
          <p:cNvSpPr>
            <a:spLocks noGrp="1"/>
          </p:cNvSpPr>
          <p:nvPr>
            <p:ph type="ftr" sz="quarter" idx="11"/>
          </p:nvPr>
        </p:nvSpPr>
        <p:spPr/>
        <p:txBody>
          <a:bodyPr/>
          <a:lstStyle/>
          <a:p>
            <a:pPr>
              <a:defRPr/>
            </a:pPr>
            <a:r>
              <a:rPr lang="vi-VN" dirty="0" smtClean="0"/>
              <a:t>Bài </a:t>
            </a:r>
            <a:r>
              <a:rPr lang="vi-VN" dirty="0"/>
              <a:t>1</a:t>
            </a:r>
            <a:r>
              <a:rPr lang="en-US" dirty="0"/>
              <a:t>: </a:t>
            </a:r>
            <a:r>
              <a:rPr lang="vi-VN" cap="all" dirty="0"/>
              <a:t>Tổng quan về </a:t>
            </a:r>
            <a:r>
              <a:rPr lang="en-US" cap="all" dirty="0"/>
              <a:t>CƠ SỞ DỮ LIỆU</a:t>
            </a:r>
          </a:p>
        </p:txBody>
      </p:sp>
      <p:sp>
        <p:nvSpPr>
          <p:cNvPr id="4" name="Slide Number Placeholder 3"/>
          <p:cNvSpPr>
            <a:spLocks noGrp="1"/>
          </p:cNvSpPr>
          <p:nvPr>
            <p:ph type="sldNum" sz="quarter" idx="12"/>
          </p:nvPr>
        </p:nvSpPr>
        <p:spPr/>
        <p:txBody>
          <a:bodyPr/>
          <a:lstStyle/>
          <a:p>
            <a:pPr>
              <a:defRPr/>
            </a:pPr>
            <a:fld id="{39FFE1C2-C1B4-47A0-8ACF-73A0A18E2A41}" type="slidenum">
              <a:rPr lang="en-US" smtClean="0"/>
              <a:pPr>
                <a:defRPr/>
              </a:pPr>
              <a:t>13</a:t>
            </a:fld>
            <a:endParaRPr lang="en-US"/>
          </a:p>
        </p:txBody>
      </p:sp>
      <p:graphicFrame>
        <p:nvGraphicFramePr>
          <p:cNvPr id="7" name="Table 6"/>
          <p:cNvGraphicFramePr>
            <a:graphicFrameLocks noGrp="1"/>
          </p:cNvGraphicFramePr>
          <p:nvPr/>
        </p:nvGraphicFramePr>
        <p:xfrm>
          <a:off x="685800" y="3733800"/>
          <a:ext cx="4038600" cy="1676401"/>
        </p:xfrm>
        <a:graphic>
          <a:graphicData uri="http://schemas.openxmlformats.org/drawingml/2006/table">
            <a:tbl>
              <a:tblPr/>
              <a:tblGrid>
                <a:gridCol w="533400"/>
                <a:gridCol w="586144"/>
                <a:gridCol w="788145"/>
                <a:gridCol w="606911"/>
                <a:gridCol w="685800"/>
                <a:gridCol w="457200"/>
                <a:gridCol w="381000"/>
              </a:tblGrid>
              <a:tr h="633413">
                <a:tc>
                  <a:txBody>
                    <a:bodyPr/>
                    <a:lstStyle/>
                    <a:p>
                      <a:pPr marL="30163" marR="0" lvl="0" indent="0" algn="ctr" defTabSz="914400" rtl="0" eaLnBrk="1" fontAlgn="base" latinLnBrk="0" hangingPunct="1">
                        <a:lnSpc>
                          <a:spcPct val="115000"/>
                        </a:lnSpc>
                        <a:spcBef>
                          <a:spcPts val="225"/>
                        </a:spcBef>
                        <a:spcAft>
                          <a:spcPct val="0"/>
                        </a:spcAft>
                        <a:buClrTx/>
                        <a:buSzTx/>
                        <a:buFontTx/>
                        <a:buNone/>
                        <a:tabLst/>
                      </a:pPr>
                      <a:r>
                        <a:rPr kumimoji="0" lang="en-US" sz="900" b="1" i="0" u="none" strike="noStrike" cap="none" normalizeH="0" baseline="0" smtClean="0">
                          <a:ln>
                            <a:noFill/>
                          </a:ln>
                          <a:solidFill>
                            <a:srgbClr val="231F20"/>
                          </a:solidFill>
                          <a:effectLst/>
                          <a:latin typeface="Times New Roman" pitchFamily="18" charset="0"/>
                          <a:cs typeface="Times New Roman" pitchFamily="18" charset="0"/>
                        </a:rPr>
                        <a:t>Customer ID</a:t>
                      </a:r>
                      <a:endParaRPr kumimoji="0" lang="en-US" sz="900" b="1" i="0" u="none" strike="noStrike" cap="none" normalizeH="0" baseline="0" smtClean="0">
                        <a:ln>
                          <a:noFill/>
                        </a:ln>
                        <a:solidFill>
                          <a:schemeClr val="tx1"/>
                        </a:solidFill>
                        <a:effectLst/>
                        <a:latin typeface="Calibri" pitchFamily="34" charset="0"/>
                        <a:cs typeface="Times New Roman" pitchFamily="18" charset="0"/>
                      </a:endParaRPr>
                    </a:p>
                  </a:txBody>
                  <a:tcPr marL="0" marR="0" marT="0" marB="0" horzOverflow="overflow">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a:noFill/>
                    </a:lnTlToBr>
                    <a:lnBlToTr>
                      <a:noFill/>
                    </a:lnBlToTr>
                    <a:noFill/>
                  </a:tcPr>
                </a:tc>
                <a:tc>
                  <a:txBody>
                    <a:bodyPr/>
                    <a:lstStyle/>
                    <a:p>
                      <a:pPr marL="41275" marR="0" lvl="0" indent="0" algn="l" defTabSz="914400" rtl="0" eaLnBrk="1" fontAlgn="base" latinLnBrk="0" hangingPunct="1">
                        <a:lnSpc>
                          <a:spcPct val="115000"/>
                        </a:lnSpc>
                        <a:spcBef>
                          <a:spcPts val="225"/>
                        </a:spcBef>
                        <a:spcAft>
                          <a:spcPct val="0"/>
                        </a:spcAft>
                        <a:buClrTx/>
                        <a:buSzTx/>
                        <a:buFontTx/>
                        <a:buNone/>
                        <a:tabLst/>
                      </a:pPr>
                      <a:r>
                        <a:rPr kumimoji="0" lang="en-US" sz="900" b="1" i="0" u="none" strike="noStrike" cap="none" normalizeH="0" baseline="0" smtClean="0">
                          <a:ln>
                            <a:noFill/>
                          </a:ln>
                          <a:solidFill>
                            <a:srgbClr val="231F20"/>
                          </a:solidFill>
                          <a:effectLst/>
                          <a:latin typeface="Times New Roman" pitchFamily="18" charset="0"/>
                          <a:cs typeface="Times New Roman" pitchFamily="18" charset="0"/>
                        </a:rPr>
                        <a:t>Company Name</a:t>
                      </a:r>
                      <a:endParaRPr kumimoji="0" lang="en-US" sz="900" b="1" i="0" u="none" strike="noStrike" cap="none" normalizeH="0" baseline="0" smtClean="0">
                        <a:ln>
                          <a:noFill/>
                        </a:ln>
                        <a:solidFill>
                          <a:schemeClr val="tx1"/>
                        </a:solidFill>
                        <a:effectLst/>
                        <a:latin typeface="Calibri" pitchFamily="34" charset="0"/>
                        <a:cs typeface="Times New Roman" pitchFamily="18" charset="0"/>
                      </a:endParaRPr>
                    </a:p>
                  </a:txBody>
                  <a:tcPr marL="0" marR="0" marT="0" marB="0" horzOverflow="overflow">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a:noFill/>
                    </a:lnTlToBr>
                    <a:lnBlToTr>
                      <a:noFill/>
                    </a:lnBlToTr>
                    <a:noFill/>
                  </a:tcPr>
                </a:tc>
                <a:tc>
                  <a:txBody>
                    <a:bodyPr/>
                    <a:lstStyle/>
                    <a:p>
                      <a:pPr marL="42863" marR="0" lvl="0" indent="0" algn="l" defTabSz="914400" rtl="0" eaLnBrk="1" fontAlgn="base" latinLnBrk="0" hangingPunct="1">
                        <a:lnSpc>
                          <a:spcPct val="115000"/>
                        </a:lnSpc>
                        <a:spcBef>
                          <a:spcPts val="225"/>
                        </a:spcBef>
                        <a:spcAft>
                          <a:spcPct val="0"/>
                        </a:spcAft>
                        <a:buClrTx/>
                        <a:buSzTx/>
                        <a:buFontTx/>
                        <a:buNone/>
                        <a:tabLst/>
                      </a:pPr>
                      <a:r>
                        <a:rPr kumimoji="0" lang="en-US" sz="900" b="1" i="0" u="none" strike="noStrike" cap="none" normalizeH="0" baseline="0" smtClean="0">
                          <a:ln>
                            <a:noFill/>
                          </a:ln>
                          <a:solidFill>
                            <a:srgbClr val="231F20"/>
                          </a:solidFill>
                          <a:effectLst/>
                          <a:latin typeface="Times New Roman" pitchFamily="18" charset="0"/>
                          <a:cs typeface="Times New Roman" pitchFamily="18" charset="0"/>
                        </a:rPr>
                        <a:t>Contact First Name</a:t>
                      </a:r>
                      <a:endParaRPr kumimoji="0" lang="en-US" sz="900" b="1" i="0" u="none" strike="noStrike" cap="none" normalizeH="0" baseline="0" smtClean="0">
                        <a:ln>
                          <a:noFill/>
                        </a:ln>
                        <a:solidFill>
                          <a:schemeClr val="tx1"/>
                        </a:solidFill>
                        <a:effectLst/>
                        <a:latin typeface="Calibri" pitchFamily="34" charset="0"/>
                        <a:cs typeface="Times New Roman" pitchFamily="18" charset="0"/>
                      </a:endParaRPr>
                    </a:p>
                  </a:txBody>
                  <a:tcPr marL="0" marR="0" marT="0" marB="0" horzOverflow="overflow">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a:noFill/>
                    </a:lnTlToBr>
                    <a:lnBlToTr>
                      <a:noFill/>
                    </a:lnBlToTr>
                    <a:noFill/>
                  </a:tcPr>
                </a:tc>
                <a:tc>
                  <a:txBody>
                    <a:bodyPr/>
                    <a:lstStyle/>
                    <a:p>
                      <a:pPr marL="39688" marR="0" lvl="0" indent="0" algn="l" defTabSz="914400" rtl="0" eaLnBrk="1" fontAlgn="base" latinLnBrk="0" hangingPunct="1">
                        <a:lnSpc>
                          <a:spcPct val="115000"/>
                        </a:lnSpc>
                        <a:spcBef>
                          <a:spcPts val="225"/>
                        </a:spcBef>
                        <a:spcAft>
                          <a:spcPct val="0"/>
                        </a:spcAft>
                        <a:buClrTx/>
                        <a:buSzTx/>
                        <a:buFontTx/>
                        <a:buNone/>
                        <a:tabLst/>
                      </a:pPr>
                      <a:r>
                        <a:rPr kumimoji="0" lang="en-US" sz="900" b="1" i="0" u="none" strike="noStrike" cap="none" normalizeH="0" baseline="0" smtClean="0">
                          <a:ln>
                            <a:noFill/>
                          </a:ln>
                          <a:solidFill>
                            <a:srgbClr val="231F20"/>
                          </a:solidFill>
                          <a:effectLst/>
                          <a:latin typeface="Times New Roman" pitchFamily="18" charset="0"/>
                          <a:cs typeface="Times New Roman" pitchFamily="18" charset="0"/>
                        </a:rPr>
                        <a:t>Contact Last Name</a:t>
                      </a:r>
                      <a:endParaRPr kumimoji="0" lang="en-US" sz="900" b="1" i="0" u="none" strike="noStrike" cap="none" normalizeH="0" baseline="0" smtClean="0">
                        <a:ln>
                          <a:noFill/>
                        </a:ln>
                        <a:solidFill>
                          <a:schemeClr val="tx1"/>
                        </a:solidFill>
                        <a:effectLst/>
                        <a:latin typeface="Calibri" pitchFamily="34" charset="0"/>
                        <a:cs typeface="Times New Roman" pitchFamily="18" charset="0"/>
                      </a:endParaRPr>
                    </a:p>
                  </a:txBody>
                  <a:tcPr marL="0" marR="0" marT="0" marB="0" horzOverflow="overflow">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a:noFill/>
                    </a:lnTlToBr>
                    <a:lnBlToTr>
                      <a:noFill/>
                    </a:lnBlToTr>
                    <a:noFill/>
                  </a:tcPr>
                </a:tc>
                <a:tc>
                  <a:txBody>
                    <a:bodyPr/>
                    <a:lstStyle/>
                    <a:p>
                      <a:pPr marL="42863" marR="0" lvl="0" indent="0" algn="l" defTabSz="914400" rtl="0" eaLnBrk="1" fontAlgn="base" latinLnBrk="0" hangingPunct="1">
                        <a:lnSpc>
                          <a:spcPct val="115000"/>
                        </a:lnSpc>
                        <a:spcBef>
                          <a:spcPts val="225"/>
                        </a:spcBef>
                        <a:spcAft>
                          <a:spcPct val="0"/>
                        </a:spcAft>
                        <a:buClrTx/>
                        <a:buSzTx/>
                        <a:buFontTx/>
                        <a:buNone/>
                        <a:tabLst/>
                      </a:pPr>
                      <a:r>
                        <a:rPr kumimoji="0" lang="en-US" sz="900" b="1" i="0" u="none" strike="noStrike" cap="none" normalizeH="0" baseline="0" smtClean="0">
                          <a:ln>
                            <a:noFill/>
                          </a:ln>
                          <a:solidFill>
                            <a:srgbClr val="231F20"/>
                          </a:solidFill>
                          <a:effectLst/>
                          <a:latin typeface="Times New Roman" pitchFamily="18" charset="0"/>
                          <a:cs typeface="Times New Roman" pitchFamily="18" charset="0"/>
                        </a:rPr>
                        <a:t>Job  Title</a:t>
                      </a:r>
                      <a:endParaRPr kumimoji="0" lang="en-US" sz="900" b="1" i="0" u="none" strike="noStrike" cap="none" normalizeH="0" baseline="0" smtClean="0">
                        <a:ln>
                          <a:noFill/>
                        </a:ln>
                        <a:solidFill>
                          <a:schemeClr val="tx1"/>
                        </a:solidFill>
                        <a:effectLst/>
                        <a:latin typeface="Calibri" pitchFamily="34" charset="0"/>
                        <a:cs typeface="Times New Roman" pitchFamily="18" charset="0"/>
                      </a:endParaRPr>
                    </a:p>
                  </a:txBody>
                  <a:tcPr marL="0" marR="0" marT="0" marB="0" horzOverflow="overflow">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a:noFill/>
                    </a:lnTlToBr>
                    <a:lnBlToTr>
                      <a:noFill/>
                    </a:lnBlToTr>
                    <a:noFill/>
                  </a:tcPr>
                </a:tc>
                <a:tc>
                  <a:txBody>
                    <a:bodyPr/>
                    <a:lstStyle/>
                    <a:p>
                      <a:pPr marL="30163" marR="0" lvl="0" indent="0" algn="l" defTabSz="914400" rtl="0" eaLnBrk="1" fontAlgn="base" latinLnBrk="0" hangingPunct="1">
                        <a:lnSpc>
                          <a:spcPct val="115000"/>
                        </a:lnSpc>
                        <a:spcBef>
                          <a:spcPts val="225"/>
                        </a:spcBef>
                        <a:spcAft>
                          <a:spcPct val="0"/>
                        </a:spcAft>
                        <a:buClrTx/>
                        <a:buSzTx/>
                        <a:buFontTx/>
                        <a:buNone/>
                        <a:tabLst/>
                      </a:pPr>
                      <a:r>
                        <a:rPr kumimoji="0" lang="en-US" sz="900" b="1" i="0" u="none" strike="noStrike" cap="none" normalizeH="0" baseline="0" smtClean="0">
                          <a:ln>
                            <a:noFill/>
                          </a:ln>
                          <a:solidFill>
                            <a:srgbClr val="231F20"/>
                          </a:solidFill>
                          <a:effectLst/>
                          <a:latin typeface="Times New Roman" pitchFamily="18" charset="0"/>
                          <a:cs typeface="Times New Roman" pitchFamily="18" charset="0"/>
                        </a:rPr>
                        <a:t>City</a:t>
                      </a:r>
                      <a:endParaRPr kumimoji="0" lang="en-US" sz="900" b="1" i="0" u="none" strike="noStrike" cap="none" normalizeH="0" baseline="0" smtClean="0">
                        <a:ln>
                          <a:noFill/>
                        </a:ln>
                        <a:solidFill>
                          <a:schemeClr val="tx1"/>
                        </a:solidFill>
                        <a:effectLst/>
                        <a:latin typeface="Calibri" pitchFamily="34" charset="0"/>
                        <a:cs typeface="Times New Roman" pitchFamily="18" charset="0"/>
                      </a:endParaRPr>
                    </a:p>
                  </a:txBody>
                  <a:tcPr marL="0" marR="0" marT="0" marB="0" horzOverflow="overflow">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15000"/>
                        </a:lnSpc>
                        <a:spcBef>
                          <a:spcPts val="225"/>
                        </a:spcBef>
                        <a:spcAft>
                          <a:spcPct val="0"/>
                        </a:spcAft>
                        <a:buClrTx/>
                        <a:buSzTx/>
                        <a:buFontTx/>
                        <a:buNone/>
                        <a:tabLst/>
                      </a:pPr>
                      <a:r>
                        <a:rPr kumimoji="0" lang="en-US" sz="900" b="1" i="0" u="none" strike="noStrike" cap="none" normalizeH="0" baseline="0" smtClean="0">
                          <a:ln>
                            <a:noFill/>
                          </a:ln>
                          <a:solidFill>
                            <a:srgbClr val="231F20"/>
                          </a:solidFill>
                          <a:effectLst/>
                          <a:latin typeface="Times New Roman" pitchFamily="18" charset="0"/>
                          <a:cs typeface="Times New Roman" pitchFamily="18" charset="0"/>
                        </a:rPr>
                        <a:t>State</a:t>
                      </a:r>
                      <a:endParaRPr kumimoji="0" lang="en-US" sz="900" b="1" i="0" u="none" strike="noStrike" cap="none" normalizeH="0" baseline="0" smtClean="0">
                        <a:ln>
                          <a:noFill/>
                        </a:ln>
                        <a:solidFill>
                          <a:schemeClr val="tx1"/>
                        </a:solidFill>
                        <a:effectLst/>
                        <a:latin typeface="Calibri" pitchFamily="34" charset="0"/>
                        <a:cs typeface="Times New Roman" pitchFamily="18" charset="0"/>
                      </a:endParaRPr>
                    </a:p>
                  </a:txBody>
                  <a:tcPr marL="0" marR="0" marT="0" marB="0" horzOverflow="overflow">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a:noFill/>
                    </a:lnTlToBr>
                    <a:lnBlToTr>
                      <a:noFill/>
                    </a:lnBlToTr>
                    <a:noFill/>
                  </a:tcPr>
                </a:tc>
              </a:tr>
              <a:tr h="409575">
                <a:tc>
                  <a:txBody>
                    <a:bodyPr/>
                    <a:lstStyle/>
                    <a:p>
                      <a:pPr marL="0" marR="0" lvl="0" indent="0" algn="ctr" defTabSz="914400" rtl="0" eaLnBrk="1" fontAlgn="base" latinLnBrk="0" hangingPunct="1">
                        <a:lnSpc>
                          <a:spcPct val="115000"/>
                        </a:lnSpc>
                        <a:spcBef>
                          <a:spcPts val="200"/>
                        </a:spcBef>
                        <a:spcAft>
                          <a:spcPct val="0"/>
                        </a:spcAft>
                        <a:buClrTx/>
                        <a:buSzTx/>
                        <a:buFontTx/>
                        <a:buNone/>
                        <a:tabLst/>
                      </a:pPr>
                      <a:r>
                        <a:rPr kumimoji="0" lang="en-US" sz="900" b="0" i="0" u="none" strike="noStrike" cap="none" normalizeH="0" baseline="0" smtClean="0">
                          <a:ln>
                            <a:noFill/>
                          </a:ln>
                          <a:solidFill>
                            <a:srgbClr val="231F20"/>
                          </a:solidFill>
                          <a:effectLst/>
                          <a:latin typeface="Times New Roman" pitchFamily="18" charset="0"/>
                          <a:cs typeface="Times New Roman" pitchFamily="18" charset="0"/>
                        </a:rPr>
                        <a:t>6</a:t>
                      </a:r>
                      <a:endParaRPr kumimoji="0" lang="en-US" sz="900" b="0" i="0" u="none" strike="noStrike" cap="none" normalizeH="0" baseline="0" smtClean="0">
                        <a:ln>
                          <a:noFill/>
                        </a:ln>
                        <a:solidFill>
                          <a:schemeClr val="tx1"/>
                        </a:solidFill>
                        <a:effectLst/>
                        <a:latin typeface="Calibri" pitchFamily="34" charset="0"/>
                        <a:cs typeface="Times New Roman" pitchFamily="18" charset="0"/>
                      </a:endParaRPr>
                    </a:p>
                  </a:txBody>
                  <a:tcPr marL="0" marR="0" marT="0" marB="0" horzOverflow="overflow">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a:noFill/>
                    </a:lnTlToBr>
                    <a:lnBlToTr>
                      <a:noFill/>
                    </a:lnBlToTr>
                    <a:noFill/>
                  </a:tcPr>
                </a:tc>
                <a:tc>
                  <a:txBody>
                    <a:bodyPr/>
                    <a:lstStyle/>
                    <a:p>
                      <a:pPr marL="41275" marR="0" lvl="0" indent="0" algn="l" defTabSz="914400" rtl="0" eaLnBrk="1" fontAlgn="base" latinLnBrk="0" hangingPunct="1">
                        <a:lnSpc>
                          <a:spcPct val="115000"/>
                        </a:lnSpc>
                        <a:spcBef>
                          <a:spcPts val="200"/>
                        </a:spcBef>
                        <a:spcAft>
                          <a:spcPct val="0"/>
                        </a:spcAft>
                        <a:buClrTx/>
                        <a:buSzTx/>
                        <a:buFontTx/>
                        <a:buNone/>
                        <a:tabLst/>
                      </a:pPr>
                      <a:r>
                        <a:rPr kumimoji="0" lang="en-US" sz="900" b="0" i="0" u="none" strike="noStrike" cap="none" normalizeH="0" baseline="0" smtClean="0">
                          <a:ln>
                            <a:noFill/>
                          </a:ln>
                          <a:solidFill>
                            <a:srgbClr val="231F20"/>
                          </a:solidFill>
                          <a:effectLst/>
                          <a:latin typeface="Times New Roman" pitchFamily="18" charset="0"/>
                          <a:cs typeface="Times New Roman" pitchFamily="18" charset="0"/>
                        </a:rPr>
                        <a:t>Company F</a:t>
                      </a:r>
                      <a:endParaRPr kumimoji="0" lang="en-US" sz="900" b="0" i="0" u="none" strike="noStrike" cap="none" normalizeH="0" baseline="0" smtClean="0">
                        <a:ln>
                          <a:noFill/>
                        </a:ln>
                        <a:solidFill>
                          <a:schemeClr val="tx1"/>
                        </a:solidFill>
                        <a:effectLst/>
                        <a:latin typeface="Calibri" pitchFamily="34" charset="0"/>
                        <a:cs typeface="Times New Roman" pitchFamily="18" charset="0"/>
                      </a:endParaRPr>
                    </a:p>
                  </a:txBody>
                  <a:tcPr marL="0" marR="0" marT="0" marB="0" horzOverflow="overflow">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a:noFill/>
                    </a:lnTlToBr>
                    <a:lnBlToTr>
                      <a:noFill/>
                    </a:lnBlToTr>
                    <a:noFill/>
                  </a:tcPr>
                </a:tc>
                <a:tc>
                  <a:txBody>
                    <a:bodyPr/>
                    <a:lstStyle/>
                    <a:p>
                      <a:pPr marL="42863" marR="0" lvl="0" indent="0" algn="l" defTabSz="914400" rtl="0" eaLnBrk="1" fontAlgn="base" latinLnBrk="0" hangingPunct="1">
                        <a:lnSpc>
                          <a:spcPct val="115000"/>
                        </a:lnSpc>
                        <a:spcBef>
                          <a:spcPts val="200"/>
                        </a:spcBef>
                        <a:spcAft>
                          <a:spcPct val="0"/>
                        </a:spcAft>
                        <a:buClrTx/>
                        <a:buSzTx/>
                        <a:buFontTx/>
                        <a:buNone/>
                        <a:tabLst/>
                      </a:pPr>
                      <a:r>
                        <a:rPr kumimoji="0" lang="en-US" sz="900" b="0" i="0" u="none" strike="noStrike" cap="none" normalizeH="0" baseline="0" smtClean="0">
                          <a:ln>
                            <a:noFill/>
                          </a:ln>
                          <a:solidFill>
                            <a:srgbClr val="231F20"/>
                          </a:solidFill>
                          <a:effectLst/>
                          <a:latin typeface="Times New Roman" pitchFamily="18" charset="0"/>
                          <a:cs typeface="Times New Roman" pitchFamily="18" charset="0"/>
                        </a:rPr>
                        <a:t>Francisco</a:t>
                      </a:r>
                      <a:endParaRPr kumimoji="0" lang="en-US" sz="900" b="0" i="0" u="none" strike="noStrike" cap="none" normalizeH="0" baseline="0" smtClean="0">
                        <a:ln>
                          <a:noFill/>
                        </a:ln>
                        <a:solidFill>
                          <a:schemeClr val="tx1"/>
                        </a:solidFill>
                        <a:effectLst/>
                        <a:latin typeface="Calibri" pitchFamily="34" charset="0"/>
                        <a:cs typeface="Times New Roman" pitchFamily="18" charset="0"/>
                      </a:endParaRPr>
                    </a:p>
                  </a:txBody>
                  <a:tcPr marL="0" marR="0" marT="0" marB="0" horzOverflow="overflow">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a:noFill/>
                    </a:lnTlToBr>
                    <a:lnBlToTr>
                      <a:noFill/>
                    </a:lnBlToTr>
                    <a:noFill/>
                  </a:tcPr>
                </a:tc>
                <a:tc>
                  <a:txBody>
                    <a:bodyPr/>
                    <a:lstStyle/>
                    <a:p>
                      <a:pPr marL="39688" marR="0" lvl="0" indent="0" algn="l" defTabSz="914400" rtl="0" eaLnBrk="1" fontAlgn="base" latinLnBrk="0" hangingPunct="1">
                        <a:lnSpc>
                          <a:spcPct val="115000"/>
                        </a:lnSpc>
                        <a:spcBef>
                          <a:spcPts val="200"/>
                        </a:spcBef>
                        <a:spcAft>
                          <a:spcPct val="0"/>
                        </a:spcAft>
                        <a:buClrTx/>
                        <a:buSzTx/>
                        <a:buFontTx/>
                        <a:buNone/>
                        <a:tabLst/>
                      </a:pPr>
                      <a:r>
                        <a:rPr kumimoji="0" lang="en-US" sz="900" b="0" i="0" u="none" strike="noStrike" cap="none" normalizeH="0" baseline="0" smtClean="0">
                          <a:ln>
                            <a:noFill/>
                          </a:ln>
                          <a:solidFill>
                            <a:srgbClr val="231F20"/>
                          </a:solidFill>
                          <a:effectLst/>
                          <a:latin typeface="Times New Roman" pitchFamily="18" charset="0"/>
                          <a:cs typeface="Times New Roman" pitchFamily="18" charset="0"/>
                        </a:rPr>
                        <a:t>Pérez-Olaeta</a:t>
                      </a:r>
                      <a:endParaRPr kumimoji="0" lang="en-US" sz="900" b="0" i="0" u="none" strike="noStrike" cap="none" normalizeH="0" baseline="0" smtClean="0">
                        <a:ln>
                          <a:noFill/>
                        </a:ln>
                        <a:solidFill>
                          <a:schemeClr val="tx1"/>
                        </a:solidFill>
                        <a:effectLst/>
                        <a:latin typeface="Calibri" pitchFamily="34" charset="0"/>
                        <a:cs typeface="Times New Roman" pitchFamily="18" charset="0"/>
                      </a:endParaRPr>
                    </a:p>
                  </a:txBody>
                  <a:tcPr marL="0" marR="0" marT="0" marB="0" horzOverflow="overflow">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a:noFill/>
                    </a:lnTlToBr>
                    <a:lnBlToTr>
                      <a:noFill/>
                    </a:lnBlToTr>
                    <a:noFill/>
                  </a:tcPr>
                </a:tc>
                <a:tc>
                  <a:txBody>
                    <a:bodyPr/>
                    <a:lstStyle/>
                    <a:p>
                      <a:pPr marL="42863" marR="0" lvl="0" indent="0" algn="l" defTabSz="914400" rtl="0" eaLnBrk="1" fontAlgn="base" latinLnBrk="0" hangingPunct="1">
                        <a:lnSpc>
                          <a:spcPct val="115000"/>
                        </a:lnSpc>
                        <a:spcBef>
                          <a:spcPts val="200"/>
                        </a:spcBef>
                        <a:spcAft>
                          <a:spcPct val="0"/>
                        </a:spcAft>
                        <a:buClrTx/>
                        <a:buSzTx/>
                        <a:buFontTx/>
                        <a:buNone/>
                        <a:tabLst/>
                      </a:pPr>
                      <a:r>
                        <a:rPr kumimoji="0" lang="en-US" sz="900" b="0" i="0" u="none" strike="noStrike" cap="none" normalizeH="0" baseline="0" smtClean="0">
                          <a:ln>
                            <a:noFill/>
                          </a:ln>
                          <a:solidFill>
                            <a:srgbClr val="231F20"/>
                          </a:solidFill>
                          <a:effectLst/>
                          <a:latin typeface="Times New Roman" pitchFamily="18" charset="0"/>
                          <a:cs typeface="Times New Roman" pitchFamily="18" charset="0"/>
                        </a:rPr>
                        <a:t>Purchasing Manager</a:t>
                      </a:r>
                      <a:endParaRPr kumimoji="0" lang="en-US" sz="900" b="0" i="0" u="none" strike="noStrike" cap="none" normalizeH="0" baseline="0" smtClean="0">
                        <a:ln>
                          <a:noFill/>
                        </a:ln>
                        <a:solidFill>
                          <a:schemeClr val="tx1"/>
                        </a:solidFill>
                        <a:effectLst/>
                        <a:latin typeface="Calibri" pitchFamily="34" charset="0"/>
                        <a:cs typeface="Times New Roman" pitchFamily="18" charset="0"/>
                      </a:endParaRPr>
                    </a:p>
                  </a:txBody>
                  <a:tcPr marL="0" marR="0" marT="0" marB="0" horzOverflow="overflow">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a:noFill/>
                    </a:lnTlToBr>
                    <a:lnBlToTr>
                      <a:noFill/>
                    </a:lnBlToTr>
                    <a:noFill/>
                  </a:tcPr>
                </a:tc>
                <a:tc>
                  <a:txBody>
                    <a:bodyPr/>
                    <a:lstStyle/>
                    <a:p>
                      <a:pPr marL="30163" marR="0" lvl="0" indent="0" algn="l" defTabSz="914400" rtl="0" eaLnBrk="1" fontAlgn="base" latinLnBrk="0" hangingPunct="1">
                        <a:lnSpc>
                          <a:spcPct val="115000"/>
                        </a:lnSpc>
                        <a:spcBef>
                          <a:spcPts val="200"/>
                        </a:spcBef>
                        <a:spcAft>
                          <a:spcPct val="0"/>
                        </a:spcAft>
                        <a:buClrTx/>
                        <a:buSzTx/>
                        <a:buFontTx/>
                        <a:buNone/>
                        <a:tabLst/>
                      </a:pPr>
                      <a:r>
                        <a:rPr kumimoji="0" lang="en-US" sz="900" b="0" i="0" u="none" strike="noStrike" cap="none" normalizeH="0" baseline="0" smtClean="0">
                          <a:ln>
                            <a:noFill/>
                          </a:ln>
                          <a:solidFill>
                            <a:srgbClr val="231F20"/>
                          </a:solidFill>
                          <a:effectLst/>
                          <a:latin typeface="Times New Roman" pitchFamily="18" charset="0"/>
                          <a:cs typeface="Times New Roman" pitchFamily="18" charset="0"/>
                        </a:rPr>
                        <a:t>Milwaukee</a:t>
                      </a:r>
                      <a:endParaRPr kumimoji="0" lang="en-US" sz="900" b="0" i="0" u="none" strike="noStrike" cap="none" normalizeH="0" baseline="0" smtClean="0">
                        <a:ln>
                          <a:noFill/>
                        </a:ln>
                        <a:solidFill>
                          <a:schemeClr val="tx1"/>
                        </a:solidFill>
                        <a:effectLst/>
                        <a:latin typeface="Calibri" pitchFamily="34" charset="0"/>
                        <a:cs typeface="Times New Roman" pitchFamily="18" charset="0"/>
                      </a:endParaRPr>
                    </a:p>
                  </a:txBody>
                  <a:tcPr marL="0" marR="0" marT="0" marB="0" horzOverflow="overflow">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15000"/>
                        </a:lnSpc>
                        <a:spcBef>
                          <a:spcPts val="200"/>
                        </a:spcBef>
                        <a:spcAft>
                          <a:spcPct val="0"/>
                        </a:spcAft>
                        <a:buClrTx/>
                        <a:buSzTx/>
                        <a:buFontTx/>
                        <a:buNone/>
                        <a:tabLst/>
                      </a:pPr>
                      <a:r>
                        <a:rPr kumimoji="0" lang="en-US" sz="900" b="0" i="0" u="none" strike="noStrike" cap="none" normalizeH="0" baseline="0" smtClean="0">
                          <a:ln>
                            <a:noFill/>
                          </a:ln>
                          <a:solidFill>
                            <a:srgbClr val="231F20"/>
                          </a:solidFill>
                          <a:effectLst/>
                          <a:latin typeface="Times New Roman" pitchFamily="18" charset="0"/>
                          <a:cs typeface="Times New Roman" pitchFamily="18" charset="0"/>
                        </a:rPr>
                        <a:t>WI</a:t>
                      </a:r>
                      <a:endParaRPr kumimoji="0" lang="en-US" sz="900" b="0" i="0" u="none" strike="noStrike" cap="none" normalizeH="0" baseline="0" smtClean="0">
                        <a:ln>
                          <a:noFill/>
                        </a:ln>
                        <a:solidFill>
                          <a:schemeClr val="tx1"/>
                        </a:solidFill>
                        <a:effectLst/>
                        <a:latin typeface="Calibri" pitchFamily="34" charset="0"/>
                        <a:cs typeface="Times New Roman" pitchFamily="18" charset="0"/>
                      </a:endParaRPr>
                    </a:p>
                  </a:txBody>
                  <a:tcPr marL="0" marR="0" marT="0" marB="0" horzOverflow="overflow">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a:noFill/>
                    </a:lnTlToBr>
                    <a:lnBlToTr>
                      <a:noFill/>
                    </a:lnBlToTr>
                    <a:noFill/>
                  </a:tcPr>
                </a:tc>
              </a:tr>
              <a:tr h="633413">
                <a:tc>
                  <a:txBody>
                    <a:bodyPr/>
                    <a:lstStyle/>
                    <a:p>
                      <a:pPr marL="0" marR="0" lvl="0" indent="0" algn="ctr" defTabSz="914400" rtl="0" eaLnBrk="1" fontAlgn="base" latinLnBrk="0" hangingPunct="1">
                        <a:lnSpc>
                          <a:spcPct val="115000"/>
                        </a:lnSpc>
                        <a:spcBef>
                          <a:spcPts val="175"/>
                        </a:spcBef>
                        <a:spcAft>
                          <a:spcPct val="0"/>
                        </a:spcAft>
                        <a:buClrTx/>
                        <a:buSzTx/>
                        <a:buFontTx/>
                        <a:buNone/>
                        <a:tabLst/>
                      </a:pPr>
                      <a:r>
                        <a:rPr kumimoji="0" lang="en-US" sz="900" b="0" i="0" u="none" strike="noStrike" cap="none" normalizeH="0" baseline="0" smtClean="0">
                          <a:ln>
                            <a:noFill/>
                          </a:ln>
                          <a:solidFill>
                            <a:srgbClr val="231F20"/>
                          </a:solidFill>
                          <a:effectLst/>
                          <a:latin typeface="Times New Roman" pitchFamily="18" charset="0"/>
                          <a:cs typeface="Times New Roman" pitchFamily="18" charset="0"/>
                        </a:rPr>
                        <a:t>26</a:t>
                      </a:r>
                      <a:endParaRPr kumimoji="0" lang="en-US" sz="900" b="0" i="0" u="none" strike="noStrike" cap="none" normalizeH="0" baseline="0" smtClean="0">
                        <a:ln>
                          <a:noFill/>
                        </a:ln>
                        <a:solidFill>
                          <a:schemeClr val="tx1"/>
                        </a:solidFill>
                        <a:effectLst/>
                        <a:latin typeface="Calibri" pitchFamily="34" charset="0"/>
                        <a:cs typeface="Times New Roman" pitchFamily="18" charset="0"/>
                      </a:endParaRPr>
                    </a:p>
                  </a:txBody>
                  <a:tcPr marL="0" marR="0" marT="0" marB="0" horzOverflow="overflow">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a:noFill/>
                    </a:lnTlToBr>
                    <a:lnBlToTr>
                      <a:noFill/>
                    </a:lnBlToTr>
                    <a:noFill/>
                  </a:tcPr>
                </a:tc>
                <a:tc>
                  <a:txBody>
                    <a:bodyPr/>
                    <a:lstStyle/>
                    <a:p>
                      <a:pPr marL="41275" marR="0" lvl="0" indent="0" algn="l" defTabSz="914400" rtl="0" eaLnBrk="1" fontAlgn="base" latinLnBrk="0" hangingPunct="1">
                        <a:lnSpc>
                          <a:spcPct val="115000"/>
                        </a:lnSpc>
                        <a:spcBef>
                          <a:spcPts val="175"/>
                        </a:spcBef>
                        <a:spcAft>
                          <a:spcPct val="0"/>
                        </a:spcAft>
                        <a:buClrTx/>
                        <a:buSzTx/>
                        <a:buFontTx/>
                        <a:buNone/>
                        <a:tabLst/>
                      </a:pPr>
                      <a:r>
                        <a:rPr kumimoji="0" lang="en-US" sz="900" b="0" i="0" u="none" strike="noStrike" cap="none" normalizeH="0" baseline="0" smtClean="0">
                          <a:ln>
                            <a:noFill/>
                          </a:ln>
                          <a:solidFill>
                            <a:srgbClr val="231F20"/>
                          </a:solidFill>
                          <a:effectLst/>
                          <a:latin typeface="Times New Roman" pitchFamily="18" charset="0"/>
                          <a:cs typeface="Times New Roman" pitchFamily="18" charset="0"/>
                        </a:rPr>
                        <a:t>Company Z</a:t>
                      </a:r>
                      <a:endParaRPr kumimoji="0" lang="en-US" sz="900" b="0" i="0" u="none" strike="noStrike" cap="none" normalizeH="0" baseline="0" smtClean="0">
                        <a:ln>
                          <a:noFill/>
                        </a:ln>
                        <a:solidFill>
                          <a:schemeClr val="tx1"/>
                        </a:solidFill>
                        <a:effectLst/>
                        <a:latin typeface="Calibri" pitchFamily="34" charset="0"/>
                        <a:cs typeface="Times New Roman" pitchFamily="18" charset="0"/>
                      </a:endParaRPr>
                    </a:p>
                  </a:txBody>
                  <a:tcPr marL="0" marR="0" marT="0" marB="0" horzOverflow="overflow">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a:noFill/>
                    </a:lnTlToBr>
                    <a:lnBlToTr>
                      <a:noFill/>
                    </a:lnBlToTr>
                    <a:noFill/>
                  </a:tcPr>
                </a:tc>
                <a:tc>
                  <a:txBody>
                    <a:bodyPr/>
                    <a:lstStyle/>
                    <a:p>
                      <a:pPr marL="42863" marR="0" lvl="0" indent="0" algn="l" defTabSz="914400" rtl="0" eaLnBrk="1" fontAlgn="base" latinLnBrk="0" hangingPunct="1">
                        <a:lnSpc>
                          <a:spcPct val="115000"/>
                        </a:lnSpc>
                        <a:spcBef>
                          <a:spcPts val="175"/>
                        </a:spcBef>
                        <a:spcAft>
                          <a:spcPct val="0"/>
                        </a:spcAft>
                        <a:buClrTx/>
                        <a:buSzTx/>
                        <a:buFontTx/>
                        <a:buNone/>
                        <a:tabLst/>
                      </a:pPr>
                      <a:r>
                        <a:rPr kumimoji="0" lang="en-US" sz="900" b="0" i="0" u="none" strike="noStrike" cap="none" normalizeH="0" baseline="0" smtClean="0">
                          <a:ln>
                            <a:noFill/>
                          </a:ln>
                          <a:solidFill>
                            <a:srgbClr val="231F20"/>
                          </a:solidFill>
                          <a:effectLst/>
                          <a:latin typeface="Times New Roman" pitchFamily="18" charset="0"/>
                          <a:cs typeface="Times New Roman" pitchFamily="18" charset="0"/>
                        </a:rPr>
                        <a:t>Run</a:t>
                      </a:r>
                      <a:endParaRPr kumimoji="0" lang="en-US" sz="900" b="0" i="0" u="none" strike="noStrike" cap="none" normalizeH="0" baseline="0" smtClean="0">
                        <a:ln>
                          <a:noFill/>
                        </a:ln>
                        <a:solidFill>
                          <a:schemeClr val="tx1"/>
                        </a:solidFill>
                        <a:effectLst/>
                        <a:latin typeface="Calibri" pitchFamily="34" charset="0"/>
                        <a:cs typeface="Times New Roman" pitchFamily="18" charset="0"/>
                      </a:endParaRPr>
                    </a:p>
                  </a:txBody>
                  <a:tcPr marL="0" marR="0" marT="0" marB="0" horzOverflow="overflow">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a:noFill/>
                    </a:lnTlToBr>
                    <a:lnBlToTr>
                      <a:noFill/>
                    </a:lnBlToTr>
                    <a:noFill/>
                  </a:tcPr>
                </a:tc>
                <a:tc>
                  <a:txBody>
                    <a:bodyPr/>
                    <a:lstStyle/>
                    <a:p>
                      <a:pPr marL="39688" marR="0" lvl="0" indent="0" algn="l" defTabSz="914400" rtl="0" eaLnBrk="1" fontAlgn="base" latinLnBrk="0" hangingPunct="1">
                        <a:lnSpc>
                          <a:spcPct val="115000"/>
                        </a:lnSpc>
                        <a:spcBef>
                          <a:spcPts val="175"/>
                        </a:spcBef>
                        <a:spcAft>
                          <a:spcPct val="0"/>
                        </a:spcAft>
                        <a:buClrTx/>
                        <a:buSzTx/>
                        <a:buFontTx/>
                        <a:buNone/>
                        <a:tabLst/>
                      </a:pPr>
                      <a:r>
                        <a:rPr kumimoji="0" lang="en-US" sz="900" b="0" i="0" u="none" strike="noStrike" cap="none" normalizeH="0" baseline="0" smtClean="0">
                          <a:ln>
                            <a:noFill/>
                          </a:ln>
                          <a:solidFill>
                            <a:srgbClr val="231F20"/>
                          </a:solidFill>
                          <a:effectLst/>
                          <a:latin typeface="Times New Roman" pitchFamily="18" charset="0"/>
                          <a:cs typeface="Times New Roman" pitchFamily="18" charset="0"/>
                        </a:rPr>
                        <a:t>Liu</a:t>
                      </a:r>
                      <a:endParaRPr kumimoji="0" lang="en-US" sz="900" b="0" i="0" u="none" strike="noStrike" cap="none" normalizeH="0" baseline="0" smtClean="0">
                        <a:ln>
                          <a:noFill/>
                        </a:ln>
                        <a:solidFill>
                          <a:schemeClr val="tx1"/>
                        </a:solidFill>
                        <a:effectLst/>
                        <a:latin typeface="Calibri" pitchFamily="34" charset="0"/>
                        <a:cs typeface="Times New Roman" pitchFamily="18" charset="0"/>
                      </a:endParaRPr>
                    </a:p>
                  </a:txBody>
                  <a:tcPr marL="0" marR="0" marT="0" marB="0" horzOverflow="overflow">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a:noFill/>
                    </a:lnTlToBr>
                    <a:lnBlToTr>
                      <a:noFill/>
                    </a:lnBlToTr>
                    <a:noFill/>
                  </a:tcPr>
                </a:tc>
                <a:tc>
                  <a:txBody>
                    <a:bodyPr/>
                    <a:lstStyle/>
                    <a:p>
                      <a:pPr marL="42863" marR="0" lvl="0" indent="0" algn="l" defTabSz="914400" rtl="0" eaLnBrk="1" fontAlgn="base" latinLnBrk="0" hangingPunct="1">
                        <a:lnSpc>
                          <a:spcPct val="115000"/>
                        </a:lnSpc>
                        <a:spcBef>
                          <a:spcPts val="175"/>
                        </a:spcBef>
                        <a:spcAft>
                          <a:spcPct val="0"/>
                        </a:spcAft>
                        <a:buClrTx/>
                        <a:buSzTx/>
                        <a:buFontTx/>
                        <a:buNone/>
                        <a:tabLst/>
                      </a:pPr>
                      <a:r>
                        <a:rPr kumimoji="0" lang="en-US" sz="900" b="0" i="0" u="none" strike="noStrike" cap="none" normalizeH="0" baseline="0" smtClean="0">
                          <a:ln>
                            <a:noFill/>
                          </a:ln>
                          <a:solidFill>
                            <a:srgbClr val="231F20"/>
                          </a:solidFill>
                          <a:effectLst/>
                          <a:latin typeface="Times New Roman" pitchFamily="18" charset="0"/>
                          <a:cs typeface="Times New Roman" pitchFamily="18" charset="0"/>
                        </a:rPr>
                        <a:t>Accounting Assistant</a:t>
                      </a:r>
                      <a:endParaRPr kumimoji="0" lang="en-US" sz="900" b="0" i="0" u="none" strike="noStrike" cap="none" normalizeH="0" baseline="0" smtClean="0">
                        <a:ln>
                          <a:noFill/>
                        </a:ln>
                        <a:solidFill>
                          <a:schemeClr val="tx1"/>
                        </a:solidFill>
                        <a:effectLst/>
                        <a:latin typeface="Calibri" pitchFamily="34" charset="0"/>
                        <a:cs typeface="Times New Roman" pitchFamily="18" charset="0"/>
                      </a:endParaRPr>
                    </a:p>
                  </a:txBody>
                  <a:tcPr marL="0" marR="0" marT="0" marB="0" horzOverflow="overflow">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a:noFill/>
                    </a:lnTlToBr>
                    <a:lnBlToTr>
                      <a:noFill/>
                    </a:lnBlToTr>
                    <a:noFill/>
                  </a:tcPr>
                </a:tc>
                <a:tc>
                  <a:txBody>
                    <a:bodyPr/>
                    <a:lstStyle/>
                    <a:p>
                      <a:pPr marL="30163" marR="0" lvl="0" indent="0" algn="l" defTabSz="914400" rtl="0" eaLnBrk="1" fontAlgn="base" latinLnBrk="0" hangingPunct="1">
                        <a:lnSpc>
                          <a:spcPct val="115000"/>
                        </a:lnSpc>
                        <a:spcBef>
                          <a:spcPts val="175"/>
                        </a:spcBef>
                        <a:spcAft>
                          <a:spcPct val="0"/>
                        </a:spcAft>
                        <a:buClrTx/>
                        <a:buSzTx/>
                        <a:buFontTx/>
                        <a:buNone/>
                        <a:tabLst/>
                      </a:pPr>
                      <a:r>
                        <a:rPr kumimoji="0" lang="en-US" sz="900" b="0" i="0" u="none" strike="noStrike" cap="none" normalizeH="0" baseline="0" smtClean="0">
                          <a:ln>
                            <a:noFill/>
                          </a:ln>
                          <a:solidFill>
                            <a:srgbClr val="231F20"/>
                          </a:solidFill>
                          <a:effectLst/>
                          <a:latin typeface="Times New Roman" pitchFamily="18" charset="0"/>
                          <a:cs typeface="Times New Roman" pitchFamily="18" charset="0"/>
                        </a:rPr>
                        <a:t>Miami</a:t>
                      </a:r>
                      <a:endParaRPr kumimoji="0" lang="en-US" sz="900" b="0" i="0" u="none" strike="noStrike" cap="none" normalizeH="0" baseline="0" smtClean="0">
                        <a:ln>
                          <a:noFill/>
                        </a:ln>
                        <a:solidFill>
                          <a:schemeClr val="tx1"/>
                        </a:solidFill>
                        <a:effectLst/>
                        <a:latin typeface="Calibri" pitchFamily="34" charset="0"/>
                        <a:cs typeface="Times New Roman" pitchFamily="18" charset="0"/>
                      </a:endParaRPr>
                    </a:p>
                  </a:txBody>
                  <a:tcPr marL="0" marR="0" marT="0" marB="0" horzOverflow="overflow">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15000"/>
                        </a:lnSpc>
                        <a:spcBef>
                          <a:spcPts val="175"/>
                        </a:spcBef>
                        <a:spcAft>
                          <a:spcPct val="0"/>
                        </a:spcAft>
                        <a:buClrTx/>
                        <a:buSzTx/>
                        <a:buFontTx/>
                        <a:buNone/>
                        <a:tabLst/>
                      </a:pPr>
                      <a:r>
                        <a:rPr kumimoji="0" lang="en-US" sz="900" b="0" i="0" u="none" strike="noStrike" cap="none" normalizeH="0" baseline="0" smtClean="0">
                          <a:ln>
                            <a:noFill/>
                          </a:ln>
                          <a:solidFill>
                            <a:srgbClr val="231F20"/>
                          </a:solidFill>
                          <a:effectLst/>
                          <a:latin typeface="Times New Roman" pitchFamily="18" charset="0"/>
                          <a:cs typeface="Times New Roman" pitchFamily="18" charset="0"/>
                        </a:rPr>
                        <a:t>FL</a:t>
                      </a:r>
                      <a:endParaRPr kumimoji="0" lang="en-US" sz="900" b="0" i="0" u="none" strike="noStrike" cap="none" normalizeH="0" baseline="0" smtClean="0">
                        <a:ln>
                          <a:noFill/>
                        </a:ln>
                        <a:solidFill>
                          <a:schemeClr val="tx1"/>
                        </a:solidFill>
                        <a:effectLst/>
                        <a:latin typeface="Calibri" pitchFamily="34" charset="0"/>
                        <a:cs typeface="Times New Roman" pitchFamily="18" charset="0"/>
                      </a:endParaRPr>
                    </a:p>
                  </a:txBody>
                  <a:tcPr marL="0" marR="0" marT="0" marB="0" horzOverflow="overflow">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a:noFill/>
                    </a:lnTlToBr>
                    <a:lnBlToTr>
                      <a:noFill/>
                    </a:lnBlToTr>
                    <a:noFill/>
                  </a:tcPr>
                </a:tc>
              </a:tr>
            </a:tbl>
          </a:graphicData>
        </a:graphic>
      </p:graphicFrame>
      <p:sp>
        <p:nvSpPr>
          <p:cNvPr id="25640" name="Content Placeholder 1"/>
          <p:cNvSpPr txBox="1">
            <a:spLocks/>
          </p:cNvSpPr>
          <p:nvPr/>
        </p:nvSpPr>
        <p:spPr bwMode="auto">
          <a:xfrm>
            <a:off x="3505200" y="1143000"/>
            <a:ext cx="5410200" cy="1905000"/>
          </a:xfrm>
          <a:prstGeom prst="rect">
            <a:avLst/>
          </a:prstGeom>
          <a:noFill/>
          <a:ln w="9525">
            <a:noFill/>
            <a:miter lim="800000"/>
            <a:headEnd/>
            <a:tailEnd/>
          </a:ln>
        </p:spPr>
        <p:txBody>
          <a:bodyPr/>
          <a:lstStyle/>
          <a:p>
            <a:pPr marL="742950" lvl="1" indent="-285750" eaLnBrk="0" hangingPunct="0">
              <a:lnSpc>
                <a:spcPct val="150000"/>
              </a:lnSpc>
              <a:spcBef>
                <a:spcPct val="20000"/>
              </a:spcBef>
              <a:buFontTx/>
              <a:buBlip>
                <a:blip r:embed="rId3"/>
              </a:buBlip>
            </a:pPr>
            <a:r>
              <a:rPr lang="en-US">
                <a:latin typeface="Tahoma" pitchFamily="34" charset="0"/>
                <a:cs typeface="Tahoma" pitchFamily="34" charset="0"/>
              </a:rPr>
              <a:t>Mô hình dữ liệu phân cấp (Hierarchical model)</a:t>
            </a:r>
          </a:p>
          <a:p>
            <a:pPr marL="742950" lvl="1" indent="-285750" eaLnBrk="0" hangingPunct="0">
              <a:lnSpc>
                <a:spcPct val="150000"/>
              </a:lnSpc>
              <a:spcBef>
                <a:spcPct val="20000"/>
              </a:spcBef>
              <a:buFontTx/>
              <a:buBlip>
                <a:blip r:embed="rId3"/>
              </a:buBlip>
            </a:pPr>
            <a:r>
              <a:rPr lang="en-US">
                <a:latin typeface="Tahoma" pitchFamily="34" charset="0"/>
                <a:cs typeface="Tahoma" pitchFamily="34" charset="0"/>
              </a:rPr>
              <a:t>Mô hình dữ liệu quan hệ (Relational model)</a:t>
            </a:r>
          </a:p>
          <a:p>
            <a:pPr marL="742950" lvl="1" indent="-285750" eaLnBrk="0" hangingPunct="0">
              <a:lnSpc>
                <a:spcPct val="150000"/>
              </a:lnSpc>
              <a:spcBef>
                <a:spcPct val="20000"/>
              </a:spcBef>
              <a:buFontTx/>
              <a:buBlip>
                <a:blip r:embed="rId3"/>
              </a:buBlip>
            </a:pPr>
            <a:r>
              <a:rPr lang="en-US">
                <a:latin typeface="Tahoma" pitchFamily="34" charset="0"/>
                <a:cs typeface="Tahoma" pitchFamily="34" charset="0"/>
              </a:rPr>
              <a:t>Mô hình dữ liệu hướng đối tượng (Object-Oriented model)</a:t>
            </a:r>
          </a:p>
        </p:txBody>
      </p:sp>
      <p:grpSp>
        <p:nvGrpSpPr>
          <p:cNvPr id="25641" name="Group 20"/>
          <p:cNvGrpSpPr>
            <a:grpSpLocks/>
          </p:cNvGrpSpPr>
          <p:nvPr/>
        </p:nvGrpSpPr>
        <p:grpSpPr bwMode="auto">
          <a:xfrm>
            <a:off x="4876800" y="3352800"/>
            <a:ext cx="3352800" cy="2819400"/>
            <a:chOff x="2043" y="1629"/>
            <a:chExt cx="5403" cy="4240"/>
          </a:xfrm>
        </p:grpSpPr>
        <p:sp>
          <p:nvSpPr>
            <p:cNvPr id="56" name="Rectangle 21"/>
            <p:cNvSpPr>
              <a:spLocks/>
            </p:cNvSpPr>
            <p:nvPr/>
          </p:nvSpPr>
          <p:spPr bwMode="auto">
            <a:xfrm>
              <a:off x="3059" y="2595"/>
              <a:ext cx="1140" cy="664"/>
            </a:xfrm>
            <a:prstGeom prst="rect">
              <a:avLst/>
            </a:prstGeom>
            <a:solidFill>
              <a:schemeClr val="accent3">
                <a:lumMod val="60000"/>
                <a:lumOff val="40000"/>
              </a:schemeClr>
            </a:solidFill>
            <a:ln w="6350">
              <a:solidFill>
                <a:schemeClr val="accent3">
                  <a:lumMod val="75000"/>
                </a:schemeClr>
              </a:solidFill>
              <a:miter lim="800000"/>
              <a:headEnd/>
              <a:tailEnd/>
            </a:ln>
          </p:spPr>
          <p:txBody>
            <a:bodyPr anchor="ctr" anchorCtr="1"/>
            <a:lstStyle/>
            <a:p>
              <a:pPr>
                <a:defRPr/>
              </a:pPr>
              <a:r>
                <a:rPr lang="en-US" sz="600" b="1">
                  <a:latin typeface="Tahoma" pitchFamily="34" charset="0"/>
                  <a:cs typeface="Tahoma" pitchFamily="34" charset="0"/>
                </a:rPr>
                <a:t>Customer: 6</a:t>
              </a:r>
            </a:p>
          </p:txBody>
        </p:sp>
        <p:sp>
          <p:nvSpPr>
            <p:cNvPr id="57" name="Rectangle 22"/>
            <p:cNvSpPr>
              <a:spLocks/>
            </p:cNvSpPr>
            <p:nvPr/>
          </p:nvSpPr>
          <p:spPr bwMode="auto">
            <a:xfrm>
              <a:off x="4679" y="3554"/>
              <a:ext cx="1140" cy="664"/>
            </a:xfrm>
            <a:prstGeom prst="rect">
              <a:avLst/>
            </a:prstGeom>
            <a:solidFill>
              <a:schemeClr val="accent3">
                <a:lumMod val="60000"/>
                <a:lumOff val="40000"/>
              </a:schemeClr>
            </a:solidFill>
            <a:ln w="6349">
              <a:solidFill>
                <a:schemeClr val="accent3">
                  <a:lumMod val="75000"/>
                </a:schemeClr>
              </a:solidFill>
              <a:miter lim="800000"/>
              <a:headEnd/>
              <a:tailEnd/>
            </a:ln>
          </p:spPr>
          <p:txBody>
            <a:bodyPr anchor="ctr" anchorCtr="1"/>
            <a:lstStyle/>
            <a:p>
              <a:pPr>
                <a:defRPr/>
              </a:pPr>
              <a:r>
                <a:rPr lang="en-US" sz="600" b="1">
                  <a:latin typeface="Tahoma" pitchFamily="34" charset="0"/>
                  <a:cs typeface="Tahoma" pitchFamily="34" charset="0"/>
                </a:rPr>
                <a:t>Order: 79</a:t>
              </a:r>
            </a:p>
          </p:txBody>
        </p:sp>
        <p:sp>
          <p:nvSpPr>
            <p:cNvPr id="58" name="Rectangle 23"/>
            <p:cNvSpPr>
              <a:spLocks/>
            </p:cNvSpPr>
            <p:nvPr/>
          </p:nvSpPr>
          <p:spPr bwMode="auto">
            <a:xfrm>
              <a:off x="4679" y="1634"/>
              <a:ext cx="1140" cy="664"/>
            </a:xfrm>
            <a:prstGeom prst="rect">
              <a:avLst/>
            </a:prstGeom>
            <a:solidFill>
              <a:schemeClr val="accent3">
                <a:lumMod val="60000"/>
                <a:lumOff val="40000"/>
              </a:schemeClr>
            </a:solidFill>
            <a:ln w="6350">
              <a:solidFill>
                <a:schemeClr val="accent3">
                  <a:lumMod val="75000"/>
                </a:schemeClr>
              </a:solidFill>
              <a:miter lim="800000"/>
              <a:headEnd/>
              <a:tailEnd/>
            </a:ln>
          </p:spPr>
          <p:txBody>
            <a:bodyPr anchor="ctr" anchorCtr="1"/>
            <a:lstStyle/>
            <a:p>
              <a:pPr>
                <a:defRPr/>
              </a:pPr>
              <a:r>
                <a:rPr lang="en-US" sz="600" b="1">
                  <a:latin typeface="Tahoma" pitchFamily="34" charset="0"/>
                  <a:cs typeface="Tahoma" pitchFamily="34" charset="0"/>
                </a:rPr>
                <a:t>Order: 56</a:t>
              </a:r>
            </a:p>
          </p:txBody>
        </p:sp>
        <p:sp>
          <p:nvSpPr>
            <p:cNvPr id="59" name="Rectangle 24"/>
            <p:cNvSpPr>
              <a:spLocks/>
            </p:cNvSpPr>
            <p:nvPr/>
          </p:nvSpPr>
          <p:spPr bwMode="auto">
            <a:xfrm>
              <a:off x="6300" y="1634"/>
              <a:ext cx="1140" cy="664"/>
            </a:xfrm>
            <a:prstGeom prst="rect">
              <a:avLst/>
            </a:prstGeom>
            <a:solidFill>
              <a:schemeClr val="accent3">
                <a:lumMod val="60000"/>
                <a:lumOff val="40000"/>
              </a:schemeClr>
            </a:solidFill>
            <a:ln w="6350">
              <a:solidFill>
                <a:schemeClr val="accent3">
                  <a:lumMod val="75000"/>
                </a:schemeClr>
              </a:solidFill>
              <a:miter lim="800000"/>
              <a:headEnd/>
              <a:tailEnd/>
            </a:ln>
          </p:spPr>
          <p:txBody>
            <a:bodyPr anchor="ctr" anchorCtr="1"/>
            <a:lstStyle/>
            <a:p>
              <a:pPr>
                <a:defRPr/>
              </a:pPr>
              <a:r>
                <a:rPr lang="en-US" sz="600" b="1">
                  <a:latin typeface="Tahoma" pitchFamily="34" charset="0"/>
                  <a:cs typeface="Tahoma" pitchFamily="34" charset="0"/>
                </a:rPr>
                <a:t>Order Detail: Product 28</a:t>
              </a:r>
            </a:p>
          </p:txBody>
        </p:sp>
        <p:sp>
          <p:nvSpPr>
            <p:cNvPr id="25646" name="Freeform 25"/>
            <p:cNvSpPr>
              <a:spLocks/>
            </p:cNvSpPr>
            <p:nvPr/>
          </p:nvSpPr>
          <p:spPr bwMode="auto">
            <a:xfrm>
              <a:off x="5892" y="2049"/>
              <a:ext cx="408" cy="0"/>
            </a:xfrm>
            <a:custGeom>
              <a:avLst/>
              <a:gdLst>
                <a:gd name="T0" fmla="*/ 0 w 408"/>
                <a:gd name="T1" fmla="*/ 408 w 408"/>
                <a:gd name="T2" fmla="*/ 0 60000 65536"/>
                <a:gd name="T3" fmla="*/ 0 60000 65536"/>
                <a:gd name="T4" fmla="*/ 0 w 408"/>
                <a:gd name="T5" fmla="*/ 408 w 408"/>
              </a:gdLst>
              <a:ahLst/>
              <a:cxnLst>
                <a:cxn ang="T2">
                  <a:pos x="T0" y="0"/>
                </a:cxn>
                <a:cxn ang="T3">
                  <a:pos x="T1" y="0"/>
                </a:cxn>
              </a:cxnLst>
              <a:rect l="T4" t="0" r="T5" b="0"/>
              <a:pathLst>
                <a:path w="408">
                  <a:moveTo>
                    <a:pt x="0" y="0"/>
                  </a:moveTo>
                  <a:lnTo>
                    <a:pt x="408" y="0"/>
                  </a:lnTo>
                </a:path>
              </a:pathLst>
            </a:custGeom>
            <a:noFill/>
            <a:ln w="6350">
              <a:solidFill>
                <a:srgbClr val="231F20"/>
              </a:solidFill>
              <a:round/>
              <a:headEnd/>
              <a:tailEnd/>
            </a:ln>
          </p:spPr>
          <p:txBody>
            <a:bodyPr/>
            <a:lstStyle/>
            <a:p>
              <a:endParaRPr lang="en-US"/>
            </a:p>
          </p:txBody>
        </p:sp>
        <p:sp>
          <p:nvSpPr>
            <p:cNvPr id="25647" name="Freeform 26"/>
            <p:cNvSpPr>
              <a:spLocks/>
            </p:cNvSpPr>
            <p:nvPr/>
          </p:nvSpPr>
          <p:spPr bwMode="auto">
            <a:xfrm>
              <a:off x="5820" y="1999"/>
              <a:ext cx="87" cy="100"/>
            </a:xfrm>
            <a:custGeom>
              <a:avLst/>
              <a:gdLst>
                <a:gd name="T0" fmla="*/ 86 w 87"/>
                <a:gd name="T1" fmla="*/ 0 h 100"/>
                <a:gd name="T2" fmla="*/ 0 w 87"/>
                <a:gd name="T3" fmla="*/ 49 h 100"/>
                <a:gd name="T4" fmla="*/ 86 w 87"/>
                <a:gd name="T5" fmla="*/ 99 h 100"/>
                <a:gd name="T6" fmla="*/ 86 w 87"/>
                <a:gd name="T7" fmla="*/ 0 h 100"/>
                <a:gd name="T8" fmla="*/ 0 60000 65536"/>
                <a:gd name="T9" fmla="*/ 0 60000 65536"/>
                <a:gd name="T10" fmla="*/ 0 60000 65536"/>
                <a:gd name="T11" fmla="*/ 0 60000 65536"/>
                <a:gd name="T12" fmla="*/ 0 w 87"/>
                <a:gd name="T13" fmla="*/ 0 h 100"/>
                <a:gd name="T14" fmla="*/ 87 w 87"/>
                <a:gd name="T15" fmla="*/ 100 h 100"/>
              </a:gdLst>
              <a:ahLst/>
              <a:cxnLst>
                <a:cxn ang="T8">
                  <a:pos x="T0" y="T1"/>
                </a:cxn>
                <a:cxn ang="T9">
                  <a:pos x="T2" y="T3"/>
                </a:cxn>
                <a:cxn ang="T10">
                  <a:pos x="T4" y="T5"/>
                </a:cxn>
                <a:cxn ang="T11">
                  <a:pos x="T6" y="T7"/>
                </a:cxn>
              </a:cxnLst>
              <a:rect l="T12" t="T13" r="T14" b="T15"/>
              <a:pathLst>
                <a:path w="87" h="100">
                  <a:moveTo>
                    <a:pt x="86" y="0"/>
                  </a:moveTo>
                  <a:lnTo>
                    <a:pt x="0" y="49"/>
                  </a:lnTo>
                  <a:lnTo>
                    <a:pt x="86" y="99"/>
                  </a:lnTo>
                  <a:lnTo>
                    <a:pt x="86" y="0"/>
                  </a:lnTo>
                  <a:close/>
                </a:path>
              </a:pathLst>
            </a:custGeom>
            <a:solidFill>
              <a:srgbClr val="231F20"/>
            </a:solidFill>
            <a:ln w="9525">
              <a:noFill/>
              <a:round/>
              <a:headEnd/>
              <a:tailEnd/>
            </a:ln>
          </p:spPr>
          <p:txBody>
            <a:bodyPr/>
            <a:lstStyle/>
            <a:p>
              <a:endParaRPr lang="en-US"/>
            </a:p>
          </p:txBody>
        </p:sp>
        <p:sp>
          <p:nvSpPr>
            <p:cNvPr id="25648" name="Freeform 27"/>
            <p:cNvSpPr>
              <a:spLocks/>
            </p:cNvSpPr>
            <p:nvPr/>
          </p:nvSpPr>
          <p:spPr bwMode="auto">
            <a:xfrm>
              <a:off x="5820" y="1884"/>
              <a:ext cx="409" cy="0"/>
            </a:xfrm>
            <a:custGeom>
              <a:avLst/>
              <a:gdLst>
                <a:gd name="T0" fmla="*/ 408 w 409"/>
                <a:gd name="T1" fmla="*/ 0 w 409"/>
                <a:gd name="T2" fmla="*/ 0 60000 65536"/>
                <a:gd name="T3" fmla="*/ 0 60000 65536"/>
                <a:gd name="T4" fmla="*/ 0 w 409"/>
                <a:gd name="T5" fmla="*/ 409 w 409"/>
              </a:gdLst>
              <a:ahLst/>
              <a:cxnLst>
                <a:cxn ang="T2">
                  <a:pos x="T0" y="0"/>
                </a:cxn>
                <a:cxn ang="T3">
                  <a:pos x="T1" y="0"/>
                </a:cxn>
              </a:cxnLst>
              <a:rect l="T4" t="0" r="T5" b="0"/>
              <a:pathLst>
                <a:path w="409">
                  <a:moveTo>
                    <a:pt x="408" y="0"/>
                  </a:moveTo>
                  <a:lnTo>
                    <a:pt x="0" y="0"/>
                  </a:lnTo>
                </a:path>
              </a:pathLst>
            </a:custGeom>
            <a:noFill/>
            <a:ln w="6350">
              <a:solidFill>
                <a:srgbClr val="231F20"/>
              </a:solidFill>
              <a:round/>
              <a:headEnd/>
              <a:tailEnd/>
            </a:ln>
          </p:spPr>
          <p:txBody>
            <a:bodyPr/>
            <a:lstStyle/>
            <a:p>
              <a:endParaRPr lang="en-US"/>
            </a:p>
          </p:txBody>
        </p:sp>
        <p:sp>
          <p:nvSpPr>
            <p:cNvPr id="25649" name="Freeform 28"/>
            <p:cNvSpPr>
              <a:spLocks/>
            </p:cNvSpPr>
            <p:nvPr/>
          </p:nvSpPr>
          <p:spPr bwMode="auto">
            <a:xfrm>
              <a:off x="6214" y="1834"/>
              <a:ext cx="86" cy="99"/>
            </a:xfrm>
            <a:custGeom>
              <a:avLst/>
              <a:gdLst>
                <a:gd name="T0" fmla="*/ 0 w 86"/>
                <a:gd name="T1" fmla="*/ 0 h 99"/>
                <a:gd name="T2" fmla="*/ 0 w 86"/>
                <a:gd name="T3" fmla="*/ 99 h 99"/>
                <a:gd name="T4" fmla="*/ 86 w 86"/>
                <a:gd name="T5" fmla="*/ 49 h 99"/>
                <a:gd name="T6" fmla="*/ 0 w 86"/>
                <a:gd name="T7" fmla="*/ 0 h 99"/>
                <a:gd name="T8" fmla="*/ 0 60000 65536"/>
                <a:gd name="T9" fmla="*/ 0 60000 65536"/>
                <a:gd name="T10" fmla="*/ 0 60000 65536"/>
                <a:gd name="T11" fmla="*/ 0 60000 65536"/>
                <a:gd name="T12" fmla="*/ 0 w 86"/>
                <a:gd name="T13" fmla="*/ 0 h 99"/>
                <a:gd name="T14" fmla="*/ 86 w 86"/>
                <a:gd name="T15" fmla="*/ 99 h 99"/>
              </a:gdLst>
              <a:ahLst/>
              <a:cxnLst>
                <a:cxn ang="T8">
                  <a:pos x="T0" y="T1"/>
                </a:cxn>
                <a:cxn ang="T9">
                  <a:pos x="T2" y="T3"/>
                </a:cxn>
                <a:cxn ang="T10">
                  <a:pos x="T4" y="T5"/>
                </a:cxn>
                <a:cxn ang="T11">
                  <a:pos x="T6" y="T7"/>
                </a:cxn>
              </a:cxnLst>
              <a:rect l="T12" t="T13" r="T14" b="T15"/>
              <a:pathLst>
                <a:path w="86" h="99">
                  <a:moveTo>
                    <a:pt x="0" y="0"/>
                  </a:moveTo>
                  <a:lnTo>
                    <a:pt x="0" y="99"/>
                  </a:lnTo>
                  <a:lnTo>
                    <a:pt x="86" y="49"/>
                  </a:lnTo>
                  <a:lnTo>
                    <a:pt x="0" y="0"/>
                  </a:lnTo>
                  <a:close/>
                </a:path>
              </a:pathLst>
            </a:custGeom>
            <a:solidFill>
              <a:srgbClr val="231F20"/>
            </a:solidFill>
            <a:ln w="9525">
              <a:noFill/>
              <a:round/>
              <a:headEnd/>
              <a:tailEnd/>
            </a:ln>
          </p:spPr>
          <p:txBody>
            <a:bodyPr/>
            <a:lstStyle/>
            <a:p>
              <a:endParaRPr lang="en-US"/>
            </a:p>
          </p:txBody>
        </p:sp>
        <p:sp>
          <p:nvSpPr>
            <p:cNvPr id="25650" name="Freeform 29"/>
            <p:cNvSpPr>
              <a:spLocks/>
            </p:cNvSpPr>
            <p:nvPr/>
          </p:nvSpPr>
          <p:spPr bwMode="auto">
            <a:xfrm>
              <a:off x="5361" y="2298"/>
              <a:ext cx="0" cy="1183"/>
            </a:xfrm>
            <a:custGeom>
              <a:avLst/>
              <a:gdLst>
                <a:gd name="T0" fmla="*/ 0 h 1183"/>
                <a:gd name="T1" fmla="*/ 1183 h 1183"/>
                <a:gd name="T2" fmla="*/ 0 60000 65536"/>
                <a:gd name="T3" fmla="*/ 0 60000 65536"/>
                <a:gd name="T4" fmla="*/ 0 h 1183"/>
                <a:gd name="T5" fmla="*/ 1183 h 1183"/>
              </a:gdLst>
              <a:ahLst/>
              <a:cxnLst>
                <a:cxn ang="T2">
                  <a:pos x="0" y="T0"/>
                </a:cxn>
                <a:cxn ang="T3">
                  <a:pos x="0" y="T1"/>
                </a:cxn>
              </a:cxnLst>
              <a:rect l="0" t="T4" r="0" b="T5"/>
              <a:pathLst>
                <a:path h="1183">
                  <a:moveTo>
                    <a:pt x="0" y="0"/>
                  </a:moveTo>
                  <a:lnTo>
                    <a:pt x="0" y="1183"/>
                  </a:lnTo>
                </a:path>
              </a:pathLst>
            </a:custGeom>
            <a:noFill/>
            <a:ln w="6350">
              <a:solidFill>
                <a:srgbClr val="231F20"/>
              </a:solidFill>
              <a:prstDash val="dash"/>
              <a:round/>
              <a:headEnd/>
              <a:tailEnd/>
            </a:ln>
          </p:spPr>
          <p:txBody>
            <a:bodyPr/>
            <a:lstStyle/>
            <a:p>
              <a:endParaRPr lang="en-US"/>
            </a:p>
          </p:txBody>
        </p:sp>
        <p:sp>
          <p:nvSpPr>
            <p:cNvPr id="25651" name="Freeform 30"/>
            <p:cNvSpPr>
              <a:spLocks/>
            </p:cNvSpPr>
            <p:nvPr/>
          </p:nvSpPr>
          <p:spPr bwMode="auto">
            <a:xfrm>
              <a:off x="5311" y="3467"/>
              <a:ext cx="100" cy="86"/>
            </a:xfrm>
            <a:custGeom>
              <a:avLst/>
              <a:gdLst>
                <a:gd name="T0" fmla="*/ 0 w 100"/>
                <a:gd name="T1" fmla="*/ 0 h 86"/>
                <a:gd name="T2" fmla="*/ 49 w 100"/>
                <a:gd name="T3" fmla="*/ 86 h 86"/>
                <a:gd name="T4" fmla="*/ 99 w 100"/>
                <a:gd name="T5" fmla="*/ 0 h 86"/>
                <a:gd name="T6" fmla="*/ 0 w 100"/>
                <a:gd name="T7" fmla="*/ 0 h 86"/>
                <a:gd name="T8" fmla="*/ 0 60000 65536"/>
                <a:gd name="T9" fmla="*/ 0 60000 65536"/>
                <a:gd name="T10" fmla="*/ 0 60000 65536"/>
                <a:gd name="T11" fmla="*/ 0 60000 65536"/>
                <a:gd name="T12" fmla="*/ 0 w 100"/>
                <a:gd name="T13" fmla="*/ 0 h 86"/>
                <a:gd name="T14" fmla="*/ 100 w 100"/>
                <a:gd name="T15" fmla="*/ 86 h 86"/>
              </a:gdLst>
              <a:ahLst/>
              <a:cxnLst>
                <a:cxn ang="T8">
                  <a:pos x="T0" y="T1"/>
                </a:cxn>
                <a:cxn ang="T9">
                  <a:pos x="T2" y="T3"/>
                </a:cxn>
                <a:cxn ang="T10">
                  <a:pos x="T4" y="T5"/>
                </a:cxn>
                <a:cxn ang="T11">
                  <a:pos x="T6" y="T7"/>
                </a:cxn>
              </a:cxnLst>
              <a:rect l="T12" t="T13" r="T14" b="T15"/>
              <a:pathLst>
                <a:path w="100" h="86">
                  <a:moveTo>
                    <a:pt x="0" y="0"/>
                  </a:moveTo>
                  <a:lnTo>
                    <a:pt x="49" y="86"/>
                  </a:lnTo>
                  <a:lnTo>
                    <a:pt x="99" y="0"/>
                  </a:lnTo>
                  <a:lnTo>
                    <a:pt x="0" y="0"/>
                  </a:lnTo>
                  <a:close/>
                </a:path>
              </a:pathLst>
            </a:custGeom>
            <a:solidFill>
              <a:srgbClr val="231F20"/>
            </a:solidFill>
            <a:ln w="9525">
              <a:noFill/>
              <a:round/>
              <a:headEnd/>
              <a:tailEnd/>
            </a:ln>
          </p:spPr>
          <p:txBody>
            <a:bodyPr/>
            <a:lstStyle/>
            <a:p>
              <a:endParaRPr lang="en-US"/>
            </a:p>
          </p:txBody>
        </p:sp>
        <p:sp>
          <p:nvSpPr>
            <p:cNvPr id="25652" name="Freeform 31"/>
            <p:cNvSpPr>
              <a:spLocks/>
            </p:cNvSpPr>
            <p:nvPr/>
          </p:nvSpPr>
          <p:spPr bwMode="auto">
            <a:xfrm>
              <a:off x="5140" y="4218"/>
              <a:ext cx="0" cy="910"/>
            </a:xfrm>
            <a:custGeom>
              <a:avLst/>
              <a:gdLst>
                <a:gd name="T0" fmla="*/ 0 h 910"/>
                <a:gd name="T1" fmla="*/ 910 h 910"/>
                <a:gd name="T2" fmla="*/ 0 60000 65536"/>
                <a:gd name="T3" fmla="*/ 0 60000 65536"/>
                <a:gd name="T4" fmla="*/ 0 h 910"/>
                <a:gd name="T5" fmla="*/ 910 h 910"/>
              </a:gdLst>
              <a:ahLst/>
              <a:cxnLst>
                <a:cxn ang="T2">
                  <a:pos x="0" y="T0"/>
                </a:cxn>
                <a:cxn ang="T3">
                  <a:pos x="0" y="T1"/>
                </a:cxn>
              </a:cxnLst>
              <a:rect l="0" t="T4" r="0" b="T5"/>
              <a:pathLst>
                <a:path h="910">
                  <a:moveTo>
                    <a:pt x="0" y="0"/>
                  </a:moveTo>
                  <a:lnTo>
                    <a:pt x="0" y="910"/>
                  </a:lnTo>
                </a:path>
              </a:pathLst>
            </a:custGeom>
            <a:noFill/>
            <a:ln w="6350">
              <a:solidFill>
                <a:srgbClr val="231F20"/>
              </a:solidFill>
              <a:prstDash val="dash"/>
              <a:round/>
              <a:headEnd/>
              <a:tailEnd/>
            </a:ln>
          </p:spPr>
          <p:txBody>
            <a:bodyPr/>
            <a:lstStyle/>
            <a:p>
              <a:endParaRPr lang="en-US"/>
            </a:p>
          </p:txBody>
        </p:sp>
        <p:sp>
          <p:nvSpPr>
            <p:cNvPr id="67" name="Rectangle 32"/>
            <p:cNvSpPr>
              <a:spLocks/>
            </p:cNvSpPr>
            <p:nvPr/>
          </p:nvSpPr>
          <p:spPr bwMode="auto">
            <a:xfrm>
              <a:off x="4679" y="5200"/>
              <a:ext cx="1140" cy="664"/>
            </a:xfrm>
            <a:prstGeom prst="rect">
              <a:avLst/>
            </a:prstGeom>
            <a:solidFill>
              <a:schemeClr val="accent3">
                <a:lumMod val="60000"/>
                <a:lumOff val="40000"/>
              </a:schemeClr>
            </a:solidFill>
            <a:ln w="6349">
              <a:solidFill>
                <a:schemeClr val="accent3">
                  <a:lumMod val="75000"/>
                </a:schemeClr>
              </a:solidFill>
              <a:miter lim="800000"/>
              <a:headEnd/>
              <a:tailEnd/>
            </a:ln>
          </p:spPr>
          <p:txBody>
            <a:bodyPr anchor="ctr" anchorCtr="1"/>
            <a:lstStyle/>
            <a:p>
              <a:pPr>
                <a:defRPr/>
              </a:pPr>
              <a:r>
                <a:rPr lang="en-US" sz="600" b="1">
                  <a:latin typeface="Tahoma" pitchFamily="34" charset="0"/>
                  <a:cs typeface="Tahoma" pitchFamily="34" charset="0"/>
                </a:rPr>
                <a:t>(Other Employee 2 Orders)</a:t>
              </a:r>
            </a:p>
          </p:txBody>
        </p:sp>
        <p:sp>
          <p:nvSpPr>
            <p:cNvPr id="25654" name="Freeform 33"/>
            <p:cNvSpPr>
              <a:spLocks/>
            </p:cNvSpPr>
            <p:nvPr/>
          </p:nvSpPr>
          <p:spPr bwMode="auto">
            <a:xfrm>
              <a:off x="5090" y="5113"/>
              <a:ext cx="99" cy="86"/>
            </a:xfrm>
            <a:custGeom>
              <a:avLst/>
              <a:gdLst>
                <a:gd name="T0" fmla="*/ 0 w 99"/>
                <a:gd name="T1" fmla="*/ 0 h 86"/>
                <a:gd name="T2" fmla="*/ 49 w 99"/>
                <a:gd name="T3" fmla="*/ 86 h 86"/>
                <a:gd name="T4" fmla="*/ 99 w 99"/>
                <a:gd name="T5" fmla="*/ 0 h 86"/>
                <a:gd name="T6" fmla="*/ 0 w 99"/>
                <a:gd name="T7" fmla="*/ 0 h 86"/>
                <a:gd name="T8" fmla="*/ 0 60000 65536"/>
                <a:gd name="T9" fmla="*/ 0 60000 65536"/>
                <a:gd name="T10" fmla="*/ 0 60000 65536"/>
                <a:gd name="T11" fmla="*/ 0 60000 65536"/>
                <a:gd name="T12" fmla="*/ 0 w 99"/>
                <a:gd name="T13" fmla="*/ 0 h 86"/>
                <a:gd name="T14" fmla="*/ 99 w 99"/>
                <a:gd name="T15" fmla="*/ 86 h 86"/>
              </a:gdLst>
              <a:ahLst/>
              <a:cxnLst>
                <a:cxn ang="T8">
                  <a:pos x="T0" y="T1"/>
                </a:cxn>
                <a:cxn ang="T9">
                  <a:pos x="T2" y="T3"/>
                </a:cxn>
                <a:cxn ang="T10">
                  <a:pos x="T4" y="T5"/>
                </a:cxn>
                <a:cxn ang="T11">
                  <a:pos x="T6" y="T7"/>
                </a:cxn>
              </a:cxnLst>
              <a:rect l="T12" t="T13" r="T14" b="T15"/>
              <a:pathLst>
                <a:path w="99" h="86">
                  <a:moveTo>
                    <a:pt x="0" y="0"/>
                  </a:moveTo>
                  <a:lnTo>
                    <a:pt x="49" y="86"/>
                  </a:lnTo>
                  <a:lnTo>
                    <a:pt x="99" y="0"/>
                  </a:lnTo>
                  <a:lnTo>
                    <a:pt x="0" y="0"/>
                  </a:lnTo>
                  <a:close/>
                </a:path>
              </a:pathLst>
            </a:custGeom>
            <a:solidFill>
              <a:srgbClr val="231F20"/>
            </a:solidFill>
            <a:ln w="9525">
              <a:noFill/>
              <a:round/>
              <a:headEnd/>
              <a:tailEnd/>
            </a:ln>
          </p:spPr>
          <p:txBody>
            <a:bodyPr/>
            <a:lstStyle/>
            <a:p>
              <a:endParaRPr lang="en-US"/>
            </a:p>
          </p:txBody>
        </p:sp>
        <p:sp>
          <p:nvSpPr>
            <p:cNvPr id="25655" name="Freeform 34"/>
            <p:cNvSpPr>
              <a:spLocks/>
            </p:cNvSpPr>
            <p:nvPr/>
          </p:nvSpPr>
          <p:spPr bwMode="auto">
            <a:xfrm>
              <a:off x="3260" y="5532"/>
              <a:ext cx="1420" cy="0"/>
            </a:xfrm>
            <a:custGeom>
              <a:avLst/>
              <a:gdLst>
                <a:gd name="T0" fmla="*/ 1419 w 1420"/>
                <a:gd name="T1" fmla="*/ 0 w 1420"/>
                <a:gd name="T2" fmla="*/ 0 60000 65536"/>
                <a:gd name="T3" fmla="*/ 0 60000 65536"/>
                <a:gd name="T4" fmla="*/ 0 w 1420"/>
                <a:gd name="T5" fmla="*/ 1420 w 1420"/>
              </a:gdLst>
              <a:ahLst/>
              <a:cxnLst>
                <a:cxn ang="T2">
                  <a:pos x="T0" y="0"/>
                </a:cxn>
                <a:cxn ang="T3">
                  <a:pos x="T1" y="0"/>
                </a:cxn>
              </a:cxnLst>
              <a:rect l="T4" t="0" r="T5" b="0"/>
              <a:pathLst>
                <a:path w="1420">
                  <a:moveTo>
                    <a:pt x="1419" y="0"/>
                  </a:moveTo>
                  <a:lnTo>
                    <a:pt x="0" y="0"/>
                  </a:lnTo>
                </a:path>
              </a:pathLst>
            </a:custGeom>
            <a:noFill/>
            <a:ln w="6350">
              <a:solidFill>
                <a:srgbClr val="231F20"/>
              </a:solidFill>
              <a:prstDash val="dash"/>
              <a:round/>
              <a:headEnd/>
              <a:tailEnd/>
            </a:ln>
          </p:spPr>
          <p:txBody>
            <a:bodyPr/>
            <a:lstStyle/>
            <a:p>
              <a:endParaRPr lang="en-US"/>
            </a:p>
          </p:txBody>
        </p:sp>
        <p:sp>
          <p:nvSpPr>
            <p:cNvPr id="70" name="Rectangle 35"/>
            <p:cNvSpPr>
              <a:spLocks/>
            </p:cNvSpPr>
            <p:nvPr/>
          </p:nvSpPr>
          <p:spPr bwMode="auto">
            <a:xfrm>
              <a:off x="2049" y="5200"/>
              <a:ext cx="1140" cy="664"/>
            </a:xfrm>
            <a:prstGeom prst="rect">
              <a:avLst/>
            </a:prstGeom>
            <a:solidFill>
              <a:schemeClr val="accent3">
                <a:lumMod val="60000"/>
                <a:lumOff val="40000"/>
              </a:schemeClr>
            </a:solidFill>
            <a:ln w="6349">
              <a:solidFill>
                <a:schemeClr val="accent3">
                  <a:lumMod val="75000"/>
                </a:schemeClr>
              </a:solidFill>
              <a:miter lim="800000"/>
              <a:headEnd/>
              <a:tailEnd/>
            </a:ln>
          </p:spPr>
          <p:txBody>
            <a:bodyPr anchor="ctr" anchorCtr="1"/>
            <a:lstStyle/>
            <a:p>
              <a:pPr>
                <a:defRPr/>
              </a:pPr>
              <a:r>
                <a:rPr lang="en-US" sz="600" b="1">
                  <a:latin typeface="Tahoma" pitchFamily="34" charset="0"/>
                  <a:cs typeface="Tahoma" pitchFamily="34" charset="0"/>
                </a:rPr>
                <a:t>Employee:2</a:t>
              </a:r>
            </a:p>
          </p:txBody>
        </p:sp>
        <p:sp>
          <p:nvSpPr>
            <p:cNvPr id="25657" name="Freeform 36"/>
            <p:cNvSpPr>
              <a:spLocks/>
            </p:cNvSpPr>
            <p:nvPr/>
          </p:nvSpPr>
          <p:spPr bwMode="auto">
            <a:xfrm>
              <a:off x="3188" y="5482"/>
              <a:ext cx="87" cy="100"/>
            </a:xfrm>
            <a:custGeom>
              <a:avLst/>
              <a:gdLst>
                <a:gd name="T0" fmla="*/ 86 w 87"/>
                <a:gd name="T1" fmla="*/ 0 h 100"/>
                <a:gd name="T2" fmla="*/ 0 w 87"/>
                <a:gd name="T3" fmla="*/ 49 h 100"/>
                <a:gd name="T4" fmla="*/ 86 w 87"/>
                <a:gd name="T5" fmla="*/ 99 h 100"/>
                <a:gd name="T6" fmla="*/ 86 w 87"/>
                <a:gd name="T7" fmla="*/ 0 h 100"/>
                <a:gd name="T8" fmla="*/ 0 60000 65536"/>
                <a:gd name="T9" fmla="*/ 0 60000 65536"/>
                <a:gd name="T10" fmla="*/ 0 60000 65536"/>
                <a:gd name="T11" fmla="*/ 0 60000 65536"/>
                <a:gd name="T12" fmla="*/ 0 w 87"/>
                <a:gd name="T13" fmla="*/ 0 h 100"/>
                <a:gd name="T14" fmla="*/ 87 w 87"/>
                <a:gd name="T15" fmla="*/ 100 h 100"/>
              </a:gdLst>
              <a:ahLst/>
              <a:cxnLst>
                <a:cxn ang="T8">
                  <a:pos x="T0" y="T1"/>
                </a:cxn>
                <a:cxn ang="T9">
                  <a:pos x="T2" y="T3"/>
                </a:cxn>
                <a:cxn ang="T10">
                  <a:pos x="T4" y="T5"/>
                </a:cxn>
                <a:cxn ang="T11">
                  <a:pos x="T6" y="T7"/>
                </a:cxn>
              </a:cxnLst>
              <a:rect l="T12" t="T13" r="T14" b="T15"/>
              <a:pathLst>
                <a:path w="87" h="100">
                  <a:moveTo>
                    <a:pt x="86" y="0"/>
                  </a:moveTo>
                  <a:lnTo>
                    <a:pt x="0" y="49"/>
                  </a:lnTo>
                  <a:lnTo>
                    <a:pt x="86" y="99"/>
                  </a:lnTo>
                  <a:lnTo>
                    <a:pt x="86" y="0"/>
                  </a:lnTo>
                  <a:close/>
                </a:path>
              </a:pathLst>
            </a:custGeom>
            <a:solidFill>
              <a:srgbClr val="231F20"/>
            </a:solidFill>
            <a:ln w="9525">
              <a:noFill/>
              <a:round/>
              <a:headEnd/>
              <a:tailEnd/>
            </a:ln>
          </p:spPr>
          <p:txBody>
            <a:bodyPr/>
            <a:lstStyle/>
            <a:p>
              <a:endParaRPr lang="en-US"/>
            </a:p>
          </p:txBody>
        </p:sp>
        <p:sp>
          <p:nvSpPr>
            <p:cNvPr id="25658" name="Freeform 37"/>
            <p:cNvSpPr>
              <a:spLocks/>
            </p:cNvSpPr>
            <p:nvPr/>
          </p:nvSpPr>
          <p:spPr bwMode="auto">
            <a:xfrm>
              <a:off x="5140" y="2298"/>
              <a:ext cx="0" cy="1183"/>
            </a:xfrm>
            <a:custGeom>
              <a:avLst/>
              <a:gdLst>
                <a:gd name="T0" fmla="*/ 0 h 1183"/>
                <a:gd name="T1" fmla="*/ 1183 h 1183"/>
                <a:gd name="T2" fmla="*/ 0 60000 65536"/>
                <a:gd name="T3" fmla="*/ 0 60000 65536"/>
                <a:gd name="T4" fmla="*/ 0 h 1183"/>
                <a:gd name="T5" fmla="*/ 1183 h 1183"/>
              </a:gdLst>
              <a:ahLst/>
              <a:cxnLst>
                <a:cxn ang="T2">
                  <a:pos x="0" y="T0"/>
                </a:cxn>
                <a:cxn ang="T3">
                  <a:pos x="0" y="T1"/>
                </a:cxn>
              </a:cxnLst>
              <a:rect l="0" t="T4" r="0" b="T5"/>
              <a:pathLst>
                <a:path h="1183">
                  <a:moveTo>
                    <a:pt x="0" y="0"/>
                  </a:moveTo>
                  <a:lnTo>
                    <a:pt x="0" y="1183"/>
                  </a:lnTo>
                </a:path>
              </a:pathLst>
            </a:custGeom>
            <a:noFill/>
            <a:ln w="9525">
              <a:solidFill>
                <a:srgbClr val="231F20"/>
              </a:solidFill>
              <a:prstDash val="dash"/>
              <a:round/>
              <a:headEnd/>
              <a:tailEnd/>
            </a:ln>
          </p:spPr>
          <p:txBody>
            <a:bodyPr/>
            <a:lstStyle/>
            <a:p>
              <a:endParaRPr lang="en-US"/>
            </a:p>
          </p:txBody>
        </p:sp>
        <p:sp>
          <p:nvSpPr>
            <p:cNvPr id="25659" name="Freeform 38"/>
            <p:cNvSpPr>
              <a:spLocks/>
            </p:cNvSpPr>
            <p:nvPr/>
          </p:nvSpPr>
          <p:spPr bwMode="auto">
            <a:xfrm>
              <a:off x="5090" y="3467"/>
              <a:ext cx="99" cy="86"/>
            </a:xfrm>
            <a:custGeom>
              <a:avLst/>
              <a:gdLst>
                <a:gd name="T0" fmla="*/ 0 w 99"/>
                <a:gd name="T1" fmla="*/ 0 h 86"/>
                <a:gd name="T2" fmla="*/ 49 w 99"/>
                <a:gd name="T3" fmla="*/ 86 h 86"/>
                <a:gd name="T4" fmla="*/ 99 w 99"/>
                <a:gd name="T5" fmla="*/ 0 h 86"/>
                <a:gd name="T6" fmla="*/ 0 w 99"/>
                <a:gd name="T7" fmla="*/ 0 h 86"/>
                <a:gd name="T8" fmla="*/ 0 60000 65536"/>
                <a:gd name="T9" fmla="*/ 0 60000 65536"/>
                <a:gd name="T10" fmla="*/ 0 60000 65536"/>
                <a:gd name="T11" fmla="*/ 0 60000 65536"/>
                <a:gd name="T12" fmla="*/ 0 w 99"/>
                <a:gd name="T13" fmla="*/ 0 h 86"/>
                <a:gd name="T14" fmla="*/ 99 w 99"/>
                <a:gd name="T15" fmla="*/ 86 h 86"/>
              </a:gdLst>
              <a:ahLst/>
              <a:cxnLst>
                <a:cxn ang="T8">
                  <a:pos x="T0" y="T1"/>
                </a:cxn>
                <a:cxn ang="T9">
                  <a:pos x="T2" y="T3"/>
                </a:cxn>
                <a:cxn ang="T10">
                  <a:pos x="T4" y="T5"/>
                </a:cxn>
                <a:cxn ang="T11">
                  <a:pos x="T6" y="T7"/>
                </a:cxn>
              </a:cxnLst>
              <a:rect l="T12" t="T13" r="T14" b="T15"/>
              <a:pathLst>
                <a:path w="99" h="86">
                  <a:moveTo>
                    <a:pt x="0" y="0"/>
                  </a:moveTo>
                  <a:lnTo>
                    <a:pt x="49" y="86"/>
                  </a:lnTo>
                  <a:lnTo>
                    <a:pt x="99" y="0"/>
                  </a:lnTo>
                  <a:lnTo>
                    <a:pt x="0" y="0"/>
                  </a:lnTo>
                  <a:close/>
                </a:path>
              </a:pathLst>
            </a:custGeom>
            <a:solidFill>
              <a:srgbClr val="231F20"/>
            </a:solidFill>
            <a:ln w="9525">
              <a:noFill/>
              <a:round/>
              <a:headEnd/>
              <a:tailEnd/>
            </a:ln>
          </p:spPr>
          <p:txBody>
            <a:bodyPr/>
            <a:lstStyle/>
            <a:p>
              <a:endParaRPr lang="en-US"/>
            </a:p>
          </p:txBody>
        </p:sp>
        <p:sp>
          <p:nvSpPr>
            <p:cNvPr id="25660" name="Freeform 39"/>
            <p:cNvSpPr>
              <a:spLocks/>
            </p:cNvSpPr>
            <p:nvPr/>
          </p:nvSpPr>
          <p:spPr bwMode="auto">
            <a:xfrm>
              <a:off x="3230" y="2227"/>
              <a:ext cx="0" cy="295"/>
            </a:xfrm>
            <a:custGeom>
              <a:avLst/>
              <a:gdLst>
                <a:gd name="T0" fmla="*/ 0 h 295"/>
                <a:gd name="T1" fmla="*/ 294 h 295"/>
                <a:gd name="T2" fmla="*/ 0 60000 65536"/>
                <a:gd name="T3" fmla="*/ 0 60000 65536"/>
                <a:gd name="T4" fmla="*/ 0 h 295"/>
                <a:gd name="T5" fmla="*/ 295 h 295"/>
              </a:gdLst>
              <a:ahLst/>
              <a:cxnLst>
                <a:cxn ang="T2">
                  <a:pos x="0" y="T0"/>
                </a:cxn>
                <a:cxn ang="T3">
                  <a:pos x="0" y="T1"/>
                </a:cxn>
              </a:cxnLst>
              <a:rect l="0" t="T4" r="0" b="T5"/>
              <a:pathLst>
                <a:path h="295">
                  <a:moveTo>
                    <a:pt x="0" y="0"/>
                  </a:moveTo>
                  <a:lnTo>
                    <a:pt x="0" y="294"/>
                  </a:lnTo>
                </a:path>
              </a:pathLst>
            </a:custGeom>
            <a:noFill/>
            <a:ln w="9525">
              <a:solidFill>
                <a:srgbClr val="231F20"/>
              </a:solidFill>
              <a:prstDash val="dash"/>
              <a:round/>
              <a:headEnd/>
              <a:tailEnd/>
            </a:ln>
          </p:spPr>
          <p:txBody>
            <a:bodyPr/>
            <a:lstStyle/>
            <a:p>
              <a:endParaRPr lang="en-US"/>
            </a:p>
          </p:txBody>
        </p:sp>
        <p:sp>
          <p:nvSpPr>
            <p:cNvPr id="25661" name="Freeform 40"/>
            <p:cNvSpPr>
              <a:spLocks/>
            </p:cNvSpPr>
            <p:nvPr/>
          </p:nvSpPr>
          <p:spPr bwMode="auto">
            <a:xfrm>
              <a:off x="3180" y="2507"/>
              <a:ext cx="100" cy="87"/>
            </a:xfrm>
            <a:custGeom>
              <a:avLst/>
              <a:gdLst>
                <a:gd name="T0" fmla="*/ 0 w 100"/>
                <a:gd name="T1" fmla="*/ 0 h 87"/>
                <a:gd name="T2" fmla="*/ 49 w 100"/>
                <a:gd name="T3" fmla="*/ 86 h 87"/>
                <a:gd name="T4" fmla="*/ 99 w 100"/>
                <a:gd name="T5" fmla="*/ 0 h 87"/>
                <a:gd name="T6" fmla="*/ 0 w 100"/>
                <a:gd name="T7" fmla="*/ 0 h 87"/>
                <a:gd name="T8" fmla="*/ 0 60000 65536"/>
                <a:gd name="T9" fmla="*/ 0 60000 65536"/>
                <a:gd name="T10" fmla="*/ 0 60000 65536"/>
                <a:gd name="T11" fmla="*/ 0 60000 65536"/>
                <a:gd name="T12" fmla="*/ 0 w 100"/>
                <a:gd name="T13" fmla="*/ 0 h 87"/>
                <a:gd name="T14" fmla="*/ 100 w 100"/>
                <a:gd name="T15" fmla="*/ 87 h 87"/>
              </a:gdLst>
              <a:ahLst/>
              <a:cxnLst>
                <a:cxn ang="T8">
                  <a:pos x="T0" y="T1"/>
                </a:cxn>
                <a:cxn ang="T9">
                  <a:pos x="T2" y="T3"/>
                </a:cxn>
                <a:cxn ang="T10">
                  <a:pos x="T4" y="T5"/>
                </a:cxn>
                <a:cxn ang="T11">
                  <a:pos x="T6" y="T7"/>
                </a:cxn>
              </a:cxnLst>
              <a:rect l="T12" t="T13" r="T14" b="T15"/>
              <a:pathLst>
                <a:path w="100" h="87">
                  <a:moveTo>
                    <a:pt x="0" y="0"/>
                  </a:moveTo>
                  <a:lnTo>
                    <a:pt x="49" y="86"/>
                  </a:lnTo>
                  <a:lnTo>
                    <a:pt x="99" y="0"/>
                  </a:lnTo>
                  <a:lnTo>
                    <a:pt x="0" y="0"/>
                  </a:lnTo>
                  <a:close/>
                </a:path>
              </a:pathLst>
            </a:custGeom>
            <a:solidFill>
              <a:srgbClr val="231F20"/>
            </a:solidFill>
            <a:ln w="9525">
              <a:noFill/>
              <a:round/>
              <a:headEnd/>
              <a:tailEnd/>
            </a:ln>
          </p:spPr>
          <p:txBody>
            <a:bodyPr/>
            <a:lstStyle/>
            <a:p>
              <a:endParaRPr lang="en-US"/>
            </a:p>
          </p:txBody>
        </p:sp>
        <p:sp>
          <p:nvSpPr>
            <p:cNvPr id="25662" name="Freeform 41"/>
            <p:cNvSpPr>
              <a:spLocks/>
            </p:cNvSpPr>
            <p:nvPr/>
          </p:nvSpPr>
          <p:spPr bwMode="auto">
            <a:xfrm>
              <a:off x="3230" y="3258"/>
              <a:ext cx="0" cy="295"/>
            </a:xfrm>
            <a:custGeom>
              <a:avLst/>
              <a:gdLst>
                <a:gd name="T0" fmla="*/ 0 h 295"/>
                <a:gd name="T1" fmla="*/ 294 h 295"/>
                <a:gd name="T2" fmla="*/ 0 60000 65536"/>
                <a:gd name="T3" fmla="*/ 0 60000 65536"/>
                <a:gd name="T4" fmla="*/ 0 h 295"/>
                <a:gd name="T5" fmla="*/ 295 h 295"/>
              </a:gdLst>
              <a:ahLst/>
              <a:cxnLst>
                <a:cxn ang="T2">
                  <a:pos x="0" y="T0"/>
                </a:cxn>
                <a:cxn ang="T3">
                  <a:pos x="0" y="T1"/>
                </a:cxn>
              </a:cxnLst>
              <a:rect l="0" t="T4" r="0" b="T5"/>
              <a:pathLst>
                <a:path h="295">
                  <a:moveTo>
                    <a:pt x="0" y="0"/>
                  </a:moveTo>
                  <a:lnTo>
                    <a:pt x="0" y="294"/>
                  </a:lnTo>
                </a:path>
              </a:pathLst>
            </a:custGeom>
            <a:noFill/>
            <a:ln w="9525">
              <a:solidFill>
                <a:srgbClr val="231F20"/>
              </a:solidFill>
              <a:prstDash val="dash"/>
              <a:round/>
              <a:headEnd/>
              <a:tailEnd/>
            </a:ln>
          </p:spPr>
          <p:txBody>
            <a:bodyPr/>
            <a:lstStyle/>
            <a:p>
              <a:endParaRPr lang="en-US"/>
            </a:p>
          </p:txBody>
        </p:sp>
        <p:sp>
          <p:nvSpPr>
            <p:cNvPr id="25663" name="Freeform 42"/>
            <p:cNvSpPr>
              <a:spLocks/>
            </p:cNvSpPr>
            <p:nvPr/>
          </p:nvSpPr>
          <p:spPr bwMode="auto">
            <a:xfrm>
              <a:off x="3180" y="3538"/>
              <a:ext cx="100" cy="86"/>
            </a:xfrm>
            <a:custGeom>
              <a:avLst/>
              <a:gdLst>
                <a:gd name="T0" fmla="*/ 99 w 100"/>
                <a:gd name="T1" fmla="*/ 0 h 86"/>
                <a:gd name="T2" fmla="*/ 0 w 100"/>
                <a:gd name="T3" fmla="*/ 0 h 86"/>
                <a:gd name="T4" fmla="*/ 49 w 100"/>
                <a:gd name="T5" fmla="*/ 86 h 86"/>
                <a:gd name="T6" fmla="*/ 99 w 100"/>
                <a:gd name="T7" fmla="*/ 0 h 86"/>
                <a:gd name="T8" fmla="*/ 0 60000 65536"/>
                <a:gd name="T9" fmla="*/ 0 60000 65536"/>
                <a:gd name="T10" fmla="*/ 0 60000 65536"/>
                <a:gd name="T11" fmla="*/ 0 60000 65536"/>
                <a:gd name="T12" fmla="*/ 0 w 100"/>
                <a:gd name="T13" fmla="*/ 0 h 86"/>
                <a:gd name="T14" fmla="*/ 100 w 100"/>
                <a:gd name="T15" fmla="*/ 86 h 86"/>
              </a:gdLst>
              <a:ahLst/>
              <a:cxnLst>
                <a:cxn ang="T8">
                  <a:pos x="T0" y="T1"/>
                </a:cxn>
                <a:cxn ang="T9">
                  <a:pos x="T2" y="T3"/>
                </a:cxn>
                <a:cxn ang="T10">
                  <a:pos x="T4" y="T5"/>
                </a:cxn>
                <a:cxn ang="T11">
                  <a:pos x="T6" y="T7"/>
                </a:cxn>
              </a:cxnLst>
              <a:rect l="T12" t="T13" r="T14" b="T15"/>
              <a:pathLst>
                <a:path w="100" h="86">
                  <a:moveTo>
                    <a:pt x="99" y="0"/>
                  </a:moveTo>
                  <a:lnTo>
                    <a:pt x="0" y="0"/>
                  </a:lnTo>
                  <a:lnTo>
                    <a:pt x="49" y="86"/>
                  </a:lnTo>
                  <a:lnTo>
                    <a:pt x="99" y="0"/>
                  </a:lnTo>
                  <a:close/>
                </a:path>
              </a:pathLst>
            </a:custGeom>
            <a:solidFill>
              <a:srgbClr val="231F20"/>
            </a:solidFill>
            <a:ln w="9525">
              <a:noFill/>
              <a:round/>
              <a:headEnd/>
              <a:tailEnd/>
            </a:ln>
          </p:spPr>
          <p:txBody>
            <a:bodyPr/>
            <a:lstStyle/>
            <a:p>
              <a:endParaRPr lang="en-US"/>
            </a:p>
          </p:txBody>
        </p:sp>
        <p:sp>
          <p:nvSpPr>
            <p:cNvPr id="25664" name="Freeform 43"/>
            <p:cNvSpPr>
              <a:spLocks/>
            </p:cNvSpPr>
            <p:nvPr/>
          </p:nvSpPr>
          <p:spPr bwMode="auto">
            <a:xfrm>
              <a:off x="5820" y="3885"/>
              <a:ext cx="409" cy="0"/>
            </a:xfrm>
            <a:custGeom>
              <a:avLst/>
              <a:gdLst>
                <a:gd name="T0" fmla="*/ 0 w 409"/>
                <a:gd name="T1" fmla="*/ 408 w 409"/>
                <a:gd name="T2" fmla="*/ 0 60000 65536"/>
                <a:gd name="T3" fmla="*/ 0 60000 65536"/>
                <a:gd name="T4" fmla="*/ 0 w 409"/>
                <a:gd name="T5" fmla="*/ 409 w 409"/>
              </a:gdLst>
              <a:ahLst/>
              <a:cxnLst>
                <a:cxn ang="T2">
                  <a:pos x="T0" y="0"/>
                </a:cxn>
                <a:cxn ang="T3">
                  <a:pos x="T1" y="0"/>
                </a:cxn>
              </a:cxnLst>
              <a:rect l="T4" t="0" r="T5" b="0"/>
              <a:pathLst>
                <a:path w="409">
                  <a:moveTo>
                    <a:pt x="0" y="0"/>
                  </a:moveTo>
                  <a:lnTo>
                    <a:pt x="408" y="0"/>
                  </a:lnTo>
                </a:path>
              </a:pathLst>
            </a:custGeom>
            <a:noFill/>
            <a:ln w="6350">
              <a:solidFill>
                <a:srgbClr val="231F20"/>
              </a:solidFill>
              <a:round/>
              <a:headEnd/>
              <a:tailEnd/>
            </a:ln>
          </p:spPr>
          <p:txBody>
            <a:bodyPr/>
            <a:lstStyle/>
            <a:p>
              <a:endParaRPr lang="en-US"/>
            </a:p>
          </p:txBody>
        </p:sp>
        <p:sp>
          <p:nvSpPr>
            <p:cNvPr id="79" name="Rectangle 44"/>
            <p:cNvSpPr>
              <a:spLocks/>
            </p:cNvSpPr>
            <p:nvPr/>
          </p:nvSpPr>
          <p:spPr bwMode="auto">
            <a:xfrm>
              <a:off x="6300" y="3554"/>
              <a:ext cx="1140" cy="664"/>
            </a:xfrm>
            <a:prstGeom prst="rect">
              <a:avLst/>
            </a:prstGeom>
            <a:solidFill>
              <a:schemeClr val="accent3">
                <a:lumMod val="60000"/>
                <a:lumOff val="40000"/>
              </a:schemeClr>
            </a:solidFill>
            <a:ln w="6350">
              <a:solidFill>
                <a:schemeClr val="accent3">
                  <a:lumMod val="75000"/>
                </a:schemeClr>
              </a:solidFill>
              <a:miter lim="800000"/>
              <a:headEnd/>
              <a:tailEnd/>
            </a:ln>
          </p:spPr>
          <p:txBody>
            <a:bodyPr anchor="ctr" anchorCtr="1"/>
            <a:lstStyle/>
            <a:p>
              <a:pPr>
                <a:defRPr/>
              </a:pPr>
              <a:r>
                <a:rPr lang="en-US" sz="600" b="1">
                  <a:latin typeface="Tahoma" pitchFamily="34" charset="0"/>
                  <a:cs typeface="Tahoma" pitchFamily="34" charset="0"/>
                </a:rPr>
                <a:t>Order Detail: Product 7</a:t>
              </a:r>
            </a:p>
            <a:p>
              <a:pPr>
                <a:defRPr/>
              </a:pPr>
              <a:endParaRPr lang="en-US" sz="600" b="1">
                <a:latin typeface="Tahoma" pitchFamily="34" charset="0"/>
                <a:cs typeface="Tahoma" pitchFamily="34" charset="0"/>
              </a:endParaRPr>
            </a:p>
          </p:txBody>
        </p:sp>
        <p:sp>
          <p:nvSpPr>
            <p:cNvPr id="25666" name="Freeform 45"/>
            <p:cNvSpPr>
              <a:spLocks/>
            </p:cNvSpPr>
            <p:nvPr/>
          </p:nvSpPr>
          <p:spPr bwMode="auto">
            <a:xfrm>
              <a:off x="6871" y="4218"/>
              <a:ext cx="0" cy="408"/>
            </a:xfrm>
            <a:custGeom>
              <a:avLst/>
              <a:gdLst>
                <a:gd name="T0" fmla="*/ 0 h 408"/>
                <a:gd name="T1" fmla="*/ 408 h 408"/>
                <a:gd name="T2" fmla="*/ 0 60000 65536"/>
                <a:gd name="T3" fmla="*/ 0 60000 65536"/>
                <a:gd name="T4" fmla="*/ 0 h 408"/>
                <a:gd name="T5" fmla="*/ 408 h 408"/>
              </a:gdLst>
              <a:ahLst/>
              <a:cxnLst>
                <a:cxn ang="T2">
                  <a:pos x="0" y="T0"/>
                </a:cxn>
                <a:cxn ang="T3">
                  <a:pos x="0" y="T1"/>
                </a:cxn>
              </a:cxnLst>
              <a:rect l="0" t="T4" r="0" b="T5"/>
              <a:pathLst>
                <a:path h="408">
                  <a:moveTo>
                    <a:pt x="0" y="0"/>
                  </a:moveTo>
                  <a:lnTo>
                    <a:pt x="0" y="408"/>
                  </a:lnTo>
                </a:path>
              </a:pathLst>
            </a:custGeom>
            <a:noFill/>
            <a:ln w="6350">
              <a:solidFill>
                <a:srgbClr val="231F20"/>
              </a:solidFill>
              <a:round/>
              <a:headEnd/>
              <a:tailEnd/>
            </a:ln>
          </p:spPr>
          <p:txBody>
            <a:bodyPr/>
            <a:lstStyle/>
            <a:p>
              <a:endParaRPr lang="en-US"/>
            </a:p>
          </p:txBody>
        </p:sp>
        <p:sp>
          <p:nvSpPr>
            <p:cNvPr id="81" name="Rectangle 46"/>
            <p:cNvSpPr>
              <a:spLocks/>
            </p:cNvSpPr>
            <p:nvPr/>
          </p:nvSpPr>
          <p:spPr bwMode="auto">
            <a:xfrm>
              <a:off x="6300" y="4699"/>
              <a:ext cx="1140" cy="664"/>
            </a:xfrm>
            <a:prstGeom prst="rect">
              <a:avLst/>
            </a:prstGeom>
            <a:solidFill>
              <a:schemeClr val="accent3">
                <a:lumMod val="60000"/>
                <a:lumOff val="40000"/>
              </a:schemeClr>
            </a:solidFill>
            <a:ln w="6349">
              <a:solidFill>
                <a:schemeClr val="accent3">
                  <a:lumMod val="75000"/>
                </a:schemeClr>
              </a:solidFill>
              <a:miter lim="800000"/>
              <a:headEnd/>
              <a:tailEnd/>
            </a:ln>
          </p:spPr>
          <p:txBody>
            <a:bodyPr anchor="ctr" anchorCtr="1"/>
            <a:lstStyle/>
            <a:p>
              <a:pPr>
                <a:defRPr/>
              </a:pPr>
              <a:r>
                <a:rPr lang="en-US" sz="600" b="1">
                  <a:latin typeface="Tahoma" pitchFamily="34" charset="0"/>
                  <a:cs typeface="Tahoma" pitchFamily="34" charset="0"/>
                </a:rPr>
                <a:t>Order Detail: Product 51</a:t>
              </a:r>
            </a:p>
            <a:p>
              <a:pPr>
                <a:defRPr/>
              </a:pPr>
              <a:endParaRPr lang="en-US" sz="600" b="1">
                <a:latin typeface="Tahoma" pitchFamily="34" charset="0"/>
                <a:cs typeface="Tahoma" pitchFamily="34" charset="0"/>
              </a:endParaRPr>
            </a:p>
          </p:txBody>
        </p:sp>
        <p:sp>
          <p:nvSpPr>
            <p:cNvPr id="25668" name="Freeform 47"/>
            <p:cNvSpPr>
              <a:spLocks/>
            </p:cNvSpPr>
            <p:nvPr/>
          </p:nvSpPr>
          <p:spPr bwMode="auto">
            <a:xfrm>
              <a:off x="6821" y="4611"/>
              <a:ext cx="99" cy="87"/>
            </a:xfrm>
            <a:custGeom>
              <a:avLst/>
              <a:gdLst>
                <a:gd name="T0" fmla="*/ 0 w 99"/>
                <a:gd name="T1" fmla="*/ 0 h 87"/>
                <a:gd name="T2" fmla="*/ 49 w 99"/>
                <a:gd name="T3" fmla="*/ 86 h 87"/>
                <a:gd name="T4" fmla="*/ 99 w 99"/>
                <a:gd name="T5" fmla="*/ 0 h 87"/>
                <a:gd name="T6" fmla="*/ 0 w 99"/>
                <a:gd name="T7" fmla="*/ 0 h 87"/>
                <a:gd name="T8" fmla="*/ 0 60000 65536"/>
                <a:gd name="T9" fmla="*/ 0 60000 65536"/>
                <a:gd name="T10" fmla="*/ 0 60000 65536"/>
                <a:gd name="T11" fmla="*/ 0 60000 65536"/>
                <a:gd name="T12" fmla="*/ 0 w 99"/>
                <a:gd name="T13" fmla="*/ 0 h 87"/>
                <a:gd name="T14" fmla="*/ 99 w 99"/>
                <a:gd name="T15" fmla="*/ 87 h 87"/>
              </a:gdLst>
              <a:ahLst/>
              <a:cxnLst>
                <a:cxn ang="T8">
                  <a:pos x="T0" y="T1"/>
                </a:cxn>
                <a:cxn ang="T9">
                  <a:pos x="T2" y="T3"/>
                </a:cxn>
                <a:cxn ang="T10">
                  <a:pos x="T4" y="T5"/>
                </a:cxn>
                <a:cxn ang="T11">
                  <a:pos x="T6" y="T7"/>
                </a:cxn>
              </a:cxnLst>
              <a:rect l="T12" t="T13" r="T14" b="T15"/>
              <a:pathLst>
                <a:path w="99" h="87">
                  <a:moveTo>
                    <a:pt x="0" y="0"/>
                  </a:moveTo>
                  <a:lnTo>
                    <a:pt x="49" y="86"/>
                  </a:lnTo>
                  <a:lnTo>
                    <a:pt x="99" y="0"/>
                  </a:lnTo>
                  <a:lnTo>
                    <a:pt x="0" y="0"/>
                  </a:lnTo>
                  <a:close/>
                </a:path>
              </a:pathLst>
            </a:custGeom>
            <a:solidFill>
              <a:srgbClr val="231F20"/>
            </a:solidFill>
            <a:ln w="9525">
              <a:noFill/>
              <a:round/>
              <a:headEnd/>
              <a:tailEnd/>
            </a:ln>
          </p:spPr>
          <p:txBody>
            <a:bodyPr/>
            <a:lstStyle/>
            <a:p>
              <a:endParaRPr lang="en-US"/>
            </a:p>
          </p:txBody>
        </p:sp>
        <p:sp>
          <p:nvSpPr>
            <p:cNvPr id="25669" name="Freeform 48"/>
            <p:cNvSpPr>
              <a:spLocks/>
            </p:cNvSpPr>
            <p:nvPr/>
          </p:nvSpPr>
          <p:spPr bwMode="auto">
            <a:xfrm>
              <a:off x="6214" y="3836"/>
              <a:ext cx="86" cy="99"/>
            </a:xfrm>
            <a:custGeom>
              <a:avLst/>
              <a:gdLst>
                <a:gd name="T0" fmla="*/ 0 w 86"/>
                <a:gd name="T1" fmla="*/ 99 h 99"/>
                <a:gd name="T2" fmla="*/ 86 w 86"/>
                <a:gd name="T3" fmla="*/ 49 h 99"/>
                <a:gd name="T4" fmla="*/ 0 w 86"/>
                <a:gd name="T5" fmla="*/ 0 h 99"/>
                <a:gd name="T6" fmla="*/ 0 w 86"/>
                <a:gd name="T7" fmla="*/ 99 h 99"/>
                <a:gd name="T8" fmla="*/ 0 60000 65536"/>
                <a:gd name="T9" fmla="*/ 0 60000 65536"/>
                <a:gd name="T10" fmla="*/ 0 60000 65536"/>
                <a:gd name="T11" fmla="*/ 0 60000 65536"/>
                <a:gd name="T12" fmla="*/ 0 w 86"/>
                <a:gd name="T13" fmla="*/ 0 h 99"/>
                <a:gd name="T14" fmla="*/ 86 w 86"/>
                <a:gd name="T15" fmla="*/ 99 h 99"/>
              </a:gdLst>
              <a:ahLst/>
              <a:cxnLst>
                <a:cxn ang="T8">
                  <a:pos x="T0" y="T1"/>
                </a:cxn>
                <a:cxn ang="T9">
                  <a:pos x="T2" y="T3"/>
                </a:cxn>
                <a:cxn ang="T10">
                  <a:pos x="T4" y="T5"/>
                </a:cxn>
                <a:cxn ang="T11">
                  <a:pos x="T6" y="T7"/>
                </a:cxn>
              </a:cxnLst>
              <a:rect l="T12" t="T13" r="T14" b="T15"/>
              <a:pathLst>
                <a:path w="86" h="99">
                  <a:moveTo>
                    <a:pt x="0" y="99"/>
                  </a:moveTo>
                  <a:lnTo>
                    <a:pt x="86" y="49"/>
                  </a:lnTo>
                  <a:lnTo>
                    <a:pt x="0" y="0"/>
                  </a:lnTo>
                  <a:lnTo>
                    <a:pt x="0" y="99"/>
                  </a:lnTo>
                  <a:close/>
                </a:path>
              </a:pathLst>
            </a:custGeom>
            <a:solidFill>
              <a:srgbClr val="231F20"/>
            </a:solidFill>
            <a:ln w="9525">
              <a:noFill/>
              <a:round/>
              <a:headEnd/>
              <a:tailEnd/>
            </a:ln>
          </p:spPr>
          <p:txBody>
            <a:bodyPr/>
            <a:lstStyle/>
            <a:p>
              <a:endParaRPr lang="en-US"/>
            </a:p>
          </p:txBody>
        </p:sp>
        <p:sp>
          <p:nvSpPr>
            <p:cNvPr id="25670" name="Freeform 49"/>
            <p:cNvSpPr>
              <a:spLocks/>
            </p:cNvSpPr>
            <p:nvPr/>
          </p:nvSpPr>
          <p:spPr bwMode="auto">
            <a:xfrm>
              <a:off x="5361" y="4289"/>
              <a:ext cx="939" cy="741"/>
            </a:xfrm>
            <a:custGeom>
              <a:avLst/>
              <a:gdLst>
                <a:gd name="T0" fmla="*/ 939 w 939"/>
                <a:gd name="T1" fmla="*/ 740 h 741"/>
                <a:gd name="T2" fmla="*/ 0 w 939"/>
                <a:gd name="T3" fmla="*/ 740 h 741"/>
                <a:gd name="T4" fmla="*/ 0 w 939"/>
                <a:gd name="T5" fmla="*/ 0 h 741"/>
                <a:gd name="T6" fmla="*/ 0 60000 65536"/>
                <a:gd name="T7" fmla="*/ 0 60000 65536"/>
                <a:gd name="T8" fmla="*/ 0 60000 65536"/>
                <a:gd name="T9" fmla="*/ 0 w 939"/>
                <a:gd name="T10" fmla="*/ 0 h 741"/>
                <a:gd name="T11" fmla="*/ 939 w 939"/>
                <a:gd name="T12" fmla="*/ 741 h 741"/>
              </a:gdLst>
              <a:ahLst/>
              <a:cxnLst>
                <a:cxn ang="T6">
                  <a:pos x="T0" y="T1"/>
                </a:cxn>
                <a:cxn ang="T7">
                  <a:pos x="T2" y="T3"/>
                </a:cxn>
                <a:cxn ang="T8">
                  <a:pos x="T4" y="T5"/>
                </a:cxn>
              </a:cxnLst>
              <a:rect l="T9" t="T10" r="T11" b="T12"/>
              <a:pathLst>
                <a:path w="939" h="741">
                  <a:moveTo>
                    <a:pt x="939" y="740"/>
                  </a:moveTo>
                  <a:lnTo>
                    <a:pt x="0" y="740"/>
                  </a:lnTo>
                  <a:lnTo>
                    <a:pt x="0" y="0"/>
                  </a:lnTo>
                </a:path>
              </a:pathLst>
            </a:custGeom>
            <a:noFill/>
            <a:ln w="6350">
              <a:solidFill>
                <a:srgbClr val="231F20"/>
              </a:solidFill>
              <a:round/>
              <a:headEnd/>
              <a:tailEnd/>
            </a:ln>
          </p:spPr>
          <p:txBody>
            <a:bodyPr/>
            <a:lstStyle/>
            <a:p>
              <a:endParaRPr lang="en-US"/>
            </a:p>
          </p:txBody>
        </p:sp>
        <p:sp>
          <p:nvSpPr>
            <p:cNvPr id="25671" name="Freeform 50"/>
            <p:cNvSpPr>
              <a:spLocks/>
            </p:cNvSpPr>
            <p:nvPr/>
          </p:nvSpPr>
          <p:spPr bwMode="auto">
            <a:xfrm>
              <a:off x="5311" y="4218"/>
              <a:ext cx="100" cy="86"/>
            </a:xfrm>
            <a:custGeom>
              <a:avLst/>
              <a:gdLst>
                <a:gd name="T0" fmla="*/ 99 w 100"/>
                <a:gd name="T1" fmla="*/ 86 h 86"/>
                <a:gd name="T2" fmla="*/ 49 w 100"/>
                <a:gd name="T3" fmla="*/ 0 h 86"/>
                <a:gd name="T4" fmla="*/ 0 w 100"/>
                <a:gd name="T5" fmla="*/ 86 h 86"/>
                <a:gd name="T6" fmla="*/ 99 w 100"/>
                <a:gd name="T7" fmla="*/ 86 h 86"/>
                <a:gd name="T8" fmla="*/ 0 60000 65536"/>
                <a:gd name="T9" fmla="*/ 0 60000 65536"/>
                <a:gd name="T10" fmla="*/ 0 60000 65536"/>
                <a:gd name="T11" fmla="*/ 0 60000 65536"/>
                <a:gd name="T12" fmla="*/ 0 w 100"/>
                <a:gd name="T13" fmla="*/ 0 h 86"/>
                <a:gd name="T14" fmla="*/ 100 w 100"/>
                <a:gd name="T15" fmla="*/ 86 h 86"/>
              </a:gdLst>
              <a:ahLst/>
              <a:cxnLst>
                <a:cxn ang="T8">
                  <a:pos x="T0" y="T1"/>
                </a:cxn>
                <a:cxn ang="T9">
                  <a:pos x="T2" y="T3"/>
                </a:cxn>
                <a:cxn ang="T10">
                  <a:pos x="T4" y="T5"/>
                </a:cxn>
                <a:cxn ang="T11">
                  <a:pos x="T6" y="T7"/>
                </a:cxn>
              </a:cxnLst>
              <a:rect l="T12" t="T13" r="T14" b="T15"/>
              <a:pathLst>
                <a:path w="100" h="86">
                  <a:moveTo>
                    <a:pt x="99" y="86"/>
                  </a:moveTo>
                  <a:lnTo>
                    <a:pt x="49" y="0"/>
                  </a:lnTo>
                  <a:lnTo>
                    <a:pt x="0" y="86"/>
                  </a:lnTo>
                  <a:lnTo>
                    <a:pt x="99" y="86"/>
                  </a:lnTo>
                  <a:close/>
                </a:path>
              </a:pathLst>
            </a:custGeom>
            <a:solidFill>
              <a:srgbClr val="231F20"/>
            </a:solidFill>
            <a:ln w="9525">
              <a:noFill/>
              <a:round/>
              <a:headEnd/>
              <a:tailEnd/>
            </a:ln>
          </p:spPr>
          <p:txBody>
            <a:bodyPr/>
            <a:lstStyle/>
            <a:p>
              <a:endParaRPr lang="en-US"/>
            </a:p>
          </p:txBody>
        </p:sp>
        <p:sp>
          <p:nvSpPr>
            <p:cNvPr id="25672" name="Freeform 51"/>
            <p:cNvSpPr>
              <a:spLocks/>
            </p:cNvSpPr>
            <p:nvPr/>
          </p:nvSpPr>
          <p:spPr bwMode="auto">
            <a:xfrm>
              <a:off x="4030" y="3330"/>
              <a:ext cx="650" cy="566"/>
            </a:xfrm>
            <a:custGeom>
              <a:avLst/>
              <a:gdLst>
                <a:gd name="T0" fmla="*/ 650 w 650"/>
                <a:gd name="T1" fmla="*/ 566 h 566"/>
                <a:gd name="T2" fmla="*/ 0 w 650"/>
                <a:gd name="T3" fmla="*/ 566 h 566"/>
                <a:gd name="T4" fmla="*/ 0 w 650"/>
                <a:gd name="T5" fmla="*/ 0 h 566"/>
                <a:gd name="T6" fmla="*/ 0 60000 65536"/>
                <a:gd name="T7" fmla="*/ 0 60000 65536"/>
                <a:gd name="T8" fmla="*/ 0 60000 65536"/>
                <a:gd name="T9" fmla="*/ 0 w 650"/>
                <a:gd name="T10" fmla="*/ 0 h 566"/>
                <a:gd name="T11" fmla="*/ 650 w 650"/>
                <a:gd name="T12" fmla="*/ 566 h 566"/>
              </a:gdLst>
              <a:ahLst/>
              <a:cxnLst>
                <a:cxn ang="T6">
                  <a:pos x="T0" y="T1"/>
                </a:cxn>
                <a:cxn ang="T7">
                  <a:pos x="T2" y="T3"/>
                </a:cxn>
                <a:cxn ang="T8">
                  <a:pos x="T4" y="T5"/>
                </a:cxn>
              </a:cxnLst>
              <a:rect l="T9" t="T10" r="T11" b="T12"/>
              <a:pathLst>
                <a:path w="650" h="566">
                  <a:moveTo>
                    <a:pt x="650" y="566"/>
                  </a:moveTo>
                  <a:lnTo>
                    <a:pt x="0" y="566"/>
                  </a:lnTo>
                  <a:lnTo>
                    <a:pt x="0" y="0"/>
                  </a:lnTo>
                </a:path>
              </a:pathLst>
            </a:custGeom>
            <a:noFill/>
            <a:ln w="9525">
              <a:solidFill>
                <a:srgbClr val="231F20"/>
              </a:solidFill>
              <a:prstDash val="dash"/>
              <a:round/>
              <a:headEnd/>
              <a:tailEnd/>
            </a:ln>
          </p:spPr>
          <p:txBody>
            <a:bodyPr/>
            <a:lstStyle/>
            <a:p>
              <a:endParaRPr lang="en-US"/>
            </a:p>
          </p:txBody>
        </p:sp>
        <p:sp>
          <p:nvSpPr>
            <p:cNvPr id="25673" name="Freeform 52"/>
            <p:cNvSpPr>
              <a:spLocks/>
            </p:cNvSpPr>
            <p:nvPr/>
          </p:nvSpPr>
          <p:spPr bwMode="auto">
            <a:xfrm>
              <a:off x="3980" y="3258"/>
              <a:ext cx="100" cy="86"/>
            </a:xfrm>
            <a:custGeom>
              <a:avLst/>
              <a:gdLst>
                <a:gd name="T0" fmla="*/ 99 w 100"/>
                <a:gd name="T1" fmla="*/ 86 h 86"/>
                <a:gd name="T2" fmla="*/ 49 w 100"/>
                <a:gd name="T3" fmla="*/ 0 h 86"/>
                <a:gd name="T4" fmla="*/ 0 w 100"/>
                <a:gd name="T5" fmla="*/ 86 h 86"/>
                <a:gd name="T6" fmla="*/ 99 w 100"/>
                <a:gd name="T7" fmla="*/ 86 h 86"/>
                <a:gd name="T8" fmla="*/ 0 60000 65536"/>
                <a:gd name="T9" fmla="*/ 0 60000 65536"/>
                <a:gd name="T10" fmla="*/ 0 60000 65536"/>
                <a:gd name="T11" fmla="*/ 0 60000 65536"/>
                <a:gd name="T12" fmla="*/ 0 w 100"/>
                <a:gd name="T13" fmla="*/ 0 h 86"/>
                <a:gd name="T14" fmla="*/ 100 w 100"/>
                <a:gd name="T15" fmla="*/ 86 h 86"/>
              </a:gdLst>
              <a:ahLst/>
              <a:cxnLst>
                <a:cxn ang="T8">
                  <a:pos x="T0" y="T1"/>
                </a:cxn>
                <a:cxn ang="T9">
                  <a:pos x="T2" y="T3"/>
                </a:cxn>
                <a:cxn ang="T10">
                  <a:pos x="T4" y="T5"/>
                </a:cxn>
                <a:cxn ang="T11">
                  <a:pos x="T6" y="T7"/>
                </a:cxn>
              </a:cxnLst>
              <a:rect l="T12" t="T13" r="T14" b="T15"/>
              <a:pathLst>
                <a:path w="100" h="86">
                  <a:moveTo>
                    <a:pt x="99" y="86"/>
                  </a:moveTo>
                  <a:lnTo>
                    <a:pt x="49" y="0"/>
                  </a:lnTo>
                  <a:lnTo>
                    <a:pt x="0" y="86"/>
                  </a:lnTo>
                  <a:lnTo>
                    <a:pt x="99" y="86"/>
                  </a:lnTo>
                  <a:close/>
                </a:path>
              </a:pathLst>
            </a:custGeom>
            <a:solidFill>
              <a:srgbClr val="231F20"/>
            </a:solidFill>
            <a:ln w="9525">
              <a:noFill/>
              <a:round/>
              <a:headEnd/>
              <a:tailEnd/>
            </a:ln>
          </p:spPr>
          <p:txBody>
            <a:bodyPr/>
            <a:lstStyle/>
            <a:p>
              <a:endParaRPr lang="en-US"/>
            </a:p>
          </p:txBody>
        </p:sp>
        <p:sp>
          <p:nvSpPr>
            <p:cNvPr id="25674" name="Freeform 53"/>
            <p:cNvSpPr>
              <a:spLocks/>
            </p:cNvSpPr>
            <p:nvPr/>
          </p:nvSpPr>
          <p:spPr bwMode="auto">
            <a:xfrm>
              <a:off x="4030" y="2156"/>
              <a:ext cx="578" cy="438"/>
            </a:xfrm>
            <a:custGeom>
              <a:avLst/>
              <a:gdLst>
                <a:gd name="T0" fmla="*/ 578 w 578"/>
                <a:gd name="T1" fmla="*/ 0 h 438"/>
                <a:gd name="T2" fmla="*/ 0 w 578"/>
                <a:gd name="T3" fmla="*/ 0 h 438"/>
                <a:gd name="T4" fmla="*/ 0 w 578"/>
                <a:gd name="T5" fmla="*/ 438 h 438"/>
                <a:gd name="T6" fmla="*/ 0 60000 65536"/>
                <a:gd name="T7" fmla="*/ 0 60000 65536"/>
                <a:gd name="T8" fmla="*/ 0 60000 65536"/>
                <a:gd name="T9" fmla="*/ 0 w 578"/>
                <a:gd name="T10" fmla="*/ 0 h 438"/>
                <a:gd name="T11" fmla="*/ 578 w 578"/>
                <a:gd name="T12" fmla="*/ 438 h 438"/>
              </a:gdLst>
              <a:ahLst/>
              <a:cxnLst>
                <a:cxn ang="T6">
                  <a:pos x="T0" y="T1"/>
                </a:cxn>
                <a:cxn ang="T7">
                  <a:pos x="T2" y="T3"/>
                </a:cxn>
                <a:cxn ang="T8">
                  <a:pos x="T4" y="T5"/>
                </a:cxn>
              </a:cxnLst>
              <a:rect l="T9" t="T10" r="T11" b="T12"/>
              <a:pathLst>
                <a:path w="578" h="438">
                  <a:moveTo>
                    <a:pt x="578" y="0"/>
                  </a:moveTo>
                  <a:lnTo>
                    <a:pt x="0" y="0"/>
                  </a:lnTo>
                  <a:lnTo>
                    <a:pt x="0" y="438"/>
                  </a:lnTo>
                </a:path>
              </a:pathLst>
            </a:custGeom>
            <a:noFill/>
            <a:ln w="9525">
              <a:solidFill>
                <a:srgbClr val="231F20"/>
              </a:solidFill>
              <a:prstDash val="dash"/>
              <a:round/>
              <a:headEnd/>
              <a:tailEnd/>
            </a:ln>
          </p:spPr>
          <p:txBody>
            <a:bodyPr/>
            <a:lstStyle/>
            <a:p>
              <a:endParaRPr lang="en-US"/>
            </a:p>
          </p:txBody>
        </p:sp>
        <p:sp>
          <p:nvSpPr>
            <p:cNvPr id="25675" name="Freeform 54"/>
            <p:cNvSpPr>
              <a:spLocks/>
            </p:cNvSpPr>
            <p:nvPr/>
          </p:nvSpPr>
          <p:spPr bwMode="auto">
            <a:xfrm>
              <a:off x="4594" y="2106"/>
              <a:ext cx="86" cy="100"/>
            </a:xfrm>
            <a:custGeom>
              <a:avLst/>
              <a:gdLst>
                <a:gd name="T0" fmla="*/ 0 w 86"/>
                <a:gd name="T1" fmla="*/ 99 h 100"/>
                <a:gd name="T2" fmla="*/ 86 w 86"/>
                <a:gd name="T3" fmla="*/ 49 h 100"/>
                <a:gd name="T4" fmla="*/ 0 w 86"/>
                <a:gd name="T5" fmla="*/ 0 h 100"/>
                <a:gd name="T6" fmla="*/ 0 w 86"/>
                <a:gd name="T7" fmla="*/ 99 h 100"/>
                <a:gd name="T8" fmla="*/ 0 60000 65536"/>
                <a:gd name="T9" fmla="*/ 0 60000 65536"/>
                <a:gd name="T10" fmla="*/ 0 60000 65536"/>
                <a:gd name="T11" fmla="*/ 0 60000 65536"/>
                <a:gd name="T12" fmla="*/ 0 w 86"/>
                <a:gd name="T13" fmla="*/ 0 h 100"/>
                <a:gd name="T14" fmla="*/ 86 w 86"/>
                <a:gd name="T15" fmla="*/ 100 h 100"/>
              </a:gdLst>
              <a:ahLst/>
              <a:cxnLst>
                <a:cxn ang="T8">
                  <a:pos x="T0" y="T1"/>
                </a:cxn>
                <a:cxn ang="T9">
                  <a:pos x="T2" y="T3"/>
                </a:cxn>
                <a:cxn ang="T10">
                  <a:pos x="T4" y="T5"/>
                </a:cxn>
                <a:cxn ang="T11">
                  <a:pos x="T6" y="T7"/>
                </a:cxn>
              </a:cxnLst>
              <a:rect l="T12" t="T13" r="T14" b="T15"/>
              <a:pathLst>
                <a:path w="86" h="100">
                  <a:moveTo>
                    <a:pt x="0" y="99"/>
                  </a:moveTo>
                  <a:lnTo>
                    <a:pt x="86" y="49"/>
                  </a:lnTo>
                  <a:lnTo>
                    <a:pt x="0" y="0"/>
                  </a:lnTo>
                  <a:lnTo>
                    <a:pt x="0" y="99"/>
                  </a:lnTo>
                  <a:close/>
                </a:path>
              </a:pathLst>
            </a:custGeom>
            <a:solidFill>
              <a:srgbClr val="231F20"/>
            </a:solidFill>
            <a:ln w="9525">
              <a:noFill/>
              <a:round/>
              <a:headEnd/>
              <a:tailEnd/>
            </a:ln>
          </p:spPr>
          <p:txBody>
            <a:bodyPr/>
            <a:lstStyle/>
            <a:p>
              <a:endParaRPr lang="en-US"/>
            </a:p>
          </p:txBody>
        </p:sp>
        <p:sp>
          <p:nvSpPr>
            <p:cNvPr id="25676" name="Freeform 55"/>
            <p:cNvSpPr>
              <a:spLocks/>
            </p:cNvSpPr>
            <p:nvPr/>
          </p:nvSpPr>
          <p:spPr bwMode="auto">
            <a:xfrm>
              <a:off x="2618" y="1766"/>
              <a:ext cx="1990" cy="3434"/>
            </a:xfrm>
            <a:custGeom>
              <a:avLst/>
              <a:gdLst>
                <a:gd name="T0" fmla="*/ 1990 w 1990"/>
                <a:gd name="T1" fmla="*/ 0 h 3434"/>
                <a:gd name="T2" fmla="*/ 0 w 1990"/>
                <a:gd name="T3" fmla="*/ 0 h 3434"/>
                <a:gd name="T4" fmla="*/ 0 w 1990"/>
                <a:gd name="T5" fmla="*/ 3433 h 3434"/>
                <a:gd name="T6" fmla="*/ 0 60000 65536"/>
                <a:gd name="T7" fmla="*/ 0 60000 65536"/>
                <a:gd name="T8" fmla="*/ 0 60000 65536"/>
                <a:gd name="T9" fmla="*/ 0 w 1990"/>
                <a:gd name="T10" fmla="*/ 0 h 3434"/>
                <a:gd name="T11" fmla="*/ 1990 w 1990"/>
                <a:gd name="T12" fmla="*/ 3434 h 3434"/>
              </a:gdLst>
              <a:ahLst/>
              <a:cxnLst>
                <a:cxn ang="T6">
                  <a:pos x="T0" y="T1"/>
                </a:cxn>
                <a:cxn ang="T7">
                  <a:pos x="T2" y="T3"/>
                </a:cxn>
                <a:cxn ang="T8">
                  <a:pos x="T4" y="T5"/>
                </a:cxn>
              </a:cxnLst>
              <a:rect l="T9" t="T10" r="T11" b="T12"/>
              <a:pathLst>
                <a:path w="1990" h="3434">
                  <a:moveTo>
                    <a:pt x="1990" y="0"/>
                  </a:moveTo>
                  <a:lnTo>
                    <a:pt x="0" y="0"/>
                  </a:lnTo>
                  <a:lnTo>
                    <a:pt x="0" y="3433"/>
                  </a:lnTo>
                </a:path>
              </a:pathLst>
            </a:custGeom>
            <a:noFill/>
            <a:ln w="6350">
              <a:solidFill>
                <a:srgbClr val="231F20"/>
              </a:solidFill>
              <a:prstDash val="dash"/>
              <a:round/>
              <a:headEnd/>
              <a:tailEnd/>
            </a:ln>
          </p:spPr>
          <p:txBody>
            <a:bodyPr/>
            <a:lstStyle/>
            <a:p>
              <a:endParaRPr lang="en-US"/>
            </a:p>
          </p:txBody>
        </p:sp>
        <p:sp>
          <p:nvSpPr>
            <p:cNvPr id="25677" name="Freeform 56"/>
            <p:cNvSpPr>
              <a:spLocks/>
            </p:cNvSpPr>
            <p:nvPr/>
          </p:nvSpPr>
          <p:spPr bwMode="auto">
            <a:xfrm>
              <a:off x="4594" y="1717"/>
              <a:ext cx="86" cy="99"/>
            </a:xfrm>
            <a:custGeom>
              <a:avLst/>
              <a:gdLst>
                <a:gd name="T0" fmla="*/ 0 w 86"/>
                <a:gd name="T1" fmla="*/ 99 h 99"/>
                <a:gd name="T2" fmla="*/ 86 w 86"/>
                <a:gd name="T3" fmla="*/ 49 h 99"/>
                <a:gd name="T4" fmla="*/ 0 w 86"/>
                <a:gd name="T5" fmla="*/ 0 h 99"/>
                <a:gd name="T6" fmla="*/ 0 w 86"/>
                <a:gd name="T7" fmla="*/ 99 h 99"/>
                <a:gd name="T8" fmla="*/ 0 60000 65536"/>
                <a:gd name="T9" fmla="*/ 0 60000 65536"/>
                <a:gd name="T10" fmla="*/ 0 60000 65536"/>
                <a:gd name="T11" fmla="*/ 0 60000 65536"/>
                <a:gd name="T12" fmla="*/ 0 w 86"/>
                <a:gd name="T13" fmla="*/ 0 h 99"/>
                <a:gd name="T14" fmla="*/ 86 w 86"/>
                <a:gd name="T15" fmla="*/ 99 h 99"/>
              </a:gdLst>
              <a:ahLst/>
              <a:cxnLst>
                <a:cxn ang="T8">
                  <a:pos x="T0" y="T1"/>
                </a:cxn>
                <a:cxn ang="T9">
                  <a:pos x="T2" y="T3"/>
                </a:cxn>
                <a:cxn ang="T10">
                  <a:pos x="T4" y="T5"/>
                </a:cxn>
                <a:cxn ang="T11">
                  <a:pos x="T6" y="T7"/>
                </a:cxn>
              </a:cxnLst>
              <a:rect l="T12" t="T13" r="T14" b="T15"/>
              <a:pathLst>
                <a:path w="86" h="99">
                  <a:moveTo>
                    <a:pt x="0" y="99"/>
                  </a:moveTo>
                  <a:lnTo>
                    <a:pt x="86" y="49"/>
                  </a:lnTo>
                  <a:lnTo>
                    <a:pt x="0" y="0"/>
                  </a:lnTo>
                  <a:lnTo>
                    <a:pt x="0" y="99"/>
                  </a:lnTo>
                  <a:close/>
                </a:path>
              </a:pathLst>
            </a:custGeom>
            <a:solidFill>
              <a:srgbClr val="231F20"/>
            </a:solidFill>
            <a:ln w="9525">
              <a:noFill/>
              <a:round/>
              <a:headEnd/>
              <a:tailEnd/>
            </a:ln>
          </p:spPr>
          <p:txBody>
            <a:bodyPr/>
            <a:lstStyle/>
            <a:p>
              <a:endParaRPr lang="en-US"/>
            </a:p>
          </p:txBody>
        </p:sp>
      </p:grpSp>
    </p:spTree>
    <p:extLst>
      <p:ext uri="{BB962C8B-B14F-4D97-AF65-F5344CB8AC3E}">
        <p14:creationId xmlns:p14="http://schemas.microsoft.com/office/powerpoint/2010/main" val="260720552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Title 4"/>
          <p:cNvSpPr>
            <a:spLocks noGrp="1"/>
          </p:cNvSpPr>
          <p:nvPr>
            <p:ph type="title"/>
          </p:nvPr>
        </p:nvSpPr>
        <p:spPr/>
        <p:txBody>
          <a:bodyPr/>
          <a:lstStyle/>
          <a:p>
            <a:r>
              <a:rPr lang="en-US" smtClean="0"/>
              <a:t>Mô hình dữ liệu file phẳng</a:t>
            </a:r>
          </a:p>
        </p:txBody>
      </p:sp>
      <p:sp>
        <p:nvSpPr>
          <p:cNvPr id="26626" name="Content Placeholder 1"/>
          <p:cNvSpPr>
            <a:spLocks noGrp="1"/>
          </p:cNvSpPr>
          <p:nvPr>
            <p:ph idx="1"/>
          </p:nvPr>
        </p:nvSpPr>
        <p:spPr>
          <a:xfrm>
            <a:off x="457200" y="1371600"/>
            <a:ext cx="8229600" cy="2438400"/>
          </a:xfrm>
        </p:spPr>
        <p:txBody>
          <a:bodyPr/>
          <a:lstStyle/>
          <a:p>
            <a:pPr>
              <a:lnSpc>
                <a:spcPct val="150000"/>
              </a:lnSpc>
              <a:buFontTx/>
              <a:buBlip>
                <a:blip r:embed="rId3"/>
              </a:buBlip>
            </a:pPr>
            <a:r>
              <a:rPr lang="en-US" sz="2400" smtClean="0">
                <a:solidFill>
                  <a:srgbClr val="953735"/>
                </a:solidFill>
              </a:rPr>
              <a:t>Mô hình này chỉ dùng cho các CSDL đơn giản</a:t>
            </a:r>
          </a:p>
          <a:p>
            <a:pPr>
              <a:lnSpc>
                <a:spcPct val="150000"/>
              </a:lnSpc>
              <a:buFontTx/>
              <a:buBlip>
                <a:blip r:embed="rId3"/>
              </a:buBlip>
            </a:pPr>
            <a:r>
              <a:rPr lang="en-US" sz="2400" smtClean="0">
                <a:solidFill>
                  <a:srgbClr val="953735"/>
                </a:solidFill>
              </a:rPr>
              <a:t>CSDL dạng file phẳng thường là file kiểu văn bản chứa dữ liệu dạng bảng</a:t>
            </a:r>
          </a:p>
        </p:txBody>
      </p:sp>
      <p:sp>
        <p:nvSpPr>
          <p:cNvPr id="3" name="Footer Placeholder 2"/>
          <p:cNvSpPr>
            <a:spLocks noGrp="1"/>
          </p:cNvSpPr>
          <p:nvPr>
            <p:ph type="ftr" sz="quarter" idx="11"/>
          </p:nvPr>
        </p:nvSpPr>
        <p:spPr/>
        <p:txBody>
          <a:bodyPr/>
          <a:lstStyle/>
          <a:p>
            <a:pPr>
              <a:defRPr/>
            </a:pPr>
            <a:r>
              <a:rPr lang="vi-VN" dirty="0" smtClean="0"/>
              <a:t>Bài </a:t>
            </a:r>
            <a:r>
              <a:rPr lang="vi-VN" dirty="0"/>
              <a:t>1</a:t>
            </a:r>
            <a:r>
              <a:rPr lang="en-US" dirty="0"/>
              <a:t>: </a:t>
            </a:r>
            <a:r>
              <a:rPr lang="vi-VN" cap="all" dirty="0"/>
              <a:t>Tổng quan về </a:t>
            </a:r>
            <a:r>
              <a:rPr lang="en-US" cap="all" dirty="0"/>
              <a:t>CƠ SỞ DỮ LIỆU</a:t>
            </a:r>
          </a:p>
        </p:txBody>
      </p:sp>
      <p:sp>
        <p:nvSpPr>
          <p:cNvPr id="4" name="Slide Number Placeholder 3"/>
          <p:cNvSpPr>
            <a:spLocks noGrp="1"/>
          </p:cNvSpPr>
          <p:nvPr>
            <p:ph type="sldNum" sz="quarter" idx="12"/>
          </p:nvPr>
        </p:nvSpPr>
        <p:spPr/>
        <p:txBody>
          <a:bodyPr/>
          <a:lstStyle/>
          <a:p>
            <a:pPr>
              <a:defRPr/>
            </a:pPr>
            <a:fld id="{49EF26F3-FB38-423E-96C2-D417EF57894E}" type="slidenum">
              <a:rPr lang="en-US" smtClean="0"/>
              <a:pPr>
                <a:defRPr/>
              </a:pPr>
              <a:t>14</a:t>
            </a:fld>
            <a:endParaRPr lang="en-US"/>
          </a:p>
        </p:txBody>
      </p:sp>
    </p:spTree>
    <p:extLst>
      <p:ext uri="{BB962C8B-B14F-4D97-AF65-F5344CB8AC3E}">
        <p14:creationId xmlns:p14="http://schemas.microsoft.com/office/powerpoint/2010/main" val="3036014142"/>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2"/>
          <p:cNvSpPr>
            <a:spLocks noGrp="1"/>
          </p:cNvSpPr>
          <p:nvPr>
            <p:ph type="title"/>
          </p:nvPr>
        </p:nvSpPr>
        <p:spPr/>
        <p:txBody>
          <a:bodyPr/>
          <a:lstStyle/>
          <a:p>
            <a:r>
              <a:rPr lang="en-US" smtClean="0"/>
              <a:t>Mô hình dữ liệu file phẳng</a:t>
            </a:r>
          </a:p>
        </p:txBody>
      </p:sp>
      <p:sp>
        <p:nvSpPr>
          <p:cNvPr id="2" name="Content Placeholder 1"/>
          <p:cNvSpPr>
            <a:spLocks noGrp="1"/>
          </p:cNvSpPr>
          <p:nvPr>
            <p:ph idx="1"/>
          </p:nvPr>
        </p:nvSpPr>
        <p:spPr>
          <a:xfrm>
            <a:off x="457200" y="1143000"/>
            <a:ext cx="8229600" cy="1752600"/>
          </a:xfrm>
        </p:spPr>
        <p:txBody>
          <a:bodyPr/>
          <a:lstStyle/>
          <a:p>
            <a:pPr>
              <a:lnSpc>
                <a:spcPct val="150000"/>
              </a:lnSpc>
              <a:defRPr/>
            </a:pPr>
            <a:r>
              <a:rPr lang="en-US" sz="2000" err="1" smtClean="0">
                <a:solidFill>
                  <a:srgbClr val="953735"/>
                </a:solidFill>
              </a:rPr>
              <a:t>Ví</a:t>
            </a:r>
            <a:r>
              <a:rPr lang="en-US" sz="2000" smtClean="0">
                <a:solidFill>
                  <a:srgbClr val="953735"/>
                </a:solidFill>
              </a:rPr>
              <a:t> </a:t>
            </a:r>
            <a:r>
              <a:rPr lang="en-US" sz="2000" err="1" smtClean="0">
                <a:solidFill>
                  <a:srgbClr val="953735"/>
                </a:solidFill>
              </a:rPr>
              <a:t>dụ</a:t>
            </a:r>
            <a:r>
              <a:rPr lang="en-US" sz="2000" smtClean="0">
                <a:solidFill>
                  <a:srgbClr val="953735"/>
                </a:solidFill>
              </a:rPr>
              <a:t>: </a:t>
            </a:r>
            <a:r>
              <a:rPr lang="en-US" sz="2000" err="1" smtClean="0">
                <a:solidFill>
                  <a:srgbClr val="953735"/>
                </a:solidFill>
              </a:rPr>
              <a:t>một</a:t>
            </a:r>
            <a:r>
              <a:rPr lang="en-US" sz="2000" smtClean="0">
                <a:solidFill>
                  <a:srgbClr val="953735"/>
                </a:solidFill>
              </a:rPr>
              <a:t> </a:t>
            </a:r>
            <a:r>
              <a:rPr lang="en-US" sz="2000" smtClean="0"/>
              <a:t>file </a:t>
            </a:r>
            <a:r>
              <a:rPr lang="en-US" sz="2000" err="1" smtClean="0"/>
              <a:t>phẳng</a:t>
            </a:r>
            <a:r>
              <a:rPr lang="en-US" sz="2000" smtClean="0"/>
              <a:t> </a:t>
            </a:r>
            <a:r>
              <a:rPr lang="en-US" sz="2000" err="1" smtClean="0"/>
              <a:t>thể</a:t>
            </a:r>
            <a:r>
              <a:rPr lang="en-US" sz="2000" smtClean="0"/>
              <a:t> </a:t>
            </a:r>
            <a:r>
              <a:rPr lang="en-US" sz="2000" err="1" smtClean="0"/>
              <a:t>hiện</a:t>
            </a:r>
            <a:r>
              <a:rPr lang="en-US" sz="2000" smtClean="0"/>
              <a:t> </a:t>
            </a:r>
            <a:r>
              <a:rPr lang="en-US" sz="2000" err="1" smtClean="0"/>
              <a:t>thông</a:t>
            </a:r>
            <a:r>
              <a:rPr lang="en-US" sz="2000" smtClean="0"/>
              <a:t> tin về Customer (</a:t>
            </a:r>
            <a:r>
              <a:rPr lang="en-US" sz="2000" err="1" smtClean="0"/>
              <a:t>Khách</a:t>
            </a:r>
            <a:r>
              <a:rPr lang="en-US" sz="2000" smtClean="0"/>
              <a:t> </a:t>
            </a:r>
            <a:r>
              <a:rPr lang="en-US" sz="2000" err="1" smtClean="0"/>
              <a:t>hàng</a:t>
            </a:r>
            <a:r>
              <a:rPr lang="en-US" sz="2000" smtClean="0"/>
              <a:t>) </a:t>
            </a:r>
            <a:r>
              <a:rPr lang="en-US" sz="2000" err="1" smtClean="0"/>
              <a:t>dưới</a:t>
            </a:r>
            <a:r>
              <a:rPr lang="en-US" sz="2000" smtClean="0"/>
              <a:t> </a:t>
            </a:r>
            <a:r>
              <a:rPr lang="en-US" sz="2000" err="1" smtClean="0"/>
              <a:t>dạng</a:t>
            </a:r>
            <a:r>
              <a:rPr lang="en-US" sz="2000" smtClean="0"/>
              <a:t> </a:t>
            </a:r>
            <a:r>
              <a:rPr lang="en-US" sz="2000" err="1" smtClean="0"/>
              <a:t>bảng</a:t>
            </a:r>
            <a:r>
              <a:rPr lang="en-US" sz="2000" smtClean="0"/>
              <a:t> </a:t>
            </a:r>
            <a:r>
              <a:rPr lang="en-US" sz="2000" err="1" smtClean="0"/>
              <a:t>của</a:t>
            </a:r>
            <a:r>
              <a:rPr lang="en-US" sz="2000" smtClean="0"/>
              <a:t> công </a:t>
            </a:r>
            <a:r>
              <a:rPr lang="en-US" sz="2000" err="1" smtClean="0"/>
              <a:t>ty</a:t>
            </a:r>
            <a:r>
              <a:rPr lang="en-US" sz="2000" smtClean="0"/>
              <a:t> </a:t>
            </a:r>
            <a:r>
              <a:rPr lang="en-US" sz="2000" err="1" smtClean="0"/>
              <a:t>Northwind</a:t>
            </a:r>
            <a:r>
              <a:rPr lang="en-US" sz="2000" smtClean="0"/>
              <a:t> Traders</a:t>
            </a:r>
            <a:endParaRPr lang="en-US" sz="2000" smtClean="0">
              <a:solidFill>
                <a:srgbClr val="953735"/>
              </a:solidFill>
            </a:endParaRPr>
          </a:p>
          <a:p>
            <a:pPr>
              <a:buFontTx/>
              <a:buNone/>
              <a:defRPr/>
            </a:pPr>
            <a:endParaRPr lang="en-US"/>
          </a:p>
        </p:txBody>
      </p:sp>
      <p:sp>
        <p:nvSpPr>
          <p:cNvPr id="4" name="Footer Placeholder 3"/>
          <p:cNvSpPr>
            <a:spLocks noGrp="1"/>
          </p:cNvSpPr>
          <p:nvPr>
            <p:ph type="ftr" sz="quarter" idx="11"/>
          </p:nvPr>
        </p:nvSpPr>
        <p:spPr/>
        <p:txBody>
          <a:bodyPr/>
          <a:lstStyle/>
          <a:p>
            <a:pPr>
              <a:defRPr/>
            </a:pPr>
            <a:r>
              <a:rPr lang="vi-VN" dirty="0" smtClean="0"/>
              <a:t>Bài </a:t>
            </a:r>
            <a:r>
              <a:rPr lang="vi-VN" dirty="0"/>
              <a:t>1</a:t>
            </a:r>
            <a:r>
              <a:rPr lang="en-US" dirty="0"/>
              <a:t>: </a:t>
            </a:r>
            <a:r>
              <a:rPr lang="vi-VN" cap="all" dirty="0"/>
              <a:t>Tổng quan về </a:t>
            </a:r>
            <a:r>
              <a:rPr lang="en-US" cap="all" dirty="0"/>
              <a:t>CƠ SỞ DỮ LIỆU</a:t>
            </a:r>
          </a:p>
        </p:txBody>
      </p:sp>
      <p:sp>
        <p:nvSpPr>
          <p:cNvPr id="5" name="Slide Number Placeholder 4"/>
          <p:cNvSpPr>
            <a:spLocks noGrp="1"/>
          </p:cNvSpPr>
          <p:nvPr>
            <p:ph type="sldNum" sz="quarter" idx="12"/>
          </p:nvPr>
        </p:nvSpPr>
        <p:spPr/>
        <p:txBody>
          <a:bodyPr/>
          <a:lstStyle/>
          <a:p>
            <a:pPr>
              <a:defRPr/>
            </a:pPr>
            <a:fld id="{F0979BA2-E9D8-4AB5-8729-05BE68D79ADC}" type="slidenum">
              <a:rPr lang="en-US" smtClean="0"/>
              <a:pPr>
                <a:defRPr/>
              </a:pPr>
              <a:t>15</a:t>
            </a:fld>
            <a:endParaRPr lang="en-US"/>
          </a:p>
        </p:txBody>
      </p:sp>
      <p:graphicFrame>
        <p:nvGraphicFramePr>
          <p:cNvPr id="6" name="Table 5"/>
          <p:cNvGraphicFramePr>
            <a:graphicFrameLocks noGrp="1"/>
          </p:cNvGraphicFramePr>
          <p:nvPr/>
        </p:nvGraphicFramePr>
        <p:xfrm>
          <a:off x="609600" y="3200400"/>
          <a:ext cx="7848600" cy="1824039"/>
        </p:xfrm>
        <a:graphic>
          <a:graphicData uri="http://schemas.openxmlformats.org/drawingml/2006/table">
            <a:tbl>
              <a:tblPr/>
              <a:tblGrid>
                <a:gridCol w="990599"/>
                <a:gridCol w="1183633"/>
                <a:gridCol w="1322670"/>
                <a:gridCol w="1243342"/>
                <a:gridCol w="1398760"/>
                <a:gridCol w="1010216"/>
                <a:gridCol w="699380"/>
              </a:tblGrid>
              <a:tr h="608013">
                <a:tc>
                  <a:txBody>
                    <a:bodyPr/>
                    <a:lstStyle/>
                    <a:p>
                      <a:pPr marL="30163" marR="0" lvl="0" indent="0" algn="ctr" defTabSz="914400" rtl="0" eaLnBrk="1" fontAlgn="base" latinLnBrk="0" hangingPunct="1">
                        <a:lnSpc>
                          <a:spcPct val="115000"/>
                        </a:lnSpc>
                        <a:spcBef>
                          <a:spcPts val="225"/>
                        </a:spcBef>
                        <a:spcAft>
                          <a:spcPct val="0"/>
                        </a:spcAft>
                        <a:buClrTx/>
                        <a:buSzTx/>
                        <a:buFontTx/>
                        <a:buNone/>
                        <a:tabLst/>
                      </a:pPr>
                      <a:r>
                        <a:rPr kumimoji="0" lang="en-US" sz="1400" b="1" i="0" u="none" strike="noStrike" cap="none" normalizeH="0" baseline="0" smtClean="0">
                          <a:ln>
                            <a:noFill/>
                          </a:ln>
                          <a:solidFill>
                            <a:srgbClr val="231F20"/>
                          </a:solidFill>
                          <a:effectLst/>
                          <a:latin typeface="Times New Roman" pitchFamily="18" charset="0"/>
                          <a:cs typeface="Times New Roman" pitchFamily="18" charset="0"/>
                        </a:rPr>
                        <a:t>Customer ID</a:t>
                      </a:r>
                      <a:endParaRPr kumimoji="0" lang="en-US" sz="1400" b="1" i="0" u="none" strike="noStrike" cap="none" normalizeH="0" baseline="0" smtClean="0">
                        <a:ln>
                          <a:noFill/>
                        </a:ln>
                        <a:solidFill>
                          <a:schemeClr val="tx1"/>
                        </a:solidFill>
                        <a:effectLst/>
                        <a:latin typeface="Calibri" pitchFamily="34" charset="0"/>
                        <a:cs typeface="Times New Roman" pitchFamily="18" charset="0"/>
                      </a:endParaRPr>
                    </a:p>
                  </a:txBody>
                  <a:tcPr marL="0" marR="0" marT="0" marB="0" horzOverflow="overflow">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a:noFill/>
                    </a:lnTlToBr>
                    <a:lnBlToTr>
                      <a:noFill/>
                    </a:lnBlToTr>
                    <a:noFill/>
                  </a:tcPr>
                </a:tc>
                <a:tc>
                  <a:txBody>
                    <a:bodyPr/>
                    <a:lstStyle/>
                    <a:p>
                      <a:pPr marL="41275" marR="0" lvl="0" indent="0" algn="l" defTabSz="914400" rtl="0" eaLnBrk="1" fontAlgn="base" latinLnBrk="0" hangingPunct="1">
                        <a:lnSpc>
                          <a:spcPct val="115000"/>
                        </a:lnSpc>
                        <a:spcBef>
                          <a:spcPts val="225"/>
                        </a:spcBef>
                        <a:spcAft>
                          <a:spcPct val="0"/>
                        </a:spcAft>
                        <a:buClrTx/>
                        <a:buSzTx/>
                        <a:buFontTx/>
                        <a:buNone/>
                        <a:tabLst/>
                      </a:pPr>
                      <a:r>
                        <a:rPr kumimoji="0" lang="en-US" sz="1400" b="1" i="0" u="none" strike="noStrike" cap="none" normalizeH="0" baseline="0" smtClean="0">
                          <a:ln>
                            <a:noFill/>
                          </a:ln>
                          <a:solidFill>
                            <a:srgbClr val="231F20"/>
                          </a:solidFill>
                          <a:effectLst/>
                          <a:latin typeface="Times New Roman" pitchFamily="18" charset="0"/>
                          <a:cs typeface="Times New Roman" pitchFamily="18" charset="0"/>
                        </a:rPr>
                        <a:t>Company Name</a:t>
                      </a:r>
                      <a:endParaRPr kumimoji="0" lang="en-US" sz="1400" b="1" i="0" u="none" strike="noStrike" cap="none" normalizeH="0" baseline="0" smtClean="0">
                        <a:ln>
                          <a:noFill/>
                        </a:ln>
                        <a:solidFill>
                          <a:schemeClr val="tx1"/>
                        </a:solidFill>
                        <a:effectLst/>
                        <a:latin typeface="Calibri" pitchFamily="34" charset="0"/>
                        <a:cs typeface="Times New Roman" pitchFamily="18" charset="0"/>
                      </a:endParaRPr>
                    </a:p>
                  </a:txBody>
                  <a:tcPr marL="0" marR="0" marT="0" marB="0" horzOverflow="overflow">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a:noFill/>
                    </a:lnTlToBr>
                    <a:lnBlToTr>
                      <a:noFill/>
                    </a:lnBlToTr>
                    <a:noFill/>
                  </a:tcPr>
                </a:tc>
                <a:tc>
                  <a:txBody>
                    <a:bodyPr/>
                    <a:lstStyle/>
                    <a:p>
                      <a:pPr marL="42863" marR="0" lvl="0" indent="0" algn="l" defTabSz="914400" rtl="0" eaLnBrk="1" fontAlgn="base" latinLnBrk="0" hangingPunct="1">
                        <a:lnSpc>
                          <a:spcPct val="115000"/>
                        </a:lnSpc>
                        <a:spcBef>
                          <a:spcPts val="225"/>
                        </a:spcBef>
                        <a:spcAft>
                          <a:spcPct val="0"/>
                        </a:spcAft>
                        <a:buClrTx/>
                        <a:buSzTx/>
                        <a:buFontTx/>
                        <a:buNone/>
                        <a:tabLst/>
                      </a:pPr>
                      <a:r>
                        <a:rPr kumimoji="0" lang="en-US" sz="1400" b="1" i="0" u="none" strike="noStrike" cap="none" normalizeH="0" baseline="0" smtClean="0">
                          <a:ln>
                            <a:noFill/>
                          </a:ln>
                          <a:solidFill>
                            <a:srgbClr val="231F20"/>
                          </a:solidFill>
                          <a:effectLst/>
                          <a:latin typeface="Times New Roman" pitchFamily="18" charset="0"/>
                          <a:cs typeface="Times New Roman" pitchFamily="18" charset="0"/>
                        </a:rPr>
                        <a:t>Contact First Name</a:t>
                      </a:r>
                      <a:endParaRPr kumimoji="0" lang="en-US" sz="1400" b="1" i="0" u="none" strike="noStrike" cap="none" normalizeH="0" baseline="0" smtClean="0">
                        <a:ln>
                          <a:noFill/>
                        </a:ln>
                        <a:solidFill>
                          <a:schemeClr val="tx1"/>
                        </a:solidFill>
                        <a:effectLst/>
                        <a:latin typeface="Calibri" pitchFamily="34" charset="0"/>
                        <a:cs typeface="Times New Roman" pitchFamily="18" charset="0"/>
                      </a:endParaRPr>
                    </a:p>
                  </a:txBody>
                  <a:tcPr marL="0" marR="0" marT="0" marB="0" horzOverflow="overflow">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a:noFill/>
                    </a:lnTlToBr>
                    <a:lnBlToTr>
                      <a:noFill/>
                    </a:lnBlToTr>
                    <a:noFill/>
                  </a:tcPr>
                </a:tc>
                <a:tc>
                  <a:txBody>
                    <a:bodyPr/>
                    <a:lstStyle/>
                    <a:p>
                      <a:pPr marL="39688" marR="0" lvl="0" indent="0" algn="l" defTabSz="914400" rtl="0" eaLnBrk="1" fontAlgn="base" latinLnBrk="0" hangingPunct="1">
                        <a:lnSpc>
                          <a:spcPct val="115000"/>
                        </a:lnSpc>
                        <a:spcBef>
                          <a:spcPts val="225"/>
                        </a:spcBef>
                        <a:spcAft>
                          <a:spcPct val="0"/>
                        </a:spcAft>
                        <a:buClrTx/>
                        <a:buSzTx/>
                        <a:buFontTx/>
                        <a:buNone/>
                        <a:tabLst/>
                      </a:pPr>
                      <a:r>
                        <a:rPr kumimoji="0" lang="en-US" sz="1400" b="1" i="0" u="none" strike="noStrike" cap="none" normalizeH="0" baseline="0" smtClean="0">
                          <a:ln>
                            <a:noFill/>
                          </a:ln>
                          <a:solidFill>
                            <a:srgbClr val="231F20"/>
                          </a:solidFill>
                          <a:effectLst/>
                          <a:latin typeface="Times New Roman" pitchFamily="18" charset="0"/>
                          <a:cs typeface="Times New Roman" pitchFamily="18" charset="0"/>
                        </a:rPr>
                        <a:t>Contact Last Name</a:t>
                      </a:r>
                      <a:endParaRPr kumimoji="0" lang="en-US" sz="1400" b="1" i="0" u="none" strike="noStrike" cap="none" normalizeH="0" baseline="0" smtClean="0">
                        <a:ln>
                          <a:noFill/>
                        </a:ln>
                        <a:solidFill>
                          <a:schemeClr val="tx1"/>
                        </a:solidFill>
                        <a:effectLst/>
                        <a:latin typeface="Calibri" pitchFamily="34" charset="0"/>
                        <a:cs typeface="Times New Roman" pitchFamily="18" charset="0"/>
                      </a:endParaRPr>
                    </a:p>
                  </a:txBody>
                  <a:tcPr marL="0" marR="0" marT="0" marB="0" horzOverflow="overflow">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a:noFill/>
                    </a:lnTlToBr>
                    <a:lnBlToTr>
                      <a:noFill/>
                    </a:lnBlToTr>
                    <a:noFill/>
                  </a:tcPr>
                </a:tc>
                <a:tc>
                  <a:txBody>
                    <a:bodyPr/>
                    <a:lstStyle/>
                    <a:p>
                      <a:pPr marL="42863" marR="0" lvl="0" indent="0" algn="l" defTabSz="914400" rtl="0" eaLnBrk="1" fontAlgn="base" latinLnBrk="0" hangingPunct="1">
                        <a:lnSpc>
                          <a:spcPct val="115000"/>
                        </a:lnSpc>
                        <a:spcBef>
                          <a:spcPts val="225"/>
                        </a:spcBef>
                        <a:spcAft>
                          <a:spcPct val="0"/>
                        </a:spcAft>
                        <a:buClrTx/>
                        <a:buSzTx/>
                        <a:buFontTx/>
                        <a:buNone/>
                        <a:tabLst/>
                      </a:pPr>
                      <a:r>
                        <a:rPr kumimoji="0" lang="en-US" sz="1400" b="1" i="0" u="none" strike="noStrike" cap="none" normalizeH="0" baseline="0" smtClean="0">
                          <a:ln>
                            <a:noFill/>
                          </a:ln>
                          <a:solidFill>
                            <a:srgbClr val="231F20"/>
                          </a:solidFill>
                          <a:effectLst/>
                          <a:latin typeface="Times New Roman" pitchFamily="18" charset="0"/>
                          <a:cs typeface="Times New Roman" pitchFamily="18" charset="0"/>
                        </a:rPr>
                        <a:t>Job  Title</a:t>
                      </a:r>
                      <a:endParaRPr kumimoji="0" lang="en-US" sz="1400" b="1" i="0" u="none" strike="noStrike" cap="none" normalizeH="0" baseline="0" smtClean="0">
                        <a:ln>
                          <a:noFill/>
                        </a:ln>
                        <a:solidFill>
                          <a:schemeClr val="tx1"/>
                        </a:solidFill>
                        <a:effectLst/>
                        <a:latin typeface="Calibri" pitchFamily="34" charset="0"/>
                        <a:cs typeface="Times New Roman" pitchFamily="18" charset="0"/>
                      </a:endParaRPr>
                    </a:p>
                  </a:txBody>
                  <a:tcPr marL="0" marR="0" marT="0" marB="0" horzOverflow="overflow">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a:noFill/>
                    </a:lnTlToBr>
                    <a:lnBlToTr>
                      <a:noFill/>
                    </a:lnBlToTr>
                    <a:noFill/>
                  </a:tcPr>
                </a:tc>
                <a:tc>
                  <a:txBody>
                    <a:bodyPr/>
                    <a:lstStyle/>
                    <a:p>
                      <a:pPr marL="30163" marR="0" lvl="0" indent="0" algn="l" defTabSz="914400" rtl="0" eaLnBrk="1" fontAlgn="base" latinLnBrk="0" hangingPunct="1">
                        <a:lnSpc>
                          <a:spcPct val="115000"/>
                        </a:lnSpc>
                        <a:spcBef>
                          <a:spcPts val="225"/>
                        </a:spcBef>
                        <a:spcAft>
                          <a:spcPct val="0"/>
                        </a:spcAft>
                        <a:buClrTx/>
                        <a:buSzTx/>
                        <a:buFontTx/>
                        <a:buNone/>
                        <a:tabLst/>
                      </a:pPr>
                      <a:r>
                        <a:rPr kumimoji="0" lang="en-US" sz="1400" b="1" i="0" u="none" strike="noStrike" cap="none" normalizeH="0" baseline="0" smtClean="0">
                          <a:ln>
                            <a:noFill/>
                          </a:ln>
                          <a:solidFill>
                            <a:srgbClr val="231F20"/>
                          </a:solidFill>
                          <a:effectLst/>
                          <a:latin typeface="Times New Roman" pitchFamily="18" charset="0"/>
                          <a:cs typeface="Times New Roman" pitchFamily="18" charset="0"/>
                        </a:rPr>
                        <a:t>City</a:t>
                      </a:r>
                      <a:endParaRPr kumimoji="0" lang="en-US" sz="1400" b="1" i="0" u="none" strike="noStrike" cap="none" normalizeH="0" baseline="0" smtClean="0">
                        <a:ln>
                          <a:noFill/>
                        </a:ln>
                        <a:solidFill>
                          <a:schemeClr val="tx1"/>
                        </a:solidFill>
                        <a:effectLst/>
                        <a:latin typeface="Calibri" pitchFamily="34" charset="0"/>
                        <a:cs typeface="Times New Roman" pitchFamily="18" charset="0"/>
                      </a:endParaRPr>
                    </a:p>
                  </a:txBody>
                  <a:tcPr marL="0" marR="0" marT="0" marB="0" horzOverflow="overflow">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15000"/>
                        </a:lnSpc>
                        <a:spcBef>
                          <a:spcPts val="225"/>
                        </a:spcBef>
                        <a:spcAft>
                          <a:spcPct val="0"/>
                        </a:spcAft>
                        <a:buClrTx/>
                        <a:buSzTx/>
                        <a:buFontTx/>
                        <a:buNone/>
                        <a:tabLst/>
                      </a:pPr>
                      <a:r>
                        <a:rPr kumimoji="0" lang="en-US" sz="1400" b="1" i="0" u="none" strike="noStrike" cap="none" normalizeH="0" baseline="0" smtClean="0">
                          <a:ln>
                            <a:noFill/>
                          </a:ln>
                          <a:solidFill>
                            <a:srgbClr val="231F20"/>
                          </a:solidFill>
                          <a:effectLst/>
                          <a:latin typeface="Times New Roman" pitchFamily="18" charset="0"/>
                          <a:cs typeface="Times New Roman" pitchFamily="18" charset="0"/>
                        </a:rPr>
                        <a:t>State</a:t>
                      </a:r>
                      <a:endParaRPr kumimoji="0" lang="en-US" sz="1400" b="1" i="0" u="none" strike="noStrike" cap="none" normalizeH="0" baseline="0" smtClean="0">
                        <a:ln>
                          <a:noFill/>
                        </a:ln>
                        <a:solidFill>
                          <a:schemeClr val="tx1"/>
                        </a:solidFill>
                        <a:effectLst/>
                        <a:latin typeface="Calibri" pitchFamily="34" charset="0"/>
                        <a:cs typeface="Times New Roman" pitchFamily="18" charset="0"/>
                      </a:endParaRPr>
                    </a:p>
                  </a:txBody>
                  <a:tcPr marL="0" marR="0" marT="0" marB="0" horzOverflow="overflow">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a:noFill/>
                    </a:lnTlToBr>
                    <a:lnBlToTr>
                      <a:noFill/>
                    </a:lnBlToTr>
                    <a:noFill/>
                  </a:tcPr>
                </a:tc>
              </a:tr>
              <a:tr h="608013">
                <a:tc>
                  <a:txBody>
                    <a:bodyPr/>
                    <a:lstStyle/>
                    <a:p>
                      <a:pPr marL="0" marR="0" lvl="0" indent="0" algn="ctr" defTabSz="914400" rtl="0" eaLnBrk="1" fontAlgn="base" latinLnBrk="0" hangingPunct="1">
                        <a:lnSpc>
                          <a:spcPct val="115000"/>
                        </a:lnSpc>
                        <a:spcBef>
                          <a:spcPts val="200"/>
                        </a:spcBef>
                        <a:spcAft>
                          <a:spcPct val="0"/>
                        </a:spcAft>
                        <a:buClrTx/>
                        <a:buSzTx/>
                        <a:buFontTx/>
                        <a:buNone/>
                        <a:tabLst/>
                      </a:pPr>
                      <a:r>
                        <a:rPr kumimoji="0" lang="en-US" sz="1400" b="0" i="0" u="none" strike="noStrike" cap="none" normalizeH="0" baseline="0" smtClean="0">
                          <a:ln>
                            <a:noFill/>
                          </a:ln>
                          <a:solidFill>
                            <a:srgbClr val="231F20"/>
                          </a:solidFill>
                          <a:effectLst/>
                          <a:latin typeface="Times New Roman" pitchFamily="18" charset="0"/>
                          <a:cs typeface="Times New Roman" pitchFamily="18" charset="0"/>
                        </a:rPr>
                        <a:t>6</a:t>
                      </a:r>
                      <a:endParaRPr kumimoji="0" lang="en-US" sz="1400" b="0" i="0" u="none" strike="noStrike" cap="none" normalizeH="0" baseline="0" smtClean="0">
                        <a:ln>
                          <a:noFill/>
                        </a:ln>
                        <a:solidFill>
                          <a:schemeClr val="tx1"/>
                        </a:solidFill>
                        <a:effectLst/>
                        <a:latin typeface="Calibri" pitchFamily="34" charset="0"/>
                        <a:cs typeface="Times New Roman" pitchFamily="18" charset="0"/>
                      </a:endParaRPr>
                    </a:p>
                  </a:txBody>
                  <a:tcPr marL="0" marR="0" marT="0" marB="0" horzOverflow="overflow">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a:noFill/>
                    </a:lnTlToBr>
                    <a:lnBlToTr>
                      <a:noFill/>
                    </a:lnBlToTr>
                    <a:noFill/>
                  </a:tcPr>
                </a:tc>
                <a:tc>
                  <a:txBody>
                    <a:bodyPr/>
                    <a:lstStyle/>
                    <a:p>
                      <a:pPr marL="41275" marR="0" lvl="0" indent="0" algn="l" defTabSz="914400" rtl="0" eaLnBrk="1" fontAlgn="base" latinLnBrk="0" hangingPunct="1">
                        <a:lnSpc>
                          <a:spcPct val="115000"/>
                        </a:lnSpc>
                        <a:spcBef>
                          <a:spcPts val="200"/>
                        </a:spcBef>
                        <a:spcAft>
                          <a:spcPct val="0"/>
                        </a:spcAft>
                        <a:buClrTx/>
                        <a:buSzTx/>
                        <a:buFontTx/>
                        <a:buNone/>
                        <a:tabLst/>
                      </a:pPr>
                      <a:r>
                        <a:rPr kumimoji="0" lang="en-US" sz="1400" b="0" i="0" u="none" strike="noStrike" cap="none" normalizeH="0" baseline="0" smtClean="0">
                          <a:ln>
                            <a:noFill/>
                          </a:ln>
                          <a:solidFill>
                            <a:srgbClr val="231F20"/>
                          </a:solidFill>
                          <a:effectLst/>
                          <a:latin typeface="Times New Roman" pitchFamily="18" charset="0"/>
                          <a:cs typeface="Times New Roman" pitchFamily="18" charset="0"/>
                        </a:rPr>
                        <a:t>Company F</a:t>
                      </a:r>
                      <a:endParaRPr kumimoji="0" lang="en-US" sz="1400" b="0" i="0" u="none" strike="noStrike" cap="none" normalizeH="0" baseline="0" smtClean="0">
                        <a:ln>
                          <a:noFill/>
                        </a:ln>
                        <a:solidFill>
                          <a:schemeClr val="tx1"/>
                        </a:solidFill>
                        <a:effectLst/>
                        <a:latin typeface="Calibri" pitchFamily="34" charset="0"/>
                        <a:cs typeface="Times New Roman" pitchFamily="18" charset="0"/>
                      </a:endParaRPr>
                    </a:p>
                  </a:txBody>
                  <a:tcPr marL="0" marR="0" marT="0" marB="0" horzOverflow="overflow">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a:noFill/>
                    </a:lnTlToBr>
                    <a:lnBlToTr>
                      <a:noFill/>
                    </a:lnBlToTr>
                    <a:noFill/>
                  </a:tcPr>
                </a:tc>
                <a:tc>
                  <a:txBody>
                    <a:bodyPr/>
                    <a:lstStyle/>
                    <a:p>
                      <a:pPr marL="42863" marR="0" lvl="0" indent="0" algn="l" defTabSz="914400" rtl="0" eaLnBrk="1" fontAlgn="base" latinLnBrk="0" hangingPunct="1">
                        <a:lnSpc>
                          <a:spcPct val="115000"/>
                        </a:lnSpc>
                        <a:spcBef>
                          <a:spcPts val="200"/>
                        </a:spcBef>
                        <a:spcAft>
                          <a:spcPct val="0"/>
                        </a:spcAft>
                        <a:buClrTx/>
                        <a:buSzTx/>
                        <a:buFontTx/>
                        <a:buNone/>
                        <a:tabLst/>
                      </a:pPr>
                      <a:r>
                        <a:rPr kumimoji="0" lang="en-US" sz="1400" b="0" i="0" u="none" strike="noStrike" cap="none" normalizeH="0" baseline="0" smtClean="0">
                          <a:ln>
                            <a:noFill/>
                          </a:ln>
                          <a:solidFill>
                            <a:srgbClr val="231F20"/>
                          </a:solidFill>
                          <a:effectLst/>
                          <a:latin typeface="Times New Roman" pitchFamily="18" charset="0"/>
                          <a:cs typeface="Times New Roman" pitchFamily="18" charset="0"/>
                        </a:rPr>
                        <a:t>Francisco</a:t>
                      </a:r>
                      <a:endParaRPr kumimoji="0" lang="en-US" sz="1400" b="0" i="0" u="none" strike="noStrike" cap="none" normalizeH="0" baseline="0" smtClean="0">
                        <a:ln>
                          <a:noFill/>
                        </a:ln>
                        <a:solidFill>
                          <a:schemeClr val="tx1"/>
                        </a:solidFill>
                        <a:effectLst/>
                        <a:latin typeface="Calibri" pitchFamily="34" charset="0"/>
                        <a:cs typeface="Times New Roman" pitchFamily="18" charset="0"/>
                      </a:endParaRPr>
                    </a:p>
                  </a:txBody>
                  <a:tcPr marL="0" marR="0" marT="0" marB="0" horzOverflow="overflow">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a:noFill/>
                    </a:lnTlToBr>
                    <a:lnBlToTr>
                      <a:noFill/>
                    </a:lnBlToTr>
                    <a:noFill/>
                  </a:tcPr>
                </a:tc>
                <a:tc>
                  <a:txBody>
                    <a:bodyPr/>
                    <a:lstStyle/>
                    <a:p>
                      <a:pPr marL="39688" marR="0" lvl="0" indent="0" algn="l" defTabSz="914400" rtl="0" eaLnBrk="1" fontAlgn="base" latinLnBrk="0" hangingPunct="1">
                        <a:lnSpc>
                          <a:spcPct val="115000"/>
                        </a:lnSpc>
                        <a:spcBef>
                          <a:spcPts val="200"/>
                        </a:spcBef>
                        <a:spcAft>
                          <a:spcPct val="0"/>
                        </a:spcAft>
                        <a:buClrTx/>
                        <a:buSzTx/>
                        <a:buFontTx/>
                        <a:buNone/>
                        <a:tabLst/>
                      </a:pPr>
                      <a:r>
                        <a:rPr kumimoji="0" lang="en-US" sz="1400" b="0" i="0" u="none" strike="noStrike" cap="none" normalizeH="0" baseline="0" smtClean="0">
                          <a:ln>
                            <a:noFill/>
                          </a:ln>
                          <a:solidFill>
                            <a:srgbClr val="231F20"/>
                          </a:solidFill>
                          <a:effectLst/>
                          <a:latin typeface="Times New Roman" pitchFamily="18" charset="0"/>
                          <a:cs typeface="Times New Roman" pitchFamily="18" charset="0"/>
                        </a:rPr>
                        <a:t>Pérez-Olaeta</a:t>
                      </a:r>
                      <a:endParaRPr kumimoji="0" lang="en-US" sz="1400" b="0" i="0" u="none" strike="noStrike" cap="none" normalizeH="0" baseline="0" smtClean="0">
                        <a:ln>
                          <a:noFill/>
                        </a:ln>
                        <a:solidFill>
                          <a:schemeClr val="tx1"/>
                        </a:solidFill>
                        <a:effectLst/>
                        <a:latin typeface="Calibri" pitchFamily="34" charset="0"/>
                        <a:cs typeface="Times New Roman" pitchFamily="18" charset="0"/>
                      </a:endParaRPr>
                    </a:p>
                  </a:txBody>
                  <a:tcPr marL="0" marR="0" marT="0" marB="0" horzOverflow="overflow">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a:noFill/>
                    </a:lnTlToBr>
                    <a:lnBlToTr>
                      <a:noFill/>
                    </a:lnBlToTr>
                    <a:noFill/>
                  </a:tcPr>
                </a:tc>
                <a:tc>
                  <a:txBody>
                    <a:bodyPr/>
                    <a:lstStyle/>
                    <a:p>
                      <a:pPr marL="42863" marR="0" lvl="0" indent="0" algn="l" defTabSz="914400" rtl="0" eaLnBrk="1" fontAlgn="base" latinLnBrk="0" hangingPunct="1">
                        <a:lnSpc>
                          <a:spcPct val="115000"/>
                        </a:lnSpc>
                        <a:spcBef>
                          <a:spcPts val="200"/>
                        </a:spcBef>
                        <a:spcAft>
                          <a:spcPct val="0"/>
                        </a:spcAft>
                        <a:buClrTx/>
                        <a:buSzTx/>
                        <a:buFontTx/>
                        <a:buNone/>
                        <a:tabLst/>
                      </a:pPr>
                      <a:r>
                        <a:rPr kumimoji="0" lang="en-US" sz="1400" b="0" i="0" u="none" strike="noStrike" cap="none" normalizeH="0" baseline="0" smtClean="0">
                          <a:ln>
                            <a:noFill/>
                          </a:ln>
                          <a:solidFill>
                            <a:srgbClr val="231F20"/>
                          </a:solidFill>
                          <a:effectLst/>
                          <a:latin typeface="Times New Roman" pitchFamily="18" charset="0"/>
                          <a:cs typeface="Times New Roman" pitchFamily="18" charset="0"/>
                        </a:rPr>
                        <a:t>Purchasing Manager</a:t>
                      </a:r>
                      <a:endParaRPr kumimoji="0" lang="en-US" sz="1400" b="0" i="0" u="none" strike="noStrike" cap="none" normalizeH="0" baseline="0" smtClean="0">
                        <a:ln>
                          <a:noFill/>
                        </a:ln>
                        <a:solidFill>
                          <a:schemeClr val="tx1"/>
                        </a:solidFill>
                        <a:effectLst/>
                        <a:latin typeface="Calibri" pitchFamily="34" charset="0"/>
                        <a:cs typeface="Times New Roman" pitchFamily="18" charset="0"/>
                      </a:endParaRPr>
                    </a:p>
                  </a:txBody>
                  <a:tcPr marL="0" marR="0" marT="0" marB="0" horzOverflow="overflow">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a:noFill/>
                    </a:lnTlToBr>
                    <a:lnBlToTr>
                      <a:noFill/>
                    </a:lnBlToTr>
                    <a:noFill/>
                  </a:tcPr>
                </a:tc>
                <a:tc>
                  <a:txBody>
                    <a:bodyPr/>
                    <a:lstStyle/>
                    <a:p>
                      <a:pPr marL="30163" marR="0" lvl="0" indent="0" algn="l" defTabSz="914400" rtl="0" eaLnBrk="1" fontAlgn="base" latinLnBrk="0" hangingPunct="1">
                        <a:lnSpc>
                          <a:spcPct val="115000"/>
                        </a:lnSpc>
                        <a:spcBef>
                          <a:spcPts val="200"/>
                        </a:spcBef>
                        <a:spcAft>
                          <a:spcPct val="0"/>
                        </a:spcAft>
                        <a:buClrTx/>
                        <a:buSzTx/>
                        <a:buFontTx/>
                        <a:buNone/>
                        <a:tabLst/>
                      </a:pPr>
                      <a:r>
                        <a:rPr kumimoji="0" lang="en-US" sz="1400" b="0" i="0" u="none" strike="noStrike" cap="none" normalizeH="0" baseline="0" smtClean="0">
                          <a:ln>
                            <a:noFill/>
                          </a:ln>
                          <a:solidFill>
                            <a:srgbClr val="231F20"/>
                          </a:solidFill>
                          <a:effectLst/>
                          <a:latin typeface="Times New Roman" pitchFamily="18" charset="0"/>
                          <a:cs typeface="Times New Roman" pitchFamily="18" charset="0"/>
                        </a:rPr>
                        <a:t>Milwaukee</a:t>
                      </a:r>
                      <a:endParaRPr kumimoji="0" lang="en-US" sz="1400" b="0" i="0" u="none" strike="noStrike" cap="none" normalizeH="0" baseline="0" smtClean="0">
                        <a:ln>
                          <a:noFill/>
                        </a:ln>
                        <a:solidFill>
                          <a:schemeClr val="tx1"/>
                        </a:solidFill>
                        <a:effectLst/>
                        <a:latin typeface="Calibri" pitchFamily="34" charset="0"/>
                        <a:cs typeface="Times New Roman" pitchFamily="18" charset="0"/>
                      </a:endParaRPr>
                    </a:p>
                  </a:txBody>
                  <a:tcPr marL="0" marR="0" marT="0" marB="0" horzOverflow="overflow">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15000"/>
                        </a:lnSpc>
                        <a:spcBef>
                          <a:spcPts val="200"/>
                        </a:spcBef>
                        <a:spcAft>
                          <a:spcPct val="0"/>
                        </a:spcAft>
                        <a:buClrTx/>
                        <a:buSzTx/>
                        <a:buFontTx/>
                        <a:buNone/>
                        <a:tabLst/>
                      </a:pPr>
                      <a:r>
                        <a:rPr kumimoji="0" lang="en-US" sz="1400" b="0" i="0" u="none" strike="noStrike" cap="none" normalizeH="0" baseline="0" smtClean="0">
                          <a:ln>
                            <a:noFill/>
                          </a:ln>
                          <a:solidFill>
                            <a:srgbClr val="231F20"/>
                          </a:solidFill>
                          <a:effectLst/>
                          <a:latin typeface="Times New Roman" pitchFamily="18" charset="0"/>
                          <a:cs typeface="Times New Roman" pitchFamily="18" charset="0"/>
                        </a:rPr>
                        <a:t>WI</a:t>
                      </a:r>
                      <a:endParaRPr kumimoji="0" lang="en-US" sz="1400" b="0" i="0" u="none" strike="noStrike" cap="none" normalizeH="0" baseline="0" smtClean="0">
                        <a:ln>
                          <a:noFill/>
                        </a:ln>
                        <a:solidFill>
                          <a:schemeClr val="tx1"/>
                        </a:solidFill>
                        <a:effectLst/>
                        <a:latin typeface="Calibri" pitchFamily="34" charset="0"/>
                        <a:cs typeface="Times New Roman" pitchFamily="18" charset="0"/>
                      </a:endParaRPr>
                    </a:p>
                  </a:txBody>
                  <a:tcPr marL="0" marR="0" marT="0" marB="0" horzOverflow="overflow">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a:noFill/>
                    </a:lnTlToBr>
                    <a:lnBlToTr>
                      <a:noFill/>
                    </a:lnBlToTr>
                    <a:noFill/>
                  </a:tcPr>
                </a:tc>
              </a:tr>
              <a:tr h="608013">
                <a:tc>
                  <a:txBody>
                    <a:bodyPr/>
                    <a:lstStyle/>
                    <a:p>
                      <a:pPr marL="0" marR="0" lvl="0" indent="0" algn="ctr" defTabSz="914400" rtl="0" eaLnBrk="1" fontAlgn="base" latinLnBrk="0" hangingPunct="1">
                        <a:lnSpc>
                          <a:spcPct val="115000"/>
                        </a:lnSpc>
                        <a:spcBef>
                          <a:spcPts val="175"/>
                        </a:spcBef>
                        <a:spcAft>
                          <a:spcPct val="0"/>
                        </a:spcAft>
                        <a:buClrTx/>
                        <a:buSzTx/>
                        <a:buFontTx/>
                        <a:buNone/>
                        <a:tabLst/>
                      </a:pPr>
                      <a:r>
                        <a:rPr kumimoji="0" lang="en-US" sz="1400" b="0" i="0" u="none" strike="noStrike" cap="none" normalizeH="0" baseline="0" smtClean="0">
                          <a:ln>
                            <a:noFill/>
                          </a:ln>
                          <a:solidFill>
                            <a:srgbClr val="231F20"/>
                          </a:solidFill>
                          <a:effectLst/>
                          <a:latin typeface="Times New Roman" pitchFamily="18" charset="0"/>
                          <a:cs typeface="Times New Roman" pitchFamily="18" charset="0"/>
                        </a:rPr>
                        <a:t>26</a:t>
                      </a:r>
                      <a:endParaRPr kumimoji="0" lang="en-US" sz="1400" b="0" i="0" u="none" strike="noStrike" cap="none" normalizeH="0" baseline="0" smtClean="0">
                        <a:ln>
                          <a:noFill/>
                        </a:ln>
                        <a:solidFill>
                          <a:schemeClr val="tx1"/>
                        </a:solidFill>
                        <a:effectLst/>
                        <a:latin typeface="Calibri" pitchFamily="34" charset="0"/>
                        <a:cs typeface="Times New Roman" pitchFamily="18" charset="0"/>
                      </a:endParaRPr>
                    </a:p>
                  </a:txBody>
                  <a:tcPr marL="0" marR="0" marT="0" marB="0" horzOverflow="overflow">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a:noFill/>
                    </a:lnTlToBr>
                    <a:lnBlToTr>
                      <a:noFill/>
                    </a:lnBlToTr>
                    <a:noFill/>
                  </a:tcPr>
                </a:tc>
                <a:tc>
                  <a:txBody>
                    <a:bodyPr/>
                    <a:lstStyle/>
                    <a:p>
                      <a:pPr marL="41275" marR="0" lvl="0" indent="0" algn="l" defTabSz="914400" rtl="0" eaLnBrk="1" fontAlgn="base" latinLnBrk="0" hangingPunct="1">
                        <a:lnSpc>
                          <a:spcPct val="115000"/>
                        </a:lnSpc>
                        <a:spcBef>
                          <a:spcPts val="175"/>
                        </a:spcBef>
                        <a:spcAft>
                          <a:spcPct val="0"/>
                        </a:spcAft>
                        <a:buClrTx/>
                        <a:buSzTx/>
                        <a:buFontTx/>
                        <a:buNone/>
                        <a:tabLst/>
                      </a:pPr>
                      <a:r>
                        <a:rPr kumimoji="0" lang="en-US" sz="1400" b="0" i="0" u="none" strike="noStrike" cap="none" normalizeH="0" baseline="0" smtClean="0">
                          <a:ln>
                            <a:noFill/>
                          </a:ln>
                          <a:solidFill>
                            <a:srgbClr val="231F20"/>
                          </a:solidFill>
                          <a:effectLst/>
                          <a:latin typeface="Times New Roman" pitchFamily="18" charset="0"/>
                          <a:cs typeface="Times New Roman" pitchFamily="18" charset="0"/>
                        </a:rPr>
                        <a:t>Company Z</a:t>
                      </a:r>
                      <a:endParaRPr kumimoji="0" lang="en-US" sz="1400" b="0" i="0" u="none" strike="noStrike" cap="none" normalizeH="0" baseline="0" smtClean="0">
                        <a:ln>
                          <a:noFill/>
                        </a:ln>
                        <a:solidFill>
                          <a:schemeClr val="tx1"/>
                        </a:solidFill>
                        <a:effectLst/>
                        <a:latin typeface="Calibri" pitchFamily="34" charset="0"/>
                        <a:cs typeface="Times New Roman" pitchFamily="18" charset="0"/>
                      </a:endParaRPr>
                    </a:p>
                  </a:txBody>
                  <a:tcPr marL="0" marR="0" marT="0" marB="0" horzOverflow="overflow">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a:noFill/>
                    </a:lnTlToBr>
                    <a:lnBlToTr>
                      <a:noFill/>
                    </a:lnBlToTr>
                    <a:noFill/>
                  </a:tcPr>
                </a:tc>
                <a:tc>
                  <a:txBody>
                    <a:bodyPr/>
                    <a:lstStyle/>
                    <a:p>
                      <a:pPr marL="42863" marR="0" lvl="0" indent="0" algn="l" defTabSz="914400" rtl="0" eaLnBrk="1" fontAlgn="base" latinLnBrk="0" hangingPunct="1">
                        <a:lnSpc>
                          <a:spcPct val="115000"/>
                        </a:lnSpc>
                        <a:spcBef>
                          <a:spcPts val="175"/>
                        </a:spcBef>
                        <a:spcAft>
                          <a:spcPct val="0"/>
                        </a:spcAft>
                        <a:buClrTx/>
                        <a:buSzTx/>
                        <a:buFontTx/>
                        <a:buNone/>
                        <a:tabLst/>
                      </a:pPr>
                      <a:r>
                        <a:rPr kumimoji="0" lang="en-US" sz="1400" b="0" i="0" u="none" strike="noStrike" cap="none" normalizeH="0" baseline="0" smtClean="0">
                          <a:ln>
                            <a:noFill/>
                          </a:ln>
                          <a:solidFill>
                            <a:srgbClr val="231F20"/>
                          </a:solidFill>
                          <a:effectLst/>
                          <a:latin typeface="Times New Roman" pitchFamily="18" charset="0"/>
                          <a:cs typeface="Times New Roman" pitchFamily="18" charset="0"/>
                        </a:rPr>
                        <a:t>Run</a:t>
                      </a:r>
                      <a:endParaRPr kumimoji="0" lang="en-US" sz="1400" b="0" i="0" u="none" strike="noStrike" cap="none" normalizeH="0" baseline="0" smtClean="0">
                        <a:ln>
                          <a:noFill/>
                        </a:ln>
                        <a:solidFill>
                          <a:schemeClr val="tx1"/>
                        </a:solidFill>
                        <a:effectLst/>
                        <a:latin typeface="Calibri" pitchFamily="34" charset="0"/>
                        <a:cs typeface="Times New Roman" pitchFamily="18" charset="0"/>
                      </a:endParaRPr>
                    </a:p>
                  </a:txBody>
                  <a:tcPr marL="0" marR="0" marT="0" marB="0" horzOverflow="overflow">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a:noFill/>
                    </a:lnTlToBr>
                    <a:lnBlToTr>
                      <a:noFill/>
                    </a:lnBlToTr>
                    <a:noFill/>
                  </a:tcPr>
                </a:tc>
                <a:tc>
                  <a:txBody>
                    <a:bodyPr/>
                    <a:lstStyle/>
                    <a:p>
                      <a:pPr marL="39688" marR="0" lvl="0" indent="0" algn="l" defTabSz="914400" rtl="0" eaLnBrk="1" fontAlgn="base" latinLnBrk="0" hangingPunct="1">
                        <a:lnSpc>
                          <a:spcPct val="115000"/>
                        </a:lnSpc>
                        <a:spcBef>
                          <a:spcPts val="175"/>
                        </a:spcBef>
                        <a:spcAft>
                          <a:spcPct val="0"/>
                        </a:spcAft>
                        <a:buClrTx/>
                        <a:buSzTx/>
                        <a:buFontTx/>
                        <a:buNone/>
                        <a:tabLst/>
                      </a:pPr>
                      <a:r>
                        <a:rPr kumimoji="0" lang="en-US" sz="1400" b="0" i="0" u="none" strike="noStrike" cap="none" normalizeH="0" baseline="0" smtClean="0">
                          <a:ln>
                            <a:noFill/>
                          </a:ln>
                          <a:solidFill>
                            <a:srgbClr val="231F20"/>
                          </a:solidFill>
                          <a:effectLst/>
                          <a:latin typeface="Times New Roman" pitchFamily="18" charset="0"/>
                          <a:cs typeface="Times New Roman" pitchFamily="18" charset="0"/>
                        </a:rPr>
                        <a:t>Liu</a:t>
                      </a:r>
                      <a:endParaRPr kumimoji="0" lang="en-US" sz="1400" b="0" i="0" u="none" strike="noStrike" cap="none" normalizeH="0" baseline="0" smtClean="0">
                        <a:ln>
                          <a:noFill/>
                        </a:ln>
                        <a:solidFill>
                          <a:schemeClr val="tx1"/>
                        </a:solidFill>
                        <a:effectLst/>
                        <a:latin typeface="Calibri" pitchFamily="34" charset="0"/>
                        <a:cs typeface="Times New Roman" pitchFamily="18" charset="0"/>
                      </a:endParaRPr>
                    </a:p>
                  </a:txBody>
                  <a:tcPr marL="0" marR="0" marT="0" marB="0" horzOverflow="overflow">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a:noFill/>
                    </a:lnTlToBr>
                    <a:lnBlToTr>
                      <a:noFill/>
                    </a:lnBlToTr>
                    <a:noFill/>
                  </a:tcPr>
                </a:tc>
                <a:tc>
                  <a:txBody>
                    <a:bodyPr/>
                    <a:lstStyle/>
                    <a:p>
                      <a:pPr marL="42863" marR="0" lvl="0" indent="0" algn="l" defTabSz="914400" rtl="0" eaLnBrk="1" fontAlgn="base" latinLnBrk="0" hangingPunct="1">
                        <a:lnSpc>
                          <a:spcPct val="115000"/>
                        </a:lnSpc>
                        <a:spcBef>
                          <a:spcPts val="175"/>
                        </a:spcBef>
                        <a:spcAft>
                          <a:spcPct val="0"/>
                        </a:spcAft>
                        <a:buClrTx/>
                        <a:buSzTx/>
                        <a:buFontTx/>
                        <a:buNone/>
                        <a:tabLst/>
                      </a:pPr>
                      <a:r>
                        <a:rPr kumimoji="0" lang="en-US" sz="1400" b="0" i="0" u="none" strike="noStrike" cap="none" normalizeH="0" baseline="0" smtClean="0">
                          <a:ln>
                            <a:noFill/>
                          </a:ln>
                          <a:solidFill>
                            <a:srgbClr val="231F20"/>
                          </a:solidFill>
                          <a:effectLst/>
                          <a:latin typeface="Times New Roman" pitchFamily="18" charset="0"/>
                          <a:cs typeface="Times New Roman" pitchFamily="18" charset="0"/>
                        </a:rPr>
                        <a:t>Accounting Assistant</a:t>
                      </a:r>
                      <a:endParaRPr kumimoji="0" lang="en-US" sz="1400" b="0" i="0" u="none" strike="noStrike" cap="none" normalizeH="0" baseline="0" smtClean="0">
                        <a:ln>
                          <a:noFill/>
                        </a:ln>
                        <a:solidFill>
                          <a:schemeClr val="tx1"/>
                        </a:solidFill>
                        <a:effectLst/>
                        <a:latin typeface="Calibri" pitchFamily="34" charset="0"/>
                        <a:cs typeface="Times New Roman" pitchFamily="18" charset="0"/>
                      </a:endParaRPr>
                    </a:p>
                  </a:txBody>
                  <a:tcPr marL="0" marR="0" marT="0" marB="0" horzOverflow="overflow">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a:noFill/>
                    </a:lnTlToBr>
                    <a:lnBlToTr>
                      <a:noFill/>
                    </a:lnBlToTr>
                    <a:noFill/>
                  </a:tcPr>
                </a:tc>
                <a:tc>
                  <a:txBody>
                    <a:bodyPr/>
                    <a:lstStyle/>
                    <a:p>
                      <a:pPr marL="30163" marR="0" lvl="0" indent="0" algn="l" defTabSz="914400" rtl="0" eaLnBrk="1" fontAlgn="base" latinLnBrk="0" hangingPunct="1">
                        <a:lnSpc>
                          <a:spcPct val="115000"/>
                        </a:lnSpc>
                        <a:spcBef>
                          <a:spcPts val="175"/>
                        </a:spcBef>
                        <a:spcAft>
                          <a:spcPct val="0"/>
                        </a:spcAft>
                        <a:buClrTx/>
                        <a:buSzTx/>
                        <a:buFontTx/>
                        <a:buNone/>
                        <a:tabLst/>
                      </a:pPr>
                      <a:r>
                        <a:rPr kumimoji="0" lang="en-US" sz="1400" b="0" i="0" u="none" strike="noStrike" cap="none" normalizeH="0" baseline="0" smtClean="0">
                          <a:ln>
                            <a:noFill/>
                          </a:ln>
                          <a:solidFill>
                            <a:srgbClr val="231F20"/>
                          </a:solidFill>
                          <a:effectLst/>
                          <a:latin typeface="Times New Roman" pitchFamily="18" charset="0"/>
                          <a:cs typeface="Times New Roman" pitchFamily="18" charset="0"/>
                        </a:rPr>
                        <a:t>Miami</a:t>
                      </a:r>
                      <a:endParaRPr kumimoji="0" lang="en-US" sz="1400" b="0" i="0" u="none" strike="noStrike" cap="none" normalizeH="0" baseline="0" smtClean="0">
                        <a:ln>
                          <a:noFill/>
                        </a:ln>
                        <a:solidFill>
                          <a:schemeClr val="tx1"/>
                        </a:solidFill>
                        <a:effectLst/>
                        <a:latin typeface="Calibri" pitchFamily="34" charset="0"/>
                        <a:cs typeface="Times New Roman" pitchFamily="18" charset="0"/>
                      </a:endParaRPr>
                    </a:p>
                  </a:txBody>
                  <a:tcPr marL="0" marR="0" marT="0" marB="0" horzOverflow="overflow">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15000"/>
                        </a:lnSpc>
                        <a:spcBef>
                          <a:spcPts val="175"/>
                        </a:spcBef>
                        <a:spcAft>
                          <a:spcPct val="0"/>
                        </a:spcAft>
                        <a:buClrTx/>
                        <a:buSzTx/>
                        <a:buFontTx/>
                        <a:buNone/>
                        <a:tabLst/>
                      </a:pPr>
                      <a:r>
                        <a:rPr kumimoji="0" lang="en-US" sz="1400" b="0" i="0" u="none" strike="noStrike" cap="none" normalizeH="0" baseline="0" smtClean="0">
                          <a:ln>
                            <a:noFill/>
                          </a:ln>
                          <a:solidFill>
                            <a:srgbClr val="231F20"/>
                          </a:solidFill>
                          <a:effectLst/>
                          <a:latin typeface="Times New Roman" pitchFamily="18" charset="0"/>
                          <a:cs typeface="Times New Roman" pitchFamily="18" charset="0"/>
                        </a:rPr>
                        <a:t>FL</a:t>
                      </a:r>
                      <a:endParaRPr kumimoji="0" lang="en-US" sz="1400" b="0" i="0" u="none" strike="noStrike" cap="none" normalizeH="0" baseline="0" smtClean="0">
                        <a:ln>
                          <a:noFill/>
                        </a:ln>
                        <a:solidFill>
                          <a:schemeClr val="tx1"/>
                        </a:solidFill>
                        <a:effectLst/>
                        <a:latin typeface="Calibri" pitchFamily="34" charset="0"/>
                        <a:cs typeface="Times New Roman" pitchFamily="18" charset="0"/>
                      </a:endParaRPr>
                    </a:p>
                  </a:txBody>
                  <a:tcPr marL="0" marR="0" marT="0" marB="0" horzOverflow="overflow">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14336032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Title 4"/>
          <p:cNvSpPr>
            <a:spLocks noGrp="1"/>
          </p:cNvSpPr>
          <p:nvPr>
            <p:ph type="title"/>
          </p:nvPr>
        </p:nvSpPr>
        <p:spPr/>
        <p:txBody>
          <a:bodyPr/>
          <a:lstStyle/>
          <a:p>
            <a:r>
              <a:rPr lang="en-US" smtClean="0"/>
              <a:t>Mô hình dữ liệu phân cấp</a:t>
            </a:r>
          </a:p>
        </p:txBody>
      </p:sp>
      <p:sp>
        <p:nvSpPr>
          <p:cNvPr id="28674" name="Content Placeholder 1"/>
          <p:cNvSpPr>
            <a:spLocks noGrp="1"/>
          </p:cNvSpPr>
          <p:nvPr>
            <p:ph idx="1"/>
          </p:nvPr>
        </p:nvSpPr>
        <p:spPr>
          <a:xfrm>
            <a:off x="228600" y="1600200"/>
            <a:ext cx="8686800" cy="4525963"/>
          </a:xfrm>
        </p:spPr>
        <p:txBody>
          <a:bodyPr/>
          <a:lstStyle/>
          <a:p>
            <a:pPr>
              <a:lnSpc>
                <a:spcPct val="150000"/>
              </a:lnSpc>
              <a:buFontTx/>
              <a:buBlip>
                <a:blip r:embed="rId3"/>
              </a:buBlip>
            </a:pPr>
            <a:r>
              <a:rPr lang="en-US" sz="2000" smtClean="0">
                <a:solidFill>
                  <a:srgbClr val="953735"/>
                </a:solidFill>
              </a:rPr>
              <a:t>Tổ chức theo hình cây, mỗi nút biểu diễn một thực thể dữ liệu.</a:t>
            </a:r>
          </a:p>
          <a:p>
            <a:pPr>
              <a:lnSpc>
                <a:spcPct val="150000"/>
              </a:lnSpc>
              <a:buFontTx/>
              <a:buBlip>
                <a:blip r:embed="rId3"/>
              </a:buBlip>
            </a:pPr>
            <a:r>
              <a:rPr lang="en-US" sz="2000" smtClean="0">
                <a:solidFill>
                  <a:srgbClr val="953735"/>
                </a:solidFill>
              </a:rPr>
              <a:t>Liên hệ dữ liệu thể hiện trên liên hệ giữa nút cha và nút con. Mỗi nút cha có thể có một hoặc nhiều nút con, nhưng mỗi nút con chỉ có thể có một nút cha.</a:t>
            </a:r>
          </a:p>
          <a:p>
            <a:pPr>
              <a:lnSpc>
                <a:spcPct val="150000"/>
              </a:lnSpc>
              <a:buFontTx/>
              <a:buBlip>
                <a:blip r:embed="rId3"/>
              </a:buBlip>
            </a:pPr>
            <a:r>
              <a:rPr lang="en-US" sz="2000" smtClean="0">
                <a:solidFill>
                  <a:srgbClr val="953735"/>
                </a:solidFill>
              </a:rPr>
              <a:t>Do đó mô hình phân cấp thể hiện các kiểu quan hệ:</a:t>
            </a:r>
          </a:p>
          <a:p>
            <a:pPr lvl="1">
              <a:lnSpc>
                <a:spcPct val="150000"/>
              </a:lnSpc>
              <a:buFontTx/>
              <a:buBlip>
                <a:blip r:embed="rId4"/>
              </a:buBlip>
            </a:pPr>
            <a:r>
              <a:rPr lang="en-US" sz="2000" smtClean="0"/>
              <a:t>1-1</a:t>
            </a:r>
          </a:p>
          <a:p>
            <a:pPr lvl="1">
              <a:lnSpc>
                <a:spcPct val="150000"/>
              </a:lnSpc>
              <a:buFontTx/>
              <a:buBlip>
                <a:blip r:embed="rId4"/>
              </a:buBlip>
            </a:pPr>
            <a:r>
              <a:rPr lang="en-US" sz="2000" smtClean="0"/>
              <a:t>1-N</a:t>
            </a:r>
          </a:p>
        </p:txBody>
      </p:sp>
      <p:sp>
        <p:nvSpPr>
          <p:cNvPr id="3" name="Footer Placeholder 2"/>
          <p:cNvSpPr>
            <a:spLocks noGrp="1"/>
          </p:cNvSpPr>
          <p:nvPr>
            <p:ph type="ftr" sz="quarter" idx="11"/>
          </p:nvPr>
        </p:nvSpPr>
        <p:spPr/>
        <p:txBody>
          <a:bodyPr/>
          <a:lstStyle/>
          <a:p>
            <a:pPr>
              <a:defRPr/>
            </a:pPr>
            <a:r>
              <a:rPr lang="vi-VN" dirty="0" smtClean="0"/>
              <a:t>Bài </a:t>
            </a:r>
            <a:r>
              <a:rPr lang="vi-VN" dirty="0"/>
              <a:t>1</a:t>
            </a:r>
            <a:r>
              <a:rPr lang="en-US" dirty="0"/>
              <a:t>: </a:t>
            </a:r>
            <a:r>
              <a:rPr lang="vi-VN" cap="all" dirty="0"/>
              <a:t>Tổng quan về </a:t>
            </a:r>
            <a:r>
              <a:rPr lang="en-US" cap="all" dirty="0"/>
              <a:t>CƠ SỞ DỮ LIỆU</a:t>
            </a:r>
          </a:p>
        </p:txBody>
      </p:sp>
      <p:sp>
        <p:nvSpPr>
          <p:cNvPr id="4" name="Slide Number Placeholder 3"/>
          <p:cNvSpPr>
            <a:spLocks noGrp="1"/>
          </p:cNvSpPr>
          <p:nvPr>
            <p:ph type="sldNum" sz="quarter" idx="12"/>
          </p:nvPr>
        </p:nvSpPr>
        <p:spPr/>
        <p:txBody>
          <a:bodyPr/>
          <a:lstStyle/>
          <a:p>
            <a:pPr>
              <a:defRPr/>
            </a:pPr>
            <a:fld id="{41B4BD7C-0C3F-4014-86BF-F8A73C2D78B1}" type="slidenum">
              <a:rPr lang="en-US" smtClean="0"/>
              <a:pPr>
                <a:defRPr/>
              </a:pPr>
              <a:t>16</a:t>
            </a:fld>
            <a:endParaRPr lang="en-US"/>
          </a:p>
        </p:txBody>
      </p:sp>
    </p:spTree>
    <p:extLst>
      <p:ext uri="{BB962C8B-B14F-4D97-AF65-F5344CB8AC3E}">
        <p14:creationId xmlns:p14="http://schemas.microsoft.com/office/powerpoint/2010/main" val="323657445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4"/>
          <p:cNvSpPr>
            <a:spLocks noGrp="1"/>
          </p:cNvSpPr>
          <p:nvPr>
            <p:ph type="title"/>
          </p:nvPr>
        </p:nvSpPr>
        <p:spPr/>
        <p:txBody>
          <a:bodyPr/>
          <a:lstStyle/>
          <a:p>
            <a:r>
              <a:rPr lang="en-US" smtClean="0"/>
              <a:t>Mô hình dữ liệu phân cấp</a:t>
            </a:r>
          </a:p>
        </p:txBody>
      </p:sp>
      <p:sp>
        <p:nvSpPr>
          <p:cNvPr id="29698" name="Content Placeholder 1"/>
          <p:cNvSpPr>
            <a:spLocks noGrp="1"/>
          </p:cNvSpPr>
          <p:nvPr>
            <p:ph idx="1"/>
          </p:nvPr>
        </p:nvSpPr>
        <p:spPr>
          <a:xfrm>
            <a:off x="228600" y="1219200"/>
            <a:ext cx="8686800" cy="1981200"/>
          </a:xfrm>
        </p:spPr>
        <p:txBody>
          <a:bodyPr/>
          <a:lstStyle/>
          <a:p>
            <a:pPr>
              <a:lnSpc>
                <a:spcPct val="150000"/>
              </a:lnSpc>
              <a:buFontTx/>
              <a:buBlip>
                <a:blip r:embed="rId3"/>
              </a:buBlip>
            </a:pPr>
            <a:r>
              <a:rPr lang="en-US" sz="2000" smtClean="0">
                <a:solidFill>
                  <a:srgbClr val="953735"/>
                </a:solidFill>
              </a:rPr>
              <a:t>Ví dụ: mô hình dữ liệu phân cấp của CSDL Northwind  </a:t>
            </a:r>
            <a:endParaRPr lang="en-US" sz="2400" smtClean="0">
              <a:solidFill>
                <a:srgbClr val="953735"/>
              </a:solidFill>
            </a:endParaRPr>
          </a:p>
        </p:txBody>
      </p:sp>
      <p:sp>
        <p:nvSpPr>
          <p:cNvPr id="3" name="Footer Placeholder 2"/>
          <p:cNvSpPr>
            <a:spLocks noGrp="1"/>
          </p:cNvSpPr>
          <p:nvPr>
            <p:ph type="ftr" sz="quarter" idx="11"/>
          </p:nvPr>
        </p:nvSpPr>
        <p:spPr/>
        <p:txBody>
          <a:bodyPr/>
          <a:lstStyle/>
          <a:p>
            <a:pPr>
              <a:defRPr/>
            </a:pPr>
            <a:r>
              <a:rPr lang="vi-VN" dirty="0" smtClean="0"/>
              <a:t>Bài </a:t>
            </a:r>
            <a:r>
              <a:rPr lang="vi-VN" dirty="0"/>
              <a:t>1</a:t>
            </a:r>
            <a:r>
              <a:rPr lang="en-US" dirty="0"/>
              <a:t>: </a:t>
            </a:r>
            <a:r>
              <a:rPr lang="vi-VN" cap="all" dirty="0"/>
              <a:t>Tổng quan về </a:t>
            </a:r>
            <a:r>
              <a:rPr lang="en-US" cap="all" dirty="0"/>
              <a:t>CƠ SỞ DỮ LIỆU</a:t>
            </a:r>
          </a:p>
        </p:txBody>
      </p:sp>
      <p:sp>
        <p:nvSpPr>
          <p:cNvPr id="4" name="Slide Number Placeholder 3"/>
          <p:cNvSpPr>
            <a:spLocks noGrp="1"/>
          </p:cNvSpPr>
          <p:nvPr>
            <p:ph type="sldNum" sz="quarter" idx="12"/>
          </p:nvPr>
        </p:nvSpPr>
        <p:spPr/>
        <p:txBody>
          <a:bodyPr/>
          <a:lstStyle/>
          <a:p>
            <a:pPr>
              <a:defRPr/>
            </a:pPr>
            <a:fld id="{3CDE3426-9652-45F1-A304-16CE6F7B067A}" type="slidenum">
              <a:rPr lang="en-US" smtClean="0"/>
              <a:pPr>
                <a:defRPr/>
              </a:pPr>
              <a:t>17</a:t>
            </a:fld>
            <a:endParaRPr lang="en-US"/>
          </a:p>
        </p:txBody>
      </p:sp>
      <p:grpSp>
        <p:nvGrpSpPr>
          <p:cNvPr id="29702" name="Group 28"/>
          <p:cNvGrpSpPr>
            <a:grpSpLocks/>
          </p:cNvGrpSpPr>
          <p:nvPr/>
        </p:nvGrpSpPr>
        <p:grpSpPr bwMode="auto">
          <a:xfrm>
            <a:off x="1066800" y="2057400"/>
            <a:ext cx="7315200" cy="3810000"/>
            <a:chOff x="1066800" y="2057400"/>
            <a:chExt cx="7315200" cy="3810000"/>
          </a:xfrm>
        </p:grpSpPr>
        <p:sp>
          <p:nvSpPr>
            <p:cNvPr id="28" name="Rectangle 27"/>
            <p:cNvSpPr/>
            <p:nvPr/>
          </p:nvSpPr>
          <p:spPr>
            <a:xfrm>
              <a:off x="1066800" y="2057400"/>
              <a:ext cx="7315200" cy="3810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29704" name="Group 1"/>
            <p:cNvGrpSpPr>
              <a:grpSpLocks/>
            </p:cNvGrpSpPr>
            <p:nvPr/>
          </p:nvGrpSpPr>
          <p:grpSpPr bwMode="auto">
            <a:xfrm>
              <a:off x="1447800" y="2209800"/>
              <a:ext cx="6472246" cy="3110634"/>
              <a:chOff x="1878" y="1903"/>
              <a:chExt cx="6001" cy="2293"/>
            </a:xfrm>
          </p:grpSpPr>
          <p:sp>
            <p:nvSpPr>
              <p:cNvPr id="29705" name="Rectangle 2"/>
              <p:cNvSpPr>
                <a:spLocks/>
              </p:cNvSpPr>
              <p:nvPr/>
            </p:nvSpPr>
            <p:spPr bwMode="auto">
              <a:xfrm>
                <a:off x="1878" y="2388"/>
                <a:ext cx="1140" cy="664"/>
              </a:xfrm>
              <a:prstGeom prst="rect">
                <a:avLst/>
              </a:prstGeom>
              <a:solidFill>
                <a:srgbClr val="FFFF99"/>
              </a:solidFill>
              <a:ln w="6350">
                <a:solidFill>
                  <a:srgbClr val="FFFF00"/>
                </a:solidFill>
                <a:miter lim="800000"/>
                <a:headEnd/>
                <a:tailEnd/>
              </a:ln>
            </p:spPr>
            <p:txBody>
              <a:bodyPr anchor="ctr" anchorCtr="1"/>
              <a:lstStyle/>
              <a:p>
                <a:r>
                  <a:rPr lang="en-US" sz="1200" b="1">
                    <a:latin typeface="Tahoma" pitchFamily="34" charset="0"/>
                    <a:cs typeface="Tahoma" pitchFamily="34" charset="0"/>
                  </a:rPr>
                  <a:t>Customer:6</a:t>
                </a:r>
              </a:p>
            </p:txBody>
          </p:sp>
          <p:sp>
            <p:nvSpPr>
              <p:cNvPr id="29706" name="Freeform 3"/>
              <p:cNvSpPr>
                <a:spLocks/>
              </p:cNvSpPr>
              <p:nvPr/>
            </p:nvSpPr>
            <p:spPr bwMode="auto">
              <a:xfrm>
                <a:off x="2448" y="3052"/>
                <a:ext cx="0" cy="408"/>
              </a:xfrm>
              <a:custGeom>
                <a:avLst/>
                <a:gdLst>
                  <a:gd name="T0" fmla="*/ 0 h 408"/>
                  <a:gd name="T1" fmla="*/ 408 h 408"/>
                  <a:gd name="T2" fmla="*/ 0 60000 65536"/>
                  <a:gd name="T3" fmla="*/ 0 60000 65536"/>
                  <a:gd name="T4" fmla="*/ 0 h 408"/>
                  <a:gd name="T5" fmla="*/ 408 h 408"/>
                </a:gdLst>
                <a:ahLst/>
                <a:cxnLst>
                  <a:cxn ang="T2">
                    <a:pos x="0" y="T0"/>
                  </a:cxn>
                  <a:cxn ang="T3">
                    <a:pos x="0" y="T1"/>
                  </a:cxn>
                </a:cxnLst>
                <a:rect l="0" t="T4" r="0" b="T5"/>
                <a:pathLst>
                  <a:path h="408">
                    <a:moveTo>
                      <a:pt x="0" y="0"/>
                    </a:moveTo>
                    <a:lnTo>
                      <a:pt x="0" y="408"/>
                    </a:lnTo>
                  </a:path>
                </a:pathLst>
              </a:custGeom>
              <a:noFill/>
              <a:ln w="6350">
                <a:solidFill>
                  <a:srgbClr val="231F20"/>
                </a:solidFill>
                <a:round/>
                <a:headEnd/>
                <a:tailEnd/>
              </a:ln>
            </p:spPr>
            <p:txBody>
              <a:bodyPr/>
              <a:lstStyle/>
              <a:p>
                <a:endParaRPr lang="en-US"/>
              </a:p>
            </p:txBody>
          </p:sp>
          <p:sp>
            <p:nvSpPr>
              <p:cNvPr id="29707" name="Freeform 4"/>
              <p:cNvSpPr>
                <a:spLocks/>
              </p:cNvSpPr>
              <p:nvPr/>
            </p:nvSpPr>
            <p:spPr bwMode="auto">
              <a:xfrm>
                <a:off x="2398" y="3446"/>
                <a:ext cx="100" cy="86"/>
              </a:xfrm>
              <a:custGeom>
                <a:avLst/>
                <a:gdLst>
                  <a:gd name="T0" fmla="*/ 0 w 100"/>
                  <a:gd name="T1" fmla="*/ 0 h 86"/>
                  <a:gd name="T2" fmla="*/ 49 w 100"/>
                  <a:gd name="T3" fmla="*/ 86 h 86"/>
                  <a:gd name="T4" fmla="*/ 99 w 100"/>
                  <a:gd name="T5" fmla="*/ 0 h 86"/>
                  <a:gd name="T6" fmla="*/ 0 w 100"/>
                  <a:gd name="T7" fmla="*/ 0 h 86"/>
                  <a:gd name="T8" fmla="*/ 0 60000 65536"/>
                  <a:gd name="T9" fmla="*/ 0 60000 65536"/>
                  <a:gd name="T10" fmla="*/ 0 60000 65536"/>
                  <a:gd name="T11" fmla="*/ 0 60000 65536"/>
                  <a:gd name="T12" fmla="*/ 0 w 100"/>
                  <a:gd name="T13" fmla="*/ 0 h 86"/>
                  <a:gd name="T14" fmla="*/ 100 w 100"/>
                  <a:gd name="T15" fmla="*/ 86 h 86"/>
                </a:gdLst>
                <a:ahLst/>
                <a:cxnLst>
                  <a:cxn ang="T8">
                    <a:pos x="T0" y="T1"/>
                  </a:cxn>
                  <a:cxn ang="T9">
                    <a:pos x="T2" y="T3"/>
                  </a:cxn>
                  <a:cxn ang="T10">
                    <a:pos x="T4" y="T5"/>
                  </a:cxn>
                  <a:cxn ang="T11">
                    <a:pos x="T6" y="T7"/>
                  </a:cxn>
                </a:cxnLst>
                <a:rect l="T12" t="T13" r="T14" b="T15"/>
                <a:pathLst>
                  <a:path w="100" h="86">
                    <a:moveTo>
                      <a:pt x="0" y="0"/>
                    </a:moveTo>
                    <a:lnTo>
                      <a:pt x="49" y="86"/>
                    </a:lnTo>
                    <a:lnTo>
                      <a:pt x="99" y="0"/>
                    </a:lnTo>
                    <a:lnTo>
                      <a:pt x="0" y="0"/>
                    </a:lnTo>
                    <a:close/>
                  </a:path>
                </a:pathLst>
              </a:custGeom>
              <a:solidFill>
                <a:srgbClr val="231F20"/>
              </a:solidFill>
              <a:ln w="9525">
                <a:noFill/>
                <a:round/>
                <a:headEnd/>
                <a:tailEnd/>
              </a:ln>
            </p:spPr>
            <p:txBody>
              <a:bodyPr/>
              <a:lstStyle/>
              <a:p>
                <a:endParaRPr lang="en-US"/>
              </a:p>
            </p:txBody>
          </p:sp>
          <p:sp>
            <p:nvSpPr>
              <p:cNvPr id="29708" name="Freeform 5"/>
              <p:cNvSpPr>
                <a:spLocks/>
              </p:cNvSpPr>
              <p:nvPr/>
            </p:nvSpPr>
            <p:spPr bwMode="auto">
              <a:xfrm>
                <a:off x="2448" y="1903"/>
                <a:ext cx="0" cy="409"/>
              </a:xfrm>
              <a:custGeom>
                <a:avLst/>
                <a:gdLst>
                  <a:gd name="T0" fmla="*/ 0 h 409"/>
                  <a:gd name="T1" fmla="*/ 408 h 409"/>
                  <a:gd name="T2" fmla="*/ 0 60000 65536"/>
                  <a:gd name="T3" fmla="*/ 0 60000 65536"/>
                  <a:gd name="T4" fmla="*/ 0 h 409"/>
                  <a:gd name="T5" fmla="*/ 409 h 409"/>
                </a:gdLst>
                <a:ahLst/>
                <a:cxnLst>
                  <a:cxn ang="T2">
                    <a:pos x="0" y="T0"/>
                  </a:cxn>
                  <a:cxn ang="T3">
                    <a:pos x="0" y="T1"/>
                  </a:cxn>
                </a:cxnLst>
                <a:rect l="0" t="T4" r="0" b="T5"/>
                <a:pathLst>
                  <a:path h="409">
                    <a:moveTo>
                      <a:pt x="0" y="0"/>
                    </a:moveTo>
                    <a:lnTo>
                      <a:pt x="0" y="408"/>
                    </a:lnTo>
                  </a:path>
                </a:pathLst>
              </a:custGeom>
              <a:noFill/>
              <a:ln w="6350">
                <a:solidFill>
                  <a:srgbClr val="231F20"/>
                </a:solidFill>
                <a:round/>
                <a:headEnd/>
                <a:tailEnd/>
              </a:ln>
            </p:spPr>
            <p:txBody>
              <a:bodyPr/>
              <a:lstStyle/>
              <a:p>
                <a:endParaRPr lang="en-US"/>
              </a:p>
            </p:txBody>
          </p:sp>
          <p:sp>
            <p:nvSpPr>
              <p:cNvPr id="29709" name="Freeform 6"/>
              <p:cNvSpPr>
                <a:spLocks/>
              </p:cNvSpPr>
              <p:nvPr/>
            </p:nvSpPr>
            <p:spPr bwMode="auto">
              <a:xfrm>
                <a:off x="2398" y="2297"/>
                <a:ext cx="100" cy="86"/>
              </a:xfrm>
              <a:custGeom>
                <a:avLst/>
                <a:gdLst>
                  <a:gd name="T0" fmla="*/ 0 w 100"/>
                  <a:gd name="T1" fmla="*/ 0 h 86"/>
                  <a:gd name="T2" fmla="*/ 49 w 100"/>
                  <a:gd name="T3" fmla="*/ 86 h 86"/>
                  <a:gd name="T4" fmla="*/ 99 w 100"/>
                  <a:gd name="T5" fmla="*/ 0 h 86"/>
                  <a:gd name="T6" fmla="*/ 0 w 100"/>
                  <a:gd name="T7" fmla="*/ 0 h 86"/>
                  <a:gd name="T8" fmla="*/ 0 60000 65536"/>
                  <a:gd name="T9" fmla="*/ 0 60000 65536"/>
                  <a:gd name="T10" fmla="*/ 0 60000 65536"/>
                  <a:gd name="T11" fmla="*/ 0 60000 65536"/>
                  <a:gd name="T12" fmla="*/ 0 w 100"/>
                  <a:gd name="T13" fmla="*/ 0 h 86"/>
                  <a:gd name="T14" fmla="*/ 100 w 100"/>
                  <a:gd name="T15" fmla="*/ 86 h 86"/>
                </a:gdLst>
                <a:ahLst/>
                <a:cxnLst>
                  <a:cxn ang="T8">
                    <a:pos x="T0" y="T1"/>
                  </a:cxn>
                  <a:cxn ang="T9">
                    <a:pos x="T2" y="T3"/>
                  </a:cxn>
                  <a:cxn ang="T10">
                    <a:pos x="T4" y="T5"/>
                  </a:cxn>
                  <a:cxn ang="T11">
                    <a:pos x="T6" y="T7"/>
                  </a:cxn>
                </a:cxnLst>
                <a:rect l="T12" t="T13" r="T14" b="T15"/>
                <a:pathLst>
                  <a:path w="100" h="86">
                    <a:moveTo>
                      <a:pt x="0" y="0"/>
                    </a:moveTo>
                    <a:lnTo>
                      <a:pt x="49" y="86"/>
                    </a:lnTo>
                    <a:lnTo>
                      <a:pt x="99" y="0"/>
                    </a:lnTo>
                    <a:lnTo>
                      <a:pt x="0" y="0"/>
                    </a:lnTo>
                    <a:close/>
                  </a:path>
                </a:pathLst>
              </a:custGeom>
              <a:solidFill>
                <a:srgbClr val="231F20"/>
              </a:solidFill>
              <a:ln w="9525">
                <a:noFill/>
                <a:round/>
                <a:headEnd/>
                <a:tailEnd/>
              </a:ln>
            </p:spPr>
            <p:txBody>
              <a:bodyPr/>
              <a:lstStyle/>
              <a:p>
                <a:endParaRPr lang="en-US"/>
              </a:p>
            </p:txBody>
          </p:sp>
          <p:sp>
            <p:nvSpPr>
              <p:cNvPr id="29710" name="Freeform 7"/>
              <p:cNvSpPr>
                <a:spLocks/>
              </p:cNvSpPr>
              <p:nvPr/>
            </p:nvSpPr>
            <p:spPr bwMode="auto">
              <a:xfrm>
                <a:off x="3018" y="2720"/>
                <a:ext cx="408" cy="0"/>
              </a:xfrm>
              <a:custGeom>
                <a:avLst/>
                <a:gdLst>
                  <a:gd name="T0" fmla="*/ 0 w 408"/>
                  <a:gd name="T1" fmla="*/ 408 w 408"/>
                  <a:gd name="T2" fmla="*/ 0 60000 65536"/>
                  <a:gd name="T3" fmla="*/ 0 60000 65536"/>
                  <a:gd name="T4" fmla="*/ 0 w 408"/>
                  <a:gd name="T5" fmla="*/ 408 w 408"/>
                </a:gdLst>
                <a:ahLst/>
                <a:cxnLst>
                  <a:cxn ang="T2">
                    <a:pos x="T0" y="0"/>
                  </a:cxn>
                  <a:cxn ang="T3">
                    <a:pos x="T1" y="0"/>
                  </a:cxn>
                </a:cxnLst>
                <a:rect l="T4" t="0" r="T5" b="0"/>
                <a:pathLst>
                  <a:path w="408">
                    <a:moveTo>
                      <a:pt x="0" y="0"/>
                    </a:moveTo>
                    <a:lnTo>
                      <a:pt x="408" y="0"/>
                    </a:lnTo>
                  </a:path>
                </a:pathLst>
              </a:custGeom>
              <a:noFill/>
              <a:ln w="6350">
                <a:solidFill>
                  <a:srgbClr val="231F20"/>
                </a:solidFill>
                <a:round/>
                <a:headEnd/>
                <a:tailEnd/>
              </a:ln>
            </p:spPr>
            <p:txBody>
              <a:bodyPr/>
              <a:lstStyle/>
              <a:p>
                <a:endParaRPr lang="en-US"/>
              </a:p>
            </p:txBody>
          </p:sp>
          <p:sp>
            <p:nvSpPr>
              <p:cNvPr id="29711" name="Rectangle 8"/>
              <p:cNvSpPr>
                <a:spLocks/>
              </p:cNvSpPr>
              <p:nvPr/>
            </p:nvSpPr>
            <p:spPr bwMode="auto">
              <a:xfrm>
                <a:off x="3498" y="3532"/>
                <a:ext cx="1140" cy="664"/>
              </a:xfrm>
              <a:prstGeom prst="rect">
                <a:avLst/>
              </a:prstGeom>
              <a:solidFill>
                <a:srgbClr val="FFFF99"/>
              </a:solidFill>
              <a:ln w="6350">
                <a:solidFill>
                  <a:srgbClr val="FFFF00"/>
                </a:solidFill>
                <a:miter lim="800000"/>
                <a:headEnd/>
                <a:tailEnd/>
              </a:ln>
            </p:spPr>
            <p:txBody>
              <a:bodyPr anchor="ctr" anchorCtr="1"/>
              <a:lstStyle/>
              <a:p>
                <a:r>
                  <a:rPr lang="en-US" sz="1200" b="1">
                    <a:latin typeface="Tahoma" pitchFamily="34" charset="0"/>
                    <a:cs typeface="Tahoma" pitchFamily="34" charset="0"/>
                  </a:rPr>
                  <a:t>Order: 79</a:t>
                </a:r>
              </a:p>
            </p:txBody>
          </p:sp>
          <p:sp>
            <p:nvSpPr>
              <p:cNvPr id="29712" name="Rectangle 9"/>
              <p:cNvSpPr>
                <a:spLocks/>
              </p:cNvSpPr>
              <p:nvPr/>
            </p:nvSpPr>
            <p:spPr bwMode="auto">
              <a:xfrm>
                <a:off x="3498" y="2388"/>
                <a:ext cx="1140" cy="664"/>
              </a:xfrm>
              <a:prstGeom prst="rect">
                <a:avLst/>
              </a:prstGeom>
              <a:solidFill>
                <a:srgbClr val="FFFF99"/>
              </a:solidFill>
              <a:ln w="6350">
                <a:solidFill>
                  <a:srgbClr val="FFFF00"/>
                </a:solidFill>
                <a:miter lim="800000"/>
                <a:headEnd/>
                <a:tailEnd/>
              </a:ln>
            </p:spPr>
            <p:txBody>
              <a:bodyPr anchor="ctr" anchorCtr="1"/>
              <a:lstStyle/>
              <a:p>
                <a:r>
                  <a:rPr lang="en-US" sz="1200" b="1">
                    <a:latin typeface="Tahoma" pitchFamily="34" charset="0"/>
                    <a:cs typeface="Tahoma" pitchFamily="34" charset="0"/>
                  </a:rPr>
                  <a:t>Order: 56</a:t>
                </a:r>
              </a:p>
            </p:txBody>
          </p:sp>
          <p:sp>
            <p:nvSpPr>
              <p:cNvPr id="29713" name="Freeform 10"/>
              <p:cNvSpPr>
                <a:spLocks/>
              </p:cNvSpPr>
              <p:nvPr/>
            </p:nvSpPr>
            <p:spPr bwMode="auto">
              <a:xfrm>
                <a:off x="4068" y="3052"/>
                <a:ext cx="0" cy="408"/>
              </a:xfrm>
              <a:custGeom>
                <a:avLst/>
                <a:gdLst>
                  <a:gd name="T0" fmla="*/ 0 h 408"/>
                  <a:gd name="T1" fmla="*/ 408 h 408"/>
                  <a:gd name="T2" fmla="*/ 0 60000 65536"/>
                  <a:gd name="T3" fmla="*/ 0 60000 65536"/>
                  <a:gd name="T4" fmla="*/ 0 h 408"/>
                  <a:gd name="T5" fmla="*/ 408 h 408"/>
                </a:gdLst>
                <a:ahLst/>
                <a:cxnLst>
                  <a:cxn ang="T2">
                    <a:pos x="0" y="T0"/>
                  </a:cxn>
                  <a:cxn ang="T3">
                    <a:pos x="0" y="T1"/>
                  </a:cxn>
                </a:cxnLst>
                <a:rect l="0" t="T4" r="0" b="T5"/>
                <a:pathLst>
                  <a:path h="408">
                    <a:moveTo>
                      <a:pt x="0" y="0"/>
                    </a:moveTo>
                    <a:lnTo>
                      <a:pt x="0" y="408"/>
                    </a:lnTo>
                  </a:path>
                </a:pathLst>
              </a:custGeom>
              <a:noFill/>
              <a:ln w="6350">
                <a:solidFill>
                  <a:srgbClr val="231F20"/>
                </a:solidFill>
                <a:round/>
                <a:headEnd/>
                <a:tailEnd/>
              </a:ln>
            </p:spPr>
            <p:txBody>
              <a:bodyPr/>
              <a:lstStyle/>
              <a:p>
                <a:endParaRPr lang="en-US"/>
              </a:p>
            </p:txBody>
          </p:sp>
          <p:sp>
            <p:nvSpPr>
              <p:cNvPr id="29714" name="Freeform 11"/>
              <p:cNvSpPr>
                <a:spLocks/>
              </p:cNvSpPr>
              <p:nvPr/>
            </p:nvSpPr>
            <p:spPr bwMode="auto">
              <a:xfrm>
                <a:off x="4018" y="3446"/>
                <a:ext cx="100" cy="86"/>
              </a:xfrm>
              <a:custGeom>
                <a:avLst/>
                <a:gdLst>
                  <a:gd name="T0" fmla="*/ 0 w 100"/>
                  <a:gd name="T1" fmla="*/ 0 h 86"/>
                  <a:gd name="T2" fmla="*/ 49 w 100"/>
                  <a:gd name="T3" fmla="*/ 86 h 86"/>
                  <a:gd name="T4" fmla="*/ 99 w 100"/>
                  <a:gd name="T5" fmla="*/ 0 h 86"/>
                  <a:gd name="T6" fmla="*/ 0 w 100"/>
                  <a:gd name="T7" fmla="*/ 0 h 86"/>
                  <a:gd name="T8" fmla="*/ 0 60000 65536"/>
                  <a:gd name="T9" fmla="*/ 0 60000 65536"/>
                  <a:gd name="T10" fmla="*/ 0 60000 65536"/>
                  <a:gd name="T11" fmla="*/ 0 60000 65536"/>
                  <a:gd name="T12" fmla="*/ 0 w 100"/>
                  <a:gd name="T13" fmla="*/ 0 h 86"/>
                  <a:gd name="T14" fmla="*/ 100 w 100"/>
                  <a:gd name="T15" fmla="*/ 86 h 86"/>
                </a:gdLst>
                <a:ahLst/>
                <a:cxnLst>
                  <a:cxn ang="T8">
                    <a:pos x="T0" y="T1"/>
                  </a:cxn>
                  <a:cxn ang="T9">
                    <a:pos x="T2" y="T3"/>
                  </a:cxn>
                  <a:cxn ang="T10">
                    <a:pos x="T4" y="T5"/>
                  </a:cxn>
                  <a:cxn ang="T11">
                    <a:pos x="T6" y="T7"/>
                  </a:cxn>
                </a:cxnLst>
                <a:rect l="T12" t="T13" r="T14" b="T15"/>
                <a:pathLst>
                  <a:path w="100" h="86">
                    <a:moveTo>
                      <a:pt x="0" y="0"/>
                    </a:moveTo>
                    <a:lnTo>
                      <a:pt x="49" y="86"/>
                    </a:lnTo>
                    <a:lnTo>
                      <a:pt x="99" y="0"/>
                    </a:lnTo>
                    <a:lnTo>
                      <a:pt x="0" y="0"/>
                    </a:lnTo>
                    <a:close/>
                  </a:path>
                </a:pathLst>
              </a:custGeom>
              <a:solidFill>
                <a:srgbClr val="231F20"/>
              </a:solidFill>
              <a:ln w="9525">
                <a:noFill/>
                <a:round/>
                <a:headEnd/>
                <a:tailEnd/>
              </a:ln>
            </p:spPr>
            <p:txBody>
              <a:bodyPr/>
              <a:lstStyle/>
              <a:p>
                <a:endParaRPr lang="en-US"/>
              </a:p>
            </p:txBody>
          </p:sp>
          <p:sp>
            <p:nvSpPr>
              <p:cNvPr id="29715" name="Freeform 12"/>
              <p:cNvSpPr>
                <a:spLocks/>
              </p:cNvSpPr>
              <p:nvPr/>
            </p:nvSpPr>
            <p:spPr bwMode="auto">
              <a:xfrm>
                <a:off x="3412" y="2670"/>
                <a:ext cx="86" cy="100"/>
              </a:xfrm>
              <a:custGeom>
                <a:avLst/>
                <a:gdLst>
                  <a:gd name="T0" fmla="*/ 0 w 86"/>
                  <a:gd name="T1" fmla="*/ 99 h 100"/>
                  <a:gd name="T2" fmla="*/ 86 w 86"/>
                  <a:gd name="T3" fmla="*/ 49 h 100"/>
                  <a:gd name="T4" fmla="*/ 0 w 86"/>
                  <a:gd name="T5" fmla="*/ 0 h 100"/>
                  <a:gd name="T6" fmla="*/ 0 w 86"/>
                  <a:gd name="T7" fmla="*/ 99 h 100"/>
                  <a:gd name="T8" fmla="*/ 0 60000 65536"/>
                  <a:gd name="T9" fmla="*/ 0 60000 65536"/>
                  <a:gd name="T10" fmla="*/ 0 60000 65536"/>
                  <a:gd name="T11" fmla="*/ 0 60000 65536"/>
                  <a:gd name="T12" fmla="*/ 0 w 86"/>
                  <a:gd name="T13" fmla="*/ 0 h 100"/>
                  <a:gd name="T14" fmla="*/ 86 w 86"/>
                  <a:gd name="T15" fmla="*/ 100 h 100"/>
                </a:gdLst>
                <a:ahLst/>
                <a:cxnLst>
                  <a:cxn ang="T8">
                    <a:pos x="T0" y="T1"/>
                  </a:cxn>
                  <a:cxn ang="T9">
                    <a:pos x="T2" y="T3"/>
                  </a:cxn>
                  <a:cxn ang="T10">
                    <a:pos x="T4" y="T5"/>
                  </a:cxn>
                  <a:cxn ang="T11">
                    <a:pos x="T6" y="T7"/>
                  </a:cxn>
                </a:cxnLst>
                <a:rect l="T12" t="T13" r="T14" b="T15"/>
                <a:pathLst>
                  <a:path w="86" h="100">
                    <a:moveTo>
                      <a:pt x="0" y="99"/>
                    </a:moveTo>
                    <a:lnTo>
                      <a:pt x="86" y="49"/>
                    </a:lnTo>
                    <a:lnTo>
                      <a:pt x="0" y="0"/>
                    </a:lnTo>
                    <a:lnTo>
                      <a:pt x="0" y="99"/>
                    </a:lnTo>
                    <a:close/>
                  </a:path>
                </a:pathLst>
              </a:custGeom>
              <a:solidFill>
                <a:srgbClr val="231F20"/>
              </a:solidFill>
              <a:ln w="9525">
                <a:noFill/>
                <a:round/>
                <a:headEnd/>
                <a:tailEnd/>
              </a:ln>
            </p:spPr>
            <p:txBody>
              <a:bodyPr/>
              <a:lstStyle/>
              <a:p>
                <a:endParaRPr lang="en-US"/>
              </a:p>
            </p:txBody>
          </p:sp>
          <p:sp>
            <p:nvSpPr>
              <p:cNvPr id="29716" name="Freeform 13"/>
              <p:cNvSpPr>
                <a:spLocks/>
              </p:cNvSpPr>
              <p:nvPr/>
            </p:nvSpPr>
            <p:spPr bwMode="auto">
              <a:xfrm>
                <a:off x="4639" y="2720"/>
                <a:ext cx="408" cy="0"/>
              </a:xfrm>
              <a:custGeom>
                <a:avLst/>
                <a:gdLst>
                  <a:gd name="T0" fmla="*/ 0 w 408"/>
                  <a:gd name="T1" fmla="*/ 408 w 408"/>
                  <a:gd name="T2" fmla="*/ 0 60000 65536"/>
                  <a:gd name="T3" fmla="*/ 0 60000 65536"/>
                  <a:gd name="T4" fmla="*/ 0 w 408"/>
                  <a:gd name="T5" fmla="*/ 408 w 408"/>
                </a:gdLst>
                <a:ahLst/>
                <a:cxnLst>
                  <a:cxn ang="T2">
                    <a:pos x="T0" y="0"/>
                  </a:cxn>
                  <a:cxn ang="T3">
                    <a:pos x="T1" y="0"/>
                  </a:cxn>
                </a:cxnLst>
                <a:rect l="T4" t="0" r="T5" b="0"/>
                <a:pathLst>
                  <a:path w="408">
                    <a:moveTo>
                      <a:pt x="0" y="0"/>
                    </a:moveTo>
                    <a:lnTo>
                      <a:pt x="408" y="0"/>
                    </a:lnTo>
                  </a:path>
                </a:pathLst>
              </a:custGeom>
              <a:noFill/>
              <a:ln w="6350">
                <a:solidFill>
                  <a:srgbClr val="231F20"/>
                </a:solidFill>
                <a:round/>
                <a:headEnd/>
                <a:tailEnd/>
              </a:ln>
            </p:spPr>
            <p:txBody>
              <a:bodyPr/>
              <a:lstStyle/>
              <a:p>
                <a:endParaRPr lang="en-US"/>
              </a:p>
            </p:txBody>
          </p:sp>
          <p:sp>
            <p:nvSpPr>
              <p:cNvPr id="29717" name="Rectangle 14"/>
              <p:cNvSpPr>
                <a:spLocks/>
              </p:cNvSpPr>
              <p:nvPr/>
            </p:nvSpPr>
            <p:spPr bwMode="auto">
              <a:xfrm>
                <a:off x="5159" y="2404"/>
                <a:ext cx="1282" cy="664"/>
              </a:xfrm>
              <a:prstGeom prst="rect">
                <a:avLst/>
              </a:prstGeom>
              <a:solidFill>
                <a:srgbClr val="FFFF99"/>
              </a:solidFill>
              <a:ln w="6350">
                <a:solidFill>
                  <a:srgbClr val="FFFF00"/>
                </a:solidFill>
                <a:miter lim="800000"/>
                <a:headEnd/>
                <a:tailEnd/>
              </a:ln>
            </p:spPr>
            <p:txBody>
              <a:bodyPr anchor="ctr" anchorCtr="1"/>
              <a:lstStyle/>
              <a:p>
                <a:r>
                  <a:rPr lang="en-US" sz="1200" b="1">
                    <a:latin typeface="Tahoma" pitchFamily="34" charset="0"/>
                    <a:cs typeface="Tahoma" pitchFamily="34" charset="0"/>
                  </a:rPr>
                  <a:t>Order Detail: Product 48</a:t>
                </a:r>
              </a:p>
            </p:txBody>
          </p:sp>
          <p:sp>
            <p:nvSpPr>
              <p:cNvPr id="29718" name="Freeform 15"/>
              <p:cNvSpPr>
                <a:spLocks/>
              </p:cNvSpPr>
              <p:nvPr/>
            </p:nvSpPr>
            <p:spPr bwMode="auto">
              <a:xfrm>
                <a:off x="5032" y="2670"/>
                <a:ext cx="87" cy="100"/>
              </a:xfrm>
              <a:custGeom>
                <a:avLst/>
                <a:gdLst>
                  <a:gd name="T0" fmla="*/ 0 w 87"/>
                  <a:gd name="T1" fmla="*/ 99 h 100"/>
                  <a:gd name="T2" fmla="*/ 86 w 87"/>
                  <a:gd name="T3" fmla="*/ 49 h 100"/>
                  <a:gd name="T4" fmla="*/ 0 w 87"/>
                  <a:gd name="T5" fmla="*/ 0 h 100"/>
                  <a:gd name="T6" fmla="*/ 0 w 87"/>
                  <a:gd name="T7" fmla="*/ 99 h 100"/>
                  <a:gd name="T8" fmla="*/ 0 60000 65536"/>
                  <a:gd name="T9" fmla="*/ 0 60000 65536"/>
                  <a:gd name="T10" fmla="*/ 0 60000 65536"/>
                  <a:gd name="T11" fmla="*/ 0 60000 65536"/>
                  <a:gd name="T12" fmla="*/ 0 w 87"/>
                  <a:gd name="T13" fmla="*/ 0 h 100"/>
                  <a:gd name="T14" fmla="*/ 87 w 87"/>
                  <a:gd name="T15" fmla="*/ 100 h 100"/>
                </a:gdLst>
                <a:ahLst/>
                <a:cxnLst>
                  <a:cxn ang="T8">
                    <a:pos x="T0" y="T1"/>
                  </a:cxn>
                  <a:cxn ang="T9">
                    <a:pos x="T2" y="T3"/>
                  </a:cxn>
                  <a:cxn ang="T10">
                    <a:pos x="T4" y="T5"/>
                  </a:cxn>
                  <a:cxn ang="T11">
                    <a:pos x="T6" y="T7"/>
                  </a:cxn>
                </a:cxnLst>
                <a:rect l="T12" t="T13" r="T14" b="T15"/>
                <a:pathLst>
                  <a:path w="87" h="100">
                    <a:moveTo>
                      <a:pt x="0" y="99"/>
                    </a:moveTo>
                    <a:lnTo>
                      <a:pt x="86" y="49"/>
                    </a:lnTo>
                    <a:lnTo>
                      <a:pt x="0" y="0"/>
                    </a:lnTo>
                    <a:lnTo>
                      <a:pt x="0" y="99"/>
                    </a:lnTo>
                    <a:close/>
                  </a:path>
                </a:pathLst>
              </a:custGeom>
              <a:solidFill>
                <a:srgbClr val="231F20"/>
              </a:solidFill>
              <a:ln w="9525">
                <a:noFill/>
                <a:round/>
                <a:headEnd/>
                <a:tailEnd/>
              </a:ln>
            </p:spPr>
            <p:txBody>
              <a:bodyPr/>
              <a:lstStyle/>
              <a:p>
                <a:endParaRPr lang="en-US"/>
              </a:p>
            </p:txBody>
          </p:sp>
          <p:sp>
            <p:nvSpPr>
              <p:cNvPr id="29719" name="Freeform 16"/>
              <p:cNvSpPr>
                <a:spLocks/>
              </p:cNvSpPr>
              <p:nvPr/>
            </p:nvSpPr>
            <p:spPr bwMode="auto">
              <a:xfrm>
                <a:off x="4639" y="3864"/>
                <a:ext cx="408" cy="0"/>
              </a:xfrm>
              <a:custGeom>
                <a:avLst/>
                <a:gdLst>
                  <a:gd name="T0" fmla="*/ 0 w 408"/>
                  <a:gd name="T1" fmla="*/ 408 w 408"/>
                  <a:gd name="T2" fmla="*/ 0 60000 65536"/>
                  <a:gd name="T3" fmla="*/ 0 60000 65536"/>
                  <a:gd name="T4" fmla="*/ 0 w 408"/>
                  <a:gd name="T5" fmla="*/ 408 w 408"/>
                </a:gdLst>
                <a:ahLst/>
                <a:cxnLst>
                  <a:cxn ang="T2">
                    <a:pos x="T0" y="0"/>
                  </a:cxn>
                  <a:cxn ang="T3">
                    <a:pos x="T1" y="0"/>
                  </a:cxn>
                </a:cxnLst>
                <a:rect l="T4" t="0" r="T5" b="0"/>
                <a:pathLst>
                  <a:path w="408">
                    <a:moveTo>
                      <a:pt x="0" y="0"/>
                    </a:moveTo>
                    <a:lnTo>
                      <a:pt x="408" y="0"/>
                    </a:lnTo>
                  </a:path>
                </a:pathLst>
              </a:custGeom>
              <a:noFill/>
              <a:ln w="6350">
                <a:solidFill>
                  <a:srgbClr val="231F20"/>
                </a:solidFill>
                <a:round/>
                <a:headEnd/>
                <a:tailEnd/>
              </a:ln>
            </p:spPr>
            <p:txBody>
              <a:bodyPr/>
              <a:lstStyle/>
              <a:p>
                <a:endParaRPr lang="en-US"/>
              </a:p>
            </p:txBody>
          </p:sp>
          <p:sp>
            <p:nvSpPr>
              <p:cNvPr id="29720" name="Rectangle 17"/>
              <p:cNvSpPr>
                <a:spLocks/>
              </p:cNvSpPr>
              <p:nvPr/>
            </p:nvSpPr>
            <p:spPr bwMode="auto">
              <a:xfrm>
                <a:off x="6739" y="3532"/>
                <a:ext cx="1140" cy="664"/>
              </a:xfrm>
              <a:prstGeom prst="rect">
                <a:avLst/>
              </a:prstGeom>
              <a:solidFill>
                <a:srgbClr val="FFFF99"/>
              </a:solidFill>
              <a:ln w="6349">
                <a:solidFill>
                  <a:srgbClr val="FFFF00"/>
                </a:solidFill>
                <a:miter lim="800000"/>
                <a:headEnd/>
                <a:tailEnd/>
              </a:ln>
            </p:spPr>
            <p:txBody>
              <a:bodyPr anchor="ctr" anchorCtr="1"/>
              <a:lstStyle/>
              <a:p>
                <a:r>
                  <a:rPr lang="en-US" sz="1200" b="1">
                    <a:latin typeface="Tahoma" pitchFamily="34" charset="0"/>
                    <a:cs typeface="Tahoma" pitchFamily="34" charset="0"/>
                  </a:rPr>
                  <a:t>Order Detail: Product  51</a:t>
                </a:r>
              </a:p>
              <a:p>
                <a:endParaRPr lang="en-US" sz="1200" b="1">
                  <a:latin typeface="Tahoma" pitchFamily="34" charset="0"/>
                  <a:cs typeface="Tahoma" pitchFamily="34" charset="0"/>
                </a:endParaRPr>
              </a:p>
            </p:txBody>
          </p:sp>
          <p:sp>
            <p:nvSpPr>
              <p:cNvPr id="29721" name="Rectangle 18"/>
              <p:cNvSpPr>
                <a:spLocks/>
              </p:cNvSpPr>
              <p:nvPr/>
            </p:nvSpPr>
            <p:spPr bwMode="auto">
              <a:xfrm>
                <a:off x="5119" y="3532"/>
                <a:ext cx="1140" cy="664"/>
              </a:xfrm>
              <a:prstGeom prst="rect">
                <a:avLst/>
              </a:prstGeom>
              <a:solidFill>
                <a:srgbClr val="FFFF99"/>
              </a:solidFill>
              <a:ln w="6350">
                <a:solidFill>
                  <a:srgbClr val="FFFF00"/>
                </a:solidFill>
                <a:miter lim="800000"/>
                <a:headEnd/>
                <a:tailEnd/>
              </a:ln>
            </p:spPr>
            <p:txBody>
              <a:bodyPr anchor="ctr" anchorCtr="1"/>
              <a:lstStyle/>
              <a:p>
                <a:r>
                  <a:rPr lang="en-US" sz="1200" b="1">
                    <a:latin typeface="Tahoma" pitchFamily="34" charset="0"/>
                    <a:cs typeface="Tahoma" pitchFamily="34" charset="0"/>
                  </a:rPr>
                  <a:t>Order Detail: Product 7</a:t>
                </a:r>
              </a:p>
              <a:p>
                <a:endParaRPr lang="en-US" sz="1200" b="1">
                  <a:latin typeface="Tahoma" pitchFamily="34" charset="0"/>
                  <a:cs typeface="Tahoma" pitchFamily="34" charset="0"/>
                </a:endParaRPr>
              </a:p>
            </p:txBody>
          </p:sp>
          <p:sp>
            <p:nvSpPr>
              <p:cNvPr id="29722" name="Freeform 19"/>
              <p:cNvSpPr>
                <a:spLocks/>
              </p:cNvSpPr>
              <p:nvPr/>
            </p:nvSpPr>
            <p:spPr bwMode="auto">
              <a:xfrm>
                <a:off x="6265" y="3864"/>
                <a:ext cx="402" cy="0"/>
              </a:xfrm>
              <a:custGeom>
                <a:avLst/>
                <a:gdLst>
                  <a:gd name="T0" fmla="*/ 0 w 402"/>
                  <a:gd name="T1" fmla="*/ 402 w 402"/>
                  <a:gd name="T2" fmla="*/ 0 60000 65536"/>
                  <a:gd name="T3" fmla="*/ 0 60000 65536"/>
                  <a:gd name="T4" fmla="*/ 0 w 402"/>
                  <a:gd name="T5" fmla="*/ 402 w 402"/>
                </a:gdLst>
                <a:ahLst/>
                <a:cxnLst>
                  <a:cxn ang="T2">
                    <a:pos x="T0" y="0"/>
                  </a:cxn>
                  <a:cxn ang="T3">
                    <a:pos x="T1" y="0"/>
                  </a:cxn>
                </a:cxnLst>
                <a:rect l="T4" t="0" r="T5" b="0"/>
                <a:pathLst>
                  <a:path w="402">
                    <a:moveTo>
                      <a:pt x="0" y="0"/>
                    </a:moveTo>
                    <a:lnTo>
                      <a:pt x="402" y="0"/>
                    </a:lnTo>
                  </a:path>
                </a:pathLst>
              </a:custGeom>
              <a:noFill/>
              <a:ln w="6350">
                <a:solidFill>
                  <a:srgbClr val="231F20"/>
                </a:solidFill>
                <a:round/>
                <a:headEnd/>
                <a:tailEnd/>
              </a:ln>
            </p:spPr>
            <p:txBody>
              <a:bodyPr/>
              <a:lstStyle/>
              <a:p>
                <a:endParaRPr lang="en-US"/>
              </a:p>
            </p:txBody>
          </p:sp>
          <p:sp>
            <p:nvSpPr>
              <p:cNvPr id="29723" name="Freeform 20"/>
              <p:cNvSpPr>
                <a:spLocks/>
              </p:cNvSpPr>
              <p:nvPr/>
            </p:nvSpPr>
            <p:spPr bwMode="auto">
              <a:xfrm>
                <a:off x="6653" y="3814"/>
                <a:ext cx="86" cy="100"/>
              </a:xfrm>
              <a:custGeom>
                <a:avLst/>
                <a:gdLst>
                  <a:gd name="T0" fmla="*/ 0 w 86"/>
                  <a:gd name="T1" fmla="*/ 99 h 100"/>
                  <a:gd name="T2" fmla="*/ 86 w 86"/>
                  <a:gd name="T3" fmla="*/ 49 h 100"/>
                  <a:gd name="T4" fmla="*/ 0 w 86"/>
                  <a:gd name="T5" fmla="*/ 0 h 100"/>
                  <a:gd name="T6" fmla="*/ 0 w 86"/>
                  <a:gd name="T7" fmla="*/ 99 h 100"/>
                  <a:gd name="T8" fmla="*/ 0 60000 65536"/>
                  <a:gd name="T9" fmla="*/ 0 60000 65536"/>
                  <a:gd name="T10" fmla="*/ 0 60000 65536"/>
                  <a:gd name="T11" fmla="*/ 0 60000 65536"/>
                  <a:gd name="T12" fmla="*/ 0 w 86"/>
                  <a:gd name="T13" fmla="*/ 0 h 100"/>
                  <a:gd name="T14" fmla="*/ 86 w 86"/>
                  <a:gd name="T15" fmla="*/ 100 h 100"/>
                </a:gdLst>
                <a:ahLst/>
                <a:cxnLst>
                  <a:cxn ang="T8">
                    <a:pos x="T0" y="T1"/>
                  </a:cxn>
                  <a:cxn ang="T9">
                    <a:pos x="T2" y="T3"/>
                  </a:cxn>
                  <a:cxn ang="T10">
                    <a:pos x="T4" y="T5"/>
                  </a:cxn>
                  <a:cxn ang="T11">
                    <a:pos x="T6" y="T7"/>
                  </a:cxn>
                </a:cxnLst>
                <a:rect l="T12" t="T13" r="T14" b="T15"/>
                <a:pathLst>
                  <a:path w="86" h="100">
                    <a:moveTo>
                      <a:pt x="0" y="99"/>
                    </a:moveTo>
                    <a:lnTo>
                      <a:pt x="86" y="49"/>
                    </a:lnTo>
                    <a:lnTo>
                      <a:pt x="0" y="0"/>
                    </a:lnTo>
                    <a:lnTo>
                      <a:pt x="0" y="99"/>
                    </a:lnTo>
                    <a:close/>
                  </a:path>
                </a:pathLst>
              </a:custGeom>
              <a:solidFill>
                <a:srgbClr val="231F20"/>
              </a:solidFill>
              <a:ln w="9525">
                <a:noFill/>
                <a:round/>
                <a:headEnd/>
                <a:tailEnd/>
              </a:ln>
            </p:spPr>
            <p:txBody>
              <a:bodyPr/>
              <a:lstStyle/>
              <a:p>
                <a:endParaRPr lang="en-US"/>
              </a:p>
            </p:txBody>
          </p:sp>
          <p:sp>
            <p:nvSpPr>
              <p:cNvPr id="29724" name="Freeform 21"/>
              <p:cNvSpPr>
                <a:spLocks/>
              </p:cNvSpPr>
              <p:nvPr/>
            </p:nvSpPr>
            <p:spPr bwMode="auto">
              <a:xfrm>
                <a:off x="5032" y="3814"/>
                <a:ext cx="87" cy="100"/>
              </a:xfrm>
              <a:custGeom>
                <a:avLst/>
                <a:gdLst>
                  <a:gd name="T0" fmla="*/ 0 w 87"/>
                  <a:gd name="T1" fmla="*/ 99 h 100"/>
                  <a:gd name="T2" fmla="*/ 86 w 87"/>
                  <a:gd name="T3" fmla="*/ 49 h 100"/>
                  <a:gd name="T4" fmla="*/ 0 w 87"/>
                  <a:gd name="T5" fmla="*/ 0 h 100"/>
                  <a:gd name="T6" fmla="*/ 0 w 87"/>
                  <a:gd name="T7" fmla="*/ 99 h 100"/>
                  <a:gd name="T8" fmla="*/ 0 60000 65536"/>
                  <a:gd name="T9" fmla="*/ 0 60000 65536"/>
                  <a:gd name="T10" fmla="*/ 0 60000 65536"/>
                  <a:gd name="T11" fmla="*/ 0 60000 65536"/>
                  <a:gd name="T12" fmla="*/ 0 w 87"/>
                  <a:gd name="T13" fmla="*/ 0 h 100"/>
                  <a:gd name="T14" fmla="*/ 87 w 87"/>
                  <a:gd name="T15" fmla="*/ 100 h 100"/>
                </a:gdLst>
                <a:ahLst/>
                <a:cxnLst>
                  <a:cxn ang="T8">
                    <a:pos x="T0" y="T1"/>
                  </a:cxn>
                  <a:cxn ang="T9">
                    <a:pos x="T2" y="T3"/>
                  </a:cxn>
                  <a:cxn ang="T10">
                    <a:pos x="T4" y="T5"/>
                  </a:cxn>
                  <a:cxn ang="T11">
                    <a:pos x="T6" y="T7"/>
                  </a:cxn>
                </a:cxnLst>
                <a:rect l="T12" t="T13" r="T14" b="T15"/>
                <a:pathLst>
                  <a:path w="87" h="100">
                    <a:moveTo>
                      <a:pt x="0" y="99"/>
                    </a:moveTo>
                    <a:lnTo>
                      <a:pt x="86" y="49"/>
                    </a:lnTo>
                    <a:lnTo>
                      <a:pt x="0" y="0"/>
                    </a:lnTo>
                    <a:lnTo>
                      <a:pt x="0" y="99"/>
                    </a:lnTo>
                    <a:close/>
                  </a:path>
                </a:pathLst>
              </a:custGeom>
              <a:solidFill>
                <a:srgbClr val="231F20"/>
              </a:solidFill>
              <a:ln w="9525">
                <a:noFill/>
                <a:round/>
                <a:headEnd/>
                <a:tailEnd/>
              </a:ln>
            </p:spPr>
            <p:txBody>
              <a:bodyPr/>
              <a:lstStyle/>
              <a:p>
                <a:endParaRPr lang="en-US"/>
              </a:p>
            </p:txBody>
          </p:sp>
        </p:grpSp>
      </p:grpSp>
    </p:spTree>
    <p:extLst>
      <p:ext uri="{BB962C8B-B14F-4D97-AF65-F5344CB8AC3E}">
        <p14:creationId xmlns:p14="http://schemas.microsoft.com/office/powerpoint/2010/main" val="173845325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Title 4"/>
          <p:cNvSpPr>
            <a:spLocks noGrp="1"/>
          </p:cNvSpPr>
          <p:nvPr>
            <p:ph type="title"/>
          </p:nvPr>
        </p:nvSpPr>
        <p:spPr/>
        <p:txBody>
          <a:bodyPr/>
          <a:lstStyle/>
          <a:p>
            <a:r>
              <a:rPr lang="en-US" smtClean="0"/>
              <a:t>Mô hình dữ liệu phân cấp</a:t>
            </a:r>
          </a:p>
        </p:txBody>
      </p:sp>
      <p:sp>
        <p:nvSpPr>
          <p:cNvPr id="30722" name="Content Placeholder 1"/>
          <p:cNvSpPr>
            <a:spLocks noGrp="1"/>
          </p:cNvSpPr>
          <p:nvPr>
            <p:ph idx="1"/>
          </p:nvPr>
        </p:nvSpPr>
        <p:spPr>
          <a:xfrm>
            <a:off x="228600" y="1600200"/>
            <a:ext cx="8686800" cy="4525963"/>
          </a:xfrm>
        </p:spPr>
        <p:txBody>
          <a:bodyPr/>
          <a:lstStyle/>
          <a:p>
            <a:pPr>
              <a:lnSpc>
                <a:spcPct val="150000"/>
              </a:lnSpc>
              <a:buFontTx/>
              <a:buBlip>
                <a:blip r:embed="rId3"/>
              </a:buBlip>
            </a:pPr>
            <a:r>
              <a:rPr lang="en-US" sz="2400" smtClean="0">
                <a:solidFill>
                  <a:srgbClr val="953735"/>
                </a:solidFill>
              </a:rPr>
              <a:t>Hạn chế:</a:t>
            </a:r>
          </a:p>
          <a:p>
            <a:pPr lvl="1">
              <a:lnSpc>
                <a:spcPct val="150000"/>
              </a:lnSpc>
              <a:buFontTx/>
              <a:buBlip>
                <a:blip r:embed="rId4"/>
              </a:buBlip>
            </a:pPr>
            <a:r>
              <a:rPr lang="en-US" sz="2000" smtClean="0"/>
              <a:t>Một nút con không thể có quá một nút cha -&gt; Không biểu diễn được các quan hệ dữ liệu phức tạp</a:t>
            </a:r>
          </a:p>
        </p:txBody>
      </p:sp>
      <p:sp>
        <p:nvSpPr>
          <p:cNvPr id="3" name="Footer Placeholder 2"/>
          <p:cNvSpPr>
            <a:spLocks noGrp="1"/>
          </p:cNvSpPr>
          <p:nvPr>
            <p:ph type="ftr" sz="quarter" idx="11"/>
          </p:nvPr>
        </p:nvSpPr>
        <p:spPr/>
        <p:txBody>
          <a:bodyPr/>
          <a:lstStyle/>
          <a:p>
            <a:pPr>
              <a:defRPr/>
            </a:pPr>
            <a:r>
              <a:rPr lang="vi-VN" dirty="0" smtClean="0"/>
              <a:t>Bài </a:t>
            </a:r>
            <a:r>
              <a:rPr lang="vi-VN" dirty="0"/>
              <a:t>1</a:t>
            </a:r>
            <a:r>
              <a:rPr lang="en-US" dirty="0"/>
              <a:t>: </a:t>
            </a:r>
            <a:r>
              <a:rPr lang="vi-VN" cap="all" dirty="0"/>
              <a:t>Tổng quan về </a:t>
            </a:r>
            <a:r>
              <a:rPr lang="en-US" cap="all" dirty="0"/>
              <a:t>CƠ SỞ DỮ LIỆU</a:t>
            </a:r>
          </a:p>
        </p:txBody>
      </p:sp>
      <p:sp>
        <p:nvSpPr>
          <p:cNvPr id="4" name="Slide Number Placeholder 3"/>
          <p:cNvSpPr>
            <a:spLocks noGrp="1"/>
          </p:cNvSpPr>
          <p:nvPr>
            <p:ph type="sldNum" sz="quarter" idx="12"/>
          </p:nvPr>
        </p:nvSpPr>
        <p:spPr/>
        <p:txBody>
          <a:bodyPr/>
          <a:lstStyle/>
          <a:p>
            <a:pPr>
              <a:defRPr/>
            </a:pPr>
            <a:fld id="{BD2B7D89-3E51-4039-B650-9CA5F5C2A4B3}" type="slidenum">
              <a:rPr lang="en-US" smtClean="0"/>
              <a:pPr>
                <a:defRPr/>
              </a:pPr>
              <a:t>18</a:t>
            </a:fld>
            <a:endParaRPr lang="en-US"/>
          </a:p>
        </p:txBody>
      </p:sp>
    </p:spTree>
    <p:extLst>
      <p:ext uri="{BB962C8B-B14F-4D97-AF65-F5344CB8AC3E}">
        <p14:creationId xmlns:p14="http://schemas.microsoft.com/office/powerpoint/2010/main" val="1671553317"/>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Title 4"/>
          <p:cNvSpPr>
            <a:spLocks noGrp="1"/>
          </p:cNvSpPr>
          <p:nvPr>
            <p:ph type="title"/>
          </p:nvPr>
        </p:nvSpPr>
        <p:spPr/>
        <p:txBody>
          <a:bodyPr/>
          <a:lstStyle/>
          <a:p>
            <a:r>
              <a:rPr lang="en-US" smtClean="0"/>
              <a:t>Mô hình dữ liệu mạng</a:t>
            </a:r>
          </a:p>
        </p:txBody>
      </p:sp>
      <p:sp>
        <p:nvSpPr>
          <p:cNvPr id="21506" name="Content Placeholder 1"/>
          <p:cNvSpPr>
            <a:spLocks noGrp="1"/>
          </p:cNvSpPr>
          <p:nvPr>
            <p:ph idx="1"/>
          </p:nvPr>
        </p:nvSpPr>
        <p:spPr>
          <a:xfrm>
            <a:off x="457200" y="1524000"/>
            <a:ext cx="8001000" cy="4525963"/>
          </a:xfrm>
        </p:spPr>
        <p:txBody>
          <a:bodyPr/>
          <a:lstStyle/>
          <a:p>
            <a:pPr>
              <a:lnSpc>
                <a:spcPct val="150000"/>
              </a:lnSpc>
              <a:buFontTx/>
              <a:buBlip>
                <a:blip r:embed="rId2"/>
              </a:buBlip>
              <a:defRPr/>
            </a:pPr>
            <a:r>
              <a:rPr lang="en-US" sz="2400" err="1" smtClean="0"/>
              <a:t>Cách</a:t>
            </a:r>
            <a:r>
              <a:rPr lang="en-US" sz="2400" smtClean="0"/>
              <a:t> </a:t>
            </a:r>
            <a:r>
              <a:rPr lang="en-US" sz="2400" err="1" smtClean="0"/>
              <a:t>tổ</a:t>
            </a:r>
            <a:r>
              <a:rPr lang="en-US" sz="2400" smtClean="0"/>
              <a:t> </a:t>
            </a:r>
            <a:r>
              <a:rPr lang="en-US" sz="2400" err="1" smtClean="0"/>
              <a:t>chức</a:t>
            </a:r>
            <a:r>
              <a:rPr lang="en-US" sz="2400" smtClean="0"/>
              <a:t>: </a:t>
            </a:r>
          </a:p>
          <a:p>
            <a:pPr lvl="1">
              <a:lnSpc>
                <a:spcPct val="150000"/>
              </a:lnSpc>
              <a:buFontTx/>
              <a:buBlip>
                <a:blip r:embed="rId3"/>
              </a:buBlip>
              <a:defRPr/>
            </a:pPr>
            <a:r>
              <a:rPr lang="en-US" sz="2000" err="1" smtClean="0"/>
              <a:t>Các</a:t>
            </a:r>
            <a:r>
              <a:rPr lang="en-US" sz="2000" smtClean="0"/>
              <a:t> file </a:t>
            </a:r>
            <a:r>
              <a:rPr lang="en-US" sz="2000" err="1" smtClean="0"/>
              <a:t>riêng</a:t>
            </a:r>
            <a:r>
              <a:rPr lang="en-US" sz="2000" smtClean="0"/>
              <a:t> </a:t>
            </a:r>
            <a:r>
              <a:rPr lang="en-US" sz="2000" err="1" smtClean="0"/>
              <a:t>biệt</a:t>
            </a:r>
            <a:r>
              <a:rPr lang="en-US" sz="2000" smtClean="0"/>
              <a:t> </a:t>
            </a:r>
            <a:r>
              <a:rPr lang="en-US" sz="2000" err="1" smtClean="0"/>
              <a:t>trong</a:t>
            </a:r>
            <a:r>
              <a:rPr lang="en-US" sz="2000" smtClean="0"/>
              <a:t> </a:t>
            </a:r>
            <a:r>
              <a:rPr lang="en-US" sz="2000" err="1" smtClean="0"/>
              <a:t>hệ</a:t>
            </a:r>
            <a:r>
              <a:rPr lang="en-US" sz="2000" smtClean="0"/>
              <a:t> </a:t>
            </a:r>
            <a:r>
              <a:rPr lang="en-US" sz="2000" err="1" smtClean="0"/>
              <a:t>thống</a:t>
            </a:r>
            <a:r>
              <a:rPr lang="en-US" sz="2000" smtClean="0"/>
              <a:t> file </a:t>
            </a:r>
            <a:r>
              <a:rPr lang="en-US" sz="2000" err="1" smtClean="0"/>
              <a:t>phẳng</a:t>
            </a:r>
            <a:r>
              <a:rPr lang="en-US" sz="2000" smtClean="0"/>
              <a:t> </a:t>
            </a:r>
            <a:r>
              <a:rPr lang="en-US" sz="2000" err="1" smtClean="0"/>
              <a:t>được</a:t>
            </a:r>
            <a:r>
              <a:rPr lang="en-US" sz="2000" smtClean="0"/>
              <a:t> </a:t>
            </a:r>
            <a:r>
              <a:rPr lang="en-US" sz="2000" err="1" smtClean="0"/>
              <a:t>gọi</a:t>
            </a:r>
            <a:r>
              <a:rPr lang="en-US" sz="2000" smtClean="0"/>
              <a:t> </a:t>
            </a:r>
            <a:r>
              <a:rPr lang="en-US" sz="2000" err="1" smtClean="0"/>
              <a:t>là</a:t>
            </a:r>
            <a:r>
              <a:rPr lang="en-US" sz="2000" smtClean="0"/>
              <a:t> </a:t>
            </a:r>
            <a:r>
              <a:rPr lang="en-US" sz="2000" err="1" smtClean="0"/>
              <a:t>các</a:t>
            </a:r>
            <a:r>
              <a:rPr lang="en-US" sz="2000" smtClean="0"/>
              <a:t> </a:t>
            </a:r>
            <a:r>
              <a:rPr lang="en-US" sz="2000" i="1" err="1" smtClean="0"/>
              <a:t>bản</a:t>
            </a:r>
            <a:r>
              <a:rPr lang="en-US" sz="2000" i="1" smtClean="0"/>
              <a:t> </a:t>
            </a:r>
            <a:r>
              <a:rPr lang="en-US" sz="2000" i="1" err="1" smtClean="0"/>
              <a:t>ghi</a:t>
            </a:r>
            <a:r>
              <a:rPr lang="en-US" sz="2000" smtClean="0"/>
              <a:t> . </a:t>
            </a:r>
            <a:r>
              <a:rPr lang="en-US" sz="2000" err="1" smtClean="0"/>
              <a:t>Tập</a:t>
            </a:r>
            <a:r>
              <a:rPr lang="en-US" sz="2000" smtClean="0"/>
              <a:t> </a:t>
            </a:r>
            <a:r>
              <a:rPr lang="en-US" sz="2000" err="1" smtClean="0"/>
              <a:t>hợp</a:t>
            </a:r>
            <a:r>
              <a:rPr lang="en-US" sz="2000" smtClean="0"/>
              <a:t> </a:t>
            </a:r>
            <a:r>
              <a:rPr lang="en-US" sz="2000" err="1" smtClean="0"/>
              <a:t>bản</a:t>
            </a:r>
            <a:r>
              <a:rPr lang="en-US" sz="2000" smtClean="0"/>
              <a:t> </a:t>
            </a:r>
            <a:r>
              <a:rPr lang="en-US" sz="2000" err="1" smtClean="0"/>
              <a:t>ghi</a:t>
            </a:r>
            <a:r>
              <a:rPr lang="en-US" sz="2000" smtClean="0"/>
              <a:t> </a:t>
            </a:r>
            <a:r>
              <a:rPr lang="en-US" sz="2000" err="1" smtClean="0"/>
              <a:t>cùng</a:t>
            </a:r>
            <a:r>
              <a:rPr lang="en-US" sz="2000" smtClean="0"/>
              <a:t> </a:t>
            </a:r>
            <a:r>
              <a:rPr lang="en-US" sz="2000" err="1" smtClean="0"/>
              <a:t>kiểu</a:t>
            </a:r>
            <a:r>
              <a:rPr lang="en-US" sz="2000" smtClean="0"/>
              <a:t> </a:t>
            </a:r>
            <a:r>
              <a:rPr lang="en-US" sz="2000" err="1" smtClean="0"/>
              <a:t>tạo</a:t>
            </a:r>
            <a:r>
              <a:rPr lang="en-US" sz="2000" smtClean="0"/>
              <a:t> </a:t>
            </a:r>
            <a:r>
              <a:rPr lang="en-US" sz="2000" err="1" smtClean="0"/>
              <a:t>thành</a:t>
            </a:r>
            <a:r>
              <a:rPr lang="en-US" sz="2000" smtClean="0"/>
              <a:t> </a:t>
            </a:r>
            <a:r>
              <a:rPr lang="en-US" sz="2000" err="1" smtClean="0"/>
              <a:t>một</a:t>
            </a:r>
            <a:r>
              <a:rPr lang="en-US" sz="2000" smtClean="0"/>
              <a:t> </a:t>
            </a:r>
            <a:r>
              <a:rPr lang="en-US" sz="2000" err="1" smtClean="0"/>
              <a:t>kiểu</a:t>
            </a:r>
            <a:r>
              <a:rPr lang="en-US" sz="2000" smtClean="0"/>
              <a:t> </a:t>
            </a:r>
            <a:r>
              <a:rPr lang="en-US" sz="2000" err="1" smtClean="0"/>
              <a:t>thực</a:t>
            </a:r>
            <a:r>
              <a:rPr lang="en-US" sz="2000" smtClean="0"/>
              <a:t> </a:t>
            </a:r>
            <a:r>
              <a:rPr lang="en-US" sz="2000" err="1" smtClean="0"/>
              <a:t>thể</a:t>
            </a:r>
            <a:r>
              <a:rPr lang="en-US" sz="2000" smtClean="0"/>
              <a:t> </a:t>
            </a:r>
            <a:r>
              <a:rPr lang="en-US" sz="2000" err="1" smtClean="0"/>
              <a:t>dữ</a:t>
            </a:r>
            <a:r>
              <a:rPr lang="en-US" sz="2000" smtClean="0"/>
              <a:t> </a:t>
            </a:r>
            <a:r>
              <a:rPr lang="en-US" sz="2000" err="1" smtClean="0"/>
              <a:t>liệu</a:t>
            </a:r>
            <a:r>
              <a:rPr lang="en-US" sz="2000" smtClean="0"/>
              <a:t>. </a:t>
            </a:r>
            <a:endParaRPr lang="en-US" sz="2000" i="1" smtClean="0"/>
          </a:p>
          <a:p>
            <a:pPr lvl="1">
              <a:lnSpc>
                <a:spcPct val="150000"/>
              </a:lnSpc>
              <a:buFontTx/>
              <a:buBlip>
                <a:blip r:embed="rId3"/>
              </a:buBlip>
              <a:defRPr/>
            </a:pPr>
            <a:r>
              <a:rPr lang="en-US" sz="2000" err="1" smtClean="0"/>
              <a:t>Các</a:t>
            </a:r>
            <a:r>
              <a:rPr lang="en-US" sz="2000" smtClean="0"/>
              <a:t> </a:t>
            </a:r>
            <a:r>
              <a:rPr lang="en-US" sz="2000" err="1" smtClean="0"/>
              <a:t>kiểu</a:t>
            </a:r>
            <a:r>
              <a:rPr lang="en-US" sz="2000" smtClean="0"/>
              <a:t> </a:t>
            </a:r>
            <a:r>
              <a:rPr lang="en-US" sz="2000" err="1" smtClean="0"/>
              <a:t>thực</a:t>
            </a:r>
            <a:r>
              <a:rPr lang="en-US" sz="2000" smtClean="0"/>
              <a:t> </a:t>
            </a:r>
            <a:r>
              <a:rPr lang="en-US" sz="2000" err="1" smtClean="0"/>
              <a:t>thể</a:t>
            </a:r>
            <a:r>
              <a:rPr lang="en-US" sz="2000" smtClean="0"/>
              <a:t> </a:t>
            </a:r>
            <a:r>
              <a:rPr lang="en-US" sz="2000" err="1" smtClean="0"/>
              <a:t>kết</a:t>
            </a:r>
            <a:r>
              <a:rPr lang="en-US" sz="2000" smtClean="0"/>
              <a:t> </a:t>
            </a:r>
            <a:r>
              <a:rPr lang="en-US" sz="2000" err="1" smtClean="0"/>
              <a:t>nối</a:t>
            </a:r>
            <a:r>
              <a:rPr lang="en-US" sz="2000" smtClean="0"/>
              <a:t> </a:t>
            </a:r>
            <a:r>
              <a:rPr lang="en-US" sz="2000" err="1" smtClean="0"/>
              <a:t>với</a:t>
            </a:r>
            <a:r>
              <a:rPr lang="en-US" sz="2000" smtClean="0"/>
              <a:t> </a:t>
            </a:r>
            <a:r>
              <a:rPr lang="en-US" sz="2000" err="1" smtClean="0"/>
              <a:t>nhau</a:t>
            </a:r>
            <a:r>
              <a:rPr lang="en-US" sz="2000" smtClean="0"/>
              <a:t> </a:t>
            </a:r>
            <a:r>
              <a:rPr lang="en-US" sz="2000" err="1" smtClean="0"/>
              <a:t>thông</a:t>
            </a:r>
            <a:r>
              <a:rPr lang="en-US" sz="2000" smtClean="0"/>
              <a:t> qua </a:t>
            </a:r>
            <a:r>
              <a:rPr lang="en-US" sz="2000" err="1" smtClean="0"/>
              <a:t>mối</a:t>
            </a:r>
            <a:r>
              <a:rPr lang="en-US" sz="2000" smtClean="0"/>
              <a:t> </a:t>
            </a:r>
            <a:r>
              <a:rPr lang="en-US" sz="2000" err="1" smtClean="0"/>
              <a:t>quan</a:t>
            </a:r>
            <a:r>
              <a:rPr lang="en-US" sz="2000" smtClean="0"/>
              <a:t> </a:t>
            </a:r>
            <a:r>
              <a:rPr lang="en-US" sz="2000" err="1" smtClean="0"/>
              <a:t>hệ</a:t>
            </a:r>
            <a:r>
              <a:rPr lang="en-US" sz="2000" smtClean="0"/>
              <a:t> cha-con.</a:t>
            </a:r>
          </a:p>
          <a:p>
            <a:pPr lvl="1">
              <a:lnSpc>
                <a:spcPct val="150000"/>
              </a:lnSpc>
              <a:buFontTx/>
              <a:buBlip>
                <a:blip r:embed="rId3"/>
              </a:buBlip>
              <a:defRPr/>
            </a:pPr>
            <a:r>
              <a:rPr lang="en-US" sz="2000" err="1" smtClean="0"/>
              <a:t>Mô</a:t>
            </a:r>
            <a:r>
              <a:rPr lang="en-US" sz="2000" smtClean="0"/>
              <a:t> </a:t>
            </a:r>
            <a:r>
              <a:rPr lang="en-US" sz="2000" err="1" smtClean="0"/>
              <a:t>hình</a:t>
            </a:r>
            <a:r>
              <a:rPr lang="en-US" sz="2000" smtClean="0"/>
              <a:t> </a:t>
            </a:r>
            <a:r>
              <a:rPr lang="en-US" sz="2000" err="1" smtClean="0"/>
              <a:t>dữ</a:t>
            </a:r>
            <a:r>
              <a:rPr lang="en-US" sz="2000" smtClean="0"/>
              <a:t> </a:t>
            </a:r>
            <a:r>
              <a:rPr lang="en-US" sz="2000" err="1" smtClean="0"/>
              <a:t>liệu</a:t>
            </a:r>
            <a:r>
              <a:rPr lang="en-US" sz="2000" smtClean="0"/>
              <a:t> </a:t>
            </a:r>
            <a:r>
              <a:rPr lang="en-US" sz="2000" err="1" smtClean="0"/>
              <a:t>mạng</a:t>
            </a:r>
            <a:r>
              <a:rPr lang="en-US" sz="2000" smtClean="0"/>
              <a:t> </a:t>
            </a:r>
            <a:r>
              <a:rPr lang="en-US" sz="2000" err="1" smtClean="0"/>
              <a:t>biểu</a:t>
            </a:r>
            <a:r>
              <a:rPr lang="en-US" sz="2000" smtClean="0"/>
              <a:t> </a:t>
            </a:r>
            <a:r>
              <a:rPr lang="en-US" sz="2000" err="1" smtClean="0"/>
              <a:t>diễn</a:t>
            </a:r>
            <a:r>
              <a:rPr lang="en-US" sz="2000" smtClean="0"/>
              <a:t> </a:t>
            </a:r>
            <a:r>
              <a:rPr lang="en-US" sz="2000" err="1" smtClean="0"/>
              <a:t>bởi</a:t>
            </a:r>
            <a:r>
              <a:rPr lang="en-US" sz="2000" smtClean="0"/>
              <a:t> </a:t>
            </a:r>
            <a:r>
              <a:rPr lang="en-US" sz="2000" err="1" smtClean="0"/>
              <a:t>một</a:t>
            </a:r>
            <a:r>
              <a:rPr lang="en-US" sz="2000" smtClean="0"/>
              <a:t> </a:t>
            </a:r>
            <a:r>
              <a:rPr lang="en-US" sz="2000" err="1" smtClean="0"/>
              <a:t>đồ</a:t>
            </a:r>
            <a:r>
              <a:rPr lang="en-US" sz="2000" smtClean="0"/>
              <a:t> </a:t>
            </a:r>
            <a:r>
              <a:rPr lang="en-US" sz="2000" err="1" smtClean="0"/>
              <a:t>thị</a:t>
            </a:r>
            <a:r>
              <a:rPr lang="en-US" sz="2000" smtClean="0"/>
              <a:t> </a:t>
            </a:r>
            <a:r>
              <a:rPr lang="en-US" sz="2000" err="1" smtClean="0"/>
              <a:t>có</a:t>
            </a:r>
            <a:r>
              <a:rPr lang="en-US" sz="2000" smtClean="0"/>
              <a:t> </a:t>
            </a:r>
            <a:r>
              <a:rPr lang="en-US" sz="2000" err="1" smtClean="0"/>
              <a:t>hướng</a:t>
            </a:r>
            <a:r>
              <a:rPr lang="en-US" sz="2000" smtClean="0"/>
              <a:t>, </a:t>
            </a:r>
            <a:r>
              <a:rPr lang="en-US" sz="2000" err="1" smtClean="0"/>
              <a:t>và</a:t>
            </a:r>
            <a:r>
              <a:rPr lang="en-US" sz="2000" smtClean="0"/>
              <a:t> </a:t>
            </a:r>
            <a:r>
              <a:rPr lang="en-US" sz="2000" err="1" smtClean="0"/>
              <a:t>các</a:t>
            </a:r>
            <a:r>
              <a:rPr lang="en-US" sz="2000" smtClean="0"/>
              <a:t> </a:t>
            </a:r>
            <a:r>
              <a:rPr lang="en-US" sz="2000" err="1" smtClean="0"/>
              <a:t>mũi</a:t>
            </a:r>
            <a:r>
              <a:rPr lang="en-US" sz="2000" smtClean="0"/>
              <a:t> </a:t>
            </a:r>
            <a:r>
              <a:rPr lang="en-US" sz="2000" err="1" smtClean="0"/>
              <a:t>tên</a:t>
            </a:r>
            <a:r>
              <a:rPr lang="en-US" sz="2000" smtClean="0"/>
              <a:t> </a:t>
            </a:r>
            <a:r>
              <a:rPr lang="en-US" sz="2000" err="1" smtClean="0"/>
              <a:t>chỉ</a:t>
            </a:r>
            <a:r>
              <a:rPr lang="en-US" sz="2000" smtClean="0"/>
              <a:t> </a:t>
            </a:r>
            <a:r>
              <a:rPr lang="en-US" sz="2000" err="1" smtClean="0"/>
              <a:t>từ</a:t>
            </a:r>
            <a:r>
              <a:rPr lang="en-US" sz="2000" smtClean="0"/>
              <a:t> </a:t>
            </a:r>
            <a:r>
              <a:rPr lang="en-US" sz="2000" err="1" smtClean="0"/>
              <a:t>kiểu</a:t>
            </a:r>
            <a:r>
              <a:rPr lang="en-US" sz="2000" smtClean="0"/>
              <a:t> </a:t>
            </a:r>
            <a:r>
              <a:rPr lang="en-US" sz="2000" err="1" smtClean="0"/>
              <a:t>thực</a:t>
            </a:r>
            <a:r>
              <a:rPr lang="en-US" sz="2000" smtClean="0"/>
              <a:t> </a:t>
            </a:r>
            <a:r>
              <a:rPr lang="en-US" sz="2000" err="1" smtClean="0"/>
              <a:t>thể</a:t>
            </a:r>
            <a:r>
              <a:rPr lang="en-US" sz="2000" smtClean="0"/>
              <a:t> cha sang </a:t>
            </a:r>
            <a:r>
              <a:rPr lang="en-US" sz="2000" err="1" smtClean="0"/>
              <a:t>kiểu</a:t>
            </a:r>
            <a:r>
              <a:rPr lang="en-US" sz="2000" smtClean="0"/>
              <a:t> </a:t>
            </a:r>
            <a:r>
              <a:rPr lang="en-US" sz="2000" err="1" smtClean="0"/>
              <a:t>thực</a:t>
            </a:r>
            <a:r>
              <a:rPr lang="en-US" sz="2000" smtClean="0"/>
              <a:t> </a:t>
            </a:r>
            <a:r>
              <a:rPr lang="en-US" sz="2000" err="1" smtClean="0"/>
              <a:t>thể</a:t>
            </a:r>
            <a:r>
              <a:rPr lang="en-US" sz="2000" smtClean="0"/>
              <a:t> con.</a:t>
            </a:r>
          </a:p>
          <a:p>
            <a:pPr lvl="1">
              <a:lnSpc>
                <a:spcPct val="150000"/>
              </a:lnSpc>
              <a:buFontTx/>
              <a:buBlip>
                <a:blip r:embed="rId4"/>
              </a:buBlip>
              <a:defRPr/>
            </a:pPr>
            <a:endParaRPr lang="en-US" sz="2400" smtClean="0"/>
          </a:p>
        </p:txBody>
      </p:sp>
      <p:sp>
        <p:nvSpPr>
          <p:cNvPr id="3" name="Footer Placeholder 2"/>
          <p:cNvSpPr>
            <a:spLocks noGrp="1"/>
          </p:cNvSpPr>
          <p:nvPr>
            <p:ph type="ftr" sz="quarter" idx="11"/>
          </p:nvPr>
        </p:nvSpPr>
        <p:spPr/>
        <p:txBody>
          <a:bodyPr/>
          <a:lstStyle/>
          <a:p>
            <a:pPr>
              <a:defRPr/>
            </a:pPr>
            <a:r>
              <a:rPr lang="vi-VN" dirty="0" smtClean="0"/>
              <a:t>Bài </a:t>
            </a:r>
            <a:r>
              <a:rPr lang="vi-VN" dirty="0"/>
              <a:t>1</a:t>
            </a:r>
            <a:r>
              <a:rPr lang="en-US" dirty="0"/>
              <a:t>: </a:t>
            </a:r>
            <a:r>
              <a:rPr lang="vi-VN" cap="all" dirty="0"/>
              <a:t>Tổng quan về </a:t>
            </a:r>
            <a:r>
              <a:rPr lang="en-US" cap="all" dirty="0"/>
              <a:t>CƠ SỞ DỮ LIỆU</a:t>
            </a:r>
          </a:p>
        </p:txBody>
      </p:sp>
      <p:sp>
        <p:nvSpPr>
          <p:cNvPr id="4" name="Slide Number Placeholder 3"/>
          <p:cNvSpPr>
            <a:spLocks noGrp="1"/>
          </p:cNvSpPr>
          <p:nvPr>
            <p:ph type="sldNum" sz="quarter" idx="12"/>
          </p:nvPr>
        </p:nvSpPr>
        <p:spPr/>
        <p:txBody>
          <a:bodyPr/>
          <a:lstStyle/>
          <a:p>
            <a:pPr>
              <a:defRPr/>
            </a:pPr>
            <a:fld id="{E8502C33-9834-4F5A-B3FE-966215DC3192}" type="slidenum">
              <a:rPr lang="en-US" smtClean="0"/>
              <a:pPr>
                <a:defRPr/>
              </a:pPr>
              <a:t>19</a:t>
            </a:fld>
            <a:endParaRPr lang="en-US"/>
          </a:p>
        </p:txBody>
      </p:sp>
    </p:spTree>
    <p:extLst>
      <p:ext uri="{BB962C8B-B14F-4D97-AF65-F5344CB8AC3E}">
        <p14:creationId xmlns:p14="http://schemas.microsoft.com/office/powerpoint/2010/main" val="223302012"/>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Pictures\PNG\present.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flipH="1">
            <a:off x="6830420" y="1501139"/>
            <a:ext cx="2313580" cy="535686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err="1" smtClean="0"/>
              <a:t>Mục</a:t>
            </a:r>
            <a:r>
              <a:rPr lang="en-US" dirty="0" smtClean="0"/>
              <a:t> </a:t>
            </a:r>
            <a:r>
              <a:rPr lang="en-US" dirty="0" err="1" smtClean="0"/>
              <a:t>tiêu</a:t>
            </a:r>
            <a:endParaRPr lang="en-US" dirty="0"/>
          </a:p>
        </p:txBody>
      </p:sp>
      <p:sp>
        <p:nvSpPr>
          <p:cNvPr id="3" name="Content Placeholder 2"/>
          <p:cNvSpPr>
            <a:spLocks noGrp="1"/>
          </p:cNvSpPr>
          <p:nvPr>
            <p:ph idx="1"/>
          </p:nvPr>
        </p:nvSpPr>
        <p:spPr>
          <a:xfrm>
            <a:off x="457200" y="1066800"/>
            <a:ext cx="6858000" cy="5257800"/>
          </a:xfrm>
        </p:spPr>
        <p:txBody>
          <a:bodyPr/>
          <a:lstStyle/>
          <a:p>
            <a:pPr>
              <a:buFont typeface="Wingdings" pitchFamily="2" charset="2"/>
              <a:buChar char="¤"/>
            </a:pPr>
            <a:r>
              <a:rPr lang="en-US" dirty="0" err="1" smtClean="0"/>
              <a:t>Kết</a:t>
            </a:r>
            <a:r>
              <a:rPr lang="en-US" dirty="0" smtClean="0"/>
              <a:t> </a:t>
            </a:r>
            <a:r>
              <a:rPr lang="en-US" dirty="0" err="1" smtClean="0"/>
              <a:t>thúc</a:t>
            </a:r>
            <a:r>
              <a:rPr lang="en-US" dirty="0" smtClean="0"/>
              <a:t> </a:t>
            </a:r>
            <a:r>
              <a:rPr lang="en-US" dirty="0" err="1" smtClean="0"/>
              <a:t>bài</a:t>
            </a:r>
            <a:r>
              <a:rPr lang="en-US" dirty="0" smtClean="0"/>
              <a:t> </a:t>
            </a:r>
            <a:r>
              <a:rPr lang="en-US" dirty="0" err="1" smtClean="0"/>
              <a:t>học</a:t>
            </a:r>
            <a:r>
              <a:rPr lang="en-US" dirty="0" smtClean="0"/>
              <a:t> </a:t>
            </a:r>
            <a:r>
              <a:rPr lang="en-US" dirty="0" err="1" smtClean="0"/>
              <a:t>này</a:t>
            </a:r>
            <a:r>
              <a:rPr lang="en-US" dirty="0" smtClean="0"/>
              <a:t> </a:t>
            </a:r>
            <a:r>
              <a:rPr lang="en-US" dirty="0" err="1" smtClean="0"/>
              <a:t>bạn</a:t>
            </a:r>
            <a:r>
              <a:rPr lang="en-US" dirty="0" smtClean="0"/>
              <a:t> </a:t>
            </a:r>
            <a:r>
              <a:rPr lang="en-US" dirty="0" err="1" smtClean="0"/>
              <a:t>sẽ</a:t>
            </a:r>
            <a:r>
              <a:rPr lang="en-US" dirty="0" smtClean="0"/>
              <a:t> </a:t>
            </a:r>
            <a:r>
              <a:rPr lang="en-US" dirty="0" err="1" smtClean="0"/>
              <a:t>nắm</a:t>
            </a:r>
            <a:r>
              <a:rPr lang="en-US" dirty="0" smtClean="0"/>
              <a:t> </a:t>
            </a:r>
            <a:r>
              <a:rPr lang="en-US" dirty="0" err="1" smtClean="0"/>
              <a:t>được</a:t>
            </a:r>
            <a:r>
              <a:rPr lang="en-US" dirty="0" smtClean="0"/>
              <a:t> </a:t>
            </a:r>
            <a:r>
              <a:rPr lang="en-US" dirty="0" err="1" smtClean="0"/>
              <a:t>các</a:t>
            </a:r>
            <a:r>
              <a:rPr lang="en-US" dirty="0" smtClean="0"/>
              <a:t> </a:t>
            </a:r>
            <a:r>
              <a:rPr lang="en-US" dirty="0" err="1" smtClean="0"/>
              <a:t>kiến</a:t>
            </a:r>
            <a:r>
              <a:rPr lang="en-US" dirty="0" smtClean="0"/>
              <a:t> </a:t>
            </a:r>
            <a:r>
              <a:rPr lang="en-US" dirty="0" err="1" smtClean="0"/>
              <a:t>thức</a:t>
            </a:r>
            <a:r>
              <a:rPr lang="en-US" dirty="0" smtClean="0"/>
              <a:t> </a:t>
            </a:r>
            <a:r>
              <a:rPr lang="en-US" dirty="0" err="1" smtClean="0"/>
              <a:t>sau</a:t>
            </a:r>
            <a:r>
              <a:rPr lang="en-US" dirty="0" smtClean="0"/>
              <a:t>:</a:t>
            </a:r>
          </a:p>
          <a:p>
            <a:pPr lvl="1">
              <a:buFont typeface="Wingdings" pitchFamily="2" charset="2"/>
              <a:buChar char="¤"/>
            </a:pPr>
            <a:r>
              <a:rPr lang="en-US" dirty="0" err="1" smtClean="0"/>
              <a:t>Hiểu</a:t>
            </a:r>
            <a:r>
              <a:rPr lang="en-US" dirty="0" smtClean="0"/>
              <a:t> </a:t>
            </a:r>
            <a:r>
              <a:rPr lang="en-US" dirty="0" err="1" smtClean="0"/>
              <a:t>về</a:t>
            </a:r>
            <a:r>
              <a:rPr lang="en-US" dirty="0" smtClean="0"/>
              <a:t> </a:t>
            </a:r>
            <a:r>
              <a:rPr lang="en-US" dirty="0" err="1" smtClean="0"/>
              <a:t>khái</a:t>
            </a:r>
            <a:r>
              <a:rPr lang="en-US" dirty="0" smtClean="0"/>
              <a:t> </a:t>
            </a:r>
            <a:r>
              <a:rPr lang="en-US" dirty="0" err="1" smtClean="0"/>
              <a:t>niệm</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và</a:t>
            </a:r>
            <a:r>
              <a:rPr lang="en-US" dirty="0" smtClean="0"/>
              <a:t> </a:t>
            </a:r>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endParaRPr lang="en-US" dirty="0" smtClean="0"/>
          </a:p>
          <a:p>
            <a:pPr lvl="1">
              <a:buFont typeface="Wingdings" pitchFamily="2" charset="2"/>
              <a:buChar char="¤"/>
            </a:pPr>
            <a:r>
              <a:rPr lang="en-US" dirty="0" smtClean="0"/>
              <a:t>G</a:t>
            </a:r>
            <a:r>
              <a:rPr lang="vi-VN" dirty="0" smtClean="0"/>
              <a:t>iới thiệu về mô hình dữ liệu quan hệ</a:t>
            </a:r>
          </a:p>
          <a:p>
            <a:pPr lvl="1">
              <a:lnSpc>
                <a:spcPct val="150000"/>
              </a:lnSpc>
              <a:buFont typeface="Wingdings" pitchFamily="2" charset="2"/>
              <a:buChar char="¤"/>
            </a:pPr>
            <a:r>
              <a:rPr lang="en-US" dirty="0" err="1" smtClean="0"/>
              <a:t>Khái</a:t>
            </a:r>
            <a:r>
              <a:rPr lang="en-US" dirty="0" smtClean="0"/>
              <a:t> </a:t>
            </a:r>
            <a:r>
              <a:rPr lang="en-US" dirty="0" err="1" smtClean="0"/>
              <a:t>niệm</a:t>
            </a:r>
            <a:r>
              <a:rPr lang="en-US" dirty="0" smtClean="0"/>
              <a:t> </a:t>
            </a:r>
            <a:r>
              <a:rPr lang="en-US" dirty="0" err="1" smtClean="0"/>
              <a:t>hệ</a:t>
            </a:r>
            <a:r>
              <a:rPr lang="en-US" dirty="0" smtClean="0"/>
              <a:t> </a:t>
            </a:r>
            <a:r>
              <a:rPr lang="en-US" dirty="0" err="1"/>
              <a:t>quản</a:t>
            </a:r>
            <a:r>
              <a:rPr lang="en-US" dirty="0"/>
              <a:t> </a:t>
            </a:r>
            <a:r>
              <a:rPr lang="en-US" dirty="0" err="1"/>
              <a:t>trị</a:t>
            </a:r>
            <a:r>
              <a:rPr lang="en-US" dirty="0"/>
              <a:t> CSDL (DBMS) </a:t>
            </a:r>
            <a:r>
              <a:rPr lang="en-US" dirty="0" err="1"/>
              <a:t>và</a:t>
            </a:r>
            <a:r>
              <a:rPr lang="en-US" dirty="0"/>
              <a:t> </a:t>
            </a:r>
            <a:r>
              <a:rPr lang="en-US" dirty="0" err="1"/>
              <a:t>hệ</a:t>
            </a:r>
            <a:r>
              <a:rPr lang="en-US" dirty="0"/>
              <a:t> </a:t>
            </a:r>
            <a:r>
              <a:rPr lang="en-US" dirty="0" err="1"/>
              <a:t>quản</a:t>
            </a:r>
            <a:r>
              <a:rPr lang="en-US" dirty="0"/>
              <a:t> </a:t>
            </a:r>
            <a:r>
              <a:rPr lang="en-US" dirty="0" err="1"/>
              <a:t>trị</a:t>
            </a:r>
            <a:r>
              <a:rPr lang="en-US" dirty="0"/>
              <a:t> CSDL </a:t>
            </a:r>
            <a:r>
              <a:rPr lang="en-US" dirty="0" err="1"/>
              <a:t>quan</a:t>
            </a:r>
            <a:r>
              <a:rPr lang="en-US" dirty="0"/>
              <a:t> </a:t>
            </a:r>
            <a:r>
              <a:rPr lang="en-US" dirty="0" err="1"/>
              <a:t>hệ</a:t>
            </a:r>
            <a:r>
              <a:rPr lang="en-US" dirty="0"/>
              <a:t> (RDBMS</a:t>
            </a:r>
            <a:r>
              <a:rPr lang="en-US" dirty="0" smtClean="0"/>
              <a:t>) </a:t>
            </a:r>
          </a:p>
          <a:p>
            <a:pPr lvl="1">
              <a:lnSpc>
                <a:spcPct val="150000"/>
              </a:lnSpc>
              <a:buFont typeface="Wingdings" pitchFamily="2" charset="2"/>
              <a:buChar char="¤"/>
            </a:pPr>
            <a:r>
              <a:rPr lang="en-US" dirty="0" err="1"/>
              <a:t>Giới</a:t>
            </a:r>
            <a:r>
              <a:rPr lang="en-US" dirty="0"/>
              <a:t> </a:t>
            </a:r>
            <a:r>
              <a:rPr lang="en-US" dirty="0" err="1"/>
              <a:t>thiệu</a:t>
            </a:r>
            <a:r>
              <a:rPr lang="en-US" dirty="0"/>
              <a:t> </a:t>
            </a:r>
            <a:r>
              <a:rPr lang="en-US" dirty="0" err="1"/>
              <a:t>về</a:t>
            </a:r>
            <a:r>
              <a:rPr lang="en-US" dirty="0"/>
              <a:t> </a:t>
            </a:r>
            <a:r>
              <a:rPr lang="en-US" dirty="0" err="1"/>
              <a:t>hệ</a:t>
            </a:r>
            <a:r>
              <a:rPr lang="en-US" dirty="0"/>
              <a:t> </a:t>
            </a:r>
            <a:r>
              <a:rPr lang="en-US" dirty="0" err="1"/>
              <a:t>thống</a:t>
            </a:r>
            <a:r>
              <a:rPr lang="en-US" dirty="0"/>
              <a:t> client/server</a:t>
            </a:r>
          </a:p>
          <a:p>
            <a:pPr marL="457200" lvl="1" indent="0">
              <a:lnSpc>
                <a:spcPct val="150000"/>
              </a:lnSpc>
              <a:buNone/>
            </a:pPr>
            <a:endParaRPr lang="en-US" dirty="0"/>
          </a:p>
          <a:p>
            <a:pPr lvl="1">
              <a:buFont typeface="Wingdings" pitchFamily="2" charset="2"/>
              <a:buChar char="¤"/>
            </a:pPr>
            <a:endParaRPr lang="vi-VN" dirty="0"/>
          </a:p>
        </p:txBody>
      </p:sp>
    </p:spTree>
    <p:extLst>
      <p:ext uri="{BB962C8B-B14F-4D97-AF65-F5344CB8AC3E}">
        <p14:creationId xmlns:p14="http://schemas.microsoft.com/office/powerpoint/2010/main" val="362125633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Title 4"/>
          <p:cNvSpPr>
            <a:spLocks noGrp="1"/>
          </p:cNvSpPr>
          <p:nvPr>
            <p:ph type="title"/>
          </p:nvPr>
        </p:nvSpPr>
        <p:spPr/>
        <p:txBody>
          <a:bodyPr/>
          <a:lstStyle/>
          <a:p>
            <a:r>
              <a:rPr lang="en-US" smtClean="0"/>
              <a:t>Mô hình dữ liệu mạng</a:t>
            </a:r>
          </a:p>
        </p:txBody>
      </p:sp>
      <p:sp>
        <p:nvSpPr>
          <p:cNvPr id="22530" name="Content Placeholder 1"/>
          <p:cNvSpPr>
            <a:spLocks noGrp="1"/>
          </p:cNvSpPr>
          <p:nvPr>
            <p:ph idx="1"/>
          </p:nvPr>
        </p:nvSpPr>
        <p:spPr>
          <a:xfrm>
            <a:off x="457200" y="1143000"/>
            <a:ext cx="8229600" cy="685800"/>
          </a:xfrm>
        </p:spPr>
        <p:txBody>
          <a:bodyPr/>
          <a:lstStyle/>
          <a:p>
            <a:pPr>
              <a:lnSpc>
                <a:spcPct val="150000"/>
              </a:lnSpc>
              <a:buFontTx/>
              <a:buBlip>
                <a:blip r:embed="rId3"/>
              </a:buBlip>
              <a:defRPr/>
            </a:pPr>
            <a:r>
              <a:rPr lang="en-US" sz="2400" err="1" smtClean="0">
                <a:solidFill>
                  <a:srgbClr val="953735"/>
                </a:solidFill>
              </a:rPr>
              <a:t>Ví</a:t>
            </a:r>
            <a:r>
              <a:rPr lang="en-US" sz="2400" smtClean="0">
                <a:solidFill>
                  <a:srgbClr val="953735"/>
                </a:solidFill>
              </a:rPr>
              <a:t> </a:t>
            </a:r>
            <a:r>
              <a:rPr lang="en-US" sz="2400" err="1" smtClean="0">
                <a:solidFill>
                  <a:srgbClr val="953735"/>
                </a:solidFill>
              </a:rPr>
              <a:t>dụ</a:t>
            </a:r>
            <a:r>
              <a:rPr lang="en-US" sz="2400" smtClean="0">
                <a:solidFill>
                  <a:srgbClr val="953735"/>
                </a:solidFill>
              </a:rPr>
              <a:t>: M</a:t>
            </a:r>
            <a:r>
              <a:rPr lang="en-US" sz="2400" smtClean="0"/>
              <a:t>ô </a:t>
            </a:r>
            <a:r>
              <a:rPr lang="en-US" sz="2400" err="1" smtClean="0"/>
              <a:t>hình</a:t>
            </a:r>
            <a:r>
              <a:rPr lang="en-US" sz="2400" smtClean="0"/>
              <a:t> dữ liệu mạng </a:t>
            </a:r>
            <a:r>
              <a:rPr lang="en-US" sz="2400" err="1" smtClean="0"/>
              <a:t>của</a:t>
            </a:r>
            <a:r>
              <a:rPr lang="en-US" sz="2400" smtClean="0"/>
              <a:t> CSDL Northwind</a:t>
            </a:r>
          </a:p>
          <a:p>
            <a:pPr>
              <a:lnSpc>
                <a:spcPct val="150000"/>
              </a:lnSpc>
              <a:buFontTx/>
              <a:buBlip>
                <a:blip r:embed="rId3"/>
              </a:buBlip>
              <a:defRPr/>
            </a:pPr>
            <a:endParaRPr lang="en-US" sz="2400" smtClean="0">
              <a:solidFill>
                <a:srgbClr val="953735"/>
              </a:solidFill>
            </a:endParaRPr>
          </a:p>
        </p:txBody>
      </p:sp>
      <p:sp>
        <p:nvSpPr>
          <p:cNvPr id="3" name="Footer Placeholder 2"/>
          <p:cNvSpPr>
            <a:spLocks noGrp="1"/>
          </p:cNvSpPr>
          <p:nvPr>
            <p:ph type="ftr" sz="quarter" idx="11"/>
          </p:nvPr>
        </p:nvSpPr>
        <p:spPr/>
        <p:txBody>
          <a:bodyPr/>
          <a:lstStyle/>
          <a:p>
            <a:pPr>
              <a:defRPr/>
            </a:pPr>
            <a:r>
              <a:rPr lang="vi-VN" dirty="0" smtClean="0"/>
              <a:t>Bài </a:t>
            </a:r>
            <a:r>
              <a:rPr lang="vi-VN" dirty="0"/>
              <a:t>1</a:t>
            </a:r>
            <a:r>
              <a:rPr lang="en-US" dirty="0"/>
              <a:t>: </a:t>
            </a:r>
            <a:r>
              <a:rPr lang="vi-VN" cap="all" dirty="0"/>
              <a:t>Tổng quan về </a:t>
            </a:r>
            <a:r>
              <a:rPr lang="en-US" cap="all" dirty="0"/>
              <a:t>CƠ SỞ DỮ LIỆU</a:t>
            </a:r>
          </a:p>
        </p:txBody>
      </p:sp>
      <p:sp>
        <p:nvSpPr>
          <p:cNvPr id="4" name="Slide Number Placeholder 3"/>
          <p:cNvSpPr>
            <a:spLocks noGrp="1"/>
          </p:cNvSpPr>
          <p:nvPr>
            <p:ph type="sldNum" sz="quarter" idx="12"/>
          </p:nvPr>
        </p:nvSpPr>
        <p:spPr/>
        <p:txBody>
          <a:bodyPr/>
          <a:lstStyle/>
          <a:p>
            <a:pPr>
              <a:defRPr/>
            </a:pPr>
            <a:fld id="{BD91725D-59C7-4F20-81C8-BBF7EF1E6C63}" type="slidenum">
              <a:rPr lang="en-US" smtClean="0"/>
              <a:pPr>
                <a:defRPr/>
              </a:pPr>
              <a:t>20</a:t>
            </a:fld>
            <a:endParaRPr lang="en-US"/>
          </a:p>
        </p:txBody>
      </p:sp>
      <p:grpSp>
        <p:nvGrpSpPr>
          <p:cNvPr id="32774" name="Group 20"/>
          <p:cNvGrpSpPr>
            <a:grpSpLocks/>
          </p:cNvGrpSpPr>
          <p:nvPr/>
        </p:nvGrpSpPr>
        <p:grpSpPr bwMode="auto">
          <a:xfrm>
            <a:off x="1600200" y="1981200"/>
            <a:ext cx="6096000" cy="4038600"/>
            <a:chOff x="2043" y="1629"/>
            <a:chExt cx="5403" cy="4240"/>
          </a:xfrm>
        </p:grpSpPr>
        <p:sp>
          <p:nvSpPr>
            <p:cNvPr id="31765" name="Rectangle 21"/>
            <p:cNvSpPr>
              <a:spLocks/>
            </p:cNvSpPr>
            <p:nvPr/>
          </p:nvSpPr>
          <p:spPr bwMode="auto">
            <a:xfrm>
              <a:off x="3059" y="2594"/>
              <a:ext cx="1140" cy="663"/>
            </a:xfrm>
            <a:prstGeom prst="rect">
              <a:avLst/>
            </a:prstGeom>
            <a:solidFill>
              <a:schemeClr val="accent3">
                <a:lumMod val="60000"/>
                <a:lumOff val="40000"/>
              </a:schemeClr>
            </a:solidFill>
            <a:ln w="6350">
              <a:solidFill>
                <a:schemeClr val="accent3">
                  <a:lumMod val="75000"/>
                </a:schemeClr>
              </a:solidFill>
              <a:miter lim="800000"/>
              <a:headEnd/>
              <a:tailEnd/>
            </a:ln>
          </p:spPr>
          <p:txBody>
            <a:bodyPr anchor="ctr" anchorCtr="1"/>
            <a:lstStyle/>
            <a:p>
              <a:pPr>
                <a:defRPr/>
              </a:pPr>
              <a:r>
                <a:rPr lang="en-US" sz="1200" b="1">
                  <a:latin typeface="Tahoma" pitchFamily="34" charset="0"/>
                  <a:cs typeface="Tahoma" pitchFamily="34" charset="0"/>
                </a:rPr>
                <a:t>Customer: 6</a:t>
              </a:r>
            </a:p>
          </p:txBody>
        </p:sp>
        <p:sp>
          <p:nvSpPr>
            <p:cNvPr id="31766" name="Rectangle 22"/>
            <p:cNvSpPr>
              <a:spLocks/>
            </p:cNvSpPr>
            <p:nvPr/>
          </p:nvSpPr>
          <p:spPr bwMode="auto">
            <a:xfrm>
              <a:off x="4680" y="3552"/>
              <a:ext cx="1140" cy="665"/>
            </a:xfrm>
            <a:prstGeom prst="rect">
              <a:avLst/>
            </a:prstGeom>
            <a:solidFill>
              <a:schemeClr val="accent3">
                <a:lumMod val="60000"/>
                <a:lumOff val="40000"/>
              </a:schemeClr>
            </a:solidFill>
            <a:ln w="6349">
              <a:solidFill>
                <a:schemeClr val="accent3">
                  <a:lumMod val="75000"/>
                </a:schemeClr>
              </a:solidFill>
              <a:miter lim="800000"/>
              <a:headEnd/>
              <a:tailEnd/>
            </a:ln>
          </p:spPr>
          <p:txBody>
            <a:bodyPr anchor="ctr" anchorCtr="1"/>
            <a:lstStyle/>
            <a:p>
              <a:pPr>
                <a:defRPr/>
              </a:pPr>
              <a:r>
                <a:rPr lang="en-US" sz="1200" b="1">
                  <a:latin typeface="Tahoma" pitchFamily="34" charset="0"/>
                  <a:cs typeface="Tahoma" pitchFamily="34" charset="0"/>
                </a:rPr>
                <a:t>Order: 79</a:t>
              </a:r>
            </a:p>
          </p:txBody>
        </p:sp>
        <p:sp>
          <p:nvSpPr>
            <p:cNvPr id="31767" name="Rectangle 23"/>
            <p:cNvSpPr>
              <a:spLocks/>
            </p:cNvSpPr>
            <p:nvPr/>
          </p:nvSpPr>
          <p:spPr bwMode="auto">
            <a:xfrm>
              <a:off x="4680" y="1634"/>
              <a:ext cx="1140" cy="663"/>
            </a:xfrm>
            <a:prstGeom prst="rect">
              <a:avLst/>
            </a:prstGeom>
            <a:solidFill>
              <a:schemeClr val="accent3">
                <a:lumMod val="60000"/>
                <a:lumOff val="40000"/>
              </a:schemeClr>
            </a:solidFill>
            <a:ln w="6350">
              <a:solidFill>
                <a:schemeClr val="accent3">
                  <a:lumMod val="75000"/>
                </a:schemeClr>
              </a:solidFill>
              <a:miter lim="800000"/>
              <a:headEnd/>
              <a:tailEnd/>
            </a:ln>
          </p:spPr>
          <p:txBody>
            <a:bodyPr anchor="ctr" anchorCtr="1"/>
            <a:lstStyle/>
            <a:p>
              <a:pPr>
                <a:defRPr/>
              </a:pPr>
              <a:r>
                <a:rPr lang="en-US" sz="1200" b="1">
                  <a:latin typeface="Tahoma" pitchFamily="34" charset="0"/>
                  <a:cs typeface="Tahoma" pitchFamily="34" charset="0"/>
                </a:rPr>
                <a:t>Order: 56</a:t>
              </a:r>
            </a:p>
          </p:txBody>
        </p:sp>
        <p:sp>
          <p:nvSpPr>
            <p:cNvPr id="31768" name="Rectangle 24"/>
            <p:cNvSpPr>
              <a:spLocks/>
            </p:cNvSpPr>
            <p:nvPr/>
          </p:nvSpPr>
          <p:spPr bwMode="auto">
            <a:xfrm>
              <a:off x="6301" y="1634"/>
              <a:ext cx="1140" cy="663"/>
            </a:xfrm>
            <a:prstGeom prst="rect">
              <a:avLst/>
            </a:prstGeom>
            <a:solidFill>
              <a:schemeClr val="accent3">
                <a:lumMod val="60000"/>
                <a:lumOff val="40000"/>
              </a:schemeClr>
            </a:solidFill>
            <a:ln w="6350">
              <a:solidFill>
                <a:schemeClr val="accent3">
                  <a:lumMod val="75000"/>
                </a:schemeClr>
              </a:solidFill>
              <a:miter lim="800000"/>
              <a:headEnd/>
              <a:tailEnd/>
            </a:ln>
          </p:spPr>
          <p:txBody>
            <a:bodyPr anchor="ctr" anchorCtr="1"/>
            <a:lstStyle/>
            <a:p>
              <a:pPr>
                <a:defRPr/>
              </a:pPr>
              <a:r>
                <a:rPr lang="en-US" sz="1200" b="1">
                  <a:latin typeface="Tahoma" pitchFamily="34" charset="0"/>
                  <a:cs typeface="Tahoma" pitchFamily="34" charset="0"/>
                </a:rPr>
                <a:t>Order Detail: Product 28</a:t>
              </a:r>
            </a:p>
          </p:txBody>
        </p:sp>
        <p:sp>
          <p:nvSpPr>
            <p:cNvPr id="32779" name="Freeform 25"/>
            <p:cNvSpPr>
              <a:spLocks/>
            </p:cNvSpPr>
            <p:nvPr/>
          </p:nvSpPr>
          <p:spPr bwMode="auto">
            <a:xfrm>
              <a:off x="5892" y="2049"/>
              <a:ext cx="408" cy="0"/>
            </a:xfrm>
            <a:custGeom>
              <a:avLst/>
              <a:gdLst>
                <a:gd name="T0" fmla="*/ 0 w 408"/>
                <a:gd name="T1" fmla="*/ 408 w 408"/>
                <a:gd name="T2" fmla="*/ 0 60000 65536"/>
                <a:gd name="T3" fmla="*/ 0 60000 65536"/>
                <a:gd name="T4" fmla="*/ 0 w 408"/>
                <a:gd name="T5" fmla="*/ 408 w 408"/>
              </a:gdLst>
              <a:ahLst/>
              <a:cxnLst>
                <a:cxn ang="T2">
                  <a:pos x="T0" y="0"/>
                </a:cxn>
                <a:cxn ang="T3">
                  <a:pos x="T1" y="0"/>
                </a:cxn>
              </a:cxnLst>
              <a:rect l="T4" t="0" r="T5" b="0"/>
              <a:pathLst>
                <a:path w="408">
                  <a:moveTo>
                    <a:pt x="0" y="0"/>
                  </a:moveTo>
                  <a:lnTo>
                    <a:pt x="408" y="0"/>
                  </a:lnTo>
                </a:path>
              </a:pathLst>
            </a:custGeom>
            <a:noFill/>
            <a:ln w="6350">
              <a:solidFill>
                <a:srgbClr val="231F20"/>
              </a:solidFill>
              <a:round/>
              <a:headEnd/>
              <a:tailEnd/>
            </a:ln>
          </p:spPr>
          <p:txBody>
            <a:bodyPr/>
            <a:lstStyle/>
            <a:p>
              <a:endParaRPr lang="en-US"/>
            </a:p>
          </p:txBody>
        </p:sp>
        <p:sp>
          <p:nvSpPr>
            <p:cNvPr id="32780" name="Freeform 26"/>
            <p:cNvSpPr>
              <a:spLocks/>
            </p:cNvSpPr>
            <p:nvPr/>
          </p:nvSpPr>
          <p:spPr bwMode="auto">
            <a:xfrm>
              <a:off x="5820" y="1999"/>
              <a:ext cx="87" cy="100"/>
            </a:xfrm>
            <a:custGeom>
              <a:avLst/>
              <a:gdLst>
                <a:gd name="T0" fmla="*/ 86 w 87"/>
                <a:gd name="T1" fmla="*/ 0 h 100"/>
                <a:gd name="T2" fmla="*/ 0 w 87"/>
                <a:gd name="T3" fmla="*/ 49 h 100"/>
                <a:gd name="T4" fmla="*/ 86 w 87"/>
                <a:gd name="T5" fmla="*/ 99 h 100"/>
                <a:gd name="T6" fmla="*/ 86 w 87"/>
                <a:gd name="T7" fmla="*/ 0 h 100"/>
                <a:gd name="T8" fmla="*/ 0 60000 65536"/>
                <a:gd name="T9" fmla="*/ 0 60000 65536"/>
                <a:gd name="T10" fmla="*/ 0 60000 65536"/>
                <a:gd name="T11" fmla="*/ 0 60000 65536"/>
                <a:gd name="T12" fmla="*/ 0 w 87"/>
                <a:gd name="T13" fmla="*/ 0 h 100"/>
                <a:gd name="T14" fmla="*/ 87 w 87"/>
                <a:gd name="T15" fmla="*/ 100 h 100"/>
              </a:gdLst>
              <a:ahLst/>
              <a:cxnLst>
                <a:cxn ang="T8">
                  <a:pos x="T0" y="T1"/>
                </a:cxn>
                <a:cxn ang="T9">
                  <a:pos x="T2" y="T3"/>
                </a:cxn>
                <a:cxn ang="T10">
                  <a:pos x="T4" y="T5"/>
                </a:cxn>
                <a:cxn ang="T11">
                  <a:pos x="T6" y="T7"/>
                </a:cxn>
              </a:cxnLst>
              <a:rect l="T12" t="T13" r="T14" b="T15"/>
              <a:pathLst>
                <a:path w="87" h="100">
                  <a:moveTo>
                    <a:pt x="86" y="0"/>
                  </a:moveTo>
                  <a:lnTo>
                    <a:pt x="0" y="49"/>
                  </a:lnTo>
                  <a:lnTo>
                    <a:pt x="86" y="99"/>
                  </a:lnTo>
                  <a:lnTo>
                    <a:pt x="86" y="0"/>
                  </a:lnTo>
                  <a:close/>
                </a:path>
              </a:pathLst>
            </a:custGeom>
            <a:solidFill>
              <a:srgbClr val="231F20"/>
            </a:solidFill>
            <a:ln w="9525">
              <a:noFill/>
              <a:round/>
              <a:headEnd/>
              <a:tailEnd/>
            </a:ln>
          </p:spPr>
          <p:txBody>
            <a:bodyPr/>
            <a:lstStyle/>
            <a:p>
              <a:endParaRPr lang="en-US"/>
            </a:p>
          </p:txBody>
        </p:sp>
        <p:sp>
          <p:nvSpPr>
            <p:cNvPr id="32781" name="Freeform 27"/>
            <p:cNvSpPr>
              <a:spLocks/>
            </p:cNvSpPr>
            <p:nvPr/>
          </p:nvSpPr>
          <p:spPr bwMode="auto">
            <a:xfrm>
              <a:off x="5820" y="1884"/>
              <a:ext cx="409" cy="0"/>
            </a:xfrm>
            <a:custGeom>
              <a:avLst/>
              <a:gdLst>
                <a:gd name="T0" fmla="*/ 408 w 409"/>
                <a:gd name="T1" fmla="*/ 0 w 409"/>
                <a:gd name="T2" fmla="*/ 0 60000 65536"/>
                <a:gd name="T3" fmla="*/ 0 60000 65536"/>
                <a:gd name="T4" fmla="*/ 0 w 409"/>
                <a:gd name="T5" fmla="*/ 409 w 409"/>
              </a:gdLst>
              <a:ahLst/>
              <a:cxnLst>
                <a:cxn ang="T2">
                  <a:pos x="T0" y="0"/>
                </a:cxn>
                <a:cxn ang="T3">
                  <a:pos x="T1" y="0"/>
                </a:cxn>
              </a:cxnLst>
              <a:rect l="T4" t="0" r="T5" b="0"/>
              <a:pathLst>
                <a:path w="409">
                  <a:moveTo>
                    <a:pt x="408" y="0"/>
                  </a:moveTo>
                  <a:lnTo>
                    <a:pt x="0" y="0"/>
                  </a:lnTo>
                </a:path>
              </a:pathLst>
            </a:custGeom>
            <a:noFill/>
            <a:ln w="6350">
              <a:solidFill>
                <a:srgbClr val="231F20"/>
              </a:solidFill>
              <a:round/>
              <a:headEnd/>
              <a:tailEnd/>
            </a:ln>
          </p:spPr>
          <p:txBody>
            <a:bodyPr/>
            <a:lstStyle/>
            <a:p>
              <a:endParaRPr lang="en-US"/>
            </a:p>
          </p:txBody>
        </p:sp>
        <p:sp>
          <p:nvSpPr>
            <p:cNvPr id="32782" name="Freeform 28"/>
            <p:cNvSpPr>
              <a:spLocks/>
            </p:cNvSpPr>
            <p:nvPr/>
          </p:nvSpPr>
          <p:spPr bwMode="auto">
            <a:xfrm>
              <a:off x="6214" y="1834"/>
              <a:ext cx="86" cy="99"/>
            </a:xfrm>
            <a:custGeom>
              <a:avLst/>
              <a:gdLst>
                <a:gd name="T0" fmla="*/ 0 w 86"/>
                <a:gd name="T1" fmla="*/ 0 h 99"/>
                <a:gd name="T2" fmla="*/ 0 w 86"/>
                <a:gd name="T3" fmla="*/ 99 h 99"/>
                <a:gd name="T4" fmla="*/ 86 w 86"/>
                <a:gd name="T5" fmla="*/ 49 h 99"/>
                <a:gd name="T6" fmla="*/ 0 w 86"/>
                <a:gd name="T7" fmla="*/ 0 h 99"/>
                <a:gd name="T8" fmla="*/ 0 60000 65536"/>
                <a:gd name="T9" fmla="*/ 0 60000 65536"/>
                <a:gd name="T10" fmla="*/ 0 60000 65536"/>
                <a:gd name="T11" fmla="*/ 0 60000 65536"/>
                <a:gd name="T12" fmla="*/ 0 w 86"/>
                <a:gd name="T13" fmla="*/ 0 h 99"/>
                <a:gd name="T14" fmla="*/ 86 w 86"/>
                <a:gd name="T15" fmla="*/ 99 h 99"/>
              </a:gdLst>
              <a:ahLst/>
              <a:cxnLst>
                <a:cxn ang="T8">
                  <a:pos x="T0" y="T1"/>
                </a:cxn>
                <a:cxn ang="T9">
                  <a:pos x="T2" y="T3"/>
                </a:cxn>
                <a:cxn ang="T10">
                  <a:pos x="T4" y="T5"/>
                </a:cxn>
                <a:cxn ang="T11">
                  <a:pos x="T6" y="T7"/>
                </a:cxn>
              </a:cxnLst>
              <a:rect l="T12" t="T13" r="T14" b="T15"/>
              <a:pathLst>
                <a:path w="86" h="99">
                  <a:moveTo>
                    <a:pt x="0" y="0"/>
                  </a:moveTo>
                  <a:lnTo>
                    <a:pt x="0" y="99"/>
                  </a:lnTo>
                  <a:lnTo>
                    <a:pt x="86" y="49"/>
                  </a:lnTo>
                  <a:lnTo>
                    <a:pt x="0" y="0"/>
                  </a:lnTo>
                  <a:close/>
                </a:path>
              </a:pathLst>
            </a:custGeom>
            <a:solidFill>
              <a:srgbClr val="231F20"/>
            </a:solidFill>
            <a:ln w="9525">
              <a:noFill/>
              <a:round/>
              <a:headEnd/>
              <a:tailEnd/>
            </a:ln>
          </p:spPr>
          <p:txBody>
            <a:bodyPr/>
            <a:lstStyle/>
            <a:p>
              <a:endParaRPr lang="en-US"/>
            </a:p>
          </p:txBody>
        </p:sp>
        <p:sp>
          <p:nvSpPr>
            <p:cNvPr id="32783" name="Freeform 29"/>
            <p:cNvSpPr>
              <a:spLocks/>
            </p:cNvSpPr>
            <p:nvPr/>
          </p:nvSpPr>
          <p:spPr bwMode="auto">
            <a:xfrm>
              <a:off x="5361" y="2298"/>
              <a:ext cx="0" cy="1183"/>
            </a:xfrm>
            <a:custGeom>
              <a:avLst/>
              <a:gdLst>
                <a:gd name="T0" fmla="*/ 0 h 1183"/>
                <a:gd name="T1" fmla="*/ 1183 h 1183"/>
                <a:gd name="T2" fmla="*/ 0 60000 65536"/>
                <a:gd name="T3" fmla="*/ 0 60000 65536"/>
                <a:gd name="T4" fmla="*/ 0 h 1183"/>
                <a:gd name="T5" fmla="*/ 1183 h 1183"/>
              </a:gdLst>
              <a:ahLst/>
              <a:cxnLst>
                <a:cxn ang="T2">
                  <a:pos x="0" y="T0"/>
                </a:cxn>
                <a:cxn ang="T3">
                  <a:pos x="0" y="T1"/>
                </a:cxn>
              </a:cxnLst>
              <a:rect l="0" t="T4" r="0" b="T5"/>
              <a:pathLst>
                <a:path h="1183">
                  <a:moveTo>
                    <a:pt x="0" y="0"/>
                  </a:moveTo>
                  <a:lnTo>
                    <a:pt x="0" y="1183"/>
                  </a:lnTo>
                </a:path>
              </a:pathLst>
            </a:custGeom>
            <a:noFill/>
            <a:ln w="6350">
              <a:solidFill>
                <a:srgbClr val="231F20"/>
              </a:solidFill>
              <a:prstDash val="dash"/>
              <a:round/>
              <a:headEnd/>
              <a:tailEnd/>
            </a:ln>
          </p:spPr>
          <p:txBody>
            <a:bodyPr/>
            <a:lstStyle/>
            <a:p>
              <a:endParaRPr lang="en-US"/>
            </a:p>
          </p:txBody>
        </p:sp>
        <p:sp>
          <p:nvSpPr>
            <p:cNvPr id="32784" name="Freeform 30"/>
            <p:cNvSpPr>
              <a:spLocks/>
            </p:cNvSpPr>
            <p:nvPr/>
          </p:nvSpPr>
          <p:spPr bwMode="auto">
            <a:xfrm>
              <a:off x="5311" y="3467"/>
              <a:ext cx="100" cy="86"/>
            </a:xfrm>
            <a:custGeom>
              <a:avLst/>
              <a:gdLst>
                <a:gd name="T0" fmla="*/ 0 w 100"/>
                <a:gd name="T1" fmla="*/ 0 h 86"/>
                <a:gd name="T2" fmla="*/ 49 w 100"/>
                <a:gd name="T3" fmla="*/ 86 h 86"/>
                <a:gd name="T4" fmla="*/ 99 w 100"/>
                <a:gd name="T5" fmla="*/ 0 h 86"/>
                <a:gd name="T6" fmla="*/ 0 w 100"/>
                <a:gd name="T7" fmla="*/ 0 h 86"/>
                <a:gd name="T8" fmla="*/ 0 60000 65536"/>
                <a:gd name="T9" fmla="*/ 0 60000 65536"/>
                <a:gd name="T10" fmla="*/ 0 60000 65536"/>
                <a:gd name="T11" fmla="*/ 0 60000 65536"/>
                <a:gd name="T12" fmla="*/ 0 w 100"/>
                <a:gd name="T13" fmla="*/ 0 h 86"/>
                <a:gd name="T14" fmla="*/ 100 w 100"/>
                <a:gd name="T15" fmla="*/ 86 h 86"/>
              </a:gdLst>
              <a:ahLst/>
              <a:cxnLst>
                <a:cxn ang="T8">
                  <a:pos x="T0" y="T1"/>
                </a:cxn>
                <a:cxn ang="T9">
                  <a:pos x="T2" y="T3"/>
                </a:cxn>
                <a:cxn ang="T10">
                  <a:pos x="T4" y="T5"/>
                </a:cxn>
                <a:cxn ang="T11">
                  <a:pos x="T6" y="T7"/>
                </a:cxn>
              </a:cxnLst>
              <a:rect l="T12" t="T13" r="T14" b="T15"/>
              <a:pathLst>
                <a:path w="100" h="86">
                  <a:moveTo>
                    <a:pt x="0" y="0"/>
                  </a:moveTo>
                  <a:lnTo>
                    <a:pt x="49" y="86"/>
                  </a:lnTo>
                  <a:lnTo>
                    <a:pt x="99" y="0"/>
                  </a:lnTo>
                  <a:lnTo>
                    <a:pt x="0" y="0"/>
                  </a:lnTo>
                  <a:close/>
                </a:path>
              </a:pathLst>
            </a:custGeom>
            <a:solidFill>
              <a:srgbClr val="231F20"/>
            </a:solidFill>
            <a:ln w="9525">
              <a:noFill/>
              <a:round/>
              <a:headEnd/>
              <a:tailEnd/>
            </a:ln>
          </p:spPr>
          <p:txBody>
            <a:bodyPr/>
            <a:lstStyle/>
            <a:p>
              <a:endParaRPr lang="en-US"/>
            </a:p>
          </p:txBody>
        </p:sp>
        <p:sp>
          <p:nvSpPr>
            <p:cNvPr id="32785" name="Freeform 31"/>
            <p:cNvSpPr>
              <a:spLocks/>
            </p:cNvSpPr>
            <p:nvPr/>
          </p:nvSpPr>
          <p:spPr bwMode="auto">
            <a:xfrm>
              <a:off x="5140" y="4218"/>
              <a:ext cx="0" cy="910"/>
            </a:xfrm>
            <a:custGeom>
              <a:avLst/>
              <a:gdLst>
                <a:gd name="T0" fmla="*/ 0 h 910"/>
                <a:gd name="T1" fmla="*/ 910 h 910"/>
                <a:gd name="T2" fmla="*/ 0 60000 65536"/>
                <a:gd name="T3" fmla="*/ 0 60000 65536"/>
                <a:gd name="T4" fmla="*/ 0 h 910"/>
                <a:gd name="T5" fmla="*/ 910 h 910"/>
              </a:gdLst>
              <a:ahLst/>
              <a:cxnLst>
                <a:cxn ang="T2">
                  <a:pos x="0" y="T0"/>
                </a:cxn>
                <a:cxn ang="T3">
                  <a:pos x="0" y="T1"/>
                </a:cxn>
              </a:cxnLst>
              <a:rect l="0" t="T4" r="0" b="T5"/>
              <a:pathLst>
                <a:path h="910">
                  <a:moveTo>
                    <a:pt x="0" y="0"/>
                  </a:moveTo>
                  <a:lnTo>
                    <a:pt x="0" y="910"/>
                  </a:lnTo>
                </a:path>
              </a:pathLst>
            </a:custGeom>
            <a:noFill/>
            <a:ln w="6350">
              <a:solidFill>
                <a:srgbClr val="231F20"/>
              </a:solidFill>
              <a:prstDash val="dash"/>
              <a:round/>
              <a:headEnd/>
              <a:tailEnd/>
            </a:ln>
          </p:spPr>
          <p:txBody>
            <a:bodyPr/>
            <a:lstStyle/>
            <a:p>
              <a:endParaRPr lang="en-US"/>
            </a:p>
          </p:txBody>
        </p:sp>
        <p:sp>
          <p:nvSpPr>
            <p:cNvPr id="31776" name="Rectangle 32"/>
            <p:cNvSpPr>
              <a:spLocks/>
            </p:cNvSpPr>
            <p:nvPr/>
          </p:nvSpPr>
          <p:spPr bwMode="auto">
            <a:xfrm>
              <a:off x="4680" y="5201"/>
              <a:ext cx="1140" cy="663"/>
            </a:xfrm>
            <a:prstGeom prst="rect">
              <a:avLst/>
            </a:prstGeom>
            <a:solidFill>
              <a:schemeClr val="accent3">
                <a:lumMod val="60000"/>
                <a:lumOff val="40000"/>
              </a:schemeClr>
            </a:solidFill>
            <a:ln w="6349">
              <a:solidFill>
                <a:schemeClr val="accent3">
                  <a:lumMod val="75000"/>
                </a:schemeClr>
              </a:solidFill>
              <a:miter lim="800000"/>
              <a:headEnd/>
              <a:tailEnd/>
            </a:ln>
          </p:spPr>
          <p:txBody>
            <a:bodyPr anchor="ctr" anchorCtr="1"/>
            <a:lstStyle/>
            <a:p>
              <a:pPr>
                <a:defRPr/>
              </a:pPr>
              <a:r>
                <a:rPr lang="en-US" sz="1200" b="1">
                  <a:latin typeface="Tahoma" pitchFamily="34" charset="0"/>
                  <a:cs typeface="Tahoma" pitchFamily="34" charset="0"/>
                </a:rPr>
                <a:t>(Other Employee 2 Orders)</a:t>
              </a:r>
            </a:p>
          </p:txBody>
        </p:sp>
        <p:sp>
          <p:nvSpPr>
            <p:cNvPr id="32787" name="Freeform 33"/>
            <p:cNvSpPr>
              <a:spLocks/>
            </p:cNvSpPr>
            <p:nvPr/>
          </p:nvSpPr>
          <p:spPr bwMode="auto">
            <a:xfrm>
              <a:off x="5090" y="5113"/>
              <a:ext cx="99" cy="86"/>
            </a:xfrm>
            <a:custGeom>
              <a:avLst/>
              <a:gdLst>
                <a:gd name="T0" fmla="*/ 0 w 99"/>
                <a:gd name="T1" fmla="*/ 0 h 86"/>
                <a:gd name="T2" fmla="*/ 49 w 99"/>
                <a:gd name="T3" fmla="*/ 86 h 86"/>
                <a:gd name="T4" fmla="*/ 99 w 99"/>
                <a:gd name="T5" fmla="*/ 0 h 86"/>
                <a:gd name="T6" fmla="*/ 0 w 99"/>
                <a:gd name="T7" fmla="*/ 0 h 86"/>
                <a:gd name="T8" fmla="*/ 0 60000 65536"/>
                <a:gd name="T9" fmla="*/ 0 60000 65536"/>
                <a:gd name="T10" fmla="*/ 0 60000 65536"/>
                <a:gd name="T11" fmla="*/ 0 60000 65536"/>
                <a:gd name="T12" fmla="*/ 0 w 99"/>
                <a:gd name="T13" fmla="*/ 0 h 86"/>
                <a:gd name="T14" fmla="*/ 99 w 99"/>
                <a:gd name="T15" fmla="*/ 86 h 86"/>
              </a:gdLst>
              <a:ahLst/>
              <a:cxnLst>
                <a:cxn ang="T8">
                  <a:pos x="T0" y="T1"/>
                </a:cxn>
                <a:cxn ang="T9">
                  <a:pos x="T2" y="T3"/>
                </a:cxn>
                <a:cxn ang="T10">
                  <a:pos x="T4" y="T5"/>
                </a:cxn>
                <a:cxn ang="T11">
                  <a:pos x="T6" y="T7"/>
                </a:cxn>
              </a:cxnLst>
              <a:rect l="T12" t="T13" r="T14" b="T15"/>
              <a:pathLst>
                <a:path w="99" h="86">
                  <a:moveTo>
                    <a:pt x="0" y="0"/>
                  </a:moveTo>
                  <a:lnTo>
                    <a:pt x="49" y="86"/>
                  </a:lnTo>
                  <a:lnTo>
                    <a:pt x="99" y="0"/>
                  </a:lnTo>
                  <a:lnTo>
                    <a:pt x="0" y="0"/>
                  </a:lnTo>
                  <a:close/>
                </a:path>
              </a:pathLst>
            </a:custGeom>
            <a:solidFill>
              <a:srgbClr val="231F20"/>
            </a:solidFill>
            <a:ln w="9525">
              <a:noFill/>
              <a:round/>
              <a:headEnd/>
              <a:tailEnd/>
            </a:ln>
          </p:spPr>
          <p:txBody>
            <a:bodyPr/>
            <a:lstStyle/>
            <a:p>
              <a:endParaRPr lang="en-US"/>
            </a:p>
          </p:txBody>
        </p:sp>
        <p:sp>
          <p:nvSpPr>
            <p:cNvPr id="32788" name="Freeform 34"/>
            <p:cNvSpPr>
              <a:spLocks/>
            </p:cNvSpPr>
            <p:nvPr/>
          </p:nvSpPr>
          <p:spPr bwMode="auto">
            <a:xfrm>
              <a:off x="3260" y="5532"/>
              <a:ext cx="1420" cy="0"/>
            </a:xfrm>
            <a:custGeom>
              <a:avLst/>
              <a:gdLst>
                <a:gd name="T0" fmla="*/ 1419 w 1420"/>
                <a:gd name="T1" fmla="*/ 0 w 1420"/>
                <a:gd name="T2" fmla="*/ 0 60000 65536"/>
                <a:gd name="T3" fmla="*/ 0 60000 65536"/>
                <a:gd name="T4" fmla="*/ 0 w 1420"/>
                <a:gd name="T5" fmla="*/ 1420 w 1420"/>
              </a:gdLst>
              <a:ahLst/>
              <a:cxnLst>
                <a:cxn ang="T2">
                  <a:pos x="T0" y="0"/>
                </a:cxn>
                <a:cxn ang="T3">
                  <a:pos x="T1" y="0"/>
                </a:cxn>
              </a:cxnLst>
              <a:rect l="T4" t="0" r="T5" b="0"/>
              <a:pathLst>
                <a:path w="1420">
                  <a:moveTo>
                    <a:pt x="1419" y="0"/>
                  </a:moveTo>
                  <a:lnTo>
                    <a:pt x="0" y="0"/>
                  </a:lnTo>
                </a:path>
              </a:pathLst>
            </a:custGeom>
            <a:noFill/>
            <a:ln w="6350">
              <a:solidFill>
                <a:srgbClr val="231F20"/>
              </a:solidFill>
              <a:prstDash val="dash"/>
              <a:round/>
              <a:headEnd/>
              <a:tailEnd/>
            </a:ln>
          </p:spPr>
          <p:txBody>
            <a:bodyPr/>
            <a:lstStyle/>
            <a:p>
              <a:endParaRPr lang="en-US"/>
            </a:p>
          </p:txBody>
        </p:sp>
        <p:sp>
          <p:nvSpPr>
            <p:cNvPr id="31779" name="Rectangle 35"/>
            <p:cNvSpPr>
              <a:spLocks/>
            </p:cNvSpPr>
            <p:nvPr/>
          </p:nvSpPr>
          <p:spPr bwMode="auto">
            <a:xfrm>
              <a:off x="2049" y="5201"/>
              <a:ext cx="1140" cy="663"/>
            </a:xfrm>
            <a:prstGeom prst="rect">
              <a:avLst/>
            </a:prstGeom>
            <a:solidFill>
              <a:schemeClr val="accent3">
                <a:lumMod val="60000"/>
                <a:lumOff val="40000"/>
              </a:schemeClr>
            </a:solidFill>
            <a:ln w="6349">
              <a:solidFill>
                <a:schemeClr val="accent3">
                  <a:lumMod val="75000"/>
                </a:schemeClr>
              </a:solidFill>
              <a:miter lim="800000"/>
              <a:headEnd/>
              <a:tailEnd/>
            </a:ln>
          </p:spPr>
          <p:txBody>
            <a:bodyPr anchor="ctr" anchorCtr="1"/>
            <a:lstStyle/>
            <a:p>
              <a:pPr>
                <a:defRPr/>
              </a:pPr>
              <a:r>
                <a:rPr lang="en-US" sz="1200" b="1">
                  <a:latin typeface="Tahoma" pitchFamily="34" charset="0"/>
                  <a:cs typeface="Tahoma" pitchFamily="34" charset="0"/>
                </a:rPr>
                <a:t>Employee:2</a:t>
              </a:r>
            </a:p>
          </p:txBody>
        </p:sp>
        <p:sp>
          <p:nvSpPr>
            <p:cNvPr id="32790" name="Freeform 36"/>
            <p:cNvSpPr>
              <a:spLocks/>
            </p:cNvSpPr>
            <p:nvPr/>
          </p:nvSpPr>
          <p:spPr bwMode="auto">
            <a:xfrm>
              <a:off x="3188" y="5482"/>
              <a:ext cx="87" cy="100"/>
            </a:xfrm>
            <a:custGeom>
              <a:avLst/>
              <a:gdLst>
                <a:gd name="T0" fmla="*/ 86 w 87"/>
                <a:gd name="T1" fmla="*/ 0 h 100"/>
                <a:gd name="T2" fmla="*/ 0 w 87"/>
                <a:gd name="T3" fmla="*/ 49 h 100"/>
                <a:gd name="T4" fmla="*/ 86 w 87"/>
                <a:gd name="T5" fmla="*/ 99 h 100"/>
                <a:gd name="T6" fmla="*/ 86 w 87"/>
                <a:gd name="T7" fmla="*/ 0 h 100"/>
                <a:gd name="T8" fmla="*/ 0 60000 65536"/>
                <a:gd name="T9" fmla="*/ 0 60000 65536"/>
                <a:gd name="T10" fmla="*/ 0 60000 65536"/>
                <a:gd name="T11" fmla="*/ 0 60000 65536"/>
                <a:gd name="T12" fmla="*/ 0 w 87"/>
                <a:gd name="T13" fmla="*/ 0 h 100"/>
                <a:gd name="T14" fmla="*/ 87 w 87"/>
                <a:gd name="T15" fmla="*/ 100 h 100"/>
              </a:gdLst>
              <a:ahLst/>
              <a:cxnLst>
                <a:cxn ang="T8">
                  <a:pos x="T0" y="T1"/>
                </a:cxn>
                <a:cxn ang="T9">
                  <a:pos x="T2" y="T3"/>
                </a:cxn>
                <a:cxn ang="T10">
                  <a:pos x="T4" y="T5"/>
                </a:cxn>
                <a:cxn ang="T11">
                  <a:pos x="T6" y="T7"/>
                </a:cxn>
              </a:cxnLst>
              <a:rect l="T12" t="T13" r="T14" b="T15"/>
              <a:pathLst>
                <a:path w="87" h="100">
                  <a:moveTo>
                    <a:pt x="86" y="0"/>
                  </a:moveTo>
                  <a:lnTo>
                    <a:pt x="0" y="49"/>
                  </a:lnTo>
                  <a:lnTo>
                    <a:pt x="86" y="99"/>
                  </a:lnTo>
                  <a:lnTo>
                    <a:pt x="86" y="0"/>
                  </a:lnTo>
                  <a:close/>
                </a:path>
              </a:pathLst>
            </a:custGeom>
            <a:solidFill>
              <a:srgbClr val="231F20"/>
            </a:solidFill>
            <a:ln w="9525">
              <a:noFill/>
              <a:round/>
              <a:headEnd/>
              <a:tailEnd/>
            </a:ln>
          </p:spPr>
          <p:txBody>
            <a:bodyPr/>
            <a:lstStyle/>
            <a:p>
              <a:endParaRPr lang="en-US"/>
            </a:p>
          </p:txBody>
        </p:sp>
        <p:sp>
          <p:nvSpPr>
            <p:cNvPr id="32791" name="Freeform 37"/>
            <p:cNvSpPr>
              <a:spLocks/>
            </p:cNvSpPr>
            <p:nvPr/>
          </p:nvSpPr>
          <p:spPr bwMode="auto">
            <a:xfrm>
              <a:off x="5140" y="2298"/>
              <a:ext cx="0" cy="1183"/>
            </a:xfrm>
            <a:custGeom>
              <a:avLst/>
              <a:gdLst>
                <a:gd name="T0" fmla="*/ 0 h 1183"/>
                <a:gd name="T1" fmla="*/ 1183 h 1183"/>
                <a:gd name="T2" fmla="*/ 0 60000 65536"/>
                <a:gd name="T3" fmla="*/ 0 60000 65536"/>
                <a:gd name="T4" fmla="*/ 0 h 1183"/>
                <a:gd name="T5" fmla="*/ 1183 h 1183"/>
              </a:gdLst>
              <a:ahLst/>
              <a:cxnLst>
                <a:cxn ang="T2">
                  <a:pos x="0" y="T0"/>
                </a:cxn>
                <a:cxn ang="T3">
                  <a:pos x="0" y="T1"/>
                </a:cxn>
              </a:cxnLst>
              <a:rect l="0" t="T4" r="0" b="T5"/>
              <a:pathLst>
                <a:path h="1183">
                  <a:moveTo>
                    <a:pt x="0" y="0"/>
                  </a:moveTo>
                  <a:lnTo>
                    <a:pt x="0" y="1183"/>
                  </a:lnTo>
                </a:path>
              </a:pathLst>
            </a:custGeom>
            <a:noFill/>
            <a:ln w="9525">
              <a:solidFill>
                <a:srgbClr val="231F20"/>
              </a:solidFill>
              <a:prstDash val="dash"/>
              <a:round/>
              <a:headEnd/>
              <a:tailEnd/>
            </a:ln>
          </p:spPr>
          <p:txBody>
            <a:bodyPr/>
            <a:lstStyle/>
            <a:p>
              <a:endParaRPr lang="en-US"/>
            </a:p>
          </p:txBody>
        </p:sp>
        <p:sp>
          <p:nvSpPr>
            <p:cNvPr id="32792" name="Freeform 38"/>
            <p:cNvSpPr>
              <a:spLocks/>
            </p:cNvSpPr>
            <p:nvPr/>
          </p:nvSpPr>
          <p:spPr bwMode="auto">
            <a:xfrm>
              <a:off x="5090" y="3467"/>
              <a:ext cx="99" cy="86"/>
            </a:xfrm>
            <a:custGeom>
              <a:avLst/>
              <a:gdLst>
                <a:gd name="T0" fmla="*/ 0 w 99"/>
                <a:gd name="T1" fmla="*/ 0 h 86"/>
                <a:gd name="T2" fmla="*/ 49 w 99"/>
                <a:gd name="T3" fmla="*/ 86 h 86"/>
                <a:gd name="T4" fmla="*/ 99 w 99"/>
                <a:gd name="T5" fmla="*/ 0 h 86"/>
                <a:gd name="T6" fmla="*/ 0 w 99"/>
                <a:gd name="T7" fmla="*/ 0 h 86"/>
                <a:gd name="T8" fmla="*/ 0 60000 65536"/>
                <a:gd name="T9" fmla="*/ 0 60000 65536"/>
                <a:gd name="T10" fmla="*/ 0 60000 65536"/>
                <a:gd name="T11" fmla="*/ 0 60000 65536"/>
                <a:gd name="T12" fmla="*/ 0 w 99"/>
                <a:gd name="T13" fmla="*/ 0 h 86"/>
                <a:gd name="T14" fmla="*/ 99 w 99"/>
                <a:gd name="T15" fmla="*/ 86 h 86"/>
              </a:gdLst>
              <a:ahLst/>
              <a:cxnLst>
                <a:cxn ang="T8">
                  <a:pos x="T0" y="T1"/>
                </a:cxn>
                <a:cxn ang="T9">
                  <a:pos x="T2" y="T3"/>
                </a:cxn>
                <a:cxn ang="T10">
                  <a:pos x="T4" y="T5"/>
                </a:cxn>
                <a:cxn ang="T11">
                  <a:pos x="T6" y="T7"/>
                </a:cxn>
              </a:cxnLst>
              <a:rect l="T12" t="T13" r="T14" b="T15"/>
              <a:pathLst>
                <a:path w="99" h="86">
                  <a:moveTo>
                    <a:pt x="0" y="0"/>
                  </a:moveTo>
                  <a:lnTo>
                    <a:pt x="49" y="86"/>
                  </a:lnTo>
                  <a:lnTo>
                    <a:pt x="99" y="0"/>
                  </a:lnTo>
                  <a:lnTo>
                    <a:pt x="0" y="0"/>
                  </a:lnTo>
                  <a:close/>
                </a:path>
              </a:pathLst>
            </a:custGeom>
            <a:solidFill>
              <a:srgbClr val="231F20"/>
            </a:solidFill>
            <a:ln w="9525">
              <a:noFill/>
              <a:round/>
              <a:headEnd/>
              <a:tailEnd/>
            </a:ln>
          </p:spPr>
          <p:txBody>
            <a:bodyPr/>
            <a:lstStyle/>
            <a:p>
              <a:endParaRPr lang="en-US"/>
            </a:p>
          </p:txBody>
        </p:sp>
        <p:sp>
          <p:nvSpPr>
            <p:cNvPr id="32793" name="Freeform 39"/>
            <p:cNvSpPr>
              <a:spLocks/>
            </p:cNvSpPr>
            <p:nvPr/>
          </p:nvSpPr>
          <p:spPr bwMode="auto">
            <a:xfrm>
              <a:off x="3230" y="2227"/>
              <a:ext cx="0" cy="295"/>
            </a:xfrm>
            <a:custGeom>
              <a:avLst/>
              <a:gdLst>
                <a:gd name="T0" fmla="*/ 0 h 295"/>
                <a:gd name="T1" fmla="*/ 294 h 295"/>
                <a:gd name="T2" fmla="*/ 0 60000 65536"/>
                <a:gd name="T3" fmla="*/ 0 60000 65536"/>
                <a:gd name="T4" fmla="*/ 0 h 295"/>
                <a:gd name="T5" fmla="*/ 295 h 295"/>
              </a:gdLst>
              <a:ahLst/>
              <a:cxnLst>
                <a:cxn ang="T2">
                  <a:pos x="0" y="T0"/>
                </a:cxn>
                <a:cxn ang="T3">
                  <a:pos x="0" y="T1"/>
                </a:cxn>
              </a:cxnLst>
              <a:rect l="0" t="T4" r="0" b="T5"/>
              <a:pathLst>
                <a:path h="295">
                  <a:moveTo>
                    <a:pt x="0" y="0"/>
                  </a:moveTo>
                  <a:lnTo>
                    <a:pt x="0" y="294"/>
                  </a:lnTo>
                </a:path>
              </a:pathLst>
            </a:custGeom>
            <a:noFill/>
            <a:ln w="9525">
              <a:solidFill>
                <a:srgbClr val="231F20"/>
              </a:solidFill>
              <a:prstDash val="dash"/>
              <a:round/>
              <a:headEnd/>
              <a:tailEnd/>
            </a:ln>
          </p:spPr>
          <p:txBody>
            <a:bodyPr/>
            <a:lstStyle/>
            <a:p>
              <a:endParaRPr lang="en-US"/>
            </a:p>
          </p:txBody>
        </p:sp>
        <p:sp>
          <p:nvSpPr>
            <p:cNvPr id="32794" name="Freeform 40"/>
            <p:cNvSpPr>
              <a:spLocks/>
            </p:cNvSpPr>
            <p:nvPr/>
          </p:nvSpPr>
          <p:spPr bwMode="auto">
            <a:xfrm>
              <a:off x="3180" y="2507"/>
              <a:ext cx="100" cy="87"/>
            </a:xfrm>
            <a:custGeom>
              <a:avLst/>
              <a:gdLst>
                <a:gd name="T0" fmla="*/ 0 w 100"/>
                <a:gd name="T1" fmla="*/ 0 h 87"/>
                <a:gd name="T2" fmla="*/ 49 w 100"/>
                <a:gd name="T3" fmla="*/ 86 h 87"/>
                <a:gd name="T4" fmla="*/ 99 w 100"/>
                <a:gd name="T5" fmla="*/ 0 h 87"/>
                <a:gd name="T6" fmla="*/ 0 w 100"/>
                <a:gd name="T7" fmla="*/ 0 h 87"/>
                <a:gd name="T8" fmla="*/ 0 60000 65536"/>
                <a:gd name="T9" fmla="*/ 0 60000 65536"/>
                <a:gd name="T10" fmla="*/ 0 60000 65536"/>
                <a:gd name="T11" fmla="*/ 0 60000 65536"/>
                <a:gd name="T12" fmla="*/ 0 w 100"/>
                <a:gd name="T13" fmla="*/ 0 h 87"/>
                <a:gd name="T14" fmla="*/ 100 w 100"/>
                <a:gd name="T15" fmla="*/ 87 h 87"/>
              </a:gdLst>
              <a:ahLst/>
              <a:cxnLst>
                <a:cxn ang="T8">
                  <a:pos x="T0" y="T1"/>
                </a:cxn>
                <a:cxn ang="T9">
                  <a:pos x="T2" y="T3"/>
                </a:cxn>
                <a:cxn ang="T10">
                  <a:pos x="T4" y="T5"/>
                </a:cxn>
                <a:cxn ang="T11">
                  <a:pos x="T6" y="T7"/>
                </a:cxn>
              </a:cxnLst>
              <a:rect l="T12" t="T13" r="T14" b="T15"/>
              <a:pathLst>
                <a:path w="100" h="87">
                  <a:moveTo>
                    <a:pt x="0" y="0"/>
                  </a:moveTo>
                  <a:lnTo>
                    <a:pt x="49" y="86"/>
                  </a:lnTo>
                  <a:lnTo>
                    <a:pt x="99" y="0"/>
                  </a:lnTo>
                  <a:lnTo>
                    <a:pt x="0" y="0"/>
                  </a:lnTo>
                  <a:close/>
                </a:path>
              </a:pathLst>
            </a:custGeom>
            <a:solidFill>
              <a:srgbClr val="231F20"/>
            </a:solidFill>
            <a:ln w="9525">
              <a:noFill/>
              <a:round/>
              <a:headEnd/>
              <a:tailEnd/>
            </a:ln>
          </p:spPr>
          <p:txBody>
            <a:bodyPr/>
            <a:lstStyle/>
            <a:p>
              <a:endParaRPr lang="en-US"/>
            </a:p>
          </p:txBody>
        </p:sp>
        <p:sp>
          <p:nvSpPr>
            <p:cNvPr id="32795" name="Freeform 41"/>
            <p:cNvSpPr>
              <a:spLocks/>
            </p:cNvSpPr>
            <p:nvPr/>
          </p:nvSpPr>
          <p:spPr bwMode="auto">
            <a:xfrm>
              <a:off x="3230" y="3258"/>
              <a:ext cx="0" cy="295"/>
            </a:xfrm>
            <a:custGeom>
              <a:avLst/>
              <a:gdLst>
                <a:gd name="T0" fmla="*/ 0 h 295"/>
                <a:gd name="T1" fmla="*/ 294 h 295"/>
                <a:gd name="T2" fmla="*/ 0 60000 65536"/>
                <a:gd name="T3" fmla="*/ 0 60000 65536"/>
                <a:gd name="T4" fmla="*/ 0 h 295"/>
                <a:gd name="T5" fmla="*/ 295 h 295"/>
              </a:gdLst>
              <a:ahLst/>
              <a:cxnLst>
                <a:cxn ang="T2">
                  <a:pos x="0" y="T0"/>
                </a:cxn>
                <a:cxn ang="T3">
                  <a:pos x="0" y="T1"/>
                </a:cxn>
              </a:cxnLst>
              <a:rect l="0" t="T4" r="0" b="T5"/>
              <a:pathLst>
                <a:path h="295">
                  <a:moveTo>
                    <a:pt x="0" y="0"/>
                  </a:moveTo>
                  <a:lnTo>
                    <a:pt x="0" y="294"/>
                  </a:lnTo>
                </a:path>
              </a:pathLst>
            </a:custGeom>
            <a:noFill/>
            <a:ln w="9525">
              <a:solidFill>
                <a:srgbClr val="231F20"/>
              </a:solidFill>
              <a:prstDash val="dash"/>
              <a:round/>
              <a:headEnd/>
              <a:tailEnd/>
            </a:ln>
          </p:spPr>
          <p:txBody>
            <a:bodyPr/>
            <a:lstStyle/>
            <a:p>
              <a:endParaRPr lang="en-US"/>
            </a:p>
          </p:txBody>
        </p:sp>
        <p:sp>
          <p:nvSpPr>
            <p:cNvPr id="32796" name="Freeform 42"/>
            <p:cNvSpPr>
              <a:spLocks/>
            </p:cNvSpPr>
            <p:nvPr/>
          </p:nvSpPr>
          <p:spPr bwMode="auto">
            <a:xfrm>
              <a:off x="3180" y="3538"/>
              <a:ext cx="100" cy="86"/>
            </a:xfrm>
            <a:custGeom>
              <a:avLst/>
              <a:gdLst>
                <a:gd name="T0" fmla="*/ 99 w 100"/>
                <a:gd name="T1" fmla="*/ 0 h 86"/>
                <a:gd name="T2" fmla="*/ 0 w 100"/>
                <a:gd name="T3" fmla="*/ 0 h 86"/>
                <a:gd name="T4" fmla="*/ 49 w 100"/>
                <a:gd name="T5" fmla="*/ 86 h 86"/>
                <a:gd name="T6" fmla="*/ 99 w 100"/>
                <a:gd name="T7" fmla="*/ 0 h 86"/>
                <a:gd name="T8" fmla="*/ 0 60000 65536"/>
                <a:gd name="T9" fmla="*/ 0 60000 65536"/>
                <a:gd name="T10" fmla="*/ 0 60000 65536"/>
                <a:gd name="T11" fmla="*/ 0 60000 65536"/>
                <a:gd name="T12" fmla="*/ 0 w 100"/>
                <a:gd name="T13" fmla="*/ 0 h 86"/>
                <a:gd name="T14" fmla="*/ 100 w 100"/>
                <a:gd name="T15" fmla="*/ 86 h 86"/>
              </a:gdLst>
              <a:ahLst/>
              <a:cxnLst>
                <a:cxn ang="T8">
                  <a:pos x="T0" y="T1"/>
                </a:cxn>
                <a:cxn ang="T9">
                  <a:pos x="T2" y="T3"/>
                </a:cxn>
                <a:cxn ang="T10">
                  <a:pos x="T4" y="T5"/>
                </a:cxn>
                <a:cxn ang="T11">
                  <a:pos x="T6" y="T7"/>
                </a:cxn>
              </a:cxnLst>
              <a:rect l="T12" t="T13" r="T14" b="T15"/>
              <a:pathLst>
                <a:path w="100" h="86">
                  <a:moveTo>
                    <a:pt x="99" y="0"/>
                  </a:moveTo>
                  <a:lnTo>
                    <a:pt x="0" y="0"/>
                  </a:lnTo>
                  <a:lnTo>
                    <a:pt x="49" y="86"/>
                  </a:lnTo>
                  <a:lnTo>
                    <a:pt x="99" y="0"/>
                  </a:lnTo>
                  <a:close/>
                </a:path>
              </a:pathLst>
            </a:custGeom>
            <a:solidFill>
              <a:srgbClr val="231F20"/>
            </a:solidFill>
            <a:ln w="9525">
              <a:noFill/>
              <a:round/>
              <a:headEnd/>
              <a:tailEnd/>
            </a:ln>
          </p:spPr>
          <p:txBody>
            <a:bodyPr/>
            <a:lstStyle/>
            <a:p>
              <a:endParaRPr lang="en-US"/>
            </a:p>
          </p:txBody>
        </p:sp>
        <p:sp>
          <p:nvSpPr>
            <p:cNvPr id="32797" name="Freeform 43"/>
            <p:cNvSpPr>
              <a:spLocks/>
            </p:cNvSpPr>
            <p:nvPr/>
          </p:nvSpPr>
          <p:spPr bwMode="auto">
            <a:xfrm>
              <a:off x="5820" y="3885"/>
              <a:ext cx="409" cy="0"/>
            </a:xfrm>
            <a:custGeom>
              <a:avLst/>
              <a:gdLst>
                <a:gd name="T0" fmla="*/ 0 w 409"/>
                <a:gd name="T1" fmla="*/ 408 w 409"/>
                <a:gd name="T2" fmla="*/ 0 60000 65536"/>
                <a:gd name="T3" fmla="*/ 0 60000 65536"/>
                <a:gd name="T4" fmla="*/ 0 w 409"/>
                <a:gd name="T5" fmla="*/ 409 w 409"/>
              </a:gdLst>
              <a:ahLst/>
              <a:cxnLst>
                <a:cxn ang="T2">
                  <a:pos x="T0" y="0"/>
                </a:cxn>
                <a:cxn ang="T3">
                  <a:pos x="T1" y="0"/>
                </a:cxn>
              </a:cxnLst>
              <a:rect l="T4" t="0" r="T5" b="0"/>
              <a:pathLst>
                <a:path w="409">
                  <a:moveTo>
                    <a:pt x="0" y="0"/>
                  </a:moveTo>
                  <a:lnTo>
                    <a:pt x="408" y="0"/>
                  </a:lnTo>
                </a:path>
              </a:pathLst>
            </a:custGeom>
            <a:noFill/>
            <a:ln w="6350">
              <a:solidFill>
                <a:srgbClr val="231F20"/>
              </a:solidFill>
              <a:round/>
              <a:headEnd/>
              <a:tailEnd/>
            </a:ln>
          </p:spPr>
          <p:txBody>
            <a:bodyPr/>
            <a:lstStyle/>
            <a:p>
              <a:endParaRPr lang="en-US"/>
            </a:p>
          </p:txBody>
        </p:sp>
        <p:sp>
          <p:nvSpPr>
            <p:cNvPr id="31788" name="Rectangle 44"/>
            <p:cNvSpPr>
              <a:spLocks/>
            </p:cNvSpPr>
            <p:nvPr/>
          </p:nvSpPr>
          <p:spPr bwMode="auto">
            <a:xfrm>
              <a:off x="6301" y="3552"/>
              <a:ext cx="1140" cy="665"/>
            </a:xfrm>
            <a:prstGeom prst="rect">
              <a:avLst/>
            </a:prstGeom>
            <a:solidFill>
              <a:schemeClr val="accent3">
                <a:lumMod val="60000"/>
                <a:lumOff val="40000"/>
              </a:schemeClr>
            </a:solidFill>
            <a:ln w="6350">
              <a:solidFill>
                <a:schemeClr val="accent3">
                  <a:lumMod val="75000"/>
                </a:schemeClr>
              </a:solidFill>
              <a:miter lim="800000"/>
              <a:headEnd/>
              <a:tailEnd/>
            </a:ln>
          </p:spPr>
          <p:txBody>
            <a:bodyPr anchor="ctr" anchorCtr="1"/>
            <a:lstStyle/>
            <a:p>
              <a:pPr>
                <a:defRPr/>
              </a:pPr>
              <a:r>
                <a:rPr lang="en-US" sz="1200" b="1">
                  <a:latin typeface="Tahoma" pitchFamily="34" charset="0"/>
                  <a:cs typeface="Tahoma" pitchFamily="34" charset="0"/>
                </a:rPr>
                <a:t>Order Detail: Product 7</a:t>
              </a:r>
            </a:p>
            <a:p>
              <a:pPr>
                <a:defRPr/>
              </a:pPr>
              <a:endParaRPr lang="en-US" sz="1200" b="1">
                <a:latin typeface="Tahoma" pitchFamily="34" charset="0"/>
                <a:cs typeface="Tahoma" pitchFamily="34" charset="0"/>
              </a:endParaRPr>
            </a:p>
          </p:txBody>
        </p:sp>
        <p:sp>
          <p:nvSpPr>
            <p:cNvPr id="32799" name="Freeform 45"/>
            <p:cNvSpPr>
              <a:spLocks/>
            </p:cNvSpPr>
            <p:nvPr/>
          </p:nvSpPr>
          <p:spPr bwMode="auto">
            <a:xfrm>
              <a:off x="6871" y="4218"/>
              <a:ext cx="0" cy="408"/>
            </a:xfrm>
            <a:custGeom>
              <a:avLst/>
              <a:gdLst>
                <a:gd name="T0" fmla="*/ 0 h 408"/>
                <a:gd name="T1" fmla="*/ 408 h 408"/>
                <a:gd name="T2" fmla="*/ 0 60000 65536"/>
                <a:gd name="T3" fmla="*/ 0 60000 65536"/>
                <a:gd name="T4" fmla="*/ 0 h 408"/>
                <a:gd name="T5" fmla="*/ 408 h 408"/>
              </a:gdLst>
              <a:ahLst/>
              <a:cxnLst>
                <a:cxn ang="T2">
                  <a:pos x="0" y="T0"/>
                </a:cxn>
                <a:cxn ang="T3">
                  <a:pos x="0" y="T1"/>
                </a:cxn>
              </a:cxnLst>
              <a:rect l="0" t="T4" r="0" b="T5"/>
              <a:pathLst>
                <a:path h="408">
                  <a:moveTo>
                    <a:pt x="0" y="0"/>
                  </a:moveTo>
                  <a:lnTo>
                    <a:pt x="0" y="408"/>
                  </a:lnTo>
                </a:path>
              </a:pathLst>
            </a:custGeom>
            <a:noFill/>
            <a:ln w="6350">
              <a:solidFill>
                <a:srgbClr val="231F20"/>
              </a:solidFill>
              <a:round/>
              <a:headEnd/>
              <a:tailEnd/>
            </a:ln>
          </p:spPr>
          <p:txBody>
            <a:bodyPr/>
            <a:lstStyle/>
            <a:p>
              <a:endParaRPr lang="en-US"/>
            </a:p>
          </p:txBody>
        </p:sp>
        <p:sp>
          <p:nvSpPr>
            <p:cNvPr id="31790" name="Rectangle 46"/>
            <p:cNvSpPr>
              <a:spLocks/>
            </p:cNvSpPr>
            <p:nvPr/>
          </p:nvSpPr>
          <p:spPr bwMode="auto">
            <a:xfrm>
              <a:off x="6301" y="4697"/>
              <a:ext cx="1140" cy="665"/>
            </a:xfrm>
            <a:prstGeom prst="rect">
              <a:avLst/>
            </a:prstGeom>
            <a:solidFill>
              <a:schemeClr val="accent3">
                <a:lumMod val="60000"/>
                <a:lumOff val="40000"/>
              </a:schemeClr>
            </a:solidFill>
            <a:ln w="6349">
              <a:solidFill>
                <a:schemeClr val="accent3">
                  <a:lumMod val="75000"/>
                </a:schemeClr>
              </a:solidFill>
              <a:miter lim="800000"/>
              <a:headEnd/>
              <a:tailEnd/>
            </a:ln>
          </p:spPr>
          <p:txBody>
            <a:bodyPr anchor="ctr" anchorCtr="1"/>
            <a:lstStyle/>
            <a:p>
              <a:pPr>
                <a:defRPr/>
              </a:pPr>
              <a:r>
                <a:rPr lang="en-US" sz="1200" b="1">
                  <a:latin typeface="Tahoma" pitchFamily="34" charset="0"/>
                  <a:cs typeface="Tahoma" pitchFamily="34" charset="0"/>
                </a:rPr>
                <a:t>Order Detail: Product 51</a:t>
              </a:r>
            </a:p>
            <a:p>
              <a:pPr>
                <a:defRPr/>
              </a:pPr>
              <a:endParaRPr lang="en-US" sz="1200" b="1">
                <a:latin typeface="Tahoma" pitchFamily="34" charset="0"/>
                <a:cs typeface="Tahoma" pitchFamily="34" charset="0"/>
              </a:endParaRPr>
            </a:p>
          </p:txBody>
        </p:sp>
        <p:sp>
          <p:nvSpPr>
            <p:cNvPr id="32801" name="Freeform 47"/>
            <p:cNvSpPr>
              <a:spLocks/>
            </p:cNvSpPr>
            <p:nvPr/>
          </p:nvSpPr>
          <p:spPr bwMode="auto">
            <a:xfrm>
              <a:off x="6821" y="4611"/>
              <a:ext cx="99" cy="87"/>
            </a:xfrm>
            <a:custGeom>
              <a:avLst/>
              <a:gdLst>
                <a:gd name="T0" fmla="*/ 0 w 99"/>
                <a:gd name="T1" fmla="*/ 0 h 87"/>
                <a:gd name="T2" fmla="*/ 49 w 99"/>
                <a:gd name="T3" fmla="*/ 86 h 87"/>
                <a:gd name="T4" fmla="*/ 99 w 99"/>
                <a:gd name="T5" fmla="*/ 0 h 87"/>
                <a:gd name="T6" fmla="*/ 0 w 99"/>
                <a:gd name="T7" fmla="*/ 0 h 87"/>
                <a:gd name="T8" fmla="*/ 0 60000 65536"/>
                <a:gd name="T9" fmla="*/ 0 60000 65536"/>
                <a:gd name="T10" fmla="*/ 0 60000 65536"/>
                <a:gd name="T11" fmla="*/ 0 60000 65536"/>
                <a:gd name="T12" fmla="*/ 0 w 99"/>
                <a:gd name="T13" fmla="*/ 0 h 87"/>
                <a:gd name="T14" fmla="*/ 99 w 99"/>
                <a:gd name="T15" fmla="*/ 87 h 87"/>
              </a:gdLst>
              <a:ahLst/>
              <a:cxnLst>
                <a:cxn ang="T8">
                  <a:pos x="T0" y="T1"/>
                </a:cxn>
                <a:cxn ang="T9">
                  <a:pos x="T2" y="T3"/>
                </a:cxn>
                <a:cxn ang="T10">
                  <a:pos x="T4" y="T5"/>
                </a:cxn>
                <a:cxn ang="T11">
                  <a:pos x="T6" y="T7"/>
                </a:cxn>
              </a:cxnLst>
              <a:rect l="T12" t="T13" r="T14" b="T15"/>
              <a:pathLst>
                <a:path w="99" h="87">
                  <a:moveTo>
                    <a:pt x="0" y="0"/>
                  </a:moveTo>
                  <a:lnTo>
                    <a:pt x="49" y="86"/>
                  </a:lnTo>
                  <a:lnTo>
                    <a:pt x="99" y="0"/>
                  </a:lnTo>
                  <a:lnTo>
                    <a:pt x="0" y="0"/>
                  </a:lnTo>
                  <a:close/>
                </a:path>
              </a:pathLst>
            </a:custGeom>
            <a:solidFill>
              <a:srgbClr val="231F20"/>
            </a:solidFill>
            <a:ln w="9525">
              <a:noFill/>
              <a:round/>
              <a:headEnd/>
              <a:tailEnd/>
            </a:ln>
          </p:spPr>
          <p:txBody>
            <a:bodyPr/>
            <a:lstStyle/>
            <a:p>
              <a:endParaRPr lang="en-US"/>
            </a:p>
          </p:txBody>
        </p:sp>
        <p:sp>
          <p:nvSpPr>
            <p:cNvPr id="32802" name="Freeform 48"/>
            <p:cNvSpPr>
              <a:spLocks/>
            </p:cNvSpPr>
            <p:nvPr/>
          </p:nvSpPr>
          <p:spPr bwMode="auto">
            <a:xfrm>
              <a:off x="6214" y="3836"/>
              <a:ext cx="86" cy="99"/>
            </a:xfrm>
            <a:custGeom>
              <a:avLst/>
              <a:gdLst>
                <a:gd name="T0" fmla="*/ 0 w 86"/>
                <a:gd name="T1" fmla="*/ 99 h 99"/>
                <a:gd name="T2" fmla="*/ 86 w 86"/>
                <a:gd name="T3" fmla="*/ 49 h 99"/>
                <a:gd name="T4" fmla="*/ 0 w 86"/>
                <a:gd name="T5" fmla="*/ 0 h 99"/>
                <a:gd name="T6" fmla="*/ 0 w 86"/>
                <a:gd name="T7" fmla="*/ 99 h 99"/>
                <a:gd name="T8" fmla="*/ 0 60000 65536"/>
                <a:gd name="T9" fmla="*/ 0 60000 65536"/>
                <a:gd name="T10" fmla="*/ 0 60000 65536"/>
                <a:gd name="T11" fmla="*/ 0 60000 65536"/>
                <a:gd name="T12" fmla="*/ 0 w 86"/>
                <a:gd name="T13" fmla="*/ 0 h 99"/>
                <a:gd name="T14" fmla="*/ 86 w 86"/>
                <a:gd name="T15" fmla="*/ 99 h 99"/>
              </a:gdLst>
              <a:ahLst/>
              <a:cxnLst>
                <a:cxn ang="T8">
                  <a:pos x="T0" y="T1"/>
                </a:cxn>
                <a:cxn ang="T9">
                  <a:pos x="T2" y="T3"/>
                </a:cxn>
                <a:cxn ang="T10">
                  <a:pos x="T4" y="T5"/>
                </a:cxn>
                <a:cxn ang="T11">
                  <a:pos x="T6" y="T7"/>
                </a:cxn>
              </a:cxnLst>
              <a:rect l="T12" t="T13" r="T14" b="T15"/>
              <a:pathLst>
                <a:path w="86" h="99">
                  <a:moveTo>
                    <a:pt x="0" y="99"/>
                  </a:moveTo>
                  <a:lnTo>
                    <a:pt x="86" y="49"/>
                  </a:lnTo>
                  <a:lnTo>
                    <a:pt x="0" y="0"/>
                  </a:lnTo>
                  <a:lnTo>
                    <a:pt x="0" y="99"/>
                  </a:lnTo>
                  <a:close/>
                </a:path>
              </a:pathLst>
            </a:custGeom>
            <a:solidFill>
              <a:srgbClr val="231F20"/>
            </a:solidFill>
            <a:ln w="9525">
              <a:noFill/>
              <a:round/>
              <a:headEnd/>
              <a:tailEnd/>
            </a:ln>
          </p:spPr>
          <p:txBody>
            <a:bodyPr/>
            <a:lstStyle/>
            <a:p>
              <a:endParaRPr lang="en-US"/>
            </a:p>
          </p:txBody>
        </p:sp>
        <p:sp>
          <p:nvSpPr>
            <p:cNvPr id="32803" name="Freeform 49"/>
            <p:cNvSpPr>
              <a:spLocks/>
            </p:cNvSpPr>
            <p:nvPr/>
          </p:nvSpPr>
          <p:spPr bwMode="auto">
            <a:xfrm>
              <a:off x="5361" y="4289"/>
              <a:ext cx="939" cy="741"/>
            </a:xfrm>
            <a:custGeom>
              <a:avLst/>
              <a:gdLst>
                <a:gd name="T0" fmla="*/ 939 w 939"/>
                <a:gd name="T1" fmla="*/ 740 h 741"/>
                <a:gd name="T2" fmla="*/ 0 w 939"/>
                <a:gd name="T3" fmla="*/ 740 h 741"/>
                <a:gd name="T4" fmla="*/ 0 w 939"/>
                <a:gd name="T5" fmla="*/ 0 h 741"/>
                <a:gd name="T6" fmla="*/ 0 60000 65536"/>
                <a:gd name="T7" fmla="*/ 0 60000 65536"/>
                <a:gd name="T8" fmla="*/ 0 60000 65536"/>
                <a:gd name="T9" fmla="*/ 0 w 939"/>
                <a:gd name="T10" fmla="*/ 0 h 741"/>
                <a:gd name="T11" fmla="*/ 939 w 939"/>
                <a:gd name="T12" fmla="*/ 741 h 741"/>
              </a:gdLst>
              <a:ahLst/>
              <a:cxnLst>
                <a:cxn ang="T6">
                  <a:pos x="T0" y="T1"/>
                </a:cxn>
                <a:cxn ang="T7">
                  <a:pos x="T2" y="T3"/>
                </a:cxn>
                <a:cxn ang="T8">
                  <a:pos x="T4" y="T5"/>
                </a:cxn>
              </a:cxnLst>
              <a:rect l="T9" t="T10" r="T11" b="T12"/>
              <a:pathLst>
                <a:path w="939" h="741">
                  <a:moveTo>
                    <a:pt x="939" y="740"/>
                  </a:moveTo>
                  <a:lnTo>
                    <a:pt x="0" y="740"/>
                  </a:lnTo>
                  <a:lnTo>
                    <a:pt x="0" y="0"/>
                  </a:lnTo>
                </a:path>
              </a:pathLst>
            </a:custGeom>
            <a:noFill/>
            <a:ln w="6350">
              <a:solidFill>
                <a:srgbClr val="231F20"/>
              </a:solidFill>
              <a:round/>
              <a:headEnd/>
              <a:tailEnd/>
            </a:ln>
          </p:spPr>
          <p:txBody>
            <a:bodyPr/>
            <a:lstStyle/>
            <a:p>
              <a:endParaRPr lang="en-US"/>
            </a:p>
          </p:txBody>
        </p:sp>
        <p:sp>
          <p:nvSpPr>
            <p:cNvPr id="32804" name="Freeform 50"/>
            <p:cNvSpPr>
              <a:spLocks/>
            </p:cNvSpPr>
            <p:nvPr/>
          </p:nvSpPr>
          <p:spPr bwMode="auto">
            <a:xfrm>
              <a:off x="5311" y="4218"/>
              <a:ext cx="100" cy="86"/>
            </a:xfrm>
            <a:custGeom>
              <a:avLst/>
              <a:gdLst>
                <a:gd name="T0" fmla="*/ 99 w 100"/>
                <a:gd name="T1" fmla="*/ 86 h 86"/>
                <a:gd name="T2" fmla="*/ 49 w 100"/>
                <a:gd name="T3" fmla="*/ 0 h 86"/>
                <a:gd name="T4" fmla="*/ 0 w 100"/>
                <a:gd name="T5" fmla="*/ 86 h 86"/>
                <a:gd name="T6" fmla="*/ 99 w 100"/>
                <a:gd name="T7" fmla="*/ 86 h 86"/>
                <a:gd name="T8" fmla="*/ 0 60000 65536"/>
                <a:gd name="T9" fmla="*/ 0 60000 65536"/>
                <a:gd name="T10" fmla="*/ 0 60000 65536"/>
                <a:gd name="T11" fmla="*/ 0 60000 65536"/>
                <a:gd name="T12" fmla="*/ 0 w 100"/>
                <a:gd name="T13" fmla="*/ 0 h 86"/>
                <a:gd name="T14" fmla="*/ 100 w 100"/>
                <a:gd name="T15" fmla="*/ 86 h 86"/>
              </a:gdLst>
              <a:ahLst/>
              <a:cxnLst>
                <a:cxn ang="T8">
                  <a:pos x="T0" y="T1"/>
                </a:cxn>
                <a:cxn ang="T9">
                  <a:pos x="T2" y="T3"/>
                </a:cxn>
                <a:cxn ang="T10">
                  <a:pos x="T4" y="T5"/>
                </a:cxn>
                <a:cxn ang="T11">
                  <a:pos x="T6" y="T7"/>
                </a:cxn>
              </a:cxnLst>
              <a:rect l="T12" t="T13" r="T14" b="T15"/>
              <a:pathLst>
                <a:path w="100" h="86">
                  <a:moveTo>
                    <a:pt x="99" y="86"/>
                  </a:moveTo>
                  <a:lnTo>
                    <a:pt x="49" y="0"/>
                  </a:lnTo>
                  <a:lnTo>
                    <a:pt x="0" y="86"/>
                  </a:lnTo>
                  <a:lnTo>
                    <a:pt x="99" y="86"/>
                  </a:lnTo>
                  <a:close/>
                </a:path>
              </a:pathLst>
            </a:custGeom>
            <a:solidFill>
              <a:srgbClr val="231F20"/>
            </a:solidFill>
            <a:ln w="9525">
              <a:noFill/>
              <a:round/>
              <a:headEnd/>
              <a:tailEnd/>
            </a:ln>
          </p:spPr>
          <p:txBody>
            <a:bodyPr/>
            <a:lstStyle/>
            <a:p>
              <a:endParaRPr lang="en-US"/>
            </a:p>
          </p:txBody>
        </p:sp>
        <p:sp>
          <p:nvSpPr>
            <p:cNvPr id="32805" name="Freeform 51"/>
            <p:cNvSpPr>
              <a:spLocks/>
            </p:cNvSpPr>
            <p:nvPr/>
          </p:nvSpPr>
          <p:spPr bwMode="auto">
            <a:xfrm>
              <a:off x="4030" y="3330"/>
              <a:ext cx="650" cy="566"/>
            </a:xfrm>
            <a:custGeom>
              <a:avLst/>
              <a:gdLst>
                <a:gd name="T0" fmla="*/ 650 w 650"/>
                <a:gd name="T1" fmla="*/ 566 h 566"/>
                <a:gd name="T2" fmla="*/ 0 w 650"/>
                <a:gd name="T3" fmla="*/ 566 h 566"/>
                <a:gd name="T4" fmla="*/ 0 w 650"/>
                <a:gd name="T5" fmla="*/ 0 h 566"/>
                <a:gd name="T6" fmla="*/ 0 60000 65536"/>
                <a:gd name="T7" fmla="*/ 0 60000 65536"/>
                <a:gd name="T8" fmla="*/ 0 60000 65536"/>
                <a:gd name="T9" fmla="*/ 0 w 650"/>
                <a:gd name="T10" fmla="*/ 0 h 566"/>
                <a:gd name="T11" fmla="*/ 650 w 650"/>
                <a:gd name="T12" fmla="*/ 566 h 566"/>
              </a:gdLst>
              <a:ahLst/>
              <a:cxnLst>
                <a:cxn ang="T6">
                  <a:pos x="T0" y="T1"/>
                </a:cxn>
                <a:cxn ang="T7">
                  <a:pos x="T2" y="T3"/>
                </a:cxn>
                <a:cxn ang="T8">
                  <a:pos x="T4" y="T5"/>
                </a:cxn>
              </a:cxnLst>
              <a:rect l="T9" t="T10" r="T11" b="T12"/>
              <a:pathLst>
                <a:path w="650" h="566">
                  <a:moveTo>
                    <a:pt x="650" y="566"/>
                  </a:moveTo>
                  <a:lnTo>
                    <a:pt x="0" y="566"/>
                  </a:lnTo>
                  <a:lnTo>
                    <a:pt x="0" y="0"/>
                  </a:lnTo>
                </a:path>
              </a:pathLst>
            </a:custGeom>
            <a:noFill/>
            <a:ln w="9525">
              <a:solidFill>
                <a:srgbClr val="231F20"/>
              </a:solidFill>
              <a:prstDash val="dash"/>
              <a:round/>
              <a:headEnd/>
              <a:tailEnd/>
            </a:ln>
          </p:spPr>
          <p:txBody>
            <a:bodyPr/>
            <a:lstStyle/>
            <a:p>
              <a:endParaRPr lang="en-US"/>
            </a:p>
          </p:txBody>
        </p:sp>
        <p:sp>
          <p:nvSpPr>
            <p:cNvPr id="32806" name="Freeform 52"/>
            <p:cNvSpPr>
              <a:spLocks/>
            </p:cNvSpPr>
            <p:nvPr/>
          </p:nvSpPr>
          <p:spPr bwMode="auto">
            <a:xfrm>
              <a:off x="3980" y="3258"/>
              <a:ext cx="100" cy="86"/>
            </a:xfrm>
            <a:custGeom>
              <a:avLst/>
              <a:gdLst>
                <a:gd name="T0" fmla="*/ 99 w 100"/>
                <a:gd name="T1" fmla="*/ 86 h 86"/>
                <a:gd name="T2" fmla="*/ 49 w 100"/>
                <a:gd name="T3" fmla="*/ 0 h 86"/>
                <a:gd name="T4" fmla="*/ 0 w 100"/>
                <a:gd name="T5" fmla="*/ 86 h 86"/>
                <a:gd name="T6" fmla="*/ 99 w 100"/>
                <a:gd name="T7" fmla="*/ 86 h 86"/>
                <a:gd name="T8" fmla="*/ 0 60000 65536"/>
                <a:gd name="T9" fmla="*/ 0 60000 65536"/>
                <a:gd name="T10" fmla="*/ 0 60000 65536"/>
                <a:gd name="T11" fmla="*/ 0 60000 65536"/>
                <a:gd name="T12" fmla="*/ 0 w 100"/>
                <a:gd name="T13" fmla="*/ 0 h 86"/>
                <a:gd name="T14" fmla="*/ 100 w 100"/>
                <a:gd name="T15" fmla="*/ 86 h 86"/>
              </a:gdLst>
              <a:ahLst/>
              <a:cxnLst>
                <a:cxn ang="T8">
                  <a:pos x="T0" y="T1"/>
                </a:cxn>
                <a:cxn ang="T9">
                  <a:pos x="T2" y="T3"/>
                </a:cxn>
                <a:cxn ang="T10">
                  <a:pos x="T4" y="T5"/>
                </a:cxn>
                <a:cxn ang="T11">
                  <a:pos x="T6" y="T7"/>
                </a:cxn>
              </a:cxnLst>
              <a:rect l="T12" t="T13" r="T14" b="T15"/>
              <a:pathLst>
                <a:path w="100" h="86">
                  <a:moveTo>
                    <a:pt x="99" y="86"/>
                  </a:moveTo>
                  <a:lnTo>
                    <a:pt x="49" y="0"/>
                  </a:lnTo>
                  <a:lnTo>
                    <a:pt x="0" y="86"/>
                  </a:lnTo>
                  <a:lnTo>
                    <a:pt x="99" y="86"/>
                  </a:lnTo>
                  <a:close/>
                </a:path>
              </a:pathLst>
            </a:custGeom>
            <a:solidFill>
              <a:srgbClr val="231F20"/>
            </a:solidFill>
            <a:ln w="9525">
              <a:noFill/>
              <a:round/>
              <a:headEnd/>
              <a:tailEnd/>
            </a:ln>
          </p:spPr>
          <p:txBody>
            <a:bodyPr/>
            <a:lstStyle/>
            <a:p>
              <a:endParaRPr lang="en-US"/>
            </a:p>
          </p:txBody>
        </p:sp>
        <p:sp>
          <p:nvSpPr>
            <p:cNvPr id="32807" name="Freeform 53"/>
            <p:cNvSpPr>
              <a:spLocks/>
            </p:cNvSpPr>
            <p:nvPr/>
          </p:nvSpPr>
          <p:spPr bwMode="auto">
            <a:xfrm>
              <a:off x="4030" y="2156"/>
              <a:ext cx="578" cy="438"/>
            </a:xfrm>
            <a:custGeom>
              <a:avLst/>
              <a:gdLst>
                <a:gd name="T0" fmla="*/ 578 w 578"/>
                <a:gd name="T1" fmla="*/ 0 h 438"/>
                <a:gd name="T2" fmla="*/ 0 w 578"/>
                <a:gd name="T3" fmla="*/ 0 h 438"/>
                <a:gd name="T4" fmla="*/ 0 w 578"/>
                <a:gd name="T5" fmla="*/ 438 h 438"/>
                <a:gd name="T6" fmla="*/ 0 60000 65536"/>
                <a:gd name="T7" fmla="*/ 0 60000 65536"/>
                <a:gd name="T8" fmla="*/ 0 60000 65536"/>
                <a:gd name="T9" fmla="*/ 0 w 578"/>
                <a:gd name="T10" fmla="*/ 0 h 438"/>
                <a:gd name="T11" fmla="*/ 578 w 578"/>
                <a:gd name="T12" fmla="*/ 438 h 438"/>
              </a:gdLst>
              <a:ahLst/>
              <a:cxnLst>
                <a:cxn ang="T6">
                  <a:pos x="T0" y="T1"/>
                </a:cxn>
                <a:cxn ang="T7">
                  <a:pos x="T2" y="T3"/>
                </a:cxn>
                <a:cxn ang="T8">
                  <a:pos x="T4" y="T5"/>
                </a:cxn>
              </a:cxnLst>
              <a:rect l="T9" t="T10" r="T11" b="T12"/>
              <a:pathLst>
                <a:path w="578" h="438">
                  <a:moveTo>
                    <a:pt x="578" y="0"/>
                  </a:moveTo>
                  <a:lnTo>
                    <a:pt x="0" y="0"/>
                  </a:lnTo>
                  <a:lnTo>
                    <a:pt x="0" y="438"/>
                  </a:lnTo>
                </a:path>
              </a:pathLst>
            </a:custGeom>
            <a:noFill/>
            <a:ln w="9525">
              <a:solidFill>
                <a:srgbClr val="231F20"/>
              </a:solidFill>
              <a:prstDash val="dash"/>
              <a:round/>
              <a:headEnd/>
              <a:tailEnd/>
            </a:ln>
          </p:spPr>
          <p:txBody>
            <a:bodyPr/>
            <a:lstStyle/>
            <a:p>
              <a:endParaRPr lang="en-US"/>
            </a:p>
          </p:txBody>
        </p:sp>
        <p:sp>
          <p:nvSpPr>
            <p:cNvPr id="32808" name="Freeform 54"/>
            <p:cNvSpPr>
              <a:spLocks/>
            </p:cNvSpPr>
            <p:nvPr/>
          </p:nvSpPr>
          <p:spPr bwMode="auto">
            <a:xfrm>
              <a:off x="4594" y="2106"/>
              <a:ext cx="86" cy="100"/>
            </a:xfrm>
            <a:custGeom>
              <a:avLst/>
              <a:gdLst>
                <a:gd name="T0" fmla="*/ 0 w 86"/>
                <a:gd name="T1" fmla="*/ 99 h 100"/>
                <a:gd name="T2" fmla="*/ 86 w 86"/>
                <a:gd name="T3" fmla="*/ 49 h 100"/>
                <a:gd name="T4" fmla="*/ 0 w 86"/>
                <a:gd name="T5" fmla="*/ 0 h 100"/>
                <a:gd name="T6" fmla="*/ 0 w 86"/>
                <a:gd name="T7" fmla="*/ 99 h 100"/>
                <a:gd name="T8" fmla="*/ 0 60000 65536"/>
                <a:gd name="T9" fmla="*/ 0 60000 65536"/>
                <a:gd name="T10" fmla="*/ 0 60000 65536"/>
                <a:gd name="T11" fmla="*/ 0 60000 65536"/>
                <a:gd name="T12" fmla="*/ 0 w 86"/>
                <a:gd name="T13" fmla="*/ 0 h 100"/>
                <a:gd name="T14" fmla="*/ 86 w 86"/>
                <a:gd name="T15" fmla="*/ 100 h 100"/>
              </a:gdLst>
              <a:ahLst/>
              <a:cxnLst>
                <a:cxn ang="T8">
                  <a:pos x="T0" y="T1"/>
                </a:cxn>
                <a:cxn ang="T9">
                  <a:pos x="T2" y="T3"/>
                </a:cxn>
                <a:cxn ang="T10">
                  <a:pos x="T4" y="T5"/>
                </a:cxn>
                <a:cxn ang="T11">
                  <a:pos x="T6" y="T7"/>
                </a:cxn>
              </a:cxnLst>
              <a:rect l="T12" t="T13" r="T14" b="T15"/>
              <a:pathLst>
                <a:path w="86" h="100">
                  <a:moveTo>
                    <a:pt x="0" y="99"/>
                  </a:moveTo>
                  <a:lnTo>
                    <a:pt x="86" y="49"/>
                  </a:lnTo>
                  <a:lnTo>
                    <a:pt x="0" y="0"/>
                  </a:lnTo>
                  <a:lnTo>
                    <a:pt x="0" y="99"/>
                  </a:lnTo>
                  <a:close/>
                </a:path>
              </a:pathLst>
            </a:custGeom>
            <a:solidFill>
              <a:srgbClr val="231F20"/>
            </a:solidFill>
            <a:ln w="9525">
              <a:noFill/>
              <a:round/>
              <a:headEnd/>
              <a:tailEnd/>
            </a:ln>
          </p:spPr>
          <p:txBody>
            <a:bodyPr/>
            <a:lstStyle/>
            <a:p>
              <a:endParaRPr lang="en-US"/>
            </a:p>
          </p:txBody>
        </p:sp>
        <p:sp>
          <p:nvSpPr>
            <p:cNvPr id="32809" name="Freeform 55"/>
            <p:cNvSpPr>
              <a:spLocks/>
            </p:cNvSpPr>
            <p:nvPr/>
          </p:nvSpPr>
          <p:spPr bwMode="auto">
            <a:xfrm>
              <a:off x="2618" y="1766"/>
              <a:ext cx="1990" cy="3434"/>
            </a:xfrm>
            <a:custGeom>
              <a:avLst/>
              <a:gdLst>
                <a:gd name="T0" fmla="*/ 1990 w 1990"/>
                <a:gd name="T1" fmla="*/ 0 h 3434"/>
                <a:gd name="T2" fmla="*/ 0 w 1990"/>
                <a:gd name="T3" fmla="*/ 0 h 3434"/>
                <a:gd name="T4" fmla="*/ 0 w 1990"/>
                <a:gd name="T5" fmla="*/ 3433 h 3434"/>
                <a:gd name="T6" fmla="*/ 0 60000 65536"/>
                <a:gd name="T7" fmla="*/ 0 60000 65536"/>
                <a:gd name="T8" fmla="*/ 0 60000 65536"/>
                <a:gd name="T9" fmla="*/ 0 w 1990"/>
                <a:gd name="T10" fmla="*/ 0 h 3434"/>
                <a:gd name="T11" fmla="*/ 1990 w 1990"/>
                <a:gd name="T12" fmla="*/ 3434 h 3434"/>
              </a:gdLst>
              <a:ahLst/>
              <a:cxnLst>
                <a:cxn ang="T6">
                  <a:pos x="T0" y="T1"/>
                </a:cxn>
                <a:cxn ang="T7">
                  <a:pos x="T2" y="T3"/>
                </a:cxn>
                <a:cxn ang="T8">
                  <a:pos x="T4" y="T5"/>
                </a:cxn>
              </a:cxnLst>
              <a:rect l="T9" t="T10" r="T11" b="T12"/>
              <a:pathLst>
                <a:path w="1990" h="3434">
                  <a:moveTo>
                    <a:pt x="1990" y="0"/>
                  </a:moveTo>
                  <a:lnTo>
                    <a:pt x="0" y="0"/>
                  </a:lnTo>
                  <a:lnTo>
                    <a:pt x="0" y="3433"/>
                  </a:lnTo>
                </a:path>
              </a:pathLst>
            </a:custGeom>
            <a:noFill/>
            <a:ln w="6350">
              <a:solidFill>
                <a:srgbClr val="231F20"/>
              </a:solidFill>
              <a:prstDash val="dash"/>
              <a:round/>
              <a:headEnd/>
              <a:tailEnd/>
            </a:ln>
          </p:spPr>
          <p:txBody>
            <a:bodyPr/>
            <a:lstStyle/>
            <a:p>
              <a:endParaRPr lang="en-US"/>
            </a:p>
          </p:txBody>
        </p:sp>
        <p:sp>
          <p:nvSpPr>
            <p:cNvPr id="32810" name="Freeform 56"/>
            <p:cNvSpPr>
              <a:spLocks/>
            </p:cNvSpPr>
            <p:nvPr/>
          </p:nvSpPr>
          <p:spPr bwMode="auto">
            <a:xfrm>
              <a:off x="4594" y="1717"/>
              <a:ext cx="86" cy="99"/>
            </a:xfrm>
            <a:custGeom>
              <a:avLst/>
              <a:gdLst>
                <a:gd name="T0" fmla="*/ 0 w 86"/>
                <a:gd name="T1" fmla="*/ 99 h 99"/>
                <a:gd name="T2" fmla="*/ 86 w 86"/>
                <a:gd name="T3" fmla="*/ 49 h 99"/>
                <a:gd name="T4" fmla="*/ 0 w 86"/>
                <a:gd name="T5" fmla="*/ 0 h 99"/>
                <a:gd name="T6" fmla="*/ 0 w 86"/>
                <a:gd name="T7" fmla="*/ 99 h 99"/>
                <a:gd name="T8" fmla="*/ 0 60000 65536"/>
                <a:gd name="T9" fmla="*/ 0 60000 65536"/>
                <a:gd name="T10" fmla="*/ 0 60000 65536"/>
                <a:gd name="T11" fmla="*/ 0 60000 65536"/>
                <a:gd name="T12" fmla="*/ 0 w 86"/>
                <a:gd name="T13" fmla="*/ 0 h 99"/>
                <a:gd name="T14" fmla="*/ 86 w 86"/>
                <a:gd name="T15" fmla="*/ 99 h 99"/>
              </a:gdLst>
              <a:ahLst/>
              <a:cxnLst>
                <a:cxn ang="T8">
                  <a:pos x="T0" y="T1"/>
                </a:cxn>
                <a:cxn ang="T9">
                  <a:pos x="T2" y="T3"/>
                </a:cxn>
                <a:cxn ang="T10">
                  <a:pos x="T4" y="T5"/>
                </a:cxn>
                <a:cxn ang="T11">
                  <a:pos x="T6" y="T7"/>
                </a:cxn>
              </a:cxnLst>
              <a:rect l="T12" t="T13" r="T14" b="T15"/>
              <a:pathLst>
                <a:path w="86" h="99">
                  <a:moveTo>
                    <a:pt x="0" y="99"/>
                  </a:moveTo>
                  <a:lnTo>
                    <a:pt x="86" y="49"/>
                  </a:lnTo>
                  <a:lnTo>
                    <a:pt x="0" y="0"/>
                  </a:lnTo>
                  <a:lnTo>
                    <a:pt x="0" y="99"/>
                  </a:lnTo>
                  <a:close/>
                </a:path>
              </a:pathLst>
            </a:custGeom>
            <a:solidFill>
              <a:srgbClr val="231F20"/>
            </a:solidFill>
            <a:ln w="9525">
              <a:noFill/>
              <a:round/>
              <a:headEnd/>
              <a:tailEnd/>
            </a:ln>
          </p:spPr>
          <p:txBody>
            <a:bodyPr/>
            <a:lstStyle/>
            <a:p>
              <a:endParaRPr lang="en-US"/>
            </a:p>
          </p:txBody>
        </p:sp>
      </p:grpSp>
    </p:spTree>
    <p:extLst>
      <p:ext uri="{BB962C8B-B14F-4D97-AF65-F5344CB8AC3E}">
        <p14:creationId xmlns:p14="http://schemas.microsoft.com/office/powerpoint/2010/main" val="231476738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Title 4"/>
          <p:cNvSpPr>
            <a:spLocks noGrp="1"/>
          </p:cNvSpPr>
          <p:nvPr>
            <p:ph type="title"/>
          </p:nvPr>
        </p:nvSpPr>
        <p:spPr/>
        <p:txBody>
          <a:bodyPr/>
          <a:lstStyle/>
          <a:p>
            <a:r>
              <a:rPr lang="en-US" smtClean="0"/>
              <a:t>Mô hình dữ liệu mạng</a:t>
            </a:r>
          </a:p>
        </p:txBody>
      </p:sp>
      <p:sp>
        <p:nvSpPr>
          <p:cNvPr id="33794" name="Content Placeholder 1"/>
          <p:cNvSpPr>
            <a:spLocks noGrp="1"/>
          </p:cNvSpPr>
          <p:nvPr>
            <p:ph idx="1"/>
          </p:nvPr>
        </p:nvSpPr>
        <p:spPr>
          <a:xfrm>
            <a:off x="457200" y="1524000"/>
            <a:ext cx="8229600" cy="4602163"/>
          </a:xfrm>
        </p:spPr>
        <p:txBody>
          <a:bodyPr/>
          <a:lstStyle/>
          <a:p>
            <a:pPr>
              <a:lnSpc>
                <a:spcPct val="150000"/>
              </a:lnSpc>
              <a:buFontTx/>
              <a:buBlip>
                <a:blip r:embed="rId3"/>
              </a:buBlip>
            </a:pPr>
            <a:r>
              <a:rPr lang="en-US" sz="2400" smtClean="0">
                <a:solidFill>
                  <a:srgbClr val="953735"/>
                </a:solidFill>
              </a:rPr>
              <a:t>Tính chất:</a:t>
            </a:r>
          </a:p>
          <a:p>
            <a:pPr lvl="1">
              <a:lnSpc>
                <a:spcPct val="150000"/>
              </a:lnSpc>
              <a:buFontTx/>
              <a:buBlip>
                <a:blip r:embed="rId4"/>
              </a:buBlip>
            </a:pPr>
            <a:r>
              <a:rPr lang="en-US" sz="2000" smtClean="0"/>
              <a:t>Ưu điểm:</a:t>
            </a:r>
          </a:p>
          <a:p>
            <a:pPr lvl="2">
              <a:lnSpc>
                <a:spcPct val="150000"/>
              </a:lnSpc>
              <a:buFontTx/>
              <a:buBlip>
                <a:blip r:embed="rId5"/>
              </a:buBlip>
            </a:pPr>
            <a:r>
              <a:rPr lang="en-US" sz="1800" smtClean="0"/>
              <a:t>Dễ biểu diễn mô hình</a:t>
            </a:r>
          </a:p>
          <a:p>
            <a:pPr lvl="2">
              <a:lnSpc>
                <a:spcPct val="150000"/>
              </a:lnSpc>
              <a:buFontTx/>
              <a:buBlip>
                <a:blip r:embed="rId5"/>
              </a:buBlip>
            </a:pPr>
            <a:r>
              <a:rPr lang="en-US" sz="1800" smtClean="0"/>
              <a:t>Diễn đạt được các liên hệ dữ liệu phức tạp</a:t>
            </a:r>
          </a:p>
          <a:p>
            <a:pPr lvl="1">
              <a:lnSpc>
                <a:spcPct val="150000"/>
              </a:lnSpc>
              <a:buFontTx/>
              <a:buBlip>
                <a:blip r:embed="rId4"/>
              </a:buBlip>
            </a:pPr>
            <a:r>
              <a:rPr lang="en-US" sz="2000" smtClean="0"/>
              <a:t>Nhược điểm:</a:t>
            </a:r>
          </a:p>
          <a:p>
            <a:pPr lvl="2">
              <a:lnSpc>
                <a:spcPct val="150000"/>
              </a:lnSpc>
              <a:buFontTx/>
              <a:buBlip>
                <a:blip r:embed="rId5"/>
              </a:buBlip>
            </a:pPr>
            <a:r>
              <a:rPr lang="en-US" sz="1800" smtClean="0"/>
              <a:t>Truy xuất chậm</a:t>
            </a:r>
          </a:p>
          <a:p>
            <a:pPr lvl="2">
              <a:lnSpc>
                <a:spcPct val="150000"/>
              </a:lnSpc>
              <a:buFontTx/>
              <a:buBlip>
                <a:blip r:embed="rId5"/>
              </a:buBlip>
            </a:pPr>
            <a:r>
              <a:rPr lang="en-US" sz="1800" smtClean="0"/>
              <a:t>Không thích hợp với các CSDL có quy mô lớn</a:t>
            </a:r>
          </a:p>
        </p:txBody>
      </p:sp>
      <p:sp>
        <p:nvSpPr>
          <p:cNvPr id="3" name="Footer Placeholder 2"/>
          <p:cNvSpPr>
            <a:spLocks noGrp="1"/>
          </p:cNvSpPr>
          <p:nvPr>
            <p:ph type="ftr" sz="quarter" idx="11"/>
          </p:nvPr>
        </p:nvSpPr>
        <p:spPr/>
        <p:txBody>
          <a:bodyPr/>
          <a:lstStyle/>
          <a:p>
            <a:pPr>
              <a:defRPr/>
            </a:pPr>
            <a:r>
              <a:rPr lang="vi-VN" dirty="0" smtClean="0"/>
              <a:t>Bài </a:t>
            </a:r>
            <a:r>
              <a:rPr lang="vi-VN" dirty="0"/>
              <a:t>1</a:t>
            </a:r>
            <a:r>
              <a:rPr lang="en-US" dirty="0"/>
              <a:t>: </a:t>
            </a:r>
            <a:r>
              <a:rPr lang="vi-VN" cap="all" dirty="0"/>
              <a:t>Tổng quan về </a:t>
            </a:r>
            <a:r>
              <a:rPr lang="en-US" cap="all" dirty="0"/>
              <a:t>CƠ SỞ DỮ LIỆU</a:t>
            </a:r>
          </a:p>
        </p:txBody>
      </p:sp>
      <p:sp>
        <p:nvSpPr>
          <p:cNvPr id="4" name="Slide Number Placeholder 3"/>
          <p:cNvSpPr>
            <a:spLocks noGrp="1"/>
          </p:cNvSpPr>
          <p:nvPr>
            <p:ph type="sldNum" sz="quarter" idx="12"/>
          </p:nvPr>
        </p:nvSpPr>
        <p:spPr/>
        <p:txBody>
          <a:bodyPr/>
          <a:lstStyle/>
          <a:p>
            <a:pPr>
              <a:defRPr/>
            </a:pPr>
            <a:fld id="{58A1DAE5-21C9-4195-B730-3BBC28E5F557}" type="slidenum">
              <a:rPr lang="en-US" smtClean="0"/>
              <a:pPr>
                <a:defRPr/>
              </a:pPr>
              <a:t>21</a:t>
            </a:fld>
            <a:endParaRPr lang="en-US"/>
          </a:p>
        </p:txBody>
      </p:sp>
    </p:spTree>
    <p:extLst>
      <p:ext uri="{BB962C8B-B14F-4D97-AF65-F5344CB8AC3E}">
        <p14:creationId xmlns:p14="http://schemas.microsoft.com/office/powerpoint/2010/main" val="3725807017"/>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Mô</a:t>
            </a:r>
            <a:r>
              <a:rPr lang="en-US" dirty="0" smtClean="0"/>
              <a:t> </a:t>
            </a:r>
            <a:r>
              <a:rPr lang="en-US" dirty="0" err="1" smtClean="0"/>
              <a:t>hình</a:t>
            </a:r>
            <a:r>
              <a:rPr lang="en-US" dirty="0" smtClean="0"/>
              <a:t> </a:t>
            </a:r>
            <a:r>
              <a:rPr lang="en-US" dirty="0" err="1" smtClean="0"/>
              <a:t>csdl</a:t>
            </a:r>
            <a:r>
              <a:rPr lang="en-US" dirty="0" smtClean="0"/>
              <a:t> </a:t>
            </a:r>
            <a:r>
              <a:rPr lang="en-US" dirty="0" err="1" smtClean="0"/>
              <a:t>quan</a:t>
            </a:r>
            <a:r>
              <a:rPr lang="en-US" dirty="0" smtClean="0"/>
              <a:t> </a:t>
            </a:r>
            <a:r>
              <a:rPr lang="en-US" dirty="0" err="1" smtClean="0"/>
              <a:t>hệ</a:t>
            </a:r>
            <a:endParaRPr lang="en-US" dirty="0"/>
          </a:p>
        </p:txBody>
      </p:sp>
      <p:sp>
        <p:nvSpPr>
          <p:cNvPr id="3" name="Content Placeholder 2"/>
          <p:cNvSpPr>
            <a:spLocks noGrp="1"/>
          </p:cNvSpPr>
          <p:nvPr>
            <p:ph idx="1"/>
          </p:nvPr>
        </p:nvSpPr>
        <p:spPr/>
        <p:txBody>
          <a:bodyPr/>
          <a:lstStyle/>
          <a:p>
            <a:r>
              <a:rPr lang="en-US" dirty="0" err="1" smtClean="0"/>
              <a:t>Dữ</a:t>
            </a:r>
            <a:r>
              <a:rPr lang="en-US" dirty="0" smtClean="0"/>
              <a:t> </a:t>
            </a:r>
            <a:r>
              <a:rPr lang="en-US" dirty="0" err="1" smtClean="0"/>
              <a:t>liệu</a:t>
            </a:r>
            <a:r>
              <a:rPr lang="en-US" dirty="0" smtClean="0"/>
              <a:t> </a:t>
            </a:r>
            <a:r>
              <a:rPr lang="en-US" dirty="0" err="1" smtClean="0"/>
              <a:t>trong</a:t>
            </a:r>
            <a:r>
              <a:rPr lang="en-US" dirty="0" smtClean="0"/>
              <a:t> database </a:t>
            </a:r>
            <a:r>
              <a:rPr lang="en-US" dirty="0" err="1" smtClean="0"/>
              <a:t>được</a:t>
            </a:r>
            <a:r>
              <a:rPr lang="en-US" dirty="0" smtClean="0"/>
              <a:t> </a:t>
            </a:r>
            <a:r>
              <a:rPr lang="en-US" dirty="0" err="1" smtClean="0"/>
              <a:t>lưu</a:t>
            </a:r>
            <a:r>
              <a:rPr lang="en-US" dirty="0" smtClean="0"/>
              <a:t> </a:t>
            </a:r>
            <a:r>
              <a:rPr lang="en-US" dirty="0" err="1" smtClean="0"/>
              <a:t>trữ</a:t>
            </a:r>
            <a:r>
              <a:rPr lang="en-US" dirty="0" smtClean="0"/>
              <a:t> </a:t>
            </a:r>
            <a:r>
              <a:rPr lang="en-US" dirty="0" err="1" smtClean="0"/>
              <a:t>vào</a:t>
            </a:r>
            <a:r>
              <a:rPr lang="en-US" dirty="0" smtClean="0"/>
              <a:t> </a:t>
            </a:r>
            <a:r>
              <a:rPr lang="en-US" dirty="0" err="1" smtClean="0"/>
              <a:t>các</a:t>
            </a:r>
            <a:r>
              <a:rPr lang="en-US" dirty="0" smtClean="0"/>
              <a:t> </a:t>
            </a:r>
            <a:r>
              <a:rPr lang="en-US" dirty="0" err="1" smtClean="0"/>
              <a:t>bảng</a:t>
            </a:r>
            <a:endParaRPr lang="en-US" dirty="0"/>
          </a:p>
        </p:txBody>
      </p:sp>
      <p:pic>
        <p:nvPicPr>
          <p:cNvPr id="4" name="Picture 2"/>
          <p:cNvPicPr>
            <a:picLocks noChangeAspect="1" noChangeArrowheads="1"/>
          </p:cNvPicPr>
          <p:nvPr/>
        </p:nvPicPr>
        <p:blipFill>
          <a:blip r:embed="rId2"/>
          <a:srcRect/>
          <a:stretch>
            <a:fillRect/>
          </a:stretch>
        </p:blipFill>
        <p:spPr bwMode="auto">
          <a:xfrm>
            <a:off x="2514600" y="2362200"/>
            <a:ext cx="4010025" cy="3486150"/>
          </a:xfrm>
          <a:prstGeom prst="rect">
            <a:avLst/>
          </a:prstGeom>
          <a:noFill/>
          <a:ln w="9525">
            <a:noFill/>
            <a:miter lim="800000"/>
            <a:headEnd/>
            <a:tailEnd/>
          </a:ln>
          <a:effectLst/>
        </p:spPr>
      </p:pic>
    </p:spTree>
    <p:extLst>
      <p:ext uri="{BB962C8B-B14F-4D97-AF65-F5344CB8AC3E}">
        <p14:creationId xmlns:p14="http://schemas.microsoft.com/office/powerpoint/2010/main" val="20443668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Mô</a:t>
            </a:r>
            <a:r>
              <a:rPr lang="en-US" dirty="0"/>
              <a:t> </a:t>
            </a:r>
            <a:r>
              <a:rPr lang="en-US" dirty="0" err="1"/>
              <a:t>hình</a:t>
            </a:r>
            <a:r>
              <a:rPr lang="en-US" dirty="0"/>
              <a:t> </a:t>
            </a:r>
            <a:r>
              <a:rPr lang="en-US" dirty="0" err="1"/>
              <a:t>csdl</a:t>
            </a:r>
            <a:r>
              <a:rPr lang="en-US" dirty="0"/>
              <a:t> </a:t>
            </a:r>
            <a:r>
              <a:rPr lang="en-US" dirty="0" err="1"/>
              <a:t>quan</a:t>
            </a:r>
            <a:r>
              <a:rPr lang="en-US" dirty="0"/>
              <a:t> </a:t>
            </a:r>
            <a:r>
              <a:rPr lang="en-US" dirty="0" err="1"/>
              <a:t>hệ</a:t>
            </a:r>
            <a:endParaRPr lang="en-US" dirty="0"/>
          </a:p>
        </p:txBody>
      </p:sp>
      <p:sp>
        <p:nvSpPr>
          <p:cNvPr id="3" name="Content Placeholder 2"/>
          <p:cNvSpPr>
            <a:spLocks noGrp="1"/>
          </p:cNvSpPr>
          <p:nvPr>
            <p:ph idx="1"/>
          </p:nvPr>
        </p:nvSpPr>
        <p:spPr/>
        <p:txBody>
          <a:bodyPr/>
          <a:lstStyle/>
          <a:p>
            <a:pPr>
              <a:lnSpc>
                <a:spcPct val="150000"/>
              </a:lnSpc>
              <a:buFontTx/>
              <a:buBlip>
                <a:blip r:embed="rId2"/>
              </a:buBlip>
            </a:pPr>
            <a:r>
              <a:rPr lang="en-US" sz="2000" dirty="0" err="1" smtClean="0">
                <a:solidFill>
                  <a:srgbClr val="953735"/>
                </a:solidFill>
              </a:rPr>
              <a:t>Dữ</a:t>
            </a:r>
            <a:r>
              <a:rPr lang="en-US" sz="2000" dirty="0" smtClean="0">
                <a:solidFill>
                  <a:srgbClr val="953735"/>
                </a:solidFill>
              </a:rPr>
              <a:t> </a:t>
            </a:r>
            <a:r>
              <a:rPr lang="en-US" sz="2000" dirty="0" err="1">
                <a:solidFill>
                  <a:srgbClr val="953735"/>
                </a:solidFill>
              </a:rPr>
              <a:t>liệu</a:t>
            </a:r>
            <a:r>
              <a:rPr lang="en-US" sz="2000" dirty="0">
                <a:solidFill>
                  <a:srgbClr val="953735"/>
                </a:solidFill>
              </a:rPr>
              <a:t> </a:t>
            </a:r>
            <a:r>
              <a:rPr lang="en-US" sz="2000" dirty="0" err="1">
                <a:solidFill>
                  <a:srgbClr val="953735"/>
                </a:solidFill>
              </a:rPr>
              <a:t>được</a:t>
            </a:r>
            <a:r>
              <a:rPr lang="en-US" sz="2000" dirty="0">
                <a:solidFill>
                  <a:srgbClr val="953735"/>
                </a:solidFill>
              </a:rPr>
              <a:t> </a:t>
            </a:r>
            <a:r>
              <a:rPr lang="en-US" sz="2000" dirty="0" err="1">
                <a:solidFill>
                  <a:srgbClr val="953735"/>
                </a:solidFill>
              </a:rPr>
              <a:t>biểu</a:t>
            </a:r>
            <a:r>
              <a:rPr lang="en-US" sz="2000" dirty="0">
                <a:solidFill>
                  <a:srgbClr val="953735"/>
                </a:solidFill>
              </a:rPr>
              <a:t> </a:t>
            </a:r>
            <a:r>
              <a:rPr lang="en-US" sz="2000" dirty="0" err="1">
                <a:solidFill>
                  <a:srgbClr val="953735"/>
                </a:solidFill>
              </a:rPr>
              <a:t>diễn</a:t>
            </a:r>
            <a:r>
              <a:rPr lang="en-US" sz="2000" dirty="0">
                <a:solidFill>
                  <a:srgbClr val="953735"/>
                </a:solidFill>
              </a:rPr>
              <a:t> </a:t>
            </a:r>
            <a:r>
              <a:rPr lang="en-US" sz="2000" dirty="0" err="1">
                <a:solidFill>
                  <a:srgbClr val="953735"/>
                </a:solidFill>
              </a:rPr>
              <a:t>dưới</a:t>
            </a:r>
            <a:r>
              <a:rPr lang="en-US" sz="2000" dirty="0">
                <a:solidFill>
                  <a:srgbClr val="953735"/>
                </a:solidFill>
              </a:rPr>
              <a:t> </a:t>
            </a:r>
            <a:r>
              <a:rPr lang="en-US" sz="2000" dirty="0" err="1">
                <a:solidFill>
                  <a:srgbClr val="953735"/>
                </a:solidFill>
              </a:rPr>
              <a:t>dạng</a:t>
            </a:r>
            <a:r>
              <a:rPr lang="en-US" sz="2000" dirty="0">
                <a:solidFill>
                  <a:srgbClr val="953735"/>
                </a:solidFill>
              </a:rPr>
              <a:t> </a:t>
            </a:r>
            <a:r>
              <a:rPr lang="en-US" sz="2000" dirty="0" err="1">
                <a:solidFill>
                  <a:srgbClr val="953735"/>
                </a:solidFill>
              </a:rPr>
              <a:t>bảng</a:t>
            </a:r>
            <a:r>
              <a:rPr lang="en-US" sz="2000" dirty="0">
                <a:solidFill>
                  <a:srgbClr val="953735"/>
                </a:solidFill>
              </a:rPr>
              <a:t> </a:t>
            </a:r>
            <a:r>
              <a:rPr lang="en-US" sz="2000" dirty="0" err="1">
                <a:solidFill>
                  <a:srgbClr val="953735"/>
                </a:solidFill>
              </a:rPr>
              <a:t>với</a:t>
            </a:r>
            <a:r>
              <a:rPr lang="en-US" sz="2000" dirty="0">
                <a:solidFill>
                  <a:srgbClr val="953735"/>
                </a:solidFill>
              </a:rPr>
              <a:t> </a:t>
            </a:r>
            <a:r>
              <a:rPr lang="en-US" sz="2000" dirty="0" err="1">
                <a:solidFill>
                  <a:srgbClr val="953735"/>
                </a:solidFill>
              </a:rPr>
              <a:t>các</a:t>
            </a:r>
            <a:r>
              <a:rPr lang="en-US" sz="2000" dirty="0">
                <a:solidFill>
                  <a:srgbClr val="953735"/>
                </a:solidFill>
              </a:rPr>
              <a:t> </a:t>
            </a:r>
            <a:r>
              <a:rPr lang="en-US" sz="2000" dirty="0" err="1">
                <a:solidFill>
                  <a:srgbClr val="953735"/>
                </a:solidFill>
              </a:rPr>
              <a:t>hàng</a:t>
            </a:r>
            <a:r>
              <a:rPr lang="en-US" sz="2000" dirty="0">
                <a:solidFill>
                  <a:srgbClr val="953735"/>
                </a:solidFill>
              </a:rPr>
              <a:t> </a:t>
            </a:r>
            <a:r>
              <a:rPr lang="en-US" sz="2000" dirty="0" err="1">
                <a:solidFill>
                  <a:srgbClr val="953735"/>
                </a:solidFill>
              </a:rPr>
              <a:t>và</a:t>
            </a:r>
            <a:r>
              <a:rPr lang="en-US" sz="2000" dirty="0">
                <a:solidFill>
                  <a:srgbClr val="953735"/>
                </a:solidFill>
              </a:rPr>
              <a:t> </a:t>
            </a:r>
            <a:r>
              <a:rPr lang="en-US" sz="2000" dirty="0" err="1">
                <a:solidFill>
                  <a:srgbClr val="953735"/>
                </a:solidFill>
              </a:rPr>
              <a:t>các</a:t>
            </a:r>
            <a:r>
              <a:rPr lang="en-US" sz="2000" dirty="0">
                <a:solidFill>
                  <a:srgbClr val="953735"/>
                </a:solidFill>
              </a:rPr>
              <a:t> </a:t>
            </a:r>
            <a:r>
              <a:rPr lang="en-US" sz="2000" dirty="0" err="1">
                <a:solidFill>
                  <a:srgbClr val="953735"/>
                </a:solidFill>
              </a:rPr>
              <a:t>cột</a:t>
            </a:r>
            <a:r>
              <a:rPr lang="en-US" sz="2000" dirty="0">
                <a:solidFill>
                  <a:srgbClr val="953735"/>
                </a:solidFill>
              </a:rPr>
              <a:t>:</a:t>
            </a:r>
          </a:p>
          <a:p>
            <a:pPr lvl="1">
              <a:lnSpc>
                <a:spcPct val="150000"/>
              </a:lnSpc>
              <a:buFontTx/>
              <a:buBlip>
                <a:blip r:embed="rId3"/>
              </a:buBlip>
            </a:pPr>
            <a:r>
              <a:rPr lang="en-US" sz="1800" dirty="0"/>
              <a:t>CSDL </a:t>
            </a:r>
            <a:r>
              <a:rPr lang="en-US" sz="1800" dirty="0" err="1"/>
              <a:t>là</a:t>
            </a:r>
            <a:r>
              <a:rPr lang="en-US" sz="1800" dirty="0"/>
              <a:t> </a:t>
            </a:r>
            <a:r>
              <a:rPr lang="en-US" sz="1800" dirty="0" err="1"/>
              <a:t>tập</a:t>
            </a:r>
            <a:r>
              <a:rPr lang="en-US" sz="1800" dirty="0"/>
              <a:t> </a:t>
            </a:r>
            <a:r>
              <a:rPr lang="en-US" sz="1800" dirty="0" err="1"/>
              <a:t>hợp</a:t>
            </a:r>
            <a:r>
              <a:rPr lang="en-US" sz="1800" dirty="0"/>
              <a:t> </a:t>
            </a:r>
            <a:r>
              <a:rPr lang="en-US" sz="1800" dirty="0" err="1"/>
              <a:t>các</a:t>
            </a:r>
            <a:r>
              <a:rPr lang="en-US" sz="1800" dirty="0"/>
              <a:t> </a:t>
            </a:r>
            <a:r>
              <a:rPr lang="en-US" sz="1800" dirty="0" err="1"/>
              <a:t>bảng</a:t>
            </a:r>
            <a:r>
              <a:rPr lang="en-US" sz="1800" dirty="0"/>
              <a:t> (</a:t>
            </a:r>
            <a:r>
              <a:rPr lang="en-US" sz="1800" dirty="0" err="1"/>
              <a:t>còn</a:t>
            </a:r>
            <a:r>
              <a:rPr lang="en-US" sz="1800" dirty="0"/>
              <a:t> </a:t>
            </a:r>
            <a:r>
              <a:rPr lang="en-US" sz="1800" dirty="0" err="1"/>
              <a:t>gọi</a:t>
            </a:r>
            <a:r>
              <a:rPr lang="en-US" sz="1800" dirty="0"/>
              <a:t> </a:t>
            </a:r>
            <a:r>
              <a:rPr lang="en-US" sz="1800" dirty="0" err="1"/>
              <a:t>là</a:t>
            </a:r>
            <a:r>
              <a:rPr lang="en-US" sz="1800" dirty="0"/>
              <a:t> </a:t>
            </a:r>
            <a:r>
              <a:rPr lang="en-US" sz="1800" dirty="0" err="1"/>
              <a:t>quan</a:t>
            </a:r>
            <a:r>
              <a:rPr lang="en-US" sz="1800" dirty="0"/>
              <a:t> </a:t>
            </a:r>
            <a:r>
              <a:rPr lang="en-US" sz="1800" dirty="0" err="1"/>
              <a:t>hệ</a:t>
            </a:r>
            <a:r>
              <a:rPr lang="en-US" sz="1800" dirty="0"/>
              <a:t>)</a:t>
            </a:r>
          </a:p>
          <a:p>
            <a:pPr lvl="1">
              <a:lnSpc>
                <a:spcPct val="150000"/>
              </a:lnSpc>
              <a:buFontTx/>
              <a:buBlip>
                <a:blip r:embed="rId3"/>
              </a:buBlip>
            </a:pPr>
            <a:r>
              <a:rPr lang="en-US" sz="1800" dirty="0" err="1"/>
              <a:t>Mỗi</a:t>
            </a:r>
            <a:r>
              <a:rPr lang="en-US" sz="1800" dirty="0"/>
              <a:t> </a:t>
            </a:r>
            <a:r>
              <a:rPr lang="en-US" sz="1800" dirty="0" err="1"/>
              <a:t>hàng</a:t>
            </a:r>
            <a:r>
              <a:rPr lang="en-US" sz="1800" dirty="0"/>
              <a:t> </a:t>
            </a:r>
            <a:r>
              <a:rPr lang="en-US" sz="1800" dirty="0" err="1"/>
              <a:t>là</a:t>
            </a:r>
            <a:r>
              <a:rPr lang="en-US" sz="1800" dirty="0"/>
              <a:t> </a:t>
            </a:r>
            <a:r>
              <a:rPr lang="en-US" sz="1800" dirty="0" err="1"/>
              <a:t>một</a:t>
            </a:r>
            <a:r>
              <a:rPr lang="en-US" sz="1800" dirty="0"/>
              <a:t> </a:t>
            </a:r>
            <a:r>
              <a:rPr lang="en-US" sz="1800" dirty="0" err="1"/>
              <a:t>bản</a:t>
            </a:r>
            <a:r>
              <a:rPr lang="en-US" sz="1800" dirty="0"/>
              <a:t> </a:t>
            </a:r>
            <a:r>
              <a:rPr lang="en-US" sz="1800" dirty="0" err="1"/>
              <a:t>ghi</a:t>
            </a:r>
            <a:r>
              <a:rPr lang="en-US" sz="1800" dirty="0"/>
              <a:t> (record), </a:t>
            </a:r>
            <a:r>
              <a:rPr lang="en-US" sz="1800" dirty="0" err="1"/>
              <a:t>còn</a:t>
            </a:r>
            <a:r>
              <a:rPr lang="en-US" sz="1800" dirty="0"/>
              <a:t> </a:t>
            </a:r>
            <a:r>
              <a:rPr lang="en-US" sz="1800" dirty="0" err="1"/>
              <a:t>được</a:t>
            </a:r>
            <a:r>
              <a:rPr lang="en-US" sz="1800" dirty="0"/>
              <a:t> </a:t>
            </a:r>
            <a:r>
              <a:rPr lang="en-US" sz="1800" dirty="0" err="1"/>
              <a:t>gọi</a:t>
            </a:r>
            <a:r>
              <a:rPr lang="en-US" sz="1800" dirty="0"/>
              <a:t> </a:t>
            </a:r>
            <a:r>
              <a:rPr lang="en-US" sz="1800" dirty="0" err="1"/>
              <a:t>là</a:t>
            </a:r>
            <a:r>
              <a:rPr lang="en-US" sz="1800" dirty="0"/>
              <a:t> </a:t>
            </a:r>
            <a:r>
              <a:rPr lang="en-US" sz="1800" dirty="0" err="1"/>
              <a:t>bộ</a:t>
            </a:r>
            <a:r>
              <a:rPr lang="en-US" sz="1800" dirty="0"/>
              <a:t> (tuple)</a:t>
            </a:r>
          </a:p>
          <a:p>
            <a:pPr lvl="1">
              <a:lnSpc>
                <a:spcPct val="150000"/>
              </a:lnSpc>
              <a:buFontTx/>
              <a:buBlip>
                <a:blip r:embed="rId3"/>
              </a:buBlip>
            </a:pPr>
            <a:r>
              <a:rPr lang="en-US" sz="1800" dirty="0" err="1"/>
              <a:t>Mỗi</a:t>
            </a:r>
            <a:r>
              <a:rPr lang="en-US" sz="1800" dirty="0"/>
              <a:t> </a:t>
            </a:r>
            <a:r>
              <a:rPr lang="en-US" sz="1800" dirty="0" err="1"/>
              <a:t>cột</a:t>
            </a:r>
            <a:r>
              <a:rPr lang="en-US" sz="1800" dirty="0"/>
              <a:t> </a:t>
            </a:r>
            <a:r>
              <a:rPr lang="en-US" sz="1800" dirty="0" err="1"/>
              <a:t>là</a:t>
            </a:r>
            <a:r>
              <a:rPr lang="en-US" sz="1800" dirty="0"/>
              <a:t> </a:t>
            </a:r>
            <a:r>
              <a:rPr lang="en-US" sz="1800" dirty="0" err="1"/>
              <a:t>một</a:t>
            </a:r>
            <a:r>
              <a:rPr lang="en-US" sz="1800" dirty="0"/>
              <a:t> </a:t>
            </a:r>
            <a:r>
              <a:rPr lang="en-US" sz="1800" dirty="0" err="1"/>
              <a:t>thuộc</a:t>
            </a:r>
            <a:r>
              <a:rPr lang="en-US" sz="1800" dirty="0"/>
              <a:t> </a:t>
            </a:r>
            <a:r>
              <a:rPr lang="en-US" sz="1800" dirty="0" err="1"/>
              <a:t>tính</a:t>
            </a:r>
            <a:r>
              <a:rPr lang="en-US" sz="1800" dirty="0"/>
              <a:t>, </a:t>
            </a:r>
            <a:r>
              <a:rPr lang="en-US" sz="1800" dirty="0" err="1"/>
              <a:t>còn</a:t>
            </a:r>
            <a:r>
              <a:rPr lang="en-US" sz="1800" dirty="0"/>
              <a:t> </a:t>
            </a:r>
            <a:r>
              <a:rPr lang="en-US" sz="1800" dirty="0" err="1"/>
              <a:t>được</a:t>
            </a:r>
            <a:r>
              <a:rPr lang="en-US" sz="1800" dirty="0"/>
              <a:t> </a:t>
            </a:r>
            <a:r>
              <a:rPr lang="en-US" sz="1800" dirty="0" err="1"/>
              <a:t>gọi</a:t>
            </a:r>
            <a:r>
              <a:rPr lang="en-US" sz="1800" dirty="0"/>
              <a:t> </a:t>
            </a:r>
            <a:r>
              <a:rPr lang="en-US" sz="1800" dirty="0" err="1"/>
              <a:t>là</a:t>
            </a:r>
            <a:r>
              <a:rPr lang="en-US" sz="1800" dirty="0"/>
              <a:t> </a:t>
            </a:r>
            <a:r>
              <a:rPr lang="en-US" sz="1800" dirty="0" err="1"/>
              <a:t>trường</a:t>
            </a:r>
            <a:r>
              <a:rPr lang="en-US" sz="1800" dirty="0"/>
              <a:t> (field) </a:t>
            </a:r>
          </a:p>
          <a:p>
            <a:pPr>
              <a:lnSpc>
                <a:spcPct val="150000"/>
              </a:lnSpc>
              <a:buFontTx/>
              <a:buBlip>
                <a:blip r:embed="rId2"/>
              </a:buBlip>
            </a:pPr>
            <a:r>
              <a:rPr lang="en-US" sz="2000" dirty="0" err="1">
                <a:solidFill>
                  <a:srgbClr val="953735"/>
                </a:solidFill>
              </a:rPr>
              <a:t>Dữ</a:t>
            </a:r>
            <a:r>
              <a:rPr lang="en-US" sz="2000" dirty="0">
                <a:solidFill>
                  <a:srgbClr val="953735"/>
                </a:solidFill>
              </a:rPr>
              <a:t> </a:t>
            </a:r>
            <a:r>
              <a:rPr lang="en-US" sz="2000" dirty="0" err="1">
                <a:solidFill>
                  <a:srgbClr val="953735"/>
                </a:solidFill>
              </a:rPr>
              <a:t>liệu</a:t>
            </a:r>
            <a:r>
              <a:rPr lang="en-US" sz="2000" dirty="0">
                <a:solidFill>
                  <a:srgbClr val="953735"/>
                </a:solidFill>
              </a:rPr>
              <a:t> </a:t>
            </a:r>
            <a:r>
              <a:rPr lang="en-US" sz="2000" dirty="0" err="1">
                <a:solidFill>
                  <a:srgbClr val="953735"/>
                </a:solidFill>
              </a:rPr>
              <a:t>trong</a:t>
            </a:r>
            <a:r>
              <a:rPr lang="en-US" sz="2000" dirty="0">
                <a:solidFill>
                  <a:srgbClr val="953735"/>
                </a:solidFill>
              </a:rPr>
              <a:t> </a:t>
            </a:r>
            <a:r>
              <a:rPr lang="en-US" sz="2000" dirty="0" err="1">
                <a:solidFill>
                  <a:srgbClr val="953735"/>
                </a:solidFill>
              </a:rPr>
              <a:t>hai</a:t>
            </a:r>
            <a:r>
              <a:rPr lang="en-US" sz="2000" dirty="0">
                <a:solidFill>
                  <a:srgbClr val="953735"/>
                </a:solidFill>
              </a:rPr>
              <a:t> </a:t>
            </a:r>
            <a:r>
              <a:rPr lang="en-US" sz="2000" dirty="0" err="1">
                <a:solidFill>
                  <a:srgbClr val="953735"/>
                </a:solidFill>
              </a:rPr>
              <a:t>bảng</a:t>
            </a:r>
            <a:r>
              <a:rPr lang="en-US" sz="2000" dirty="0">
                <a:solidFill>
                  <a:srgbClr val="953735"/>
                </a:solidFill>
              </a:rPr>
              <a:t> </a:t>
            </a:r>
            <a:r>
              <a:rPr lang="en-US" sz="2000" dirty="0" err="1">
                <a:solidFill>
                  <a:srgbClr val="953735"/>
                </a:solidFill>
              </a:rPr>
              <a:t>liên</a:t>
            </a:r>
            <a:r>
              <a:rPr lang="en-US" sz="2000" dirty="0">
                <a:solidFill>
                  <a:srgbClr val="953735"/>
                </a:solidFill>
              </a:rPr>
              <a:t> </a:t>
            </a:r>
            <a:r>
              <a:rPr lang="en-US" sz="2000" dirty="0" err="1">
                <a:solidFill>
                  <a:srgbClr val="953735"/>
                </a:solidFill>
              </a:rPr>
              <a:t>hệ</a:t>
            </a:r>
            <a:r>
              <a:rPr lang="en-US" sz="2000" dirty="0">
                <a:solidFill>
                  <a:srgbClr val="953735"/>
                </a:solidFill>
              </a:rPr>
              <a:t> </a:t>
            </a:r>
            <a:r>
              <a:rPr lang="en-US" sz="2000" dirty="0" err="1">
                <a:solidFill>
                  <a:srgbClr val="953735"/>
                </a:solidFill>
              </a:rPr>
              <a:t>với</a:t>
            </a:r>
            <a:r>
              <a:rPr lang="en-US" sz="2000" dirty="0">
                <a:solidFill>
                  <a:srgbClr val="953735"/>
                </a:solidFill>
              </a:rPr>
              <a:t> </a:t>
            </a:r>
            <a:r>
              <a:rPr lang="en-US" sz="2000" dirty="0" err="1">
                <a:solidFill>
                  <a:srgbClr val="953735"/>
                </a:solidFill>
              </a:rPr>
              <a:t>nhau</a:t>
            </a:r>
            <a:r>
              <a:rPr lang="en-US" sz="2000" dirty="0">
                <a:solidFill>
                  <a:srgbClr val="953735"/>
                </a:solidFill>
              </a:rPr>
              <a:t> </a:t>
            </a:r>
            <a:r>
              <a:rPr lang="en-US" sz="2000" dirty="0" err="1">
                <a:solidFill>
                  <a:srgbClr val="953735"/>
                </a:solidFill>
              </a:rPr>
              <a:t>thông</a:t>
            </a:r>
            <a:r>
              <a:rPr lang="en-US" sz="2000" dirty="0">
                <a:solidFill>
                  <a:srgbClr val="953735"/>
                </a:solidFill>
              </a:rPr>
              <a:t> qua </a:t>
            </a:r>
            <a:r>
              <a:rPr lang="en-US" sz="2000" dirty="0" err="1">
                <a:solidFill>
                  <a:srgbClr val="953735"/>
                </a:solidFill>
              </a:rPr>
              <a:t>các</a:t>
            </a:r>
            <a:r>
              <a:rPr lang="en-US" sz="2000" dirty="0">
                <a:solidFill>
                  <a:srgbClr val="953735"/>
                </a:solidFill>
              </a:rPr>
              <a:t> </a:t>
            </a:r>
            <a:r>
              <a:rPr lang="en-US" sz="2000" dirty="0" err="1">
                <a:solidFill>
                  <a:srgbClr val="953735"/>
                </a:solidFill>
              </a:rPr>
              <a:t>cột</a:t>
            </a:r>
            <a:r>
              <a:rPr lang="en-US" sz="2000" dirty="0">
                <a:solidFill>
                  <a:srgbClr val="953735"/>
                </a:solidFill>
              </a:rPr>
              <a:t> </a:t>
            </a:r>
            <a:r>
              <a:rPr lang="en-US" sz="2000" dirty="0" err="1">
                <a:solidFill>
                  <a:srgbClr val="953735"/>
                </a:solidFill>
              </a:rPr>
              <a:t>chung</a:t>
            </a:r>
            <a:r>
              <a:rPr lang="en-US" sz="2000" dirty="0" smtClean="0">
                <a:solidFill>
                  <a:srgbClr val="953735"/>
                </a:solidFill>
              </a:rPr>
              <a:t>.</a:t>
            </a:r>
            <a:endParaRPr lang="en-US" sz="2000" dirty="0">
              <a:solidFill>
                <a:srgbClr val="953735"/>
              </a:solidFill>
            </a:endParaRPr>
          </a:p>
        </p:txBody>
      </p:sp>
    </p:spTree>
    <p:extLst>
      <p:ext uri="{BB962C8B-B14F-4D97-AF65-F5344CB8AC3E}">
        <p14:creationId xmlns:p14="http://schemas.microsoft.com/office/powerpoint/2010/main" val="3999408559"/>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Ví</a:t>
            </a:r>
            <a:r>
              <a:rPr lang="en-US" dirty="0" smtClean="0"/>
              <a:t> </a:t>
            </a:r>
            <a:r>
              <a:rPr lang="en-US" dirty="0" err="1" smtClean="0"/>
              <a:t>dụ</a:t>
            </a:r>
            <a:endParaRPr lang="en-US" dirty="0"/>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990600"/>
            <a:ext cx="7381875" cy="536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6728477"/>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khái</a:t>
            </a:r>
            <a:r>
              <a:rPr lang="en-US" dirty="0" smtClean="0"/>
              <a:t> </a:t>
            </a:r>
            <a:r>
              <a:rPr lang="en-US" dirty="0" err="1" smtClean="0"/>
              <a:t>niệm</a:t>
            </a:r>
            <a:r>
              <a:rPr lang="en-US" dirty="0" smtClean="0"/>
              <a:t> </a:t>
            </a:r>
            <a:r>
              <a:rPr lang="en-US" dirty="0" err="1" smtClean="0"/>
              <a:t>trong</a:t>
            </a:r>
            <a:r>
              <a:rPr lang="en-US" dirty="0" smtClean="0"/>
              <a:t> </a:t>
            </a:r>
            <a:r>
              <a:rPr lang="en-US" dirty="0" err="1" smtClean="0"/>
              <a:t>csdl</a:t>
            </a:r>
            <a:endParaRPr lang="en-US" dirty="0"/>
          </a:p>
        </p:txBody>
      </p:sp>
      <p:sp>
        <p:nvSpPr>
          <p:cNvPr id="4" name="Rectangle 3"/>
          <p:cNvSpPr>
            <a:spLocks noGrp="1" noChangeArrowheads="1"/>
          </p:cNvSpPr>
          <p:nvPr>
            <p:ph idx="1"/>
          </p:nvPr>
        </p:nvSpPr>
        <p:spPr/>
        <p:txBody>
          <a:bodyPr>
            <a:normAutofit/>
          </a:bodyPr>
          <a:lstStyle/>
          <a:p>
            <a:pPr lvl="1"/>
            <a:r>
              <a:rPr lang="en-US" sz="2400" dirty="0" smtClean="0">
                <a:latin typeface="Tahoma" pitchFamily="34" charset="0"/>
                <a:ea typeface="Tahoma" pitchFamily="34" charset="0"/>
                <a:cs typeface="Tahoma" pitchFamily="34" charset="0"/>
              </a:rPr>
              <a:t>Relational database</a:t>
            </a:r>
          </a:p>
          <a:p>
            <a:pPr lvl="1"/>
            <a:r>
              <a:rPr lang="en-US" sz="2400" dirty="0" smtClean="0">
                <a:solidFill>
                  <a:srgbClr val="FF0000"/>
                </a:solidFill>
                <a:latin typeface="Tahoma" pitchFamily="34" charset="0"/>
                <a:ea typeface="Tahoma" pitchFamily="34" charset="0"/>
                <a:cs typeface="Tahoma" pitchFamily="34" charset="0"/>
              </a:rPr>
              <a:t>Table – </a:t>
            </a:r>
            <a:r>
              <a:rPr lang="en-US" sz="2400" dirty="0" err="1" smtClean="0">
                <a:solidFill>
                  <a:srgbClr val="FF0000"/>
                </a:solidFill>
                <a:latin typeface="Tahoma" pitchFamily="34" charset="0"/>
                <a:ea typeface="Tahoma" pitchFamily="34" charset="0"/>
                <a:cs typeface="Tahoma" pitchFamily="34" charset="0"/>
              </a:rPr>
              <a:t>Bảng</a:t>
            </a:r>
            <a:endParaRPr lang="en-US" sz="2400" dirty="0" smtClean="0">
              <a:solidFill>
                <a:srgbClr val="FF0000"/>
              </a:solidFill>
              <a:latin typeface="Tahoma" pitchFamily="34" charset="0"/>
              <a:ea typeface="Tahoma" pitchFamily="34" charset="0"/>
              <a:cs typeface="Tahoma" pitchFamily="34" charset="0"/>
            </a:endParaRPr>
          </a:p>
          <a:p>
            <a:pPr lvl="1"/>
            <a:r>
              <a:rPr lang="en-US" sz="2400" dirty="0" smtClean="0">
                <a:solidFill>
                  <a:srgbClr val="FF0000"/>
                </a:solidFill>
                <a:latin typeface="Tahoma" pitchFamily="34" charset="0"/>
                <a:ea typeface="Tahoma" pitchFamily="34" charset="0"/>
                <a:cs typeface="Tahoma" pitchFamily="34" charset="0"/>
              </a:rPr>
              <a:t>Column – </a:t>
            </a:r>
            <a:r>
              <a:rPr lang="en-US" sz="2400" dirty="0" err="1" smtClean="0">
                <a:solidFill>
                  <a:srgbClr val="FF0000"/>
                </a:solidFill>
                <a:latin typeface="Tahoma" pitchFamily="34" charset="0"/>
                <a:ea typeface="Tahoma" pitchFamily="34" charset="0"/>
                <a:cs typeface="Tahoma" pitchFamily="34" charset="0"/>
              </a:rPr>
              <a:t>Cột</a:t>
            </a:r>
            <a:endParaRPr lang="en-US" sz="2400" dirty="0" smtClean="0">
              <a:solidFill>
                <a:srgbClr val="FF0000"/>
              </a:solidFill>
              <a:latin typeface="Tahoma" pitchFamily="34" charset="0"/>
              <a:ea typeface="Tahoma" pitchFamily="34" charset="0"/>
              <a:cs typeface="Tahoma" pitchFamily="34" charset="0"/>
            </a:endParaRPr>
          </a:p>
          <a:p>
            <a:pPr lvl="1"/>
            <a:r>
              <a:rPr lang="en-US" sz="2400" dirty="0" smtClean="0">
                <a:solidFill>
                  <a:srgbClr val="FF0000"/>
                </a:solidFill>
                <a:latin typeface="Tahoma" pitchFamily="34" charset="0"/>
                <a:ea typeface="Tahoma" pitchFamily="34" charset="0"/>
                <a:cs typeface="Tahoma" pitchFamily="34" charset="0"/>
              </a:rPr>
              <a:t>Row  - </a:t>
            </a:r>
            <a:r>
              <a:rPr lang="en-US" sz="2400" dirty="0" err="1" smtClean="0">
                <a:solidFill>
                  <a:srgbClr val="FF0000"/>
                </a:solidFill>
                <a:latin typeface="Tahoma" pitchFamily="34" charset="0"/>
                <a:ea typeface="Tahoma" pitchFamily="34" charset="0"/>
                <a:cs typeface="Tahoma" pitchFamily="34" charset="0"/>
              </a:rPr>
              <a:t>Hàng</a:t>
            </a:r>
            <a:r>
              <a:rPr lang="en-US" sz="2400" dirty="0" smtClean="0">
                <a:solidFill>
                  <a:srgbClr val="FF0000"/>
                </a:solidFill>
                <a:latin typeface="Tahoma" pitchFamily="34" charset="0"/>
                <a:ea typeface="Tahoma" pitchFamily="34" charset="0"/>
                <a:cs typeface="Tahoma" pitchFamily="34" charset="0"/>
              </a:rPr>
              <a:t> (</a:t>
            </a:r>
            <a:r>
              <a:rPr lang="en-US" sz="2400" dirty="0" err="1" smtClean="0">
                <a:solidFill>
                  <a:srgbClr val="FF0000"/>
                </a:solidFill>
                <a:latin typeface="Tahoma" pitchFamily="34" charset="0"/>
                <a:ea typeface="Tahoma" pitchFamily="34" charset="0"/>
                <a:cs typeface="Tahoma" pitchFamily="34" charset="0"/>
              </a:rPr>
              <a:t>bản</a:t>
            </a:r>
            <a:r>
              <a:rPr lang="en-US" sz="2400" dirty="0" smtClean="0">
                <a:solidFill>
                  <a:srgbClr val="FF0000"/>
                </a:solidFill>
                <a:latin typeface="Tahoma" pitchFamily="34" charset="0"/>
                <a:ea typeface="Tahoma" pitchFamily="34" charset="0"/>
                <a:cs typeface="Tahoma" pitchFamily="34" charset="0"/>
              </a:rPr>
              <a:t> </a:t>
            </a:r>
            <a:r>
              <a:rPr lang="en-US" sz="2400" dirty="0" err="1" smtClean="0">
                <a:solidFill>
                  <a:srgbClr val="FF0000"/>
                </a:solidFill>
                <a:latin typeface="Tahoma" pitchFamily="34" charset="0"/>
                <a:ea typeface="Tahoma" pitchFamily="34" charset="0"/>
                <a:cs typeface="Tahoma" pitchFamily="34" charset="0"/>
              </a:rPr>
              <a:t>ghi</a:t>
            </a:r>
            <a:r>
              <a:rPr lang="en-US" sz="2400" dirty="0" smtClean="0">
                <a:solidFill>
                  <a:srgbClr val="FF0000"/>
                </a:solidFill>
                <a:latin typeface="Tahoma" pitchFamily="34" charset="0"/>
                <a:ea typeface="Tahoma" pitchFamily="34" charset="0"/>
                <a:cs typeface="Tahoma" pitchFamily="34" charset="0"/>
              </a:rPr>
              <a:t>)</a:t>
            </a:r>
          </a:p>
          <a:p>
            <a:pPr lvl="1"/>
            <a:r>
              <a:rPr lang="en-US" sz="2400" dirty="0" smtClean="0">
                <a:latin typeface="Tahoma" pitchFamily="34" charset="0"/>
                <a:ea typeface="Tahoma" pitchFamily="34" charset="0"/>
                <a:cs typeface="Tahoma" pitchFamily="34" charset="0"/>
              </a:rPr>
              <a:t>Primary Key – </a:t>
            </a:r>
            <a:r>
              <a:rPr lang="en-US" sz="2400" dirty="0" err="1" smtClean="0">
                <a:latin typeface="Tahoma" pitchFamily="34" charset="0"/>
                <a:ea typeface="Tahoma" pitchFamily="34" charset="0"/>
                <a:cs typeface="Tahoma" pitchFamily="34" charset="0"/>
              </a:rPr>
              <a:t>Khoá</a:t>
            </a:r>
            <a:r>
              <a:rPr lang="en-US" sz="2400" dirty="0" smtClean="0">
                <a:latin typeface="Tahoma" pitchFamily="34" charset="0"/>
                <a:ea typeface="Tahoma" pitchFamily="34" charset="0"/>
                <a:cs typeface="Tahoma" pitchFamily="34" charset="0"/>
              </a:rPr>
              <a:t> </a:t>
            </a:r>
            <a:r>
              <a:rPr lang="en-US" sz="2400" dirty="0" err="1" smtClean="0">
                <a:latin typeface="Tahoma" pitchFamily="34" charset="0"/>
                <a:ea typeface="Tahoma" pitchFamily="34" charset="0"/>
                <a:cs typeface="Tahoma" pitchFamily="34" charset="0"/>
              </a:rPr>
              <a:t>chính</a:t>
            </a:r>
            <a:endParaRPr lang="en-US" sz="2400" dirty="0" smtClean="0">
              <a:latin typeface="Tahoma" pitchFamily="34" charset="0"/>
              <a:ea typeface="Tahoma" pitchFamily="34" charset="0"/>
              <a:cs typeface="Tahoma" pitchFamily="34" charset="0"/>
            </a:endParaRPr>
          </a:p>
          <a:p>
            <a:pPr lvl="1"/>
            <a:r>
              <a:rPr lang="en-US" sz="2400" dirty="0" smtClean="0">
                <a:latin typeface="Tahoma" pitchFamily="34" charset="0"/>
                <a:ea typeface="Tahoma" pitchFamily="34" charset="0"/>
                <a:cs typeface="Tahoma" pitchFamily="34" charset="0"/>
              </a:rPr>
              <a:t>Unique Key – </a:t>
            </a:r>
            <a:r>
              <a:rPr lang="en-US" sz="2400" dirty="0" err="1" smtClean="0">
                <a:latin typeface="Tahoma" pitchFamily="34" charset="0"/>
                <a:ea typeface="Tahoma" pitchFamily="34" charset="0"/>
                <a:cs typeface="Tahoma" pitchFamily="34" charset="0"/>
              </a:rPr>
              <a:t>Khoá</a:t>
            </a:r>
            <a:r>
              <a:rPr lang="en-US" sz="2400" dirty="0" smtClean="0">
                <a:latin typeface="Tahoma" pitchFamily="34" charset="0"/>
                <a:ea typeface="Tahoma" pitchFamily="34" charset="0"/>
                <a:cs typeface="Tahoma" pitchFamily="34" charset="0"/>
              </a:rPr>
              <a:t> </a:t>
            </a:r>
            <a:r>
              <a:rPr lang="en-US" sz="2400" dirty="0" err="1" smtClean="0">
                <a:latin typeface="Tahoma" pitchFamily="34" charset="0"/>
                <a:ea typeface="Tahoma" pitchFamily="34" charset="0"/>
                <a:cs typeface="Tahoma" pitchFamily="34" charset="0"/>
              </a:rPr>
              <a:t>duy</a:t>
            </a:r>
            <a:r>
              <a:rPr lang="en-US" sz="2400" dirty="0" smtClean="0">
                <a:latin typeface="Tahoma" pitchFamily="34" charset="0"/>
                <a:ea typeface="Tahoma" pitchFamily="34" charset="0"/>
                <a:cs typeface="Tahoma" pitchFamily="34" charset="0"/>
              </a:rPr>
              <a:t> </a:t>
            </a:r>
            <a:r>
              <a:rPr lang="en-US" sz="2400" dirty="0" err="1" smtClean="0">
                <a:latin typeface="Tahoma" pitchFamily="34" charset="0"/>
                <a:ea typeface="Tahoma" pitchFamily="34" charset="0"/>
                <a:cs typeface="Tahoma" pitchFamily="34" charset="0"/>
              </a:rPr>
              <a:t>nhất</a:t>
            </a:r>
            <a:endParaRPr lang="en-US" sz="2400" dirty="0" smtClean="0">
              <a:latin typeface="Tahoma" pitchFamily="34" charset="0"/>
              <a:ea typeface="Tahoma" pitchFamily="34" charset="0"/>
              <a:cs typeface="Tahoma" pitchFamily="34" charset="0"/>
            </a:endParaRPr>
          </a:p>
          <a:p>
            <a:pPr lvl="1"/>
            <a:r>
              <a:rPr lang="en-US" sz="2400" dirty="0" smtClean="0">
                <a:latin typeface="Tahoma" pitchFamily="34" charset="0"/>
                <a:ea typeface="Tahoma" pitchFamily="34" charset="0"/>
                <a:cs typeface="Tahoma" pitchFamily="34" charset="0"/>
              </a:rPr>
              <a:t>Index – </a:t>
            </a:r>
            <a:r>
              <a:rPr lang="en-US" sz="2400" dirty="0" err="1" smtClean="0">
                <a:latin typeface="Tahoma" pitchFamily="34" charset="0"/>
                <a:ea typeface="Tahoma" pitchFamily="34" charset="0"/>
                <a:cs typeface="Tahoma" pitchFamily="34" charset="0"/>
              </a:rPr>
              <a:t>Chỉ</a:t>
            </a:r>
            <a:r>
              <a:rPr lang="en-US" sz="2400" dirty="0" smtClean="0">
                <a:latin typeface="Tahoma" pitchFamily="34" charset="0"/>
                <a:ea typeface="Tahoma" pitchFamily="34" charset="0"/>
                <a:cs typeface="Tahoma" pitchFamily="34" charset="0"/>
              </a:rPr>
              <a:t> </a:t>
            </a:r>
            <a:r>
              <a:rPr lang="en-US" sz="2400" dirty="0" err="1" smtClean="0">
                <a:latin typeface="Tahoma" pitchFamily="34" charset="0"/>
                <a:ea typeface="Tahoma" pitchFamily="34" charset="0"/>
                <a:cs typeface="Tahoma" pitchFamily="34" charset="0"/>
              </a:rPr>
              <a:t>mục</a:t>
            </a:r>
            <a:endParaRPr lang="en-US" sz="2400" dirty="0" smtClean="0">
              <a:latin typeface="Tahoma" pitchFamily="34" charset="0"/>
              <a:ea typeface="Tahoma" pitchFamily="34" charset="0"/>
              <a:cs typeface="Tahoma" pitchFamily="34" charset="0"/>
            </a:endParaRPr>
          </a:p>
          <a:p>
            <a:pPr lvl="1"/>
            <a:r>
              <a:rPr lang="en-US" dirty="0" err="1" smtClean="0">
                <a:latin typeface="Tahoma" pitchFamily="34" charset="0"/>
                <a:ea typeface="Tahoma" pitchFamily="34" charset="0"/>
                <a:cs typeface="Tahoma" pitchFamily="34" charset="0"/>
              </a:rPr>
              <a:t>Quan</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hệ</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một</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một</a:t>
            </a:r>
            <a:r>
              <a:rPr lang="en-US" dirty="0" smtClean="0">
                <a:latin typeface="Tahoma" pitchFamily="34" charset="0"/>
                <a:ea typeface="Tahoma" pitchFamily="34" charset="0"/>
                <a:cs typeface="Tahoma" pitchFamily="34" charset="0"/>
              </a:rPr>
              <a:t> (1-1)</a:t>
            </a:r>
          </a:p>
          <a:p>
            <a:pPr lvl="1"/>
            <a:r>
              <a:rPr lang="en-US" dirty="0" err="1" smtClean="0">
                <a:latin typeface="Tahoma" pitchFamily="34" charset="0"/>
                <a:ea typeface="Tahoma" pitchFamily="34" charset="0"/>
                <a:cs typeface="Tahoma" pitchFamily="34" charset="0"/>
              </a:rPr>
              <a:t>Quan</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hệ</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một</a:t>
            </a:r>
            <a:r>
              <a:rPr lang="en-US" dirty="0" smtClean="0">
                <a:latin typeface="Tahoma" pitchFamily="34" charset="0"/>
                <a:ea typeface="Tahoma" pitchFamily="34" charset="0"/>
                <a:cs typeface="Tahoma" pitchFamily="34" charset="0"/>
              </a:rPr>
              <a:t> – </a:t>
            </a:r>
            <a:r>
              <a:rPr lang="en-US" dirty="0" err="1" smtClean="0">
                <a:latin typeface="Tahoma" pitchFamily="34" charset="0"/>
                <a:ea typeface="Tahoma" pitchFamily="34" charset="0"/>
                <a:cs typeface="Tahoma" pitchFamily="34" charset="0"/>
              </a:rPr>
              <a:t>nhiều</a:t>
            </a:r>
            <a:r>
              <a:rPr lang="en-US" dirty="0" smtClean="0">
                <a:latin typeface="Tahoma" pitchFamily="34" charset="0"/>
                <a:ea typeface="Tahoma" pitchFamily="34" charset="0"/>
                <a:cs typeface="Tahoma" pitchFamily="34" charset="0"/>
              </a:rPr>
              <a:t> (1-N)</a:t>
            </a:r>
            <a:endParaRPr lang="en-US" dirty="0">
              <a:latin typeface="Tahoma" pitchFamily="34" charset="0"/>
              <a:ea typeface="Tahoma" pitchFamily="34" charset="0"/>
              <a:cs typeface="Tahoma" pitchFamily="34" charset="0"/>
            </a:endParaRPr>
          </a:p>
          <a:p>
            <a:pPr lvl="1"/>
            <a:r>
              <a:rPr lang="en-US" sz="2400" dirty="0" err="1" smtClean="0">
                <a:latin typeface="Tahoma" pitchFamily="34" charset="0"/>
                <a:ea typeface="Tahoma" pitchFamily="34" charset="0"/>
                <a:cs typeface="Tahoma" pitchFamily="34" charset="0"/>
              </a:rPr>
              <a:t>Quan</a:t>
            </a:r>
            <a:r>
              <a:rPr lang="en-US" sz="2400" dirty="0" smtClean="0">
                <a:latin typeface="Tahoma" pitchFamily="34" charset="0"/>
                <a:ea typeface="Tahoma" pitchFamily="34" charset="0"/>
                <a:cs typeface="Tahoma" pitchFamily="34" charset="0"/>
              </a:rPr>
              <a:t> </a:t>
            </a:r>
            <a:r>
              <a:rPr lang="en-US" sz="2400" dirty="0" err="1" smtClean="0">
                <a:latin typeface="Tahoma" pitchFamily="34" charset="0"/>
                <a:ea typeface="Tahoma" pitchFamily="34" charset="0"/>
                <a:cs typeface="Tahoma" pitchFamily="34" charset="0"/>
              </a:rPr>
              <a:t>hệ</a:t>
            </a:r>
            <a:r>
              <a:rPr lang="en-US" sz="2400" dirty="0" smtClean="0">
                <a:latin typeface="Tahoma" pitchFamily="34" charset="0"/>
                <a:ea typeface="Tahoma" pitchFamily="34" charset="0"/>
                <a:cs typeface="Tahoma" pitchFamily="34" charset="0"/>
              </a:rPr>
              <a:t> </a:t>
            </a:r>
            <a:r>
              <a:rPr lang="en-US" sz="2400" dirty="0" err="1" smtClean="0">
                <a:latin typeface="Tahoma" pitchFamily="34" charset="0"/>
                <a:ea typeface="Tahoma" pitchFamily="34" charset="0"/>
                <a:cs typeface="Tahoma" pitchFamily="34" charset="0"/>
              </a:rPr>
              <a:t>nhiều</a:t>
            </a:r>
            <a:r>
              <a:rPr lang="en-US" sz="2400" dirty="0" smtClean="0">
                <a:latin typeface="Tahoma" pitchFamily="34" charset="0"/>
                <a:ea typeface="Tahoma" pitchFamily="34" charset="0"/>
                <a:cs typeface="Tahoma" pitchFamily="34" charset="0"/>
              </a:rPr>
              <a:t> </a:t>
            </a:r>
            <a:r>
              <a:rPr lang="en-US" sz="2400" dirty="0" err="1" smtClean="0">
                <a:latin typeface="Tahoma" pitchFamily="34" charset="0"/>
                <a:ea typeface="Tahoma" pitchFamily="34" charset="0"/>
                <a:cs typeface="Tahoma" pitchFamily="34" charset="0"/>
              </a:rPr>
              <a:t>nhiều</a:t>
            </a:r>
            <a:r>
              <a:rPr lang="en-US" sz="2400" dirty="0" smtClean="0">
                <a:latin typeface="Tahoma" pitchFamily="34" charset="0"/>
                <a:ea typeface="Tahoma" pitchFamily="34" charset="0"/>
                <a:cs typeface="Tahoma" pitchFamily="34" charset="0"/>
              </a:rPr>
              <a:t> (N-N)</a:t>
            </a:r>
          </a:p>
          <a:p>
            <a:pPr marL="457200" lvl="1" indent="0">
              <a:buNone/>
            </a:pPr>
            <a:endParaRPr lang="en-US" sz="2400" dirty="0" smtClean="0">
              <a:latin typeface="Tahoma" pitchFamily="34" charset="0"/>
              <a:ea typeface="Tahoma" pitchFamily="34" charset="0"/>
              <a:cs typeface="Tahoma" pitchFamily="34" charset="0"/>
            </a:endParaRPr>
          </a:p>
          <a:p>
            <a:endParaRPr lang="en-US" sz="2400" dirty="0" smtClean="0">
              <a:latin typeface="Tahoma" pitchFamily="34" charset="0"/>
              <a:ea typeface="Tahoma" pitchFamily="34" charset="0"/>
              <a:cs typeface="Tahoma" pitchFamily="34" charset="0"/>
            </a:endParaRPr>
          </a:p>
          <a:p>
            <a:endParaRPr lang="en-US" sz="2800" dirty="0" smtClean="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613075992"/>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419600" y="4953000"/>
            <a:ext cx="4343400" cy="990600"/>
          </a:xfrm>
        </p:spPr>
        <p:txBody>
          <a:bodyPr>
            <a:normAutofit fontScale="92500" lnSpcReduction="10000"/>
          </a:bodyPr>
          <a:lstStyle/>
          <a:p>
            <a:r>
              <a:rPr lang="en-US" dirty="0" err="1" smtClean="0"/>
              <a:t>Bài</a:t>
            </a:r>
            <a:r>
              <a:rPr lang="en-US" dirty="0" smtClean="0"/>
              <a:t> 1: TỔNG QUAN VỀ CƠ SỞ DỮ LIỆU</a:t>
            </a:r>
          </a:p>
          <a:p>
            <a:r>
              <a:rPr lang="en-US" dirty="0"/>
              <a:t>Phần 2</a:t>
            </a:r>
            <a:endParaRPr lang="en-US" dirty="0"/>
          </a:p>
        </p:txBody>
      </p:sp>
      <p:sp>
        <p:nvSpPr>
          <p:cNvPr id="11" name="Title 10"/>
          <p:cNvSpPr>
            <a:spLocks noGrp="1"/>
          </p:cNvSpPr>
          <p:nvPr>
            <p:ph type="title"/>
          </p:nvPr>
        </p:nvSpPr>
        <p:spPr/>
        <p:txBody>
          <a:bodyPr/>
          <a:lstStyle/>
          <a:p>
            <a:r>
              <a:rPr lang="en-US" dirty="0" smtClean="0"/>
              <a:t>CƠ SỞ DỮ LIỆU</a:t>
            </a:r>
            <a:endParaRPr lang="en-US" dirty="0"/>
          </a:p>
        </p:txBody>
      </p:sp>
      <p:pic>
        <p:nvPicPr>
          <p:cNvPr id="13" name="Picture Placeholder 1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3636" b="13636"/>
          <a:stretch>
            <a:fillRect/>
          </a:stretch>
        </p:blipFill>
        <p:spPr/>
      </p:pic>
    </p:spTree>
    <p:extLst>
      <p:ext uri="{BB962C8B-B14F-4D97-AF65-F5344CB8AC3E}">
        <p14:creationId xmlns:p14="http://schemas.microsoft.com/office/powerpoint/2010/main" val="1233667329"/>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2209800"/>
            <a:ext cx="7772400" cy="1362075"/>
          </a:xfrm>
        </p:spPr>
        <p:txBody>
          <a:bodyPr/>
          <a:lstStyle/>
          <a:p>
            <a:pPr algn="ctr"/>
            <a:r>
              <a:rPr lang="en-US" dirty="0" err="1" smtClean="0"/>
              <a:t>Hệ</a:t>
            </a:r>
            <a:r>
              <a:rPr lang="en-US" dirty="0" smtClean="0"/>
              <a:t> </a:t>
            </a:r>
            <a:r>
              <a:rPr lang="en-US" dirty="0" err="1" smtClean="0"/>
              <a:t>quản</a:t>
            </a:r>
            <a:r>
              <a:rPr lang="en-US" dirty="0" smtClean="0"/>
              <a:t> </a:t>
            </a:r>
            <a:r>
              <a:rPr lang="en-US" dirty="0" err="1" smtClean="0"/>
              <a:t>trị</a:t>
            </a:r>
            <a:r>
              <a:rPr lang="en-US" dirty="0" smtClean="0"/>
              <a:t> </a:t>
            </a:r>
            <a:r>
              <a:rPr lang="en-US" dirty="0" err="1" smtClean="0"/>
              <a:t>csdl</a:t>
            </a:r>
            <a:r>
              <a:rPr lang="en-US" dirty="0" smtClean="0"/>
              <a:t> </a:t>
            </a:r>
            <a:r>
              <a:rPr lang="en-US" dirty="0" err="1" smtClean="0"/>
              <a:t>và</a:t>
            </a:r>
            <a:r>
              <a:rPr lang="en-US" dirty="0" smtClean="0"/>
              <a:t> </a:t>
            </a:r>
            <a:r>
              <a:rPr lang="en-US" dirty="0" err="1" smtClean="0"/>
              <a:t>hệ</a:t>
            </a:r>
            <a:r>
              <a:rPr lang="en-US" dirty="0" smtClean="0"/>
              <a:t> </a:t>
            </a:r>
            <a:r>
              <a:rPr lang="en-US" dirty="0" err="1" smtClean="0"/>
              <a:t>quản</a:t>
            </a:r>
            <a:r>
              <a:rPr lang="en-US" dirty="0" smtClean="0"/>
              <a:t> </a:t>
            </a:r>
            <a:r>
              <a:rPr lang="en-US" dirty="0" err="1" smtClean="0"/>
              <a:t>trị</a:t>
            </a:r>
            <a:r>
              <a:rPr lang="en-US" dirty="0" smtClean="0"/>
              <a:t> </a:t>
            </a:r>
            <a:r>
              <a:rPr lang="en-US" dirty="0" err="1" smtClean="0"/>
              <a:t>csdl</a:t>
            </a:r>
            <a:r>
              <a:rPr lang="en-US" dirty="0" smtClean="0"/>
              <a:t> </a:t>
            </a:r>
            <a:r>
              <a:rPr lang="en-US" dirty="0" err="1" smtClean="0"/>
              <a:t>quan</a:t>
            </a:r>
            <a:r>
              <a:rPr lang="en-US" dirty="0" smtClean="0"/>
              <a:t> </a:t>
            </a:r>
            <a:r>
              <a:rPr lang="en-US" dirty="0" err="1" smtClean="0"/>
              <a:t>hệ</a:t>
            </a:r>
            <a:endParaRPr lang="en-US" dirty="0"/>
          </a:p>
        </p:txBody>
      </p:sp>
    </p:spTree>
    <p:extLst>
      <p:ext uri="{BB962C8B-B14F-4D97-AF65-F5344CB8AC3E}">
        <p14:creationId xmlns:p14="http://schemas.microsoft.com/office/powerpoint/2010/main" val="281936130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Title 5"/>
          <p:cNvSpPr>
            <a:spLocks noGrp="1"/>
          </p:cNvSpPr>
          <p:nvPr>
            <p:ph type="title"/>
          </p:nvPr>
        </p:nvSpPr>
        <p:spPr/>
        <p:txBody>
          <a:bodyPr/>
          <a:lstStyle/>
          <a:p>
            <a:r>
              <a:rPr lang="en-US" smtClean="0"/>
              <a:t>Hệ quản trị CSDL</a:t>
            </a:r>
          </a:p>
        </p:txBody>
      </p:sp>
      <p:sp>
        <p:nvSpPr>
          <p:cNvPr id="38914" name="Content Placeholder 6"/>
          <p:cNvSpPr>
            <a:spLocks noGrp="1"/>
          </p:cNvSpPr>
          <p:nvPr>
            <p:ph idx="1"/>
          </p:nvPr>
        </p:nvSpPr>
        <p:spPr>
          <a:xfrm>
            <a:off x="457200" y="1143000"/>
            <a:ext cx="8229600" cy="4754563"/>
          </a:xfrm>
        </p:spPr>
        <p:txBody>
          <a:bodyPr>
            <a:normAutofit/>
          </a:bodyPr>
          <a:lstStyle/>
          <a:p>
            <a:pPr>
              <a:lnSpc>
                <a:spcPct val="150000"/>
              </a:lnSpc>
              <a:buFontTx/>
              <a:buBlip>
                <a:blip r:embed="rId2"/>
              </a:buBlip>
            </a:pPr>
            <a:r>
              <a:rPr lang="en-US" sz="2000" dirty="0" err="1" smtClean="0">
                <a:solidFill>
                  <a:srgbClr val="953735"/>
                </a:solidFill>
              </a:rPr>
              <a:t>Hệ</a:t>
            </a:r>
            <a:r>
              <a:rPr lang="en-US" sz="2000" dirty="0" smtClean="0">
                <a:solidFill>
                  <a:srgbClr val="953735"/>
                </a:solidFill>
              </a:rPr>
              <a:t> </a:t>
            </a:r>
            <a:r>
              <a:rPr lang="en-US" sz="2000" dirty="0" err="1" smtClean="0">
                <a:solidFill>
                  <a:srgbClr val="953735"/>
                </a:solidFill>
              </a:rPr>
              <a:t>quản</a:t>
            </a:r>
            <a:r>
              <a:rPr lang="en-US" sz="2000" dirty="0" smtClean="0">
                <a:solidFill>
                  <a:srgbClr val="953735"/>
                </a:solidFill>
              </a:rPr>
              <a:t> </a:t>
            </a:r>
            <a:r>
              <a:rPr lang="en-US" sz="2000" dirty="0" err="1" smtClean="0">
                <a:solidFill>
                  <a:srgbClr val="953735"/>
                </a:solidFill>
              </a:rPr>
              <a:t>trị</a:t>
            </a:r>
            <a:r>
              <a:rPr lang="en-US" sz="2000" dirty="0" smtClean="0">
                <a:solidFill>
                  <a:srgbClr val="953735"/>
                </a:solidFill>
              </a:rPr>
              <a:t> CSDL (</a:t>
            </a:r>
            <a:r>
              <a:rPr lang="en-US" sz="2000" dirty="0" err="1" smtClean="0">
                <a:solidFill>
                  <a:srgbClr val="0000CC"/>
                </a:solidFill>
              </a:rPr>
              <a:t>DataBase</a:t>
            </a:r>
            <a:r>
              <a:rPr lang="en-US" sz="2000" dirty="0" smtClean="0">
                <a:solidFill>
                  <a:srgbClr val="0000CC"/>
                </a:solidFill>
              </a:rPr>
              <a:t> Management System – DBMS</a:t>
            </a:r>
            <a:r>
              <a:rPr lang="en-US" sz="2000" dirty="0" smtClean="0">
                <a:solidFill>
                  <a:srgbClr val="953735"/>
                </a:solidFill>
              </a:rPr>
              <a:t>) </a:t>
            </a:r>
            <a:r>
              <a:rPr lang="en-US" sz="2000" dirty="0" err="1" smtClean="0">
                <a:solidFill>
                  <a:srgbClr val="953735"/>
                </a:solidFill>
              </a:rPr>
              <a:t>là</a:t>
            </a:r>
            <a:r>
              <a:rPr lang="en-US" sz="2000" dirty="0" smtClean="0">
                <a:solidFill>
                  <a:srgbClr val="953735"/>
                </a:solidFill>
              </a:rPr>
              <a:t> </a:t>
            </a:r>
            <a:r>
              <a:rPr lang="en-US" sz="2000" dirty="0" err="1" smtClean="0">
                <a:solidFill>
                  <a:srgbClr val="953735"/>
                </a:solidFill>
              </a:rPr>
              <a:t>các</a:t>
            </a:r>
            <a:r>
              <a:rPr lang="en-US" sz="2000" dirty="0" smtClean="0">
                <a:solidFill>
                  <a:srgbClr val="953735"/>
                </a:solidFill>
              </a:rPr>
              <a:t> </a:t>
            </a:r>
            <a:r>
              <a:rPr lang="en-US" sz="2000" dirty="0" err="1" smtClean="0">
                <a:solidFill>
                  <a:srgbClr val="953735"/>
                </a:solidFill>
              </a:rPr>
              <a:t>phần</a:t>
            </a:r>
            <a:r>
              <a:rPr lang="en-US" sz="2000" dirty="0" smtClean="0">
                <a:solidFill>
                  <a:srgbClr val="953735"/>
                </a:solidFill>
              </a:rPr>
              <a:t> </a:t>
            </a:r>
            <a:r>
              <a:rPr lang="en-US" sz="2000" dirty="0" err="1" smtClean="0">
                <a:solidFill>
                  <a:srgbClr val="953735"/>
                </a:solidFill>
              </a:rPr>
              <a:t>mềm</a:t>
            </a:r>
            <a:r>
              <a:rPr lang="en-US" sz="2000" dirty="0" smtClean="0">
                <a:solidFill>
                  <a:srgbClr val="953735"/>
                </a:solidFill>
              </a:rPr>
              <a:t> </a:t>
            </a:r>
            <a:r>
              <a:rPr lang="en-US" sz="2000" dirty="0" err="1" smtClean="0">
                <a:solidFill>
                  <a:srgbClr val="953735"/>
                </a:solidFill>
              </a:rPr>
              <a:t>giúp</a:t>
            </a:r>
            <a:r>
              <a:rPr lang="en-US" sz="2000" dirty="0" smtClean="0">
                <a:solidFill>
                  <a:srgbClr val="953735"/>
                </a:solidFill>
              </a:rPr>
              <a:t> </a:t>
            </a:r>
            <a:r>
              <a:rPr lang="en-US" sz="2000" dirty="0" err="1" smtClean="0">
                <a:solidFill>
                  <a:srgbClr val="953735"/>
                </a:solidFill>
              </a:rPr>
              <a:t>tạo</a:t>
            </a:r>
            <a:r>
              <a:rPr lang="en-US" sz="2000" dirty="0" smtClean="0">
                <a:solidFill>
                  <a:srgbClr val="953735"/>
                </a:solidFill>
              </a:rPr>
              <a:t> </a:t>
            </a:r>
            <a:r>
              <a:rPr lang="en-US" sz="2000" dirty="0" err="1" smtClean="0">
                <a:solidFill>
                  <a:srgbClr val="953735"/>
                </a:solidFill>
              </a:rPr>
              <a:t>các</a:t>
            </a:r>
            <a:r>
              <a:rPr lang="en-US" sz="2000" dirty="0" smtClean="0">
                <a:solidFill>
                  <a:srgbClr val="953735"/>
                </a:solidFill>
              </a:rPr>
              <a:t> CSDL </a:t>
            </a:r>
            <a:r>
              <a:rPr lang="en-US" sz="2000" dirty="0" err="1" smtClean="0">
                <a:solidFill>
                  <a:srgbClr val="953735"/>
                </a:solidFill>
              </a:rPr>
              <a:t>và</a:t>
            </a:r>
            <a:r>
              <a:rPr lang="en-US" sz="2000" dirty="0" smtClean="0">
                <a:solidFill>
                  <a:srgbClr val="953735"/>
                </a:solidFill>
              </a:rPr>
              <a:t> </a:t>
            </a:r>
            <a:r>
              <a:rPr lang="en-US" sz="2000" dirty="0" err="1" smtClean="0">
                <a:solidFill>
                  <a:srgbClr val="953735"/>
                </a:solidFill>
              </a:rPr>
              <a:t>cung</a:t>
            </a:r>
            <a:r>
              <a:rPr lang="en-US" sz="2000" dirty="0" smtClean="0">
                <a:solidFill>
                  <a:srgbClr val="953735"/>
                </a:solidFill>
              </a:rPr>
              <a:t> </a:t>
            </a:r>
            <a:r>
              <a:rPr lang="en-US" sz="2000" dirty="0" err="1" smtClean="0">
                <a:solidFill>
                  <a:srgbClr val="953735"/>
                </a:solidFill>
              </a:rPr>
              <a:t>cấp</a:t>
            </a:r>
            <a:r>
              <a:rPr lang="en-US" sz="2000" dirty="0" smtClean="0">
                <a:solidFill>
                  <a:srgbClr val="953735"/>
                </a:solidFill>
              </a:rPr>
              <a:t> </a:t>
            </a:r>
            <a:r>
              <a:rPr lang="en-US" sz="2000" dirty="0" err="1" smtClean="0">
                <a:solidFill>
                  <a:srgbClr val="953735"/>
                </a:solidFill>
              </a:rPr>
              <a:t>cơ</a:t>
            </a:r>
            <a:r>
              <a:rPr lang="en-US" sz="2000" dirty="0" smtClean="0">
                <a:solidFill>
                  <a:srgbClr val="953735"/>
                </a:solidFill>
              </a:rPr>
              <a:t> </a:t>
            </a:r>
            <a:r>
              <a:rPr lang="en-US" sz="2000" dirty="0" err="1" smtClean="0">
                <a:solidFill>
                  <a:srgbClr val="953735"/>
                </a:solidFill>
              </a:rPr>
              <a:t>chế</a:t>
            </a:r>
            <a:r>
              <a:rPr lang="en-US" sz="2000" dirty="0" smtClean="0">
                <a:solidFill>
                  <a:srgbClr val="953735"/>
                </a:solidFill>
              </a:rPr>
              <a:t> </a:t>
            </a:r>
            <a:r>
              <a:rPr lang="en-US" sz="2000" dirty="0" err="1" smtClean="0">
                <a:solidFill>
                  <a:srgbClr val="953735"/>
                </a:solidFill>
              </a:rPr>
              <a:t>lưu</a:t>
            </a:r>
            <a:r>
              <a:rPr lang="en-US" sz="2000" dirty="0" smtClean="0">
                <a:solidFill>
                  <a:srgbClr val="953735"/>
                </a:solidFill>
              </a:rPr>
              <a:t> </a:t>
            </a:r>
            <a:r>
              <a:rPr lang="en-US" sz="2000" dirty="0" err="1" smtClean="0">
                <a:solidFill>
                  <a:srgbClr val="953735"/>
                </a:solidFill>
              </a:rPr>
              <a:t>trữ</a:t>
            </a:r>
            <a:r>
              <a:rPr lang="en-US" sz="2000" dirty="0" smtClean="0">
                <a:solidFill>
                  <a:srgbClr val="953735"/>
                </a:solidFill>
              </a:rPr>
              <a:t>, </a:t>
            </a:r>
            <a:r>
              <a:rPr lang="en-US" sz="2000" dirty="0" err="1" smtClean="0">
                <a:solidFill>
                  <a:srgbClr val="953735"/>
                </a:solidFill>
              </a:rPr>
              <a:t>truy</a:t>
            </a:r>
            <a:r>
              <a:rPr lang="en-US" sz="2000" dirty="0" smtClean="0">
                <a:solidFill>
                  <a:srgbClr val="953735"/>
                </a:solidFill>
              </a:rPr>
              <a:t> </a:t>
            </a:r>
            <a:r>
              <a:rPr lang="en-US" sz="2000" dirty="0" err="1" smtClean="0">
                <a:solidFill>
                  <a:srgbClr val="953735"/>
                </a:solidFill>
              </a:rPr>
              <a:t>cập</a:t>
            </a:r>
            <a:r>
              <a:rPr lang="en-US" sz="2000" dirty="0" smtClean="0">
                <a:solidFill>
                  <a:srgbClr val="953735"/>
                </a:solidFill>
              </a:rPr>
              <a:t> </a:t>
            </a:r>
            <a:r>
              <a:rPr lang="en-US" sz="2000" dirty="0" err="1" smtClean="0">
                <a:solidFill>
                  <a:srgbClr val="953735"/>
                </a:solidFill>
              </a:rPr>
              <a:t>theo</a:t>
            </a:r>
            <a:r>
              <a:rPr lang="en-US" sz="2000" dirty="0" smtClean="0">
                <a:solidFill>
                  <a:srgbClr val="953735"/>
                </a:solidFill>
              </a:rPr>
              <a:t> </a:t>
            </a:r>
            <a:r>
              <a:rPr lang="en-US" sz="2000" dirty="0" err="1" smtClean="0">
                <a:solidFill>
                  <a:srgbClr val="953735"/>
                </a:solidFill>
              </a:rPr>
              <a:t>các</a:t>
            </a:r>
            <a:r>
              <a:rPr lang="en-US" sz="2000" dirty="0" smtClean="0">
                <a:solidFill>
                  <a:srgbClr val="953735"/>
                </a:solidFill>
              </a:rPr>
              <a:t> </a:t>
            </a:r>
            <a:r>
              <a:rPr lang="en-US" sz="2000" dirty="0" err="1" smtClean="0">
                <a:solidFill>
                  <a:srgbClr val="953735"/>
                </a:solidFill>
              </a:rPr>
              <a:t>mô</a:t>
            </a:r>
            <a:r>
              <a:rPr lang="en-US" sz="2000" dirty="0" smtClean="0">
                <a:solidFill>
                  <a:srgbClr val="953735"/>
                </a:solidFill>
              </a:rPr>
              <a:t> </a:t>
            </a:r>
            <a:r>
              <a:rPr lang="en-US" sz="2000" dirty="0" err="1" smtClean="0">
                <a:solidFill>
                  <a:srgbClr val="953735"/>
                </a:solidFill>
              </a:rPr>
              <a:t>hình</a:t>
            </a:r>
            <a:r>
              <a:rPr lang="en-US" sz="2000" dirty="0" smtClean="0">
                <a:solidFill>
                  <a:srgbClr val="953735"/>
                </a:solidFill>
              </a:rPr>
              <a:t> CSDL.</a:t>
            </a:r>
          </a:p>
          <a:p>
            <a:pPr>
              <a:lnSpc>
                <a:spcPct val="150000"/>
              </a:lnSpc>
              <a:buFontTx/>
              <a:buBlip>
                <a:blip r:embed="rId2"/>
              </a:buBlip>
            </a:pPr>
            <a:r>
              <a:rPr lang="en-US" sz="2000" dirty="0" err="1" smtClean="0">
                <a:solidFill>
                  <a:srgbClr val="953735"/>
                </a:solidFill>
              </a:rPr>
              <a:t>Ví</a:t>
            </a:r>
            <a:r>
              <a:rPr lang="en-US" sz="2000" dirty="0" smtClean="0">
                <a:solidFill>
                  <a:srgbClr val="953735"/>
                </a:solidFill>
              </a:rPr>
              <a:t> </a:t>
            </a:r>
            <a:r>
              <a:rPr lang="en-US" sz="2000" dirty="0" err="1" smtClean="0">
                <a:solidFill>
                  <a:srgbClr val="953735"/>
                </a:solidFill>
              </a:rPr>
              <a:t>dụ</a:t>
            </a:r>
            <a:r>
              <a:rPr lang="en-US" sz="2000" dirty="0" smtClean="0">
                <a:solidFill>
                  <a:srgbClr val="953735"/>
                </a:solidFill>
              </a:rPr>
              <a:t>: </a:t>
            </a:r>
          </a:p>
          <a:p>
            <a:pPr lvl="1">
              <a:lnSpc>
                <a:spcPct val="150000"/>
              </a:lnSpc>
              <a:buFontTx/>
              <a:buBlip>
                <a:blip r:embed="rId3"/>
              </a:buBlip>
            </a:pPr>
            <a:r>
              <a:rPr lang="en-US" sz="2000" dirty="0" smtClean="0"/>
              <a:t>SQL Server, Microsoft Access, Oracle </a:t>
            </a:r>
            <a:r>
              <a:rPr lang="en-US" sz="2000" dirty="0" err="1" smtClean="0"/>
              <a:t>là</a:t>
            </a:r>
            <a:r>
              <a:rPr lang="en-US" sz="2000" dirty="0" smtClean="0"/>
              <a:t> </a:t>
            </a:r>
            <a:r>
              <a:rPr lang="en-US" sz="2000" dirty="0" err="1" smtClean="0"/>
              <a:t>các</a:t>
            </a:r>
            <a:r>
              <a:rPr lang="en-US" sz="2000" dirty="0" smtClean="0"/>
              <a:t> </a:t>
            </a:r>
            <a:r>
              <a:rPr lang="en-US" sz="2000" dirty="0" err="1" smtClean="0"/>
              <a:t>hệ</a:t>
            </a:r>
            <a:r>
              <a:rPr lang="en-US" sz="2000" dirty="0" smtClean="0"/>
              <a:t> </a:t>
            </a:r>
            <a:r>
              <a:rPr lang="en-US" sz="2000" dirty="0" err="1" smtClean="0"/>
              <a:t>quản</a:t>
            </a:r>
            <a:r>
              <a:rPr lang="en-US" sz="2000" dirty="0" smtClean="0"/>
              <a:t> </a:t>
            </a:r>
            <a:r>
              <a:rPr lang="en-US" sz="2000" dirty="0" err="1" smtClean="0"/>
              <a:t>trị</a:t>
            </a:r>
            <a:r>
              <a:rPr lang="en-US" sz="2000" dirty="0" smtClean="0"/>
              <a:t> CSDL </a:t>
            </a:r>
            <a:r>
              <a:rPr lang="en-US" sz="2000" dirty="0" err="1" smtClean="0"/>
              <a:t>điển</a:t>
            </a:r>
            <a:r>
              <a:rPr lang="en-US" sz="2000" dirty="0" smtClean="0"/>
              <a:t> </a:t>
            </a:r>
            <a:r>
              <a:rPr lang="en-US" sz="2000" dirty="0" err="1" smtClean="0"/>
              <a:t>hình</a:t>
            </a:r>
            <a:r>
              <a:rPr lang="en-US" sz="2000" dirty="0" smtClean="0"/>
              <a:t> </a:t>
            </a:r>
            <a:r>
              <a:rPr lang="en-US" sz="2000" dirty="0" err="1" smtClean="0"/>
              <a:t>cho</a:t>
            </a:r>
            <a:r>
              <a:rPr lang="en-US" sz="2000" dirty="0" smtClean="0"/>
              <a:t> </a:t>
            </a:r>
            <a:r>
              <a:rPr lang="en-US" sz="2000" dirty="0" err="1" smtClean="0"/>
              <a:t>mô</a:t>
            </a:r>
            <a:r>
              <a:rPr lang="en-US" sz="2000" dirty="0" smtClean="0"/>
              <a:t> </a:t>
            </a:r>
            <a:r>
              <a:rPr lang="en-US" sz="2000" dirty="0" err="1" smtClean="0"/>
              <a:t>hình</a:t>
            </a:r>
            <a:r>
              <a:rPr lang="en-US" sz="2000" dirty="0" smtClean="0"/>
              <a:t> </a:t>
            </a:r>
            <a:r>
              <a:rPr lang="en-US" sz="2000" dirty="0" err="1" smtClean="0"/>
              <a:t>quan</a:t>
            </a:r>
            <a:r>
              <a:rPr lang="en-US" sz="2000" dirty="0" smtClean="0"/>
              <a:t> </a:t>
            </a:r>
            <a:r>
              <a:rPr lang="en-US" sz="2000" dirty="0" err="1" smtClean="0"/>
              <a:t>hệ</a:t>
            </a:r>
            <a:r>
              <a:rPr lang="en-US" sz="2000" dirty="0" smtClean="0"/>
              <a:t>.</a:t>
            </a:r>
          </a:p>
          <a:p>
            <a:pPr lvl="1">
              <a:lnSpc>
                <a:spcPct val="150000"/>
              </a:lnSpc>
              <a:buFontTx/>
              <a:buBlip>
                <a:blip r:embed="rId3"/>
              </a:buBlip>
            </a:pPr>
            <a:r>
              <a:rPr lang="en-US" sz="2000" dirty="0" smtClean="0"/>
              <a:t>IMS </a:t>
            </a:r>
            <a:r>
              <a:rPr lang="en-US" sz="2000" dirty="0" err="1" smtClean="0"/>
              <a:t>của</a:t>
            </a:r>
            <a:r>
              <a:rPr lang="en-US" sz="2000" dirty="0" smtClean="0"/>
              <a:t> IBM </a:t>
            </a:r>
            <a:r>
              <a:rPr lang="en-US" sz="2000" dirty="0" err="1" smtClean="0"/>
              <a:t>là</a:t>
            </a:r>
            <a:r>
              <a:rPr lang="en-US" sz="2000" dirty="0" smtClean="0"/>
              <a:t> </a:t>
            </a:r>
            <a:r>
              <a:rPr lang="en-US" sz="2000" dirty="0" err="1" smtClean="0"/>
              <a:t>hệ</a:t>
            </a:r>
            <a:r>
              <a:rPr lang="en-US" sz="2000" dirty="0" smtClean="0"/>
              <a:t> </a:t>
            </a:r>
            <a:r>
              <a:rPr lang="en-US" sz="2000" dirty="0" err="1" smtClean="0"/>
              <a:t>quản</a:t>
            </a:r>
            <a:r>
              <a:rPr lang="en-US" sz="2000" dirty="0" smtClean="0"/>
              <a:t> </a:t>
            </a:r>
            <a:r>
              <a:rPr lang="en-US" sz="2000" dirty="0" err="1" smtClean="0"/>
              <a:t>trị</a:t>
            </a:r>
            <a:r>
              <a:rPr lang="en-US" sz="2000" dirty="0" smtClean="0"/>
              <a:t> CSDL </a:t>
            </a:r>
            <a:r>
              <a:rPr lang="en-US" sz="2000" dirty="0" err="1" smtClean="0"/>
              <a:t>cho</a:t>
            </a:r>
            <a:r>
              <a:rPr lang="en-US" sz="2000" dirty="0" smtClean="0"/>
              <a:t> </a:t>
            </a:r>
            <a:r>
              <a:rPr lang="en-US" sz="2000" dirty="0" err="1" smtClean="0"/>
              <a:t>mô</a:t>
            </a:r>
            <a:r>
              <a:rPr lang="en-US" sz="2000" dirty="0" smtClean="0"/>
              <a:t> </a:t>
            </a:r>
            <a:r>
              <a:rPr lang="en-US" sz="2000" dirty="0" err="1" smtClean="0"/>
              <a:t>hình</a:t>
            </a:r>
            <a:r>
              <a:rPr lang="en-US" sz="2000" dirty="0" smtClean="0"/>
              <a:t> </a:t>
            </a:r>
            <a:r>
              <a:rPr lang="en-US" sz="2000" dirty="0" err="1" smtClean="0"/>
              <a:t>phân</a:t>
            </a:r>
            <a:r>
              <a:rPr lang="en-US" sz="2000" dirty="0" smtClean="0"/>
              <a:t> </a:t>
            </a:r>
            <a:r>
              <a:rPr lang="en-US" sz="2000" dirty="0" err="1" smtClean="0"/>
              <a:t>cấp</a:t>
            </a:r>
            <a:endParaRPr lang="en-US" sz="2000" dirty="0" smtClean="0"/>
          </a:p>
          <a:p>
            <a:pPr lvl="1">
              <a:lnSpc>
                <a:spcPct val="150000"/>
              </a:lnSpc>
              <a:buFontTx/>
              <a:buBlip>
                <a:blip r:embed="rId3"/>
              </a:buBlip>
            </a:pPr>
            <a:r>
              <a:rPr lang="en-US" sz="2000" dirty="0" smtClean="0"/>
              <a:t>IDMS </a:t>
            </a:r>
            <a:r>
              <a:rPr lang="en-US" sz="2000" dirty="0" err="1" smtClean="0"/>
              <a:t>là</a:t>
            </a:r>
            <a:r>
              <a:rPr lang="en-US" sz="2000" dirty="0" smtClean="0"/>
              <a:t> </a:t>
            </a:r>
            <a:r>
              <a:rPr lang="en-US" sz="2000" dirty="0" err="1" smtClean="0"/>
              <a:t>hệ</a:t>
            </a:r>
            <a:r>
              <a:rPr lang="en-US" sz="2000" dirty="0" smtClean="0"/>
              <a:t> </a:t>
            </a:r>
            <a:r>
              <a:rPr lang="en-US" sz="2000" dirty="0" err="1" smtClean="0"/>
              <a:t>quản</a:t>
            </a:r>
            <a:r>
              <a:rPr lang="en-US" sz="2000" dirty="0" smtClean="0"/>
              <a:t> </a:t>
            </a:r>
            <a:r>
              <a:rPr lang="en-US" sz="2000" dirty="0" err="1" smtClean="0"/>
              <a:t>trị</a:t>
            </a:r>
            <a:r>
              <a:rPr lang="en-US" sz="2000" dirty="0" smtClean="0"/>
              <a:t> CSDL </a:t>
            </a:r>
            <a:r>
              <a:rPr lang="en-US" sz="2000" dirty="0" err="1" smtClean="0"/>
              <a:t>cho</a:t>
            </a:r>
            <a:r>
              <a:rPr lang="en-US" sz="2000" dirty="0" smtClean="0"/>
              <a:t> </a:t>
            </a:r>
            <a:r>
              <a:rPr lang="en-US" sz="2000" dirty="0" err="1" smtClean="0"/>
              <a:t>mô</a:t>
            </a:r>
            <a:r>
              <a:rPr lang="en-US" sz="2000" dirty="0" smtClean="0"/>
              <a:t> </a:t>
            </a:r>
            <a:r>
              <a:rPr lang="en-US" sz="2000" dirty="0" err="1" smtClean="0"/>
              <a:t>hình</a:t>
            </a:r>
            <a:r>
              <a:rPr lang="en-US" sz="2000" dirty="0" smtClean="0"/>
              <a:t> </a:t>
            </a:r>
            <a:r>
              <a:rPr lang="en-US" sz="2000" dirty="0" err="1" smtClean="0"/>
              <a:t>mạng</a:t>
            </a:r>
            <a:endParaRPr lang="en-US" sz="2000" dirty="0" smtClean="0"/>
          </a:p>
          <a:p>
            <a:pPr>
              <a:buFontTx/>
              <a:buBlip>
                <a:blip r:embed="rId2"/>
              </a:buBlip>
            </a:pPr>
            <a:endParaRPr lang="en-US" sz="2800" dirty="0" smtClean="0">
              <a:solidFill>
                <a:srgbClr val="953735"/>
              </a:solidFill>
            </a:endParaRPr>
          </a:p>
          <a:p>
            <a:pPr lvl="1">
              <a:buFontTx/>
              <a:buBlip>
                <a:blip r:embed="rId3"/>
              </a:buBlip>
            </a:pPr>
            <a:endParaRPr lang="en-US" dirty="0" smtClean="0"/>
          </a:p>
          <a:p>
            <a:pPr lvl="1">
              <a:buFontTx/>
              <a:buBlip>
                <a:blip r:embed="rId3"/>
              </a:buBlip>
            </a:pPr>
            <a:endParaRPr lang="en-US" dirty="0" smtClean="0"/>
          </a:p>
        </p:txBody>
      </p:sp>
      <p:sp>
        <p:nvSpPr>
          <p:cNvPr id="4" name="Footer Placeholder 3"/>
          <p:cNvSpPr>
            <a:spLocks noGrp="1"/>
          </p:cNvSpPr>
          <p:nvPr>
            <p:ph type="ftr" sz="quarter" idx="11"/>
          </p:nvPr>
        </p:nvSpPr>
        <p:spPr/>
        <p:txBody>
          <a:bodyPr/>
          <a:lstStyle/>
          <a:p>
            <a:pPr>
              <a:defRPr/>
            </a:pPr>
            <a:r>
              <a:rPr lang="vi-VN" dirty="0" smtClean="0"/>
              <a:t>Bài </a:t>
            </a:r>
            <a:r>
              <a:rPr lang="vi-VN" dirty="0"/>
              <a:t>1</a:t>
            </a:r>
            <a:r>
              <a:rPr lang="en-US" dirty="0"/>
              <a:t>: </a:t>
            </a:r>
            <a:r>
              <a:rPr lang="vi-VN" cap="all" dirty="0"/>
              <a:t>Tổng quan về </a:t>
            </a:r>
            <a:r>
              <a:rPr lang="en-US" cap="all" dirty="0"/>
              <a:t>CƠ SỞ DỮ LIỆU</a:t>
            </a:r>
          </a:p>
        </p:txBody>
      </p:sp>
      <p:sp>
        <p:nvSpPr>
          <p:cNvPr id="5" name="Slide Number Placeholder 4"/>
          <p:cNvSpPr>
            <a:spLocks noGrp="1"/>
          </p:cNvSpPr>
          <p:nvPr>
            <p:ph type="sldNum" sz="quarter" idx="12"/>
          </p:nvPr>
        </p:nvSpPr>
        <p:spPr/>
        <p:txBody>
          <a:bodyPr/>
          <a:lstStyle/>
          <a:p>
            <a:pPr>
              <a:defRPr/>
            </a:pPr>
            <a:fld id="{750B1C64-3A10-4A7A-B1EC-1C65521803D5}" type="slidenum">
              <a:rPr lang="en-US" smtClean="0"/>
              <a:pPr>
                <a:defRPr/>
              </a:pPr>
              <a:t>28</a:t>
            </a:fld>
            <a:endParaRPr lang="en-US"/>
          </a:p>
        </p:txBody>
      </p:sp>
    </p:spTree>
    <p:extLst>
      <p:ext uri="{BB962C8B-B14F-4D97-AF65-F5344CB8AC3E}">
        <p14:creationId xmlns:p14="http://schemas.microsoft.com/office/powerpoint/2010/main" val="3344120531"/>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itle 5"/>
          <p:cNvSpPr>
            <a:spLocks noGrp="1"/>
          </p:cNvSpPr>
          <p:nvPr>
            <p:ph type="title"/>
          </p:nvPr>
        </p:nvSpPr>
        <p:spPr/>
        <p:txBody>
          <a:bodyPr/>
          <a:lstStyle/>
          <a:p>
            <a:r>
              <a:rPr lang="en-US" smtClean="0"/>
              <a:t>Hệ quản trị CSDL</a:t>
            </a:r>
          </a:p>
        </p:txBody>
      </p:sp>
      <p:sp>
        <p:nvSpPr>
          <p:cNvPr id="39938" name="Content Placeholder 6"/>
          <p:cNvSpPr>
            <a:spLocks noGrp="1"/>
          </p:cNvSpPr>
          <p:nvPr>
            <p:ph idx="1"/>
          </p:nvPr>
        </p:nvSpPr>
        <p:spPr>
          <a:xfrm>
            <a:off x="228600" y="1219200"/>
            <a:ext cx="8686800" cy="4906963"/>
          </a:xfrm>
        </p:spPr>
        <p:txBody>
          <a:bodyPr/>
          <a:lstStyle/>
          <a:p>
            <a:pPr>
              <a:buFontTx/>
              <a:buBlip>
                <a:blip r:embed="rId2"/>
              </a:buBlip>
            </a:pPr>
            <a:r>
              <a:rPr lang="en-US" sz="2000" smtClean="0">
                <a:solidFill>
                  <a:srgbClr val="953735"/>
                </a:solidFill>
              </a:rPr>
              <a:t>Những lợi ích DBMS mang lại:</a:t>
            </a:r>
          </a:p>
          <a:p>
            <a:pPr lvl="1">
              <a:lnSpc>
                <a:spcPct val="150000"/>
              </a:lnSpc>
              <a:buFontTx/>
              <a:buBlip>
                <a:blip r:embed="rId3"/>
              </a:buBlip>
            </a:pPr>
            <a:r>
              <a:rPr lang="en-US" sz="1800" smtClean="0"/>
              <a:t>Quản trị các CSDL</a:t>
            </a:r>
          </a:p>
          <a:p>
            <a:pPr lvl="1">
              <a:lnSpc>
                <a:spcPct val="150000"/>
              </a:lnSpc>
              <a:buFontTx/>
              <a:buBlip>
                <a:blip r:embed="rId3"/>
              </a:buBlip>
            </a:pPr>
            <a:r>
              <a:rPr lang="en-US" sz="1800" smtClean="0"/>
              <a:t>Cung cấp giao diện truy cập để che dấu các đặc tính phức tạp về mặt cấu trúc tổ chức dữ liệu vật lý</a:t>
            </a:r>
          </a:p>
          <a:p>
            <a:pPr lvl="1">
              <a:lnSpc>
                <a:spcPct val="150000"/>
              </a:lnSpc>
              <a:buFontTx/>
              <a:buBlip>
                <a:blip r:embed="rId3"/>
              </a:buBlip>
            </a:pPr>
            <a:r>
              <a:rPr lang="en-US" sz="1800" smtClean="0"/>
              <a:t>Hỗ trợ các ngôn ngữ giao tiếp. Ví dụ:</a:t>
            </a:r>
          </a:p>
          <a:p>
            <a:pPr lvl="2">
              <a:lnSpc>
                <a:spcPct val="150000"/>
              </a:lnSpc>
              <a:buFontTx/>
              <a:buBlip>
                <a:blip r:embed="rId4"/>
              </a:buBlip>
            </a:pPr>
            <a:r>
              <a:rPr lang="en-US" sz="1800" smtClean="0"/>
              <a:t>Ngôn ngữ mô tả, định nghĩa dữ liệu – DDL</a:t>
            </a:r>
          </a:p>
          <a:p>
            <a:pPr lvl="2">
              <a:lnSpc>
                <a:spcPct val="150000"/>
              </a:lnSpc>
              <a:buFontTx/>
              <a:buBlip>
                <a:blip r:embed="rId4"/>
              </a:buBlip>
            </a:pPr>
            <a:r>
              <a:rPr lang="en-US" sz="1800" smtClean="0"/>
              <a:t>Ngôn ngữ thao tác dữ liệu – DML</a:t>
            </a:r>
          </a:p>
          <a:p>
            <a:pPr lvl="2">
              <a:lnSpc>
                <a:spcPct val="150000"/>
              </a:lnSpc>
              <a:buFontTx/>
              <a:buBlip>
                <a:blip r:embed="rId4"/>
              </a:buBlip>
            </a:pPr>
            <a:r>
              <a:rPr lang="en-US" sz="1800" smtClean="0"/>
              <a:t>Ngôn ngữ truy vấn dữ liệu có cấu trúc – SQL</a:t>
            </a:r>
          </a:p>
          <a:p>
            <a:pPr lvl="1">
              <a:lnSpc>
                <a:spcPct val="150000"/>
              </a:lnSpc>
              <a:buFontTx/>
              <a:buBlip>
                <a:blip r:embed="rId3"/>
              </a:buBlip>
            </a:pPr>
            <a:r>
              <a:rPr lang="en-US" sz="1800" smtClean="0"/>
              <a:t>Có cơ chế an toàn, bảo mật cao</a:t>
            </a:r>
          </a:p>
          <a:p>
            <a:pPr lvl="1">
              <a:buFontTx/>
              <a:buBlip>
                <a:blip r:embed="rId3"/>
              </a:buBlip>
            </a:pPr>
            <a:endParaRPr lang="en-US" smtClean="0"/>
          </a:p>
          <a:p>
            <a:pPr lvl="1">
              <a:buFontTx/>
              <a:buBlip>
                <a:blip r:embed="rId3"/>
              </a:buBlip>
            </a:pPr>
            <a:endParaRPr lang="en-US" smtClean="0"/>
          </a:p>
          <a:p>
            <a:pPr>
              <a:buFontTx/>
              <a:buBlip>
                <a:blip r:embed="rId2"/>
              </a:buBlip>
            </a:pPr>
            <a:endParaRPr lang="en-US" smtClean="0">
              <a:solidFill>
                <a:srgbClr val="953735"/>
              </a:solidFill>
            </a:endParaRPr>
          </a:p>
          <a:p>
            <a:pPr lvl="1">
              <a:buFontTx/>
              <a:buBlip>
                <a:blip r:embed="rId3"/>
              </a:buBlip>
            </a:pPr>
            <a:endParaRPr lang="en-US" smtClean="0"/>
          </a:p>
          <a:p>
            <a:pPr lvl="1">
              <a:buFontTx/>
              <a:buBlip>
                <a:blip r:embed="rId3"/>
              </a:buBlip>
            </a:pPr>
            <a:endParaRPr lang="en-US" smtClean="0"/>
          </a:p>
        </p:txBody>
      </p:sp>
      <p:sp>
        <p:nvSpPr>
          <p:cNvPr id="4" name="Footer Placeholder 3"/>
          <p:cNvSpPr>
            <a:spLocks noGrp="1"/>
          </p:cNvSpPr>
          <p:nvPr>
            <p:ph type="ftr" sz="quarter" idx="11"/>
          </p:nvPr>
        </p:nvSpPr>
        <p:spPr/>
        <p:txBody>
          <a:bodyPr/>
          <a:lstStyle/>
          <a:p>
            <a:pPr>
              <a:defRPr/>
            </a:pPr>
            <a:r>
              <a:rPr lang="vi-VN" dirty="0" smtClean="0"/>
              <a:t>Bài </a:t>
            </a:r>
            <a:r>
              <a:rPr lang="vi-VN" dirty="0"/>
              <a:t>1</a:t>
            </a:r>
            <a:r>
              <a:rPr lang="en-US" dirty="0"/>
              <a:t>: </a:t>
            </a:r>
            <a:r>
              <a:rPr lang="vi-VN" cap="all" dirty="0"/>
              <a:t>Tổng quan về </a:t>
            </a:r>
            <a:r>
              <a:rPr lang="en-US" cap="all" dirty="0"/>
              <a:t>CƠ SỞ DỮ LIỆU</a:t>
            </a:r>
          </a:p>
        </p:txBody>
      </p:sp>
      <p:sp>
        <p:nvSpPr>
          <p:cNvPr id="5" name="Slide Number Placeholder 4"/>
          <p:cNvSpPr>
            <a:spLocks noGrp="1"/>
          </p:cNvSpPr>
          <p:nvPr>
            <p:ph type="sldNum" sz="quarter" idx="12"/>
          </p:nvPr>
        </p:nvSpPr>
        <p:spPr/>
        <p:txBody>
          <a:bodyPr/>
          <a:lstStyle/>
          <a:p>
            <a:pPr>
              <a:defRPr/>
            </a:pPr>
            <a:fld id="{A6FAF212-FF08-4300-89B5-FDF14F46B58B}" type="slidenum">
              <a:rPr lang="en-US" smtClean="0"/>
              <a:pPr>
                <a:defRPr/>
              </a:pPr>
              <a:t>29</a:t>
            </a:fld>
            <a:endParaRPr lang="en-US"/>
          </a:p>
        </p:txBody>
      </p:sp>
    </p:spTree>
    <p:extLst>
      <p:ext uri="{BB962C8B-B14F-4D97-AF65-F5344CB8AC3E}">
        <p14:creationId xmlns:p14="http://schemas.microsoft.com/office/powerpoint/2010/main" val="2456400517"/>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90600" y="2286000"/>
            <a:ext cx="7772400" cy="1362075"/>
          </a:xfrm>
        </p:spPr>
        <p:txBody>
          <a:bodyPr/>
          <a:lstStyle/>
          <a:p>
            <a:pPr algn="ctr"/>
            <a:r>
              <a:rPr lang="en-US" dirty="0" err="1" smtClean="0"/>
              <a:t>Khái</a:t>
            </a:r>
            <a:r>
              <a:rPr lang="en-US" dirty="0" smtClean="0"/>
              <a:t> </a:t>
            </a:r>
            <a:r>
              <a:rPr lang="en-US" dirty="0" err="1" smtClean="0"/>
              <a:t>niệm</a:t>
            </a:r>
            <a:r>
              <a:rPr lang="en-US" dirty="0" smtClean="0"/>
              <a:t> </a:t>
            </a:r>
            <a:r>
              <a:rPr lang="en-US" dirty="0" err="1" smtClean="0"/>
              <a:t>cơ</a:t>
            </a:r>
            <a:r>
              <a:rPr lang="en-US" dirty="0" smtClean="0"/>
              <a:t> </a:t>
            </a:r>
            <a:r>
              <a:rPr lang="en-US" dirty="0" err="1" smtClean="0"/>
              <a:t>bản</a:t>
            </a:r>
            <a:r>
              <a:rPr lang="en-US" dirty="0" smtClean="0"/>
              <a:t> </a:t>
            </a:r>
            <a:r>
              <a:rPr lang="en-US" dirty="0" err="1" smtClean="0"/>
              <a:t>về</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và</a:t>
            </a:r>
            <a:r>
              <a:rPr lang="en-US" dirty="0" smtClean="0"/>
              <a:t> </a:t>
            </a:r>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endParaRPr lang="en-US" dirty="0"/>
          </a:p>
        </p:txBody>
      </p:sp>
    </p:spTree>
    <p:extLst>
      <p:ext uri="{BB962C8B-B14F-4D97-AF65-F5344CB8AC3E}">
        <p14:creationId xmlns:p14="http://schemas.microsoft.com/office/powerpoint/2010/main" val="1907261940"/>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Title 4"/>
          <p:cNvSpPr>
            <a:spLocks noGrp="1"/>
          </p:cNvSpPr>
          <p:nvPr>
            <p:ph type="title"/>
          </p:nvPr>
        </p:nvSpPr>
        <p:spPr/>
        <p:txBody>
          <a:bodyPr/>
          <a:lstStyle/>
          <a:p>
            <a:r>
              <a:rPr lang="en-US" smtClean="0"/>
              <a:t>Hệ quản trị CSDL quan hệ</a:t>
            </a:r>
          </a:p>
        </p:txBody>
      </p:sp>
      <p:sp>
        <p:nvSpPr>
          <p:cNvPr id="40962" name="Content Placeholder 1"/>
          <p:cNvSpPr>
            <a:spLocks noGrp="1"/>
          </p:cNvSpPr>
          <p:nvPr>
            <p:ph idx="1"/>
          </p:nvPr>
        </p:nvSpPr>
        <p:spPr>
          <a:xfrm>
            <a:off x="533400" y="1219200"/>
            <a:ext cx="8229600" cy="4144963"/>
          </a:xfrm>
        </p:spPr>
        <p:txBody>
          <a:bodyPr/>
          <a:lstStyle/>
          <a:p>
            <a:pPr>
              <a:lnSpc>
                <a:spcPct val="150000"/>
              </a:lnSpc>
              <a:buFontTx/>
              <a:buBlip>
                <a:blip r:embed="rId3"/>
              </a:buBlip>
            </a:pPr>
            <a:r>
              <a:rPr lang="en-US" sz="2000" dirty="0" err="1" smtClean="0">
                <a:solidFill>
                  <a:srgbClr val="0000FF"/>
                </a:solidFill>
              </a:rPr>
              <a:t>Hệ</a:t>
            </a:r>
            <a:r>
              <a:rPr lang="en-US" sz="2000" dirty="0" smtClean="0">
                <a:solidFill>
                  <a:srgbClr val="0000FF"/>
                </a:solidFill>
              </a:rPr>
              <a:t> </a:t>
            </a:r>
            <a:r>
              <a:rPr lang="en-US" sz="2000" dirty="0" err="1" smtClean="0">
                <a:solidFill>
                  <a:srgbClr val="0000FF"/>
                </a:solidFill>
              </a:rPr>
              <a:t>quản</a:t>
            </a:r>
            <a:r>
              <a:rPr lang="en-US" sz="2000" dirty="0" smtClean="0">
                <a:solidFill>
                  <a:srgbClr val="0000FF"/>
                </a:solidFill>
              </a:rPr>
              <a:t> </a:t>
            </a:r>
            <a:r>
              <a:rPr lang="en-US" sz="2000" dirty="0" err="1" smtClean="0">
                <a:solidFill>
                  <a:srgbClr val="0000FF"/>
                </a:solidFill>
              </a:rPr>
              <a:t>trị</a:t>
            </a:r>
            <a:r>
              <a:rPr lang="en-US" sz="2000" dirty="0" smtClean="0">
                <a:solidFill>
                  <a:srgbClr val="0000FF"/>
                </a:solidFill>
              </a:rPr>
              <a:t> CSDL </a:t>
            </a:r>
            <a:r>
              <a:rPr lang="en-US" sz="2000" dirty="0" err="1" smtClean="0">
                <a:solidFill>
                  <a:srgbClr val="0000FF"/>
                </a:solidFill>
              </a:rPr>
              <a:t>quan</a:t>
            </a:r>
            <a:r>
              <a:rPr lang="en-US" sz="2000" dirty="0" smtClean="0">
                <a:solidFill>
                  <a:srgbClr val="0000FF"/>
                </a:solidFill>
              </a:rPr>
              <a:t> </a:t>
            </a:r>
            <a:r>
              <a:rPr lang="en-US" sz="2000" dirty="0" err="1" smtClean="0">
                <a:solidFill>
                  <a:srgbClr val="0000FF"/>
                </a:solidFill>
              </a:rPr>
              <a:t>hệ</a:t>
            </a:r>
            <a:r>
              <a:rPr lang="en-US" sz="2000" dirty="0" smtClean="0">
                <a:solidFill>
                  <a:srgbClr val="0000FF"/>
                </a:solidFill>
              </a:rPr>
              <a:t> (</a:t>
            </a:r>
            <a:r>
              <a:rPr lang="en-US" sz="2000" dirty="0" smtClean="0">
                <a:solidFill>
                  <a:srgbClr val="953735"/>
                </a:solidFill>
              </a:rPr>
              <a:t>Relational </a:t>
            </a:r>
            <a:r>
              <a:rPr lang="en-US" sz="2000" dirty="0" err="1" smtClean="0">
                <a:solidFill>
                  <a:srgbClr val="953735"/>
                </a:solidFill>
              </a:rPr>
              <a:t>DataBase</a:t>
            </a:r>
            <a:r>
              <a:rPr lang="en-US" sz="2000" dirty="0" smtClean="0">
                <a:solidFill>
                  <a:srgbClr val="953735"/>
                </a:solidFill>
              </a:rPr>
              <a:t> Management System = RDBMS)</a:t>
            </a:r>
          </a:p>
          <a:p>
            <a:pPr>
              <a:lnSpc>
                <a:spcPct val="150000"/>
              </a:lnSpc>
              <a:buFontTx/>
              <a:buBlip>
                <a:blip r:embed="rId3"/>
              </a:buBlip>
            </a:pPr>
            <a:r>
              <a:rPr lang="en-US" sz="2000" dirty="0" smtClean="0">
                <a:solidFill>
                  <a:srgbClr val="953735"/>
                </a:solidFill>
              </a:rPr>
              <a:t>RDMBS </a:t>
            </a:r>
            <a:r>
              <a:rPr lang="en-US" sz="2000" dirty="0" err="1" smtClean="0">
                <a:solidFill>
                  <a:srgbClr val="953735"/>
                </a:solidFill>
              </a:rPr>
              <a:t>là</a:t>
            </a:r>
            <a:r>
              <a:rPr lang="en-US" sz="2000" dirty="0" smtClean="0">
                <a:solidFill>
                  <a:srgbClr val="953735"/>
                </a:solidFill>
              </a:rPr>
              <a:t> </a:t>
            </a:r>
            <a:r>
              <a:rPr lang="vi-VN" sz="2000" dirty="0" smtClean="0">
                <a:solidFill>
                  <a:srgbClr val="953735"/>
                </a:solidFill>
              </a:rPr>
              <a:t>một</a:t>
            </a:r>
            <a:r>
              <a:rPr lang="en-US" sz="2000" dirty="0" smtClean="0">
                <a:solidFill>
                  <a:srgbClr val="953735"/>
                </a:solidFill>
              </a:rPr>
              <a:t> </a:t>
            </a:r>
            <a:r>
              <a:rPr lang="en-US" sz="2000" dirty="0" err="1" smtClean="0">
                <a:solidFill>
                  <a:srgbClr val="953735"/>
                </a:solidFill>
              </a:rPr>
              <a:t>dạng</a:t>
            </a:r>
            <a:r>
              <a:rPr lang="vi-VN" sz="2000" dirty="0" smtClean="0">
                <a:solidFill>
                  <a:srgbClr val="953735"/>
                </a:solidFill>
              </a:rPr>
              <a:t> </a:t>
            </a:r>
            <a:r>
              <a:rPr lang="en-US" sz="2000" dirty="0" smtClean="0">
                <a:solidFill>
                  <a:srgbClr val="953735"/>
                </a:solidFill>
              </a:rPr>
              <a:t>DBMS </a:t>
            </a:r>
            <a:r>
              <a:rPr lang="en-US" sz="2000" dirty="0" err="1" smtClean="0">
                <a:solidFill>
                  <a:srgbClr val="953735"/>
                </a:solidFill>
              </a:rPr>
              <a:t>được</a:t>
            </a:r>
            <a:r>
              <a:rPr lang="en-US" sz="2000" dirty="0" smtClean="0">
                <a:solidFill>
                  <a:srgbClr val="953735"/>
                </a:solidFill>
              </a:rPr>
              <a:t> </a:t>
            </a:r>
            <a:r>
              <a:rPr lang="en-US" sz="2000" dirty="0" err="1" smtClean="0">
                <a:solidFill>
                  <a:srgbClr val="953735"/>
                </a:solidFill>
              </a:rPr>
              <a:t>sử</a:t>
            </a:r>
            <a:r>
              <a:rPr lang="en-US" sz="2000" dirty="0" smtClean="0">
                <a:solidFill>
                  <a:srgbClr val="953735"/>
                </a:solidFill>
              </a:rPr>
              <a:t> </a:t>
            </a:r>
            <a:r>
              <a:rPr lang="en-US" sz="2000" dirty="0" err="1" smtClean="0">
                <a:solidFill>
                  <a:srgbClr val="953735"/>
                </a:solidFill>
              </a:rPr>
              <a:t>dụng</a:t>
            </a:r>
            <a:r>
              <a:rPr lang="en-US" sz="2000" dirty="0" smtClean="0">
                <a:solidFill>
                  <a:srgbClr val="953735"/>
                </a:solidFill>
              </a:rPr>
              <a:t> </a:t>
            </a:r>
            <a:r>
              <a:rPr lang="en-US" sz="2000" dirty="0" err="1" smtClean="0">
                <a:solidFill>
                  <a:srgbClr val="953735"/>
                </a:solidFill>
              </a:rPr>
              <a:t>phổ</a:t>
            </a:r>
            <a:r>
              <a:rPr lang="en-US" sz="2000" dirty="0" smtClean="0">
                <a:solidFill>
                  <a:srgbClr val="953735"/>
                </a:solidFill>
              </a:rPr>
              <a:t> </a:t>
            </a:r>
            <a:r>
              <a:rPr lang="en-US" sz="2000" dirty="0" err="1" smtClean="0">
                <a:solidFill>
                  <a:srgbClr val="953735"/>
                </a:solidFill>
              </a:rPr>
              <a:t>biến</a:t>
            </a:r>
            <a:r>
              <a:rPr lang="en-US" sz="2000" dirty="0" smtClean="0">
                <a:solidFill>
                  <a:srgbClr val="953735"/>
                </a:solidFill>
              </a:rPr>
              <a:t> </a:t>
            </a:r>
            <a:r>
              <a:rPr lang="en-US" sz="2000" dirty="0" err="1" smtClean="0">
                <a:solidFill>
                  <a:srgbClr val="953735"/>
                </a:solidFill>
              </a:rPr>
              <a:t>nhất</a:t>
            </a:r>
            <a:r>
              <a:rPr lang="en-US" sz="2000" dirty="0" smtClean="0">
                <a:solidFill>
                  <a:srgbClr val="953735"/>
                </a:solidFill>
              </a:rPr>
              <a:t>, </a:t>
            </a:r>
            <a:r>
              <a:rPr lang="en-US" sz="2000" dirty="0" err="1" smtClean="0">
                <a:solidFill>
                  <a:srgbClr val="953735"/>
                </a:solidFill>
              </a:rPr>
              <a:t>trong</a:t>
            </a:r>
            <a:r>
              <a:rPr lang="en-US" sz="2000" dirty="0" smtClean="0">
                <a:solidFill>
                  <a:srgbClr val="953735"/>
                </a:solidFill>
              </a:rPr>
              <a:t> </a:t>
            </a:r>
            <a:r>
              <a:rPr lang="en-US" sz="2000" dirty="0" err="1" smtClean="0">
                <a:solidFill>
                  <a:srgbClr val="953735"/>
                </a:solidFill>
              </a:rPr>
              <a:t>đó</a:t>
            </a:r>
            <a:r>
              <a:rPr lang="en-US" sz="2000" dirty="0" smtClean="0">
                <a:solidFill>
                  <a:srgbClr val="953735"/>
                </a:solidFill>
              </a:rPr>
              <a:t> </a:t>
            </a:r>
            <a:r>
              <a:rPr lang="vi-VN" sz="2000" dirty="0" smtClean="0">
                <a:solidFill>
                  <a:srgbClr val="953735"/>
                </a:solidFill>
              </a:rPr>
              <a:t>tất cả dữ liệu </a:t>
            </a:r>
            <a:r>
              <a:rPr lang="en-US" sz="2000" dirty="0" err="1" smtClean="0">
                <a:solidFill>
                  <a:srgbClr val="953735"/>
                </a:solidFill>
              </a:rPr>
              <a:t>đ</a:t>
            </a:r>
            <a:r>
              <a:rPr lang="vi-VN" sz="2000" dirty="0" smtClean="0">
                <a:solidFill>
                  <a:srgbClr val="953735"/>
                </a:solidFill>
              </a:rPr>
              <a:t>ược tổ chức chặt chẽ </a:t>
            </a:r>
            <a:r>
              <a:rPr lang="en-US" sz="2000" dirty="0" err="1" smtClean="0">
                <a:solidFill>
                  <a:srgbClr val="953735"/>
                </a:solidFill>
              </a:rPr>
              <a:t>dưới</a:t>
            </a:r>
            <a:r>
              <a:rPr lang="en-US" sz="2000" dirty="0" smtClean="0">
                <a:solidFill>
                  <a:srgbClr val="953735"/>
                </a:solidFill>
              </a:rPr>
              <a:t> </a:t>
            </a:r>
            <a:r>
              <a:rPr lang="en-US" sz="2000" dirty="0" err="1" smtClean="0">
                <a:solidFill>
                  <a:srgbClr val="953735"/>
                </a:solidFill>
              </a:rPr>
              <a:t>dạng</a:t>
            </a:r>
            <a:r>
              <a:rPr lang="en-US" sz="2000" dirty="0" smtClean="0">
                <a:solidFill>
                  <a:srgbClr val="953735"/>
                </a:solidFill>
              </a:rPr>
              <a:t> </a:t>
            </a:r>
            <a:r>
              <a:rPr lang="vi-VN" sz="2000" dirty="0" smtClean="0">
                <a:solidFill>
                  <a:srgbClr val="953735"/>
                </a:solidFill>
              </a:rPr>
              <a:t>các </a:t>
            </a:r>
            <a:r>
              <a:rPr lang="vi-VN" sz="2000" b="1" dirty="0" smtClean="0">
                <a:solidFill>
                  <a:srgbClr val="0000FF"/>
                </a:solidFill>
              </a:rPr>
              <a:t>bảng</a:t>
            </a:r>
            <a:r>
              <a:rPr lang="vi-VN" sz="2000" dirty="0" smtClean="0">
                <a:solidFill>
                  <a:srgbClr val="953735"/>
                </a:solidFill>
              </a:rPr>
              <a:t> dữ liệu</a:t>
            </a:r>
            <a:r>
              <a:rPr lang="en-US" sz="2000" dirty="0" smtClean="0">
                <a:solidFill>
                  <a:srgbClr val="953735"/>
                </a:solidFill>
              </a:rPr>
              <a:t>.</a:t>
            </a:r>
          </a:p>
          <a:p>
            <a:pPr>
              <a:lnSpc>
                <a:spcPct val="150000"/>
              </a:lnSpc>
              <a:buFontTx/>
              <a:buBlip>
                <a:blip r:embed="rId3"/>
              </a:buBlip>
            </a:pPr>
            <a:r>
              <a:rPr lang="en-US" sz="2000" dirty="0" smtClean="0">
                <a:solidFill>
                  <a:srgbClr val="953735"/>
                </a:solidFill>
              </a:rPr>
              <a:t>T</a:t>
            </a:r>
            <a:r>
              <a:rPr lang="vi-VN" sz="2000" dirty="0" smtClean="0">
                <a:solidFill>
                  <a:srgbClr val="953735"/>
                </a:solidFill>
              </a:rPr>
              <a:t>ất cả các </a:t>
            </a:r>
            <a:r>
              <a:rPr lang="en-US" sz="2000" dirty="0" err="1" smtClean="0">
                <a:solidFill>
                  <a:srgbClr val="953735"/>
                </a:solidFill>
              </a:rPr>
              <a:t>thao</a:t>
            </a:r>
            <a:r>
              <a:rPr lang="en-US" sz="2000" dirty="0" smtClean="0">
                <a:solidFill>
                  <a:srgbClr val="953735"/>
                </a:solidFill>
              </a:rPr>
              <a:t> </a:t>
            </a:r>
            <a:r>
              <a:rPr lang="en-US" sz="2000" dirty="0" err="1" smtClean="0">
                <a:solidFill>
                  <a:srgbClr val="953735"/>
                </a:solidFill>
              </a:rPr>
              <a:t>tác</a:t>
            </a:r>
            <a:r>
              <a:rPr lang="en-US" sz="2000" dirty="0" smtClean="0">
                <a:solidFill>
                  <a:srgbClr val="953735"/>
                </a:solidFill>
              </a:rPr>
              <a:t> </a:t>
            </a:r>
            <a:r>
              <a:rPr lang="en-US" sz="2000" dirty="0" err="1" smtClean="0">
                <a:solidFill>
                  <a:srgbClr val="953735"/>
                </a:solidFill>
              </a:rPr>
              <a:t>trên</a:t>
            </a:r>
            <a:r>
              <a:rPr lang="en-US" sz="2000" dirty="0" smtClean="0">
                <a:solidFill>
                  <a:srgbClr val="953735"/>
                </a:solidFill>
              </a:rPr>
              <a:t> CSDL </a:t>
            </a:r>
            <a:r>
              <a:rPr lang="en-US" sz="2000" dirty="0" err="1" smtClean="0">
                <a:solidFill>
                  <a:srgbClr val="953735"/>
                </a:solidFill>
              </a:rPr>
              <a:t>đều</a:t>
            </a:r>
            <a:r>
              <a:rPr lang="vi-VN" sz="2000" dirty="0" smtClean="0">
                <a:solidFill>
                  <a:srgbClr val="953735"/>
                </a:solidFill>
              </a:rPr>
              <a:t> diễn ra </a:t>
            </a:r>
            <a:r>
              <a:rPr lang="en-US" sz="2000" dirty="0" err="1" smtClean="0">
                <a:solidFill>
                  <a:srgbClr val="953735"/>
                </a:solidFill>
              </a:rPr>
              <a:t>trên</a:t>
            </a:r>
            <a:r>
              <a:rPr lang="en-US" sz="2000" dirty="0" smtClean="0">
                <a:solidFill>
                  <a:srgbClr val="953735"/>
                </a:solidFill>
              </a:rPr>
              <a:t> </a:t>
            </a:r>
            <a:r>
              <a:rPr lang="vi-VN" sz="2000" dirty="0" smtClean="0">
                <a:solidFill>
                  <a:srgbClr val="953735"/>
                </a:solidFill>
              </a:rPr>
              <a:t>các bảng.</a:t>
            </a:r>
            <a:endParaRPr lang="en-US" sz="2000" dirty="0" smtClean="0">
              <a:solidFill>
                <a:srgbClr val="953735"/>
              </a:solidFill>
            </a:endParaRPr>
          </a:p>
        </p:txBody>
      </p:sp>
      <p:sp>
        <p:nvSpPr>
          <p:cNvPr id="3" name="Footer Placeholder 2"/>
          <p:cNvSpPr>
            <a:spLocks noGrp="1"/>
          </p:cNvSpPr>
          <p:nvPr>
            <p:ph type="ftr" sz="quarter" idx="11"/>
          </p:nvPr>
        </p:nvSpPr>
        <p:spPr/>
        <p:txBody>
          <a:bodyPr/>
          <a:lstStyle/>
          <a:p>
            <a:pPr>
              <a:defRPr/>
            </a:pPr>
            <a:r>
              <a:rPr lang="vi-VN" dirty="0" smtClean="0"/>
              <a:t>Bài </a:t>
            </a:r>
            <a:r>
              <a:rPr lang="vi-VN" dirty="0"/>
              <a:t>1</a:t>
            </a:r>
            <a:r>
              <a:rPr lang="en-US" dirty="0"/>
              <a:t>: </a:t>
            </a:r>
            <a:r>
              <a:rPr lang="vi-VN" cap="all" dirty="0"/>
              <a:t>Tổng quan về </a:t>
            </a:r>
            <a:r>
              <a:rPr lang="en-US" cap="all" dirty="0"/>
              <a:t>CƠ SỞ DỮ LIỆU</a:t>
            </a:r>
          </a:p>
        </p:txBody>
      </p:sp>
      <p:sp>
        <p:nvSpPr>
          <p:cNvPr id="4" name="Slide Number Placeholder 3"/>
          <p:cNvSpPr>
            <a:spLocks noGrp="1"/>
          </p:cNvSpPr>
          <p:nvPr>
            <p:ph type="sldNum" sz="quarter" idx="12"/>
          </p:nvPr>
        </p:nvSpPr>
        <p:spPr/>
        <p:txBody>
          <a:bodyPr/>
          <a:lstStyle/>
          <a:p>
            <a:pPr>
              <a:defRPr/>
            </a:pPr>
            <a:fld id="{569FE5CB-91F2-4F0D-AA35-093589BA134E}" type="slidenum">
              <a:rPr lang="en-US" smtClean="0"/>
              <a:pPr>
                <a:defRPr/>
              </a:pPr>
              <a:t>30</a:t>
            </a:fld>
            <a:endParaRPr lang="en-US"/>
          </a:p>
        </p:txBody>
      </p:sp>
    </p:spTree>
    <p:extLst>
      <p:ext uri="{BB962C8B-B14F-4D97-AF65-F5344CB8AC3E}">
        <p14:creationId xmlns:p14="http://schemas.microsoft.com/office/powerpoint/2010/main" val="44212354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Title 2"/>
          <p:cNvSpPr>
            <a:spLocks noGrp="1"/>
          </p:cNvSpPr>
          <p:nvPr>
            <p:ph type="title"/>
          </p:nvPr>
        </p:nvSpPr>
        <p:spPr/>
        <p:txBody>
          <a:bodyPr/>
          <a:lstStyle/>
          <a:p>
            <a:r>
              <a:rPr lang="en-US" dirty="0" err="1" smtClean="0"/>
              <a:t>Người</a:t>
            </a:r>
            <a:r>
              <a:rPr lang="en-US" dirty="0" smtClean="0"/>
              <a:t> </a:t>
            </a:r>
            <a:r>
              <a:rPr lang="en-US" dirty="0" err="1" smtClean="0"/>
              <a:t>dùng</a:t>
            </a:r>
            <a:r>
              <a:rPr lang="en-US" dirty="0" smtClean="0"/>
              <a:t> </a:t>
            </a:r>
            <a:r>
              <a:rPr lang="en-US" dirty="0" err="1" smtClean="0"/>
              <a:t>liên</a:t>
            </a:r>
            <a:r>
              <a:rPr lang="en-US" dirty="0" smtClean="0"/>
              <a:t> </a:t>
            </a:r>
            <a:r>
              <a:rPr lang="en-US" dirty="0" err="1" smtClean="0"/>
              <a:t>quan</a:t>
            </a:r>
            <a:r>
              <a:rPr lang="en-US" dirty="0" smtClean="0"/>
              <a:t> </a:t>
            </a:r>
            <a:r>
              <a:rPr lang="en-US" dirty="0" err="1" smtClean="0"/>
              <a:t>đến</a:t>
            </a:r>
            <a:r>
              <a:rPr lang="en-US" dirty="0" smtClean="0"/>
              <a:t> RDBMS </a:t>
            </a:r>
          </a:p>
        </p:txBody>
      </p:sp>
      <p:sp>
        <p:nvSpPr>
          <p:cNvPr id="2" name="Content Placeholder 1"/>
          <p:cNvSpPr>
            <a:spLocks noGrp="1"/>
          </p:cNvSpPr>
          <p:nvPr>
            <p:ph idx="1"/>
          </p:nvPr>
        </p:nvSpPr>
        <p:spPr>
          <a:xfrm>
            <a:off x="228600" y="1143000"/>
            <a:ext cx="8305800" cy="3581400"/>
          </a:xfrm>
        </p:spPr>
        <p:txBody>
          <a:bodyPr/>
          <a:lstStyle/>
          <a:p>
            <a:pPr>
              <a:lnSpc>
                <a:spcPct val="150000"/>
              </a:lnSpc>
              <a:defRPr/>
            </a:pPr>
            <a:r>
              <a:rPr lang="en-US" sz="2000" err="1" smtClean="0"/>
              <a:t>Rất</a:t>
            </a:r>
            <a:r>
              <a:rPr lang="en-US" sz="2000" smtClean="0"/>
              <a:t> </a:t>
            </a:r>
            <a:r>
              <a:rPr lang="en-US" sz="2000" err="1" smtClean="0"/>
              <a:t>nhiều</a:t>
            </a:r>
            <a:r>
              <a:rPr lang="en-US" sz="2000" smtClean="0"/>
              <a:t> </a:t>
            </a:r>
            <a:r>
              <a:rPr lang="en-US" sz="2000" err="1" smtClean="0"/>
              <a:t>người</a:t>
            </a:r>
            <a:r>
              <a:rPr lang="en-US" sz="2000" smtClean="0"/>
              <a:t> </a:t>
            </a:r>
            <a:r>
              <a:rPr lang="en-US" sz="2000" err="1" smtClean="0"/>
              <a:t>dùng</a:t>
            </a:r>
            <a:r>
              <a:rPr lang="en-US" sz="2000" smtClean="0"/>
              <a:t> </a:t>
            </a:r>
            <a:r>
              <a:rPr lang="en-US" sz="2000" err="1" smtClean="0"/>
              <a:t>tham</a:t>
            </a:r>
            <a:r>
              <a:rPr lang="en-US" sz="2000" smtClean="0"/>
              <a:t> </a:t>
            </a:r>
            <a:r>
              <a:rPr lang="en-US" sz="2000" err="1" smtClean="0"/>
              <a:t>gia</a:t>
            </a:r>
            <a:r>
              <a:rPr lang="en-US" sz="2000" smtClean="0"/>
              <a:t> </a:t>
            </a:r>
            <a:r>
              <a:rPr lang="en-US" sz="2000" err="1" smtClean="0"/>
              <a:t>vào</a:t>
            </a:r>
            <a:r>
              <a:rPr lang="en-US" sz="2000" smtClean="0"/>
              <a:t> </a:t>
            </a:r>
            <a:r>
              <a:rPr lang="en-US" sz="2000" err="1" smtClean="0"/>
              <a:t>hệ</a:t>
            </a:r>
            <a:r>
              <a:rPr lang="en-US" sz="2000" smtClean="0"/>
              <a:t> </a:t>
            </a:r>
            <a:r>
              <a:rPr lang="en-US" sz="2000" err="1" smtClean="0"/>
              <a:t>thống</a:t>
            </a:r>
            <a:r>
              <a:rPr lang="en-US" sz="2000" smtClean="0"/>
              <a:t> RDBMS:</a:t>
            </a:r>
          </a:p>
          <a:p>
            <a:pPr lvl="1">
              <a:lnSpc>
                <a:spcPct val="150000"/>
              </a:lnSpc>
              <a:defRPr/>
            </a:pPr>
            <a:r>
              <a:rPr lang="en-US" sz="1800" smtClean="0"/>
              <a:t> </a:t>
            </a:r>
            <a:r>
              <a:rPr lang="en-US" sz="1800" err="1" smtClean="0"/>
              <a:t>Người</a:t>
            </a:r>
            <a:r>
              <a:rPr lang="en-US" sz="1800" smtClean="0"/>
              <a:t> </a:t>
            </a:r>
            <a:r>
              <a:rPr lang="en-US" sz="1800" err="1" smtClean="0"/>
              <a:t>quản</a:t>
            </a:r>
            <a:r>
              <a:rPr lang="en-US" sz="1800" smtClean="0"/>
              <a:t> </a:t>
            </a:r>
            <a:r>
              <a:rPr lang="en-US" sz="1800" err="1" smtClean="0"/>
              <a:t>trị</a:t>
            </a:r>
            <a:r>
              <a:rPr lang="en-US" sz="1800" smtClean="0"/>
              <a:t> CSDL (</a:t>
            </a:r>
            <a:r>
              <a:rPr lang="en-US" sz="1800" err="1" smtClean="0">
                <a:solidFill>
                  <a:srgbClr val="0000CC"/>
                </a:solidFill>
              </a:rPr>
              <a:t>DataBase</a:t>
            </a:r>
            <a:r>
              <a:rPr lang="en-US" sz="1800" smtClean="0">
                <a:solidFill>
                  <a:srgbClr val="0000CC"/>
                </a:solidFill>
              </a:rPr>
              <a:t> Administrator</a:t>
            </a:r>
            <a:r>
              <a:rPr lang="en-US" sz="1800" smtClean="0"/>
              <a:t>)</a:t>
            </a:r>
          </a:p>
          <a:p>
            <a:pPr lvl="1">
              <a:lnSpc>
                <a:spcPct val="150000"/>
              </a:lnSpc>
              <a:defRPr/>
            </a:pPr>
            <a:r>
              <a:rPr lang="en-US" sz="1800" smtClean="0"/>
              <a:t> </a:t>
            </a:r>
            <a:r>
              <a:rPr lang="en-US" sz="1800" err="1" smtClean="0"/>
              <a:t>Người</a:t>
            </a:r>
            <a:r>
              <a:rPr lang="en-US" sz="1800" smtClean="0"/>
              <a:t> </a:t>
            </a:r>
            <a:r>
              <a:rPr lang="en-US" sz="1800" err="1" smtClean="0"/>
              <a:t>thiết</a:t>
            </a:r>
            <a:r>
              <a:rPr lang="en-US" sz="1800" smtClean="0"/>
              <a:t> </a:t>
            </a:r>
            <a:r>
              <a:rPr lang="en-US" sz="1800" err="1" smtClean="0"/>
              <a:t>kế</a:t>
            </a:r>
            <a:r>
              <a:rPr lang="en-US" sz="1800" smtClean="0"/>
              <a:t> CSDL (</a:t>
            </a:r>
            <a:r>
              <a:rPr lang="en-US" sz="1800" err="1" smtClean="0">
                <a:solidFill>
                  <a:srgbClr val="0000CC"/>
                </a:solidFill>
              </a:rPr>
              <a:t>DataBase</a:t>
            </a:r>
            <a:r>
              <a:rPr lang="en-US" sz="1800" smtClean="0">
                <a:solidFill>
                  <a:srgbClr val="0000CC"/>
                </a:solidFill>
              </a:rPr>
              <a:t> Designer</a:t>
            </a:r>
            <a:r>
              <a:rPr lang="en-US" sz="1800" smtClean="0"/>
              <a:t>)</a:t>
            </a:r>
          </a:p>
          <a:p>
            <a:pPr lvl="1">
              <a:lnSpc>
                <a:spcPct val="150000"/>
              </a:lnSpc>
              <a:defRPr/>
            </a:pPr>
            <a:r>
              <a:rPr lang="en-US" sz="1800" smtClean="0"/>
              <a:t> </a:t>
            </a:r>
            <a:r>
              <a:rPr lang="en-US" sz="1800" err="1" smtClean="0"/>
              <a:t>Người</a:t>
            </a:r>
            <a:r>
              <a:rPr lang="en-US" sz="1800" smtClean="0"/>
              <a:t> </a:t>
            </a:r>
            <a:r>
              <a:rPr lang="en-US" sz="1800" err="1" smtClean="0"/>
              <a:t>phân</a:t>
            </a:r>
            <a:r>
              <a:rPr lang="en-US" sz="1800" smtClean="0"/>
              <a:t> </a:t>
            </a:r>
            <a:r>
              <a:rPr lang="en-US" sz="1800" err="1" smtClean="0"/>
              <a:t>tích</a:t>
            </a:r>
            <a:r>
              <a:rPr lang="en-US" sz="1800" smtClean="0"/>
              <a:t> </a:t>
            </a:r>
            <a:r>
              <a:rPr lang="en-US" sz="1800" err="1" smtClean="0"/>
              <a:t>hệ</a:t>
            </a:r>
            <a:r>
              <a:rPr lang="en-US" sz="1800" smtClean="0"/>
              <a:t> </a:t>
            </a:r>
            <a:r>
              <a:rPr lang="en-US" sz="1800" err="1" smtClean="0"/>
              <a:t>thống</a:t>
            </a:r>
            <a:r>
              <a:rPr lang="en-US" sz="1800" smtClean="0"/>
              <a:t> (</a:t>
            </a:r>
            <a:r>
              <a:rPr lang="en-US" sz="1800" smtClean="0">
                <a:solidFill>
                  <a:srgbClr val="0000CC"/>
                </a:solidFill>
              </a:rPr>
              <a:t>System Analyst</a:t>
            </a:r>
            <a:r>
              <a:rPr lang="en-US" sz="1800" smtClean="0"/>
              <a:t>) </a:t>
            </a:r>
          </a:p>
          <a:p>
            <a:pPr lvl="1">
              <a:lnSpc>
                <a:spcPct val="150000"/>
              </a:lnSpc>
              <a:defRPr/>
            </a:pPr>
            <a:r>
              <a:rPr lang="en-US" sz="1800" err="1" smtClean="0"/>
              <a:t>Người</a:t>
            </a:r>
            <a:r>
              <a:rPr lang="en-US" sz="1800" smtClean="0"/>
              <a:t> </a:t>
            </a:r>
            <a:r>
              <a:rPr lang="en-US" sz="1800" err="1" smtClean="0"/>
              <a:t>lập</a:t>
            </a:r>
            <a:r>
              <a:rPr lang="en-US" sz="1800" smtClean="0"/>
              <a:t> </a:t>
            </a:r>
            <a:r>
              <a:rPr lang="en-US" sz="1800" err="1" smtClean="0"/>
              <a:t>trình</a:t>
            </a:r>
            <a:r>
              <a:rPr lang="en-US" sz="1800" smtClean="0"/>
              <a:t> </a:t>
            </a:r>
            <a:r>
              <a:rPr lang="en-US" sz="1800" err="1" smtClean="0"/>
              <a:t>ứng</a:t>
            </a:r>
            <a:r>
              <a:rPr lang="en-US" sz="1800" smtClean="0"/>
              <a:t> </a:t>
            </a:r>
            <a:r>
              <a:rPr lang="en-US" sz="1800" err="1" smtClean="0"/>
              <a:t>dụng</a:t>
            </a:r>
            <a:r>
              <a:rPr lang="en-US" sz="1800" smtClean="0"/>
              <a:t> (</a:t>
            </a:r>
            <a:r>
              <a:rPr lang="en-US" sz="1800" smtClean="0">
                <a:solidFill>
                  <a:srgbClr val="0000CC"/>
                </a:solidFill>
              </a:rPr>
              <a:t>Application Programmer</a:t>
            </a:r>
            <a:r>
              <a:rPr lang="en-US" sz="1800" smtClean="0"/>
              <a:t>) </a:t>
            </a:r>
          </a:p>
          <a:p>
            <a:pPr lvl="1">
              <a:lnSpc>
                <a:spcPct val="150000"/>
              </a:lnSpc>
              <a:defRPr/>
            </a:pPr>
            <a:r>
              <a:rPr lang="en-US" sz="1800" smtClean="0"/>
              <a:t> </a:t>
            </a:r>
            <a:r>
              <a:rPr lang="en-US" sz="1800" err="1" smtClean="0"/>
              <a:t>Người</a:t>
            </a:r>
            <a:r>
              <a:rPr lang="en-US" sz="1800" smtClean="0"/>
              <a:t> </a:t>
            </a:r>
            <a:r>
              <a:rPr lang="en-US" sz="1800" err="1" smtClean="0"/>
              <a:t>thiết</a:t>
            </a:r>
            <a:r>
              <a:rPr lang="en-US" sz="1800" smtClean="0"/>
              <a:t> </a:t>
            </a:r>
            <a:r>
              <a:rPr lang="en-US" sz="1800" err="1" smtClean="0"/>
              <a:t>kế</a:t>
            </a:r>
            <a:r>
              <a:rPr lang="en-US" sz="1800" smtClean="0"/>
              <a:t> </a:t>
            </a:r>
            <a:r>
              <a:rPr lang="en-US" sz="1800" err="1" smtClean="0"/>
              <a:t>và</a:t>
            </a:r>
            <a:r>
              <a:rPr lang="en-US" sz="1800" smtClean="0"/>
              <a:t> </a:t>
            </a:r>
            <a:r>
              <a:rPr lang="en-US" sz="1800" err="1" smtClean="0"/>
              <a:t>triển</a:t>
            </a:r>
            <a:r>
              <a:rPr lang="en-US" sz="1800" smtClean="0"/>
              <a:t> </a:t>
            </a:r>
            <a:r>
              <a:rPr lang="en-US" sz="1800" err="1" smtClean="0"/>
              <a:t>khai</a:t>
            </a:r>
            <a:r>
              <a:rPr lang="en-US" sz="1800" smtClean="0"/>
              <a:t> CSDL (</a:t>
            </a:r>
            <a:r>
              <a:rPr lang="en-US" sz="1800" smtClean="0">
                <a:solidFill>
                  <a:srgbClr val="0000CC"/>
                </a:solidFill>
              </a:rPr>
              <a:t>DBMS Designer and Implementer</a:t>
            </a:r>
            <a:r>
              <a:rPr lang="en-US" sz="1800" smtClean="0"/>
              <a:t>)</a:t>
            </a:r>
          </a:p>
          <a:p>
            <a:pPr lvl="1">
              <a:lnSpc>
                <a:spcPct val="150000"/>
              </a:lnSpc>
              <a:defRPr/>
            </a:pPr>
            <a:r>
              <a:rPr lang="en-US" sz="1800" smtClean="0"/>
              <a:t> </a:t>
            </a:r>
            <a:r>
              <a:rPr lang="en-US" sz="1800" err="1" smtClean="0"/>
              <a:t>Người</a:t>
            </a:r>
            <a:r>
              <a:rPr lang="en-US" sz="1800" smtClean="0"/>
              <a:t> </a:t>
            </a:r>
            <a:r>
              <a:rPr lang="en-US" sz="1800" err="1" smtClean="0"/>
              <a:t>dùng</a:t>
            </a:r>
            <a:r>
              <a:rPr lang="en-US" sz="1800" smtClean="0"/>
              <a:t> </a:t>
            </a:r>
            <a:r>
              <a:rPr lang="en-US" sz="1800" err="1" smtClean="0"/>
              <a:t>cuối</a:t>
            </a:r>
            <a:r>
              <a:rPr lang="en-US" sz="1800" smtClean="0"/>
              <a:t> (</a:t>
            </a:r>
            <a:r>
              <a:rPr lang="en-US" sz="1800" smtClean="0">
                <a:solidFill>
                  <a:srgbClr val="0000CC"/>
                </a:solidFill>
              </a:rPr>
              <a:t>End User</a:t>
            </a:r>
            <a:r>
              <a:rPr lang="en-US" sz="1800" smtClean="0"/>
              <a:t>)</a:t>
            </a:r>
          </a:p>
          <a:p>
            <a:pPr lvl="1">
              <a:defRPr/>
            </a:pPr>
            <a:endParaRPr lang="en-US"/>
          </a:p>
        </p:txBody>
      </p:sp>
      <p:sp>
        <p:nvSpPr>
          <p:cNvPr id="4" name="Footer Placeholder 3"/>
          <p:cNvSpPr>
            <a:spLocks noGrp="1"/>
          </p:cNvSpPr>
          <p:nvPr>
            <p:ph type="ftr" sz="quarter" idx="11"/>
          </p:nvPr>
        </p:nvSpPr>
        <p:spPr/>
        <p:txBody>
          <a:bodyPr/>
          <a:lstStyle/>
          <a:p>
            <a:pPr>
              <a:defRPr/>
            </a:pPr>
            <a:r>
              <a:rPr lang="vi-VN" dirty="0" smtClean="0"/>
              <a:t>Bài </a:t>
            </a:r>
            <a:r>
              <a:rPr lang="vi-VN" dirty="0"/>
              <a:t>1</a:t>
            </a:r>
            <a:r>
              <a:rPr lang="en-US" dirty="0"/>
              <a:t>: </a:t>
            </a:r>
            <a:r>
              <a:rPr lang="vi-VN" cap="all" dirty="0"/>
              <a:t>Tổng quan về </a:t>
            </a:r>
            <a:r>
              <a:rPr lang="en-US" cap="all" dirty="0"/>
              <a:t>CƠ SỞ DỮ LIỆU</a:t>
            </a:r>
          </a:p>
        </p:txBody>
      </p:sp>
      <p:sp>
        <p:nvSpPr>
          <p:cNvPr id="5" name="Slide Number Placeholder 4"/>
          <p:cNvSpPr>
            <a:spLocks noGrp="1"/>
          </p:cNvSpPr>
          <p:nvPr>
            <p:ph type="sldNum" sz="quarter" idx="12"/>
          </p:nvPr>
        </p:nvSpPr>
        <p:spPr/>
        <p:txBody>
          <a:bodyPr/>
          <a:lstStyle/>
          <a:p>
            <a:pPr>
              <a:defRPr/>
            </a:pPr>
            <a:fld id="{0D0160A2-89E6-4FF0-B597-BBE6DCB1E8E9}" type="slidenum">
              <a:rPr lang="en-US" smtClean="0"/>
              <a:pPr>
                <a:defRPr/>
              </a:pPr>
              <a:t>31</a:t>
            </a:fld>
            <a:endParaRPr lang="en-US"/>
          </a:p>
        </p:txBody>
      </p:sp>
      <p:pic>
        <p:nvPicPr>
          <p:cNvPr id="43014" name="Picture 74" descr="MCBD08154_0000[1]"/>
          <p:cNvPicPr>
            <a:picLocks noChangeAspect="1" noChangeArrowheads="1"/>
          </p:cNvPicPr>
          <p:nvPr/>
        </p:nvPicPr>
        <p:blipFill>
          <a:blip r:embed="rId2"/>
          <a:srcRect/>
          <a:stretch>
            <a:fillRect/>
          </a:stretch>
        </p:blipFill>
        <p:spPr bwMode="auto">
          <a:xfrm>
            <a:off x="2362200" y="5105400"/>
            <a:ext cx="1447800" cy="989013"/>
          </a:xfrm>
          <a:prstGeom prst="rect">
            <a:avLst/>
          </a:prstGeom>
          <a:noFill/>
          <a:ln w="9525">
            <a:noFill/>
            <a:miter lim="800000"/>
            <a:headEnd/>
            <a:tailEnd/>
          </a:ln>
        </p:spPr>
      </p:pic>
      <p:pic>
        <p:nvPicPr>
          <p:cNvPr id="43015" name="Picture 75" descr="MCj00901980000[1]"/>
          <p:cNvPicPr>
            <a:picLocks noChangeAspect="1" noChangeArrowheads="1"/>
          </p:cNvPicPr>
          <p:nvPr/>
        </p:nvPicPr>
        <p:blipFill>
          <a:blip r:embed="rId3"/>
          <a:srcRect/>
          <a:stretch>
            <a:fillRect/>
          </a:stretch>
        </p:blipFill>
        <p:spPr bwMode="auto">
          <a:xfrm>
            <a:off x="5715000" y="4800600"/>
            <a:ext cx="2057400" cy="1550988"/>
          </a:xfrm>
          <a:prstGeom prst="rect">
            <a:avLst/>
          </a:prstGeom>
          <a:noFill/>
          <a:ln w="9525">
            <a:noFill/>
            <a:miter lim="800000"/>
            <a:headEnd/>
            <a:tailEnd/>
          </a:ln>
        </p:spPr>
      </p:pic>
    </p:spTree>
    <p:extLst>
      <p:ext uri="{BB962C8B-B14F-4D97-AF65-F5344CB8AC3E}">
        <p14:creationId xmlns:p14="http://schemas.microsoft.com/office/powerpoint/2010/main" val="43133364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itle 2"/>
          <p:cNvSpPr>
            <a:spLocks noGrp="1"/>
          </p:cNvSpPr>
          <p:nvPr>
            <p:ph type="title"/>
          </p:nvPr>
        </p:nvSpPr>
        <p:spPr/>
        <p:txBody>
          <a:bodyPr/>
          <a:lstStyle/>
          <a:p>
            <a:r>
              <a:rPr lang="en-US" sz="2400" dirty="0" err="1" smtClean="0"/>
              <a:t>Tại</a:t>
            </a:r>
            <a:r>
              <a:rPr lang="en-US" sz="2400" dirty="0" smtClean="0"/>
              <a:t> </a:t>
            </a:r>
            <a:r>
              <a:rPr lang="en-US" sz="2400" dirty="0" err="1" smtClean="0"/>
              <a:t>sao</a:t>
            </a:r>
            <a:r>
              <a:rPr lang="en-US" sz="2400" dirty="0" smtClean="0"/>
              <a:t> </a:t>
            </a:r>
            <a:r>
              <a:rPr lang="en-US" sz="2400" dirty="0" err="1" smtClean="0"/>
              <a:t>lại</a:t>
            </a:r>
            <a:r>
              <a:rPr lang="en-US" sz="2400" dirty="0" smtClean="0"/>
              <a:t> </a:t>
            </a:r>
            <a:r>
              <a:rPr lang="en-US" sz="2400" dirty="0" err="1" smtClean="0"/>
              <a:t>tập</a:t>
            </a:r>
            <a:r>
              <a:rPr lang="en-US" sz="2400" dirty="0" smtClean="0"/>
              <a:t> </a:t>
            </a:r>
            <a:r>
              <a:rPr lang="en-US" sz="2400" dirty="0" err="1" smtClean="0"/>
              <a:t>trung</a:t>
            </a:r>
            <a:r>
              <a:rPr lang="en-US" sz="2400" dirty="0" smtClean="0"/>
              <a:t> </a:t>
            </a:r>
            <a:r>
              <a:rPr lang="en-US" sz="2400" dirty="0" err="1" smtClean="0"/>
              <a:t>vào</a:t>
            </a:r>
            <a:r>
              <a:rPr lang="en-US" sz="2400" dirty="0" smtClean="0"/>
              <a:t> CSDL </a:t>
            </a:r>
            <a:r>
              <a:rPr lang="en-US" sz="2400" dirty="0" err="1" smtClean="0"/>
              <a:t>quan</a:t>
            </a:r>
            <a:r>
              <a:rPr lang="en-US" sz="2400" dirty="0" smtClean="0"/>
              <a:t> </a:t>
            </a:r>
            <a:r>
              <a:rPr lang="en-US" sz="2400" dirty="0" err="1" smtClean="0"/>
              <a:t>hệ</a:t>
            </a:r>
            <a:r>
              <a:rPr lang="en-US" sz="2400" dirty="0" smtClean="0"/>
              <a:t>?</a:t>
            </a:r>
          </a:p>
        </p:txBody>
      </p:sp>
      <p:sp>
        <p:nvSpPr>
          <p:cNvPr id="2" name="Content Placeholder 1"/>
          <p:cNvSpPr>
            <a:spLocks noGrp="1"/>
          </p:cNvSpPr>
          <p:nvPr>
            <p:ph idx="1"/>
          </p:nvPr>
        </p:nvSpPr>
        <p:spPr/>
        <p:txBody>
          <a:bodyPr/>
          <a:lstStyle/>
          <a:p>
            <a:pPr>
              <a:lnSpc>
                <a:spcPct val="150000"/>
              </a:lnSpc>
              <a:defRPr/>
            </a:pPr>
            <a:r>
              <a:rPr lang="en-US" sz="2400" err="1" smtClean="0"/>
              <a:t>Dễ</a:t>
            </a:r>
            <a:r>
              <a:rPr lang="en-US" sz="2400" smtClean="0"/>
              <a:t> </a:t>
            </a:r>
            <a:r>
              <a:rPr lang="en-US" sz="2400" err="1" smtClean="0"/>
              <a:t>dàng</a:t>
            </a:r>
            <a:r>
              <a:rPr lang="en-US" sz="2400" smtClean="0"/>
              <a:t> </a:t>
            </a:r>
            <a:r>
              <a:rPr lang="en-US" sz="2400" err="1" smtClean="0"/>
              <a:t>định</a:t>
            </a:r>
            <a:r>
              <a:rPr lang="en-US" sz="2400" smtClean="0"/>
              <a:t> </a:t>
            </a:r>
            <a:r>
              <a:rPr lang="en-US" sz="2400" err="1" smtClean="0"/>
              <a:t>nghĩa</a:t>
            </a:r>
            <a:r>
              <a:rPr lang="en-US" sz="2400" smtClean="0"/>
              <a:t>, </a:t>
            </a:r>
            <a:r>
              <a:rPr lang="en-US" sz="2400" err="1" smtClean="0"/>
              <a:t>duy</a:t>
            </a:r>
            <a:r>
              <a:rPr lang="en-US" sz="2400" smtClean="0"/>
              <a:t> </a:t>
            </a:r>
            <a:r>
              <a:rPr lang="en-US" sz="2400" err="1" smtClean="0"/>
              <a:t>trì</a:t>
            </a:r>
            <a:r>
              <a:rPr lang="en-US" sz="2400" smtClean="0"/>
              <a:t> </a:t>
            </a:r>
            <a:r>
              <a:rPr lang="en-US" sz="2400" err="1" smtClean="0"/>
              <a:t>và</a:t>
            </a:r>
            <a:r>
              <a:rPr lang="en-US" sz="2400" smtClean="0"/>
              <a:t> </a:t>
            </a:r>
            <a:r>
              <a:rPr lang="en-US" sz="2400" err="1" smtClean="0"/>
              <a:t>thao</a:t>
            </a:r>
            <a:r>
              <a:rPr lang="en-US" sz="2400" smtClean="0"/>
              <a:t> </a:t>
            </a:r>
            <a:r>
              <a:rPr lang="en-US" sz="2400" err="1" smtClean="0"/>
              <a:t>tác</a:t>
            </a:r>
            <a:r>
              <a:rPr lang="en-US" sz="2400" smtClean="0"/>
              <a:t> </a:t>
            </a:r>
            <a:r>
              <a:rPr lang="en-US" sz="2400" err="1" smtClean="0"/>
              <a:t>dữ</a:t>
            </a:r>
            <a:r>
              <a:rPr lang="en-US" sz="2400" smtClean="0"/>
              <a:t> </a:t>
            </a:r>
            <a:r>
              <a:rPr lang="en-US" sz="2400" err="1" smtClean="0"/>
              <a:t>liệu</a:t>
            </a:r>
            <a:r>
              <a:rPr lang="en-US" sz="2400" smtClean="0"/>
              <a:t> </a:t>
            </a:r>
            <a:r>
              <a:rPr lang="en-US" sz="2400" err="1" smtClean="0"/>
              <a:t>lưu</a:t>
            </a:r>
            <a:r>
              <a:rPr lang="en-US" sz="2400" smtClean="0"/>
              <a:t> trữ</a:t>
            </a:r>
          </a:p>
          <a:p>
            <a:pPr>
              <a:lnSpc>
                <a:spcPct val="150000"/>
              </a:lnSpc>
              <a:defRPr/>
            </a:pPr>
            <a:r>
              <a:rPr lang="en-US" sz="2400" smtClean="0"/>
              <a:t>Dễ dàng trích </a:t>
            </a:r>
            <a:r>
              <a:rPr lang="en-US" sz="2400" err="1" smtClean="0"/>
              <a:t>xuất</a:t>
            </a:r>
            <a:r>
              <a:rPr lang="en-US" sz="2400" smtClean="0"/>
              <a:t> </a:t>
            </a:r>
            <a:r>
              <a:rPr lang="en-US" sz="2400" err="1" smtClean="0"/>
              <a:t>dữ</a:t>
            </a:r>
            <a:r>
              <a:rPr lang="en-US" sz="2400" smtClean="0"/>
              <a:t> liệu</a:t>
            </a:r>
          </a:p>
          <a:p>
            <a:pPr>
              <a:lnSpc>
                <a:spcPct val="150000"/>
              </a:lnSpc>
              <a:defRPr/>
            </a:pPr>
            <a:r>
              <a:rPr lang="en-US" sz="2400" err="1" smtClean="0"/>
              <a:t>Dữ</a:t>
            </a:r>
            <a:r>
              <a:rPr lang="en-US" sz="2400" smtClean="0"/>
              <a:t> </a:t>
            </a:r>
            <a:r>
              <a:rPr lang="en-US" sz="2400" err="1" smtClean="0"/>
              <a:t>liệu</a:t>
            </a:r>
            <a:r>
              <a:rPr lang="en-US" sz="2400" smtClean="0"/>
              <a:t> </a:t>
            </a:r>
            <a:r>
              <a:rPr lang="en-US" sz="2400" err="1" smtClean="0"/>
              <a:t>được</a:t>
            </a:r>
            <a:r>
              <a:rPr lang="en-US" sz="2400" smtClean="0"/>
              <a:t> </a:t>
            </a:r>
            <a:r>
              <a:rPr lang="en-US" sz="2400" err="1" smtClean="0"/>
              <a:t>chuẩn</a:t>
            </a:r>
            <a:r>
              <a:rPr lang="en-US" sz="2400" smtClean="0"/>
              <a:t> </a:t>
            </a:r>
            <a:r>
              <a:rPr lang="en-US" sz="2400" err="1" smtClean="0"/>
              <a:t>hóa</a:t>
            </a:r>
            <a:r>
              <a:rPr lang="en-US" sz="2400" smtClean="0"/>
              <a:t> </a:t>
            </a:r>
            <a:r>
              <a:rPr lang="en-US" sz="2400" err="1" smtClean="0"/>
              <a:t>và</a:t>
            </a:r>
            <a:r>
              <a:rPr lang="en-US" sz="2400" smtClean="0"/>
              <a:t> </a:t>
            </a:r>
            <a:r>
              <a:rPr lang="en-US" sz="2400" err="1" smtClean="0"/>
              <a:t>được</a:t>
            </a:r>
            <a:r>
              <a:rPr lang="en-US" sz="2400" smtClean="0"/>
              <a:t> </a:t>
            </a:r>
            <a:r>
              <a:rPr lang="en-US" sz="2400" err="1" smtClean="0"/>
              <a:t>bảo</a:t>
            </a:r>
            <a:r>
              <a:rPr lang="en-US" sz="2400" smtClean="0"/>
              <a:t> </a:t>
            </a:r>
            <a:r>
              <a:rPr lang="en-US" sz="2400" err="1" smtClean="0"/>
              <a:t>vệ</a:t>
            </a:r>
            <a:r>
              <a:rPr lang="en-US" sz="2400" smtClean="0"/>
              <a:t> </a:t>
            </a:r>
            <a:r>
              <a:rPr lang="en-US" sz="2400" err="1" smtClean="0"/>
              <a:t>tốt</a:t>
            </a:r>
            <a:endParaRPr lang="en-US" sz="2400" smtClean="0"/>
          </a:p>
          <a:p>
            <a:pPr>
              <a:lnSpc>
                <a:spcPct val="150000"/>
              </a:lnSpc>
              <a:defRPr/>
            </a:pPr>
            <a:r>
              <a:rPr lang="en-US" sz="2400" err="1" smtClean="0"/>
              <a:t>Nhiều</a:t>
            </a:r>
            <a:r>
              <a:rPr lang="en-US" sz="2400" smtClean="0"/>
              <a:t> </a:t>
            </a:r>
            <a:r>
              <a:rPr lang="en-US" sz="2400" err="1" smtClean="0"/>
              <a:t>nhà</a:t>
            </a:r>
            <a:r>
              <a:rPr lang="en-US" sz="2400" smtClean="0"/>
              <a:t> </a:t>
            </a:r>
            <a:r>
              <a:rPr lang="en-US" sz="2400" err="1" smtClean="0"/>
              <a:t>cung</a:t>
            </a:r>
            <a:r>
              <a:rPr lang="en-US" sz="2400" smtClean="0"/>
              <a:t> </a:t>
            </a:r>
            <a:r>
              <a:rPr lang="en-US" sz="2400" err="1" smtClean="0"/>
              <a:t>cấp</a:t>
            </a:r>
            <a:r>
              <a:rPr lang="en-US" sz="2400" smtClean="0"/>
              <a:t> </a:t>
            </a:r>
            <a:r>
              <a:rPr lang="en-US" sz="2400" err="1" smtClean="0"/>
              <a:t>cung</a:t>
            </a:r>
            <a:r>
              <a:rPr lang="en-US" sz="2400" smtClean="0"/>
              <a:t> </a:t>
            </a:r>
            <a:r>
              <a:rPr lang="en-US" sz="2400" err="1" smtClean="0"/>
              <a:t>cấp</a:t>
            </a:r>
            <a:r>
              <a:rPr lang="en-US" sz="2400" smtClean="0"/>
              <a:t> </a:t>
            </a:r>
            <a:r>
              <a:rPr lang="en-US" sz="2400" err="1" smtClean="0"/>
              <a:t>phần</a:t>
            </a:r>
            <a:r>
              <a:rPr lang="en-US" sz="2400" smtClean="0"/>
              <a:t> </a:t>
            </a:r>
            <a:r>
              <a:rPr lang="en-US" sz="2400" err="1" smtClean="0"/>
              <a:t>mềm</a:t>
            </a:r>
            <a:endParaRPr lang="en-US" sz="2400" smtClean="0"/>
          </a:p>
          <a:p>
            <a:pPr>
              <a:lnSpc>
                <a:spcPct val="150000"/>
              </a:lnSpc>
              <a:defRPr/>
            </a:pPr>
            <a:r>
              <a:rPr lang="en-US" sz="2400" err="1" smtClean="0"/>
              <a:t>Dễ</a:t>
            </a:r>
            <a:r>
              <a:rPr lang="en-US" sz="2400" smtClean="0"/>
              <a:t> </a:t>
            </a:r>
            <a:r>
              <a:rPr lang="en-US" sz="2400" err="1" smtClean="0"/>
              <a:t>dàng</a:t>
            </a:r>
            <a:r>
              <a:rPr lang="en-US" sz="2400" smtClean="0"/>
              <a:t> </a:t>
            </a:r>
            <a:r>
              <a:rPr lang="en-US" sz="2400" err="1" smtClean="0"/>
              <a:t>chuyển</a:t>
            </a:r>
            <a:r>
              <a:rPr lang="en-US" sz="2400" smtClean="0"/>
              <a:t> </a:t>
            </a:r>
            <a:r>
              <a:rPr lang="en-US" sz="2400" err="1" smtClean="0"/>
              <a:t>đổi</a:t>
            </a:r>
            <a:r>
              <a:rPr lang="en-US" sz="2400" smtClean="0"/>
              <a:t> </a:t>
            </a:r>
            <a:r>
              <a:rPr lang="en-US" sz="2400" err="1" smtClean="0"/>
              <a:t>giữa</a:t>
            </a:r>
            <a:r>
              <a:rPr lang="en-US" sz="2400" smtClean="0"/>
              <a:t> </a:t>
            </a:r>
            <a:r>
              <a:rPr lang="en-US" sz="2400" err="1" smtClean="0"/>
              <a:t>nhà</a:t>
            </a:r>
            <a:r>
              <a:rPr lang="en-US" sz="2400" smtClean="0"/>
              <a:t> </a:t>
            </a:r>
            <a:r>
              <a:rPr lang="en-US" sz="2400" err="1" smtClean="0"/>
              <a:t>cung</a:t>
            </a:r>
            <a:r>
              <a:rPr lang="en-US" sz="2400" smtClean="0"/>
              <a:t> </a:t>
            </a:r>
            <a:r>
              <a:rPr lang="en-US" sz="2400" err="1" smtClean="0"/>
              <a:t>cấp</a:t>
            </a:r>
            <a:r>
              <a:rPr lang="en-US" sz="2400" smtClean="0"/>
              <a:t> </a:t>
            </a:r>
            <a:r>
              <a:rPr lang="en-US" sz="2400" err="1" smtClean="0"/>
              <a:t>và</a:t>
            </a:r>
            <a:r>
              <a:rPr lang="en-US" sz="2400" smtClean="0"/>
              <a:t> </a:t>
            </a:r>
            <a:r>
              <a:rPr lang="en-US" sz="2400" err="1" smtClean="0"/>
              <a:t>nhà</a:t>
            </a:r>
            <a:r>
              <a:rPr lang="en-US" sz="2400" smtClean="0"/>
              <a:t> </a:t>
            </a:r>
            <a:r>
              <a:rPr lang="en-US" sz="2400" err="1" smtClean="0"/>
              <a:t>triển</a:t>
            </a:r>
            <a:r>
              <a:rPr lang="en-US" sz="2400" smtClean="0"/>
              <a:t> </a:t>
            </a:r>
            <a:r>
              <a:rPr lang="en-US" sz="2400" err="1" smtClean="0"/>
              <a:t>khai</a:t>
            </a:r>
            <a:endParaRPr lang="en-US" sz="2400" smtClean="0"/>
          </a:p>
          <a:p>
            <a:pPr>
              <a:lnSpc>
                <a:spcPct val="150000"/>
              </a:lnSpc>
              <a:defRPr/>
            </a:pPr>
            <a:r>
              <a:rPr lang="en-US" sz="2400" smtClean="0"/>
              <a:t>RDBMS </a:t>
            </a:r>
            <a:r>
              <a:rPr lang="en-US" sz="2400" err="1" smtClean="0"/>
              <a:t>là</a:t>
            </a:r>
            <a:r>
              <a:rPr lang="en-US" sz="2400" smtClean="0"/>
              <a:t> </a:t>
            </a:r>
            <a:r>
              <a:rPr lang="en-US" sz="2400" err="1" smtClean="0"/>
              <a:t>các</a:t>
            </a:r>
            <a:r>
              <a:rPr lang="en-US" sz="2400" smtClean="0"/>
              <a:t> </a:t>
            </a:r>
            <a:r>
              <a:rPr lang="en-US" sz="2400" err="1" smtClean="0"/>
              <a:t>sản</a:t>
            </a:r>
            <a:r>
              <a:rPr lang="en-US" sz="2400" smtClean="0"/>
              <a:t> </a:t>
            </a:r>
            <a:r>
              <a:rPr lang="en-US" sz="2400" err="1" smtClean="0"/>
              <a:t>phẩm</a:t>
            </a:r>
            <a:r>
              <a:rPr lang="en-US" sz="2400" smtClean="0"/>
              <a:t> </a:t>
            </a:r>
            <a:r>
              <a:rPr lang="en-US" sz="2400" err="1" smtClean="0"/>
              <a:t>trưởng</a:t>
            </a:r>
            <a:r>
              <a:rPr lang="en-US" sz="2400" smtClean="0"/>
              <a:t> </a:t>
            </a:r>
            <a:r>
              <a:rPr lang="en-US" sz="2400" err="1" smtClean="0"/>
              <a:t>thành</a:t>
            </a:r>
            <a:r>
              <a:rPr lang="en-US" sz="2400" smtClean="0"/>
              <a:t> </a:t>
            </a:r>
            <a:r>
              <a:rPr lang="en-US" sz="2400" err="1" smtClean="0"/>
              <a:t>và</a:t>
            </a:r>
            <a:r>
              <a:rPr lang="en-US" sz="2400" smtClean="0"/>
              <a:t> </a:t>
            </a:r>
            <a:r>
              <a:rPr lang="en-US" sz="2400" err="1" smtClean="0"/>
              <a:t>ổn</a:t>
            </a:r>
            <a:r>
              <a:rPr lang="en-US" sz="2400" smtClean="0"/>
              <a:t> </a:t>
            </a:r>
            <a:r>
              <a:rPr lang="en-US" sz="2400" err="1" smtClean="0"/>
              <a:t>định</a:t>
            </a:r>
            <a:endParaRPr lang="en-US" sz="2400"/>
          </a:p>
        </p:txBody>
      </p:sp>
      <p:sp>
        <p:nvSpPr>
          <p:cNvPr id="4" name="Footer Placeholder 3"/>
          <p:cNvSpPr>
            <a:spLocks noGrp="1"/>
          </p:cNvSpPr>
          <p:nvPr>
            <p:ph type="ftr" sz="quarter" idx="11"/>
          </p:nvPr>
        </p:nvSpPr>
        <p:spPr/>
        <p:txBody>
          <a:bodyPr/>
          <a:lstStyle/>
          <a:p>
            <a:pPr>
              <a:defRPr/>
            </a:pPr>
            <a:r>
              <a:rPr lang="vi-VN" dirty="0" smtClean="0"/>
              <a:t>Bài </a:t>
            </a:r>
            <a:r>
              <a:rPr lang="vi-VN" dirty="0"/>
              <a:t>1</a:t>
            </a:r>
            <a:r>
              <a:rPr lang="en-US" dirty="0"/>
              <a:t>: </a:t>
            </a:r>
            <a:r>
              <a:rPr lang="vi-VN" cap="all" dirty="0"/>
              <a:t>Tổng quan về </a:t>
            </a:r>
            <a:r>
              <a:rPr lang="en-US" cap="all" dirty="0"/>
              <a:t>CƠ SỞ DỮ LIỆU</a:t>
            </a:r>
          </a:p>
        </p:txBody>
      </p:sp>
      <p:sp>
        <p:nvSpPr>
          <p:cNvPr id="5" name="Slide Number Placeholder 4"/>
          <p:cNvSpPr>
            <a:spLocks noGrp="1"/>
          </p:cNvSpPr>
          <p:nvPr>
            <p:ph type="sldNum" sz="quarter" idx="12"/>
          </p:nvPr>
        </p:nvSpPr>
        <p:spPr/>
        <p:txBody>
          <a:bodyPr/>
          <a:lstStyle/>
          <a:p>
            <a:pPr>
              <a:defRPr/>
            </a:pPr>
            <a:fld id="{4DAC3D4B-20C2-451F-BB93-8E95CDD34CCB}" type="slidenum">
              <a:rPr lang="en-US" smtClean="0"/>
              <a:pPr>
                <a:defRPr/>
              </a:pPr>
              <a:t>32</a:t>
            </a:fld>
            <a:endParaRPr lang="en-US"/>
          </a:p>
        </p:txBody>
      </p:sp>
    </p:spTree>
    <p:extLst>
      <p:ext uri="{BB962C8B-B14F-4D97-AF65-F5344CB8AC3E}">
        <p14:creationId xmlns:p14="http://schemas.microsoft.com/office/powerpoint/2010/main" val="17764865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2133600"/>
            <a:ext cx="7772400" cy="1362075"/>
          </a:xfrm>
        </p:spPr>
        <p:txBody>
          <a:bodyPr/>
          <a:lstStyle/>
          <a:p>
            <a:pPr algn="ctr"/>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trong</a:t>
            </a:r>
            <a:r>
              <a:rPr lang="en-US" dirty="0" smtClean="0"/>
              <a:t> </a:t>
            </a:r>
            <a:r>
              <a:rPr lang="en-US" dirty="0" err="1" smtClean="0"/>
              <a:t>hệ</a:t>
            </a:r>
            <a:r>
              <a:rPr lang="en-US" dirty="0" smtClean="0"/>
              <a:t> </a:t>
            </a:r>
            <a:r>
              <a:rPr lang="en-US" dirty="0" err="1" smtClean="0"/>
              <a:t>thống</a:t>
            </a:r>
            <a:r>
              <a:rPr lang="en-US" dirty="0" smtClean="0"/>
              <a:t> </a:t>
            </a:r>
            <a:br>
              <a:rPr lang="en-US" dirty="0" smtClean="0"/>
            </a:br>
            <a:r>
              <a:rPr lang="en-US" dirty="0" smtClean="0"/>
              <a:t>client/server</a:t>
            </a:r>
            <a:endParaRPr lang="en-US" dirty="0"/>
          </a:p>
        </p:txBody>
      </p:sp>
    </p:spTree>
    <p:extLst>
      <p:ext uri="{BB962C8B-B14F-4D97-AF65-F5344CB8AC3E}">
        <p14:creationId xmlns:p14="http://schemas.microsoft.com/office/powerpoint/2010/main" val="1540217762"/>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smtClean="0"/>
              <a:t>Hệ</a:t>
            </a:r>
            <a:r>
              <a:rPr lang="en-US" dirty="0" smtClean="0"/>
              <a:t> </a:t>
            </a:r>
            <a:r>
              <a:rPr lang="en-US" dirty="0" err="1" smtClean="0"/>
              <a:t>thông</a:t>
            </a:r>
            <a:r>
              <a:rPr lang="en-US" dirty="0" smtClean="0"/>
              <a:t> client/server</a:t>
            </a:r>
            <a:endParaRPr lang="en-US" dirty="0"/>
          </a:p>
        </p:txBody>
      </p:sp>
      <p:sp>
        <p:nvSpPr>
          <p:cNvPr id="7" name="Content Placeholder 6"/>
          <p:cNvSpPr>
            <a:spLocks noGrp="1"/>
          </p:cNvSpPr>
          <p:nvPr>
            <p:ph idx="1"/>
          </p:nvPr>
        </p:nvSpPr>
        <p:spPr/>
        <p:txBody>
          <a:bodyPr/>
          <a:lstStyle/>
          <a:p>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phần</a:t>
            </a:r>
            <a:r>
              <a:rPr lang="en-US" dirty="0" smtClean="0"/>
              <a:t> </a:t>
            </a:r>
            <a:r>
              <a:rPr lang="en-US" dirty="0" err="1" smtClean="0"/>
              <a:t>cứng</a:t>
            </a:r>
            <a:r>
              <a:rPr lang="en-US" dirty="0" smtClean="0"/>
              <a:t> </a:t>
            </a:r>
            <a:r>
              <a:rPr lang="en-US" dirty="0" err="1" smtClean="0"/>
              <a:t>của</a:t>
            </a:r>
            <a:r>
              <a:rPr lang="en-US" dirty="0" smtClean="0"/>
              <a:t> </a:t>
            </a:r>
            <a:r>
              <a:rPr lang="en-US" dirty="0" err="1" smtClean="0"/>
              <a:t>hệ</a:t>
            </a:r>
            <a:r>
              <a:rPr lang="en-US" dirty="0" smtClean="0"/>
              <a:t> </a:t>
            </a:r>
            <a:r>
              <a:rPr lang="en-US" dirty="0" err="1" smtClean="0"/>
              <a:t>thống</a:t>
            </a:r>
            <a:r>
              <a:rPr lang="en-US" dirty="0" smtClean="0"/>
              <a:t> client/server</a:t>
            </a:r>
            <a:endParaRPr lang="en-US" dirty="0"/>
          </a:p>
        </p:txBody>
      </p:sp>
      <p:pic>
        <p:nvPicPr>
          <p:cNvPr id="8" name="Picture 2"/>
          <p:cNvPicPr>
            <a:picLocks noChangeAspect="1" noChangeArrowheads="1"/>
          </p:cNvPicPr>
          <p:nvPr/>
        </p:nvPicPr>
        <p:blipFill>
          <a:blip r:embed="rId2" cstate="print"/>
          <a:srcRect/>
          <a:stretch>
            <a:fillRect/>
          </a:stretch>
        </p:blipFill>
        <p:spPr bwMode="auto">
          <a:xfrm>
            <a:off x="2362200" y="1686707"/>
            <a:ext cx="4966620" cy="4250810"/>
          </a:xfrm>
          <a:prstGeom prst="rect">
            <a:avLst/>
          </a:prstGeom>
          <a:noFill/>
          <a:ln w="9525">
            <a:noFill/>
            <a:miter lim="800000"/>
            <a:headEnd/>
            <a:tailEnd/>
          </a:ln>
          <a:effectLst/>
        </p:spPr>
      </p:pic>
    </p:spTree>
    <p:extLst>
      <p:ext uri="{BB962C8B-B14F-4D97-AF65-F5344CB8AC3E}">
        <p14:creationId xmlns:p14="http://schemas.microsoft.com/office/powerpoint/2010/main" val="4029250700"/>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Hệ</a:t>
            </a:r>
            <a:r>
              <a:rPr lang="en-US" dirty="0"/>
              <a:t> </a:t>
            </a:r>
            <a:r>
              <a:rPr lang="en-US" dirty="0" err="1"/>
              <a:t>thông</a:t>
            </a:r>
            <a:r>
              <a:rPr lang="en-US" dirty="0"/>
              <a:t> client/server</a:t>
            </a:r>
          </a:p>
        </p:txBody>
      </p:sp>
      <p:sp>
        <p:nvSpPr>
          <p:cNvPr id="3" name="Content Placeholder 2"/>
          <p:cNvSpPr>
            <a:spLocks noGrp="1"/>
          </p:cNvSpPr>
          <p:nvPr>
            <p:ph idx="1"/>
          </p:nvPr>
        </p:nvSpPr>
        <p:spPr/>
        <p:txBody>
          <a:bodyPr/>
          <a:lstStyle/>
          <a:p>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của</a:t>
            </a:r>
            <a:r>
              <a:rPr lang="en-US" dirty="0" smtClean="0"/>
              <a:t> </a:t>
            </a:r>
            <a:r>
              <a:rPr lang="en-US" dirty="0" err="1" smtClean="0"/>
              <a:t>hệ</a:t>
            </a:r>
            <a:r>
              <a:rPr lang="en-US" dirty="0" smtClean="0"/>
              <a:t> </a:t>
            </a:r>
            <a:r>
              <a:rPr lang="en-US" dirty="0" err="1" smtClean="0"/>
              <a:t>thống</a:t>
            </a:r>
            <a:r>
              <a:rPr lang="en-US" dirty="0" smtClean="0"/>
              <a:t> client/server</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685800" y="1981200"/>
            <a:ext cx="8076733" cy="2971800"/>
          </a:xfrm>
          <a:prstGeom prst="rect">
            <a:avLst/>
          </a:prstGeom>
          <a:noFill/>
          <a:ln w="9525">
            <a:noFill/>
            <a:miter lim="800000"/>
            <a:headEnd/>
            <a:tailEnd/>
          </a:ln>
          <a:effectLst/>
        </p:spPr>
      </p:pic>
    </p:spTree>
    <p:extLst>
      <p:ext uri="{BB962C8B-B14F-4D97-AF65-F5344CB8AC3E}">
        <p14:creationId xmlns:p14="http://schemas.microsoft.com/office/powerpoint/2010/main" val="520233050"/>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Các</a:t>
            </a:r>
            <a:r>
              <a:rPr lang="en-US" dirty="0" smtClean="0"/>
              <a:t> </a:t>
            </a:r>
            <a:r>
              <a:rPr lang="en-US" dirty="0" err="1" smtClean="0"/>
              <a:t>kiến</a:t>
            </a:r>
            <a:r>
              <a:rPr lang="en-US" dirty="0" smtClean="0"/>
              <a:t> </a:t>
            </a:r>
            <a:r>
              <a:rPr lang="en-US" dirty="0" err="1" smtClean="0"/>
              <a:t>trúc</a:t>
            </a:r>
            <a:r>
              <a:rPr lang="en-US" dirty="0" smtClean="0"/>
              <a:t> </a:t>
            </a:r>
            <a:r>
              <a:rPr lang="en-US" dirty="0" err="1" smtClean="0"/>
              <a:t>khác</a:t>
            </a:r>
            <a:r>
              <a:rPr lang="en-US" dirty="0" smtClean="0"/>
              <a:t> </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1666875" y="1633538"/>
            <a:ext cx="6850546" cy="4233862"/>
          </a:xfrm>
          <a:prstGeom prst="rect">
            <a:avLst/>
          </a:prstGeom>
          <a:noFill/>
          <a:ln w="9525">
            <a:noFill/>
            <a:miter lim="800000"/>
            <a:headEnd/>
            <a:tailEnd/>
          </a:ln>
          <a:effectLst/>
        </p:spPr>
      </p:pic>
    </p:spTree>
    <p:extLst>
      <p:ext uri="{BB962C8B-B14F-4D97-AF65-F5344CB8AC3E}">
        <p14:creationId xmlns:p14="http://schemas.microsoft.com/office/powerpoint/2010/main" val="209607380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D:\Compressed\PSD Collection 2011\WP-201 copy.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flipH="1">
            <a:off x="6510275" y="1295400"/>
            <a:ext cx="2624974" cy="44196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lstStyle/>
          <a:p>
            <a:r>
              <a:rPr lang="en-US" smtClean="0"/>
              <a:t>Tổng kết</a:t>
            </a:r>
            <a:endParaRPr lang="en-US" dirty="0"/>
          </a:p>
        </p:txBody>
      </p:sp>
      <p:sp>
        <p:nvSpPr>
          <p:cNvPr id="3" name="Content Placeholder 2"/>
          <p:cNvSpPr>
            <a:spLocks noGrp="1"/>
          </p:cNvSpPr>
          <p:nvPr>
            <p:ph idx="1"/>
          </p:nvPr>
        </p:nvSpPr>
        <p:spPr>
          <a:xfrm>
            <a:off x="457200" y="1066800"/>
            <a:ext cx="6248400" cy="5410200"/>
          </a:xfrm>
        </p:spPr>
        <p:txBody>
          <a:bodyPr>
            <a:normAutofit fontScale="85000" lnSpcReduction="10000"/>
          </a:bodyPr>
          <a:lstStyle/>
          <a:p>
            <a:pPr>
              <a:lnSpc>
                <a:spcPct val="150000"/>
              </a:lnSpc>
              <a:buFontTx/>
              <a:buBlip>
                <a:blip r:embed="rId4"/>
              </a:buBlip>
            </a:pPr>
            <a:r>
              <a:rPr lang="en-US" b="1" dirty="0">
                <a:solidFill>
                  <a:srgbClr val="0000FF"/>
                </a:solidFill>
              </a:rPr>
              <a:t>CSDL</a:t>
            </a:r>
            <a:r>
              <a:rPr lang="en-US" dirty="0">
                <a:solidFill>
                  <a:srgbClr val="953735"/>
                </a:solidFill>
              </a:rPr>
              <a:t> </a:t>
            </a:r>
            <a:r>
              <a:rPr lang="en-US" dirty="0" err="1">
                <a:solidFill>
                  <a:srgbClr val="953735"/>
                </a:solidFill>
              </a:rPr>
              <a:t>là</a:t>
            </a:r>
            <a:r>
              <a:rPr lang="en-US" dirty="0">
                <a:solidFill>
                  <a:srgbClr val="953735"/>
                </a:solidFill>
              </a:rPr>
              <a:t> </a:t>
            </a:r>
            <a:r>
              <a:rPr lang="en-US" dirty="0" err="1">
                <a:solidFill>
                  <a:srgbClr val="953735"/>
                </a:solidFill>
              </a:rPr>
              <a:t>tập</a:t>
            </a:r>
            <a:r>
              <a:rPr lang="en-US" dirty="0">
                <a:solidFill>
                  <a:srgbClr val="953735"/>
                </a:solidFill>
              </a:rPr>
              <a:t> </a:t>
            </a:r>
            <a:r>
              <a:rPr lang="en-US" dirty="0" err="1">
                <a:solidFill>
                  <a:srgbClr val="953735"/>
                </a:solidFill>
              </a:rPr>
              <a:t>hợp</a:t>
            </a:r>
            <a:r>
              <a:rPr lang="en-US" dirty="0">
                <a:solidFill>
                  <a:srgbClr val="953735"/>
                </a:solidFill>
              </a:rPr>
              <a:t> </a:t>
            </a:r>
            <a:r>
              <a:rPr lang="en-US" dirty="0" err="1">
                <a:solidFill>
                  <a:srgbClr val="953735"/>
                </a:solidFill>
              </a:rPr>
              <a:t>dữ</a:t>
            </a:r>
            <a:r>
              <a:rPr lang="en-US" dirty="0">
                <a:solidFill>
                  <a:srgbClr val="953735"/>
                </a:solidFill>
              </a:rPr>
              <a:t> </a:t>
            </a:r>
            <a:r>
              <a:rPr lang="en-US" dirty="0" err="1">
                <a:solidFill>
                  <a:srgbClr val="953735"/>
                </a:solidFill>
              </a:rPr>
              <a:t>liệu</a:t>
            </a:r>
            <a:r>
              <a:rPr lang="en-US" dirty="0">
                <a:solidFill>
                  <a:srgbClr val="953735"/>
                </a:solidFill>
              </a:rPr>
              <a:t> </a:t>
            </a:r>
            <a:r>
              <a:rPr lang="en-US" dirty="0" err="1">
                <a:solidFill>
                  <a:srgbClr val="953735"/>
                </a:solidFill>
              </a:rPr>
              <a:t>liên</a:t>
            </a:r>
            <a:r>
              <a:rPr lang="en-US" dirty="0">
                <a:solidFill>
                  <a:srgbClr val="953735"/>
                </a:solidFill>
              </a:rPr>
              <a:t> </a:t>
            </a:r>
            <a:r>
              <a:rPr lang="en-US" dirty="0" err="1">
                <a:solidFill>
                  <a:srgbClr val="953735"/>
                </a:solidFill>
              </a:rPr>
              <a:t>quan</a:t>
            </a:r>
            <a:r>
              <a:rPr lang="en-US" dirty="0">
                <a:solidFill>
                  <a:srgbClr val="953735"/>
                </a:solidFill>
              </a:rPr>
              <a:t> </a:t>
            </a:r>
            <a:r>
              <a:rPr lang="en-US" dirty="0" err="1">
                <a:solidFill>
                  <a:srgbClr val="953735"/>
                </a:solidFill>
              </a:rPr>
              <a:t>với</a:t>
            </a:r>
            <a:r>
              <a:rPr lang="en-US" dirty="0">
                <a:solidFill>
                  <a:srgbClr val="953735"/>
                </a:solidFill>
              </a:rPr>
              <a:t> </a:t>
            </a:r>
            <a:r>
              <a:rPr lang="en-US" dirty="0" err="1">
                <a:solidFill>
                  <a:srgbClr val="953735"/>
                </a:solidFill>
              </a:rPr>
              <a:t>nhau</a:t>
            </a:r>
            <a:r>
              <a:rPr lang="en-US" dirty="0">
                <a:solidFill>
                  <a:srgbClr val="953735"/>
                </a:solidFill>
              </a:rPr>
              <a:t> </a:t>
            </a:r>
            <a:r>
              <a:rPr lang="en-US" dirty="0" err="1">
                <a:solidFill>
                  <a:srgbClr val="953735"/>
                </a:solidFill>
              </a:rPr>
              <a:t>được</a:t>
            </a:r>
            <a:r>
              <a:rPr lang="en-US" dirty="0">
                <a:solidFill>
                  <a:srgbClr val="953735"/>
                </a:solidFill>
              </a:rPr>
              <a:t> </a:t>
            </a:r>
            <a:r>
              <a:rPr lang="en-US" dirty="0" err="1">
                <a:solidFill>
                  <a:srgbClr val="953735"/>
                </a:solidFill>
              </a:rPr>
              <a:t>lưu</a:t>
            </a:r>
            <a:r>
              <a:rPr lang="en-US" dirty="0">
                <a:solidFill>
                  <a:srgbClr val="953735"/>
                </a:solidFill>
              </a:rPr>
              <a:t> </a:t>
            </a:r>
            <a:r>
              <a:rPr lang="en-US" dirty="0" err="1">
                <a:solidFill>
                  <a:srgbClr val="953735"/>
                </a:solidFill>
              </a:rPr>
              <a:t>trữ</a:t>
            </a:r>
            <a:r>
              <a:rPr lang="en-US" dirty="0">
                <a:solidFill>
                  <a:srgbClr val="953735"/>
                </a:solidFill>
              </a:rPr>
              <a:t> </a:t>
            </a:r>
            <a:r>
              <a:rPr lang="en-US" dirty="0" err="1">
                <a:solidFill>
                  <a:srgbClr val="953735"/>
                </a:solidFill>
              </a:rPr>
              <a:t>có</a:t>
            </a:r>
            <a:r>
              <a:rPr lang="en-US" dirty="0">
                <a:solidFill>
                  <a:srgbClr val="953735"/>
                </a:solidFill>
              </a:rPr>
              <a:t> </a:t>
            </a:r>
            <a:r>
              <a:rPr lang="en-US" dirty="0" err="1">
                <a:solidFill>
                  <a:srgbClr val="953735"/>
                </a:solidFill>
              </a:rPr>
              <a:t>cấu</a:t>
            </a:r>
            <a:r>
              <a:rPr lang="en-US" dirty="0">
                <a:solidFill>
                  <a:srgbClr val="953735"/>
                </a:solidFill>
              </a:rPr>
              <a:t> </a:t>
            </a:r>
            <a:r>
              <a:rPr lang="en-US" dirty="0" err="1">
                <a:solidFill>
                  <a:srgbClr val="953735"/>
                </a:solidFill>
              </a:rPr>
              <a:t>trúc</a:t>
            </a:r>
            <a:r>
              <a:rPr lang="en-US" dirty="0">
                <a:solidFill>
                  <a:srgbClr val="953735"/>
                </a:solidFill>
              </a:rPr>
              <a:t>. </a:t>
            </a:r>
            <a:r>
              <a:rPr lang="en-US" dirty="0" err="1">
                <a:solidFill>
                  <a:srgbClr val="953735"/>
                </a:solidFill>
              </a:rPr>
              <a:t>Người</a:t>
            </a:r>
            <a:r>
              <a:rPr lang="en-US" dirty="0">
                <a:solidFill>
                  <a:srgbClr val="953735"/>
                </a:solidFill>
              </a:rPr>
              <a:t> </a:t>
            </a:r>
            <a:r>
              <a:rPr lang="en-US" dirty="0" err="1">
                <a:solidFill>
                  <a:srgbClr val="953735"/>
                </a:solidFill>
              </a:rPr>
              <a:t>dùng</a:t>
            </a:r>
            <a:r>
              <a:rPr lang="en-US" dirty="0">
                <a:solidFill>
                  <a:srgbClr val="953735"/>
                </a:solidFill>
              </a:rPr>
              <a:t> </a:t>
            </a:r>
            <a:r>
              <a:rPr lang="en-US" dirty="0" err="1">
                <a:solidFill>
                  <a:srgbClr val="953735"/>
                </a:solidFill>
              </a:rPr>
              <a:t>có</a:t>
            </a:r>
            <a:r>
              <a:rPr lang="en-US" dirty="0">
                <a:solidFill>
                  <a:srgbClr val="953735"/>
                </a:solidFill>
              </a:rPr>
              <a:t> </a:t>
            </a:r>
            <a:r>
              <a:rPr lang="en-US" dirty="0" err="1">
                <a:solidFill>
                  <a:srgbClr val="953735"/>
                </a:solidFill>
              </a:rPr>
              <a:t>thể</a:t>
            </a:r>
            <a:r>
              <a:rPr lang="en-US" dirty="0">
                <a:solidFill>
                  <a:srgbClr val="953735"/>
                </a:solidFill>
              </a:rPr>
              <a:t> </a:t>
            </a:r>
            <a:r>
              <a:rPr lang="en-US" dirty="0" err="1">
                <a:solidFill>
                  <a:srgbClr val="953735"/>
                </a:solidFill>
              </a:rPr>
              <a:t>dễ</a:t>
            </a:r>
            <a:r>
              <a:rPr lang="en-US" dirty="0">
                <a:solidFill>
                  <a:srgbClr val="953735"/>
                </a:solidFill>
              </a:rPr>
              <a:t> </a:t>
            </a:r>
            <a:r>
              <a:rPr lang="en-US" dirty="0" err="1">
                <a:solidFill>
                  <a:srgbClr val="953735"/>
                </a:solidFill>
              </a:rPr>
              <a:t>dàng</a:t>
            </a:r>
            <a:r>
              <a:rPr lang="en-US" dirty="0">
                <a:solidFill>
                  <a:srgbClr val="953735"/>
                </a:solidFill>
              </a:rPr>
              <a:t> </a:t>
            </a:r>
            <a:r>
              <a:rPr lang="en-US" dirty="0" err="1">
                <a:solidFill>
                  <a:srgbClr val="953735"/>
                </a:solidFill>
              </a:rPr>
              <a:t>cập</a:t>
            </a:r>
            <a:r>
              <a:rPr lang="en-US" dirty="0">
                <a:solidFill>
                  <a:srgbClr val="953735"/>
                </a:solidFill>
              </a:rPr>
              <a:t> </a:t>
            </a:r>
            <a:r>
              <a:rPr lang="en-US" dirty="0" err="1">
                <a:solidFill>
                  <a:srgbClr val="953735"/>
                </a:solidFill>
              </a:rPr>
              <a:t>nhật</a:t>
            </a:r>
            <a:r>
              <a:rPr lang="en-US" dirty="0">
                <a:solidFill>
                  <a:srgbClr val="953735"/>
                </a:solidFill>
              </a:rPr>
              <a:t> </a:t>
            </a:r>
            <a:r>
              <a:rPr lang="en-US" dirty="0" err="1">
                <a:solidFill>
                  <a:srgbClr val="953735"/>
                </a:solidFill>
              </a:rPr>
              <a:t>dữ</a:t>
            </a:r>
            <a:r>
              <a:rPr lang="en-US" dirty="0">
                <a:solidFill>
                  <a:srgbClr val="953735"/>
                </a:solidFill>
              </a:rPr>
              <a:t> </a:t>
            </a:r>
            <a:r>
              <a:rPr lang="en-US" dirty="0" err="1">
                <a:solidFill>
                  <a:srgbClr val="953735"/>
                </a:solidFill>
              </a:rPr>
              <a:t>liệu</a:t>
            </a:r>
            <a:r>
              <a:rPr lang="en-US" dirty="0">
                <a:solidFill>
                  <a:srgbClr val="953735"/>
                </a:solidFill>
              </a:rPr>
              <a:t> </a:t>
            </a:r>
            <a:r>
              <a:rPr lang="en-US" dirty="0" err="1">
                <a:solidFill>
                  <a:srgbClr val="953735"/>
                </a:solidFill>
              </a:rPr>
              <a:t>hoặc</a:t>
            </a:r>
            <a:r>
              <a:rPr lang="en-US" dirty="0">
                <a:solidFill>
                  <a:srgbClr val="953735"/>
                </a:solidFill>
              </a:rPr>
              <a:t> </a:t>
            </a:r>
            <a:r>
              <a:rPr lang="en-US" dirty="0" err="1">
                <a:solidFill>
                  <a:srgbClr val="953735"/>
                </a:solidFill>
              </a:rPr>
              <a:t>trích</a:t>
            </a:r>
            <a:r>
              <a:rPr lang="en-US" dirty="0">
                <a:solidFill>
                  <a:srgbClr val="953735"/>
                </a:solidFill>
              </a:rPr>
              <a:t> </a:t>
            </a:r>
            <a:r>
              <a:rPr lang="en-US" dirty="0" err="1">
                <a:solidFill>
                  <a:srgbClr val="953735"/>
                </a:solidFill>
              </a:rPr>
              <a:t>xuất</a:t>
            </a:r>
            <a:r>
              <a:rPr lang="en-US" dirty="0">
                <a:solidFill>
                  <a:srgbClr val="953735"/>
                </a:solidFill>
              </a:rPr>
              <a:t> </a:t>
            </a:r>
            <a:r>
              <a:rPr lang="en-US" dirty="0" err="1">
                <a:solidFill>
                  <a:srgbClr val="953735"/>
                </a:solidFill>
              </a:rPr>
              <a:t>thông</a:t>
            </a:r>
            <a:r>
              <a:rPr lang="en-US" dirty="0">
                <a:solidFill>
                  <a:srgbClr val="953735"/>
                </a:solidFill>
              </a:rPr>
              <a:t> tin </a:t>
            </a:r>
            <a:r>
              <a:rPr lang="en-US" dirty="0" err="1">
                <a:solidFill>
                  <a:srgbClr val="953735"/>
                </a:solidFill>
              </a:rPr>
              <a:t>từ</a:t>
            </a:r>
            <a:r>
              <a:rPr lang="en-US" dirty="0">
                <a:solidFill>
                  <a:srgbClr val="953735"/>
                </a:solidFill>
              </a:rPr>
              <a:t> CSDL.</a:t>
            </a:r>
          </a:p>
          <a:p>
            <a:pPr>
              <a:lnSpc>
                <a:spcPct val="150000"/>
              </a:lnSpc>
              <a:buFontTx/>
              <a:buBlip>
                <a:blip r:embed="rId4"/>
              </a:buBlip>
            </a:pPr>
            <a:r>
              <a:rPr lang="en-US" dirty="0" smtClean="0">
                <a:solidFill>
                  <a:srgbClr val="953735"/>
                </a:solidFill>
              </a:rPr>
              <a:t>Ban </a:t>
            </a:r>
            <a:r>
              <a:rPr lang="en-US" dirty="0" err="1">
                <a:solidFill>
                  <a:srgbClr val="953735"/>
                </a:solidFill>
              </a:rPr>
              <a:t>đầu</a:t>
            </a:r>
            <a:r>
              <a:rPr lang="en-US" dirty="0">
                <a:solidFill>
                  <a:srgbClr val="953735"/>
                </a:solidFill>
              </a:rPr>
              <a:t> </a:t>
            </a:r>
            <a:r>
              <a:rPr lang="en-US" dirty="0" err="1">
                <a:solidFill>
                  <a:srgbClr val="953735"/>
                </a:solidFill>
              </a:rPr>
              <a:t>dữ</a:t>
            </a:r>
            <a:r>
              <a:rPr lang="en-US" dirty="0">
                <a:solidFill>
                  <a:srgbClr val="953735"/>
                </a:solidFill>
              </a:rPr>
              <a:t> </a:t>
            </a:r>
            <a:r>
              <a:rPr lang="en-US" dirty="0" err="1">
                <a:solidFill>
                  <a:srgbClr val="953735"/>
                </a:solidFill>
              </a:rPr>
              <a:t>liệu</a:t>
            </a:r>
            <a:r>
              <a:rPr lang="en-US" dirty="0">
                <a:solidFill>
                  <a:srgbClr val="953735"/>
                </a:solidFill>
              </a:rPr>
              <a:t> </a:t>
            </a:r>
            <a:r>
              <a:rPr lang="en-US" dirty="0" err="1">
                <a:solidFill>
                  <a:srgbClr val="953735"/>
                </a:solidFill>
              </a:rPr>
              <a:t>lưu</a:t>
            </a:r>
            <a:r>
              <a:rPr lang="en-US" dirty="0">
                <a:solidFill>
                  <a:srgbClr val="953735"/>
                </a:solidFill>
              </a:rPr>
              <a:t> </a:t>
            </a:r>
            <a:r>
              <a:rPr lang="en-US" dirty="0" err="1">
                <a:solidFill>
                  <a:srgbClr val="953735"/>
                </a:solidFill>
              </a:rPr>
              <a:t>trữ</a:t>
            </a:r>
            <a:r>
              <a:rPr lang="en-US" dirty="0">
                <a:solidFill>
                  <a:srgbClr val="953735"/>
                </a:solidFill>
              </a:rPr>
              <a:t> </a:t>
            </a:r>
            <a:r>
              <a:rPr lang="en-US" dirty="0" err="1">
                <a:solidFill>
                  <a:srgbClr val="953735"/>
                </a:solidFill>
              </a:rPr>
              <a:t>rời</a:t>
            </a:r>
            <a:r>
              <a:rPr lang="en-US" dirty="0">
                <a:solidFill>
                  <a:srgbClr val="953735"/>
                </a:solidFill>
              </a:rPr>
              <a:t> </a:t>
            </a:r>
            <a:r>
              <a:rPr lang="en-US" dirty="0" err="1">
                <a:solidFill>
                  <a:srgbClr val="953735"/>
                </a:solidFill>
              </a:rPr>
              <a:t>rạc</a:t>
            </a:r>
            <a:r>
              <a:rPr lang="en-US" dirty="0">
                <a:solidFill>
                  <a:srgbClr val="953735"/>
                </a:solidFill>
              </a:rPr>
              <a:t> </a:t>
            </a:r>
            <a:r>
              <a:rPr lang="en-US" dirty="0" err="1">
                <a:solidFill>
                  <a:srgbClr val="953735"/>
                </a:solidFill>
              </a:rPr>
              <a:t>dưới</a:t>
            </a:r>
            <a:r>
              <a:rPr lang="en-US" dirty="0">
                <a:solidFill>
                  <a:srgbClr val="953735"/>
                </a:solidFill>
              </a:rPr>
              <a:t> </a:t>
            </a:r>
            <a:r>
              <a:rPr lang="en-US" dirty="0" err="1">
                <a:solidFill>
                  <a:srgbClr val="953735"/>
                </a:solidFill>
              </a:rPr>
              <a:t>dạng</a:t>
            </a:r>
            <a:r>
              <a:rPr lang="en-US" dirty="0">
                <a:solidFill>
                  <a:srgbClr val="953735"/>
                </a:solidFill>
              </a:rPr>
              <a:t> </a:t>
            </a:r>
            <a:r>
              <a:rPr lang="en-US" dirty="0" err="1">
                <a:solidFill>
                  <a:srgbClr val="953735"/>
                </a:solidFill>
              </a:rPr>
              <a:t>các</a:t>
            </a:r>
            <a:r>
              <a:rPr lang="en-US" dirty="0">
                <a:solidFill>
                  <a:srgbClr val="953735"/>
                </a:solidFill>
              </a:rPr>
              <a:t> file, </a:t>
            </a:r>
            <a:r>
              <a:rPr lang="en-US" dirty="0" err="1">
                <a:solidFill>
                  <a:srgbClr val="953735"/>
                </a:solidFill>
              </a:rPr>
              <a:t>gọi</a:t>
            </a:r>
            <a:r>
              <a:rPr lang="en-US" dirty="0">
                <a:solidFill>
                  <a:srgbClr val="953735"/>
                </a:solidFill>
              </a:rPr>
              <a:t> </a:t>
            </a:r>
            <a:r>
              <a:rPr lang="en-US" dirty="0" err="1">
                <a:solidFill>
                  <a:srgbClr val="953735"/>
                </a:solidFill>
              </a:rPr>
              <a:t>là</a:t>
            </a:r>
            <a:r>
              <a:rPr lang="en-US" dirty="0">
                <a:solidFill>
                  <a:srgbClr val="953735"/>
                </a:solidFill>
              </a:rPr>
              <a:t> </a:t>
            </a:r>
            <a:r>
              <a:rPr lang="en-US" dirty="0" err="1">
                <a:solidFill>
                  <a:srgbClr val="953735"/>
                </a:solidFill>
              </a:rPr>
              <a:t>mô</a:t>
            </a:r>
            <a:r>
              <a:rPr lang="en-US" dirty="0">
                <a:solidFill>
                  <a:srgbClr val="953735"/>
                </a:solidFill>
              </a:rPr>
              <a:t> </a:t>
            </a:r>
            <a:r>
              <a:rPr lang="en-US" dirty="0" err="1">
                <a:solidFill>
                  <a:srgbClr val="953735"/>
                </a:solidFill>
              </a:rPr>
              <a:t>hình</a:t>
            </a:r>
            <a:r>
              <a:rPr lang="en-US" dirty="0">
                <a:solidFill>
                  <a:srgbClr val="953735"/>
                </a:solidFill>
              </a:rPr>
              <a:t> </a:t>
            </a:r>
            <a:r>
              <a:rPr lang="en-US" dirty="0" err="1">
                <a:solidFill>
                  <a:srgbClr val="953735"/>
                </a:solidFill>
              </a:rPr>
              <a:t>dữ</a:t>
            </a:r>
            <a:r>
              <a:rPr lang="en-US" dirty="0">
                <a:solidFill>
                  <a:srgbClr val="953735"/>
                </a:solidFill>
              </a:rPr>
              <a:t> </a:t>
            </a:r>
            <a:r>
              <a:rPr lang="en-US" dirty="0" err="1">
                <a:solidFill>
                  <a:srgbClr val="953735"/>
                </a:solidFill>
              </a:rPr>
              <a:t>liệu</a:t>
            </a:r>
            <a:r>
              <a:rPr lang="en-US" dirty="0">
                <a:solidFill>
                  <a:srgbClr val="953735"/>
                </a:solidFill>
              </a:rPr>
              <a:t> file </a:t>
            </a:r>
            <a:r>
              <a:rPr lang="en-US" dirty="0" err="1">
                <a:solidFill>
                  <a:srgbClr val="953735"/>
                </a:solidFill>
              </a:rPr>
              <a:t>phẳng</a:t>
            </a:r>
            <a:r>
              <a:rPr lang="en-US" dirty="0">
                <a:solidFill>
                  <a:srgbClr val="953735"/>
                </a:solidFill>
              </a:rPr>
              <a:t>. </a:t>
            </a:r>
            <a:endParaRPr lang="en-US" b="1" dirty="0">
              <a:solidFill>
                <a:srgbClr val="0000FF"/>
              </a:solidFill>
            </a:endParaRPr>
          </a:p>
          <a:p>
            <a:pPr>
              <a:lnSpc>
                <a:spcPct val="150000"/>
              </a:lnSpc>
              <a:buFontTx/>
              <a:buBlip>
                <a:blip r:embed="rId4"/>
              </a:buBlip>
            </a:pPr>
            <a:r>
              <a:rPr lang="en-US" dirty="0" err="1">
                <a:solidFill>
                  <a:srgbClr val="953735"/>
                </a:solidFill>
              </a:rPr>
              <a:t>Sau</a:t>
            </a:r>
            <a:r>
              <a:rPr lang="en-US" dirty="0">
                <a:solidFill>
                  <a:srgbClr val="953735"/>
                </a:solidFill>
              </a:rPr>
              <a:t> </a:t>
            </a:r>
            <a:r>
              <a:rPr lang="en-US" dirty="0" err="1">
                <a:solidFill>
                  <a:srgbClr val="953735"/>
                </a:solidFill>
              </a:rPr>
              <a:t>đó</a:t>
            </a:r>
            <a:r>
              <a:rPr lang="en-US" dirty="0">
                <a:solidFill>
                  <a:srgbClr val="953735"/>
                </a:solidFill>
              </a:rPr>
              <a:t>, </a:t>
            </a:r>
            <a:r>
              <a:rPr lang="en-US" dirty="0" err="1">
                <a:solidFill>
                  <a:srgbClr val="953735"/>
                </a:solidFill>
              </a:rPr>
              <a:t>các</a:t>
            </a:r>
            <a:r>
              <a:rPr lang="en-US" dirty="0">
                <a:solidFill>
                  <a:srgbClr val="953735"/>
                </a:solidFill>
              </a:rPr>
              <a:t> </a:t>
            </a:r>
            <a:r>
              <a:rPr lang="en-US" b="1" dirty="0" err="1">
                <a:solidFill>
                  <a:srgbClr val="0000CC"/>
                </a:solidFill>
              </a:rPr>
              <a:t>mô</a:t>
            </a:r>
            <a:r>
              <a:rPr lang="en-US" b="1" dirty="0">
                <a:solidFill>
                  <a:srgbClr val="0000CC"/>
                </a:solidFill>
              </a:rPr>
              <a:t> </a:t>
            </a:r>
            <a:r>
              <a:rPr lang="en-US" b="1" dirty="0" err="1">
                <a:solidFill>
                  <a:srgbClr val="0000CC"/>
                </a:solidFill>
              </a:rPr>
              <a:t>hình</a:t>
            </a:r>
            <a:r>
              <a:rPr lang="en-US" b="1" dirty="0">
                <a:solidFill>
                  <a:srgbClr val="0000CC"/>
                </a:solidFill>
              </a:rPr>
              <a:t> </a:t>
            </a:r>
            <a:r>
              <a:rPr lang="en-US" b="1" dirty="0" err="1">
                <a:solidFill>
                  <a:srgbClr val="0000CC"/>
                </a:solidFill>
              </a:rPr>
              <a:t>dữ</a:t>
            </a:r>
            <a:r>
              <a:rPr lang="en-US" b="1" dirty="0">
                <a:solidFill>
                  <a:srgbClr val="0000CC"/>
                </a:solidFill>
              </a:rPr>
              <a:t> </a:t>
            </a:r>
            <a:r>
              <a:rPr lang="en-US" b="1" dirty="0" err="1">
                <a:solidFill>
                  <a:srgbClr val="0000CC"/>
                </a:solidFill>
              </a:rPr>
              <a:t>liệu</a:t>
            </a:r>
            <a:r>
              <a:rPr lang="en-US" b="1" dirty="0">
                <a:solidFill>
                  <a:srgbClr val="0000CC"/>
                </a:solidFill>
              </a:rPr>
              <a:t> </a:t>
            </a:r>
            <a:r>
              <a:rPr lang="en-US" dirty="0" err="1">
                <a:solidFill>
                  <a:srgbClr val="953735"/>
                </a:solidFill>
              </a:rPr>
              <a:t>khác</a:t>
            </a:r>
            <a:r>
              <a:rPr lang="en-US" dirty="0">
                <a:solidFill>
                  <a:srgbClr val="953735"/>
                </a:solidFill>
              </a:rPr>
              <a:t> </a:t>
            </a:r>
            <a:r>
              <a:rPr lang="en-US" dirty="0" err="1">
                <a:solidFill>
                  <a:srgbClr val="953735"/>
                </a:solidFill>
              </a:rPr>
              <a:t>được</a:t>
            </a:r>
            <a:r>
              <a:rPr lang="en-US" dirty="0">
                <a:solidFill>
                  <a:srgbClr val="953735"/>
                </a:solidFill>
              </a:rPr>
              <a:t> </a:t>
            </a:r>
            <a:r>
              <a:rPr lang="en-US" dirty="0" err="1">
                <a:solidFill>
                  <a:srgbClr val="953735"/>
                </a:solidFill>
              </a:rPr>
              <a:t>thiết</a:t>
            </a:r>
            <a:r>
              <a:rPr lang="en-US" dirty="0">
                <a:solidFill>
                  <a:srgbClr val="953735"/>
                </a:solidFill>
              </a:rPr>
              <a:t> </a:t>
            </a:r>
            <a:r>
              <a:rPr lang="en-US" dirty="0" err="1">
                <a:solidFill>
                  <a:srgbClr val="953735"/>
                </a:solidFill>
              </a:rPr>
              <a:t>kế</a:t>
            </a:r>
            <a:r>
              <a:rPr lang="en-US" dirty="0">
                <a:solidFill>
                  <a:srgbClr val="953735"/>
                </a:solidFill>
              </a:rPr>
              <a:t> </a:t>
            </a:r>
            <a:r>
              <a:rPr lang="en-US" dirty="0" err="1">
                <a:solidFill>
                  <a:srgbClr val="953735"/>
                </a:solidFill>
              </a:rPr>
              <a:t>cho</a:t>
            </a:r>
            <a:r>
              <a:rPr lang="en-US" dirty="0">
                <a:solidFill>
                  <a:srgbClr val="953735"/>
                </a:solidFill>
              </a:rPr>
              <a:t> </a:t>
            </a:r>
            <a:r>
              <a:rPr lang="en-US" dirty="0" err="1">
                <a:solidFill>
                  <a:srgbClr val="953735"/>
                </a:solidFill>
              </a:rPr>
              <a:t>phép</a:t>
            </a:r>
            <a:r>
              <a:rPr lang="en-US" dirty="0">
                <a:solidFill>
                  <a:srgbClr val="953735"/>
                </a:solidFill>
              </a:rPr>
              <a:t> </a:t>
            </a:r>
            <a:r>
              <a:rPr lang="en-US" dirty="0" err="1">
                <a:solidFill>
                  <a:srgbClr val="953735"/>
                </a:solidFill>
              </a:rPr>
              <a:t>mô</a:t>
            </a:r>
            <a:r>
              <a:rPr lang="en-US" dirty="0">
                <a:solidFill>
                  <a:srgbClr val="953735"/>
                </a:solidFill>
              </a:rPr>
              <a:t> </a:t>
            </a:r>
            <a:r>
              <a:rPr lang="en-US" dirty="0" err="1">
                <a:solidFill>
                  <a:srgbClr val="953735"/>
                </a:solidFill>
              </a:rPr>
              <a:t>tả</a:t>
            </a:r>
            <a:r>
              <a:rPr lang="en-US" dirty="0">
                <a:solidFill>
                  <a:srgbClr val="953735"/>
                </a:solidFill>
              </a:rPr>
              <a:t> </a:t>
            </a:r>
            <a:r>
              <a:rPr lang="en-US" dirty="0" err="1">
                <a:solidFill>
                  <a:srgbClr val="953735"/>
                </a:solidFill>
              </a:rPr>
              <a:t>cách</a:t>
            </a:r>
            <a:r>
              <a:rPr lang="en-US" dirty="0">
                <a:solidFill>
                  <a:srgbClr val="953735"/>
                </a:solidFill>
              </a:rPr>
              <a:t> </a:t>
            </a:r>
            <a:r>
              <a:rPr lang="en-US" dirty="0" err="1">
                <a:solidFill>
                  <a:srgbClr val="953735"/>
                </a:solidFill>
              </a:rPr>
              <a:t>thức</a:t>
            </a:r>
            <a:r>
              <a:rPr lang="en-US" dirty="0">
                <a:solidFill>
                  <a:srgbClr val="953735"/>
                </a:solidFill>
              </a:rPr>
              <a:t> </a:t>
            </a:r>
            <a:r>
              <a:rPr lang="en-US" dirty="0" err="1">
                <a:solidFill>
                  <a:srgbClr val="953735"/>
                </a:solidFill>
              </a:rPr>
              <a:t>lưu</a:t>
            </a:r>
            <a:r>
              <a:rPr lang="en-US" dirty="0">
                <a:solidFill>
                  <a:srgbClr val="953735"/>
                </a:solidFill>
              </a:rPr>
              <a:t> </a:t>
            </a:r>
            <a:r>
              <a:rPr lang="en-US" dirty="0" err="1">
                <a:solidFill>
                  <a:srgbClr val="953735"/>
                </a:solidFill>
              </a:rPr>
              <a:t>trữ</a:t>
            </a:r>
            <a:r>
              <a:rPr lang="en-US" dirty="0">
                <a:solidFill>
                  <a:srgbClr val="953735"/>
                </a:solidFill>
              </a:rPr>
              <a:t> </a:t>
            </a:r>
            <a:r>
              <a:rPr lang="en-US" dirty="0" err="1">
                <a:solidFill>
                  <a:srgbClr val="953735"/>
                </a:solidFill>
              </a:rPr>
              <a:t>dữ</a:t>
            </a:r>
            <a:r>
              <a:rPr lang="en-US" dirty="0">
                <a:solidFill>
                  <a:srgbClr val="953735"/>
                </a:solidFill>
              </a:rPr>
              <a:t> </a:t>
            </a:r>
            <a:r>
              <a:rPr lang="en-US" dirty="0" err="1">
                <a:solidFill>
                  <a:srgbClr val="953735"/>
                </a:solidFill>
              </a:rPr>
              <a:t>liệu</a:t>
            </a:r>
            <a:r>
              <a:rPr lang="en-US" dirty="0">
                <a:solidFill>
                  <a:srgbClr val="953735"/>
                </a:solidFill>
              </a:rPr>
              <a:t> </a:t>
            </a:r>
            <a:r>
              <a:rPr lang="en-US" dirty="0" err="1">
                <a:solidFill>
                  <a:srgbClr val="953735"/>
                </a:solidFill>
              </a:rPr>
              <a:t>và</a:t>
            </a:r>
            <a:r>
              <a:rPr lang="en-US" dirty="0">
                <a:solidFill>
                  <a:srgbClr val="953735"/>
                </a:solidFill>
              </a:rPr>
              <a:t> </a:t>
            </a:r>
            <a:r>
              <a:rPr lang="en-US" dirty="0" err="1">
                <a:solidFill>
                  <a:srgbClr val="953735"/>
                </a:solidFill>
              </a:rPr>
              <a:t>cách</a:t>
            </a:r>
            <a:r>
              <a:rPr lang="en-US" dirty="0">
                <a:solidFill>
                  <a:srgbClr val="953735"/>
                </a:solidFill>
              </a:rPr>
              <a:t> </a:t>
            </a:r>
            <a:r>
              <a:rPr lang="en-US" dirty="0" err="1">
                <a:solidFill>
                  <a:srgbClr val="953735"/>
                </a:solidFill>
              </a:rPr>
              <a:t>thức</a:t>
            </a:r>
            <a:r>
              <a:rPr lang="en-US" dirty="0">
                <a:solidFill>
                  <a:srgbClr val="953735"/>
                </a:solidFill>
              </a:rPr>
              <a:t> </a:t>
            </a:r>
            <a:r>
              <a:rPr lang="en-US" dirty="0" err="1">
                <a:solidFill>
                  <a:srgbClr val="953735"/>
                </a:solidFill>
              </a:rPr>
              <a:t>để</a:t>
            </a:r>
            <a:r>
              <a:rPr lang="en-US" dirty="0">
                <a:solidFill>
                  <a:srgbClr val="953735"/>
                </a:solidFill>
              </a:rPr>
              <a:t> </a:t>
            </a:r>
            <a:r>
              <a:rPr lang="en-US" dirty="0" err="1">
                <a:solidFill>
                  <a:srgbClr val="953735"/>
                </a:solidFill>
              </a:rPr>
              <a:t>truy</a:t>
            </a:r>
            <a:r>
              <a:rPr lang="en-US" dirty="0">
                <a:solidFill>
                  <a:srgbClr val="953735"/>
                </a:solidFill>
              </a:rPr>
              <a:t> </a:t>
            </a:r>
            <a:r>
              <a:rPr lang="en-US" dirty="0" err="1">
                <a:solidFill>
                  <a:srgbClr val="953735"/>
                </a:solidFill>
              </a:rPr>
              <a:t>nhập</a:t>
            </a:r>
            <a:r>
              <a:rPr lang="en-US" dirty="0">
                <a:solidFill>
                  <a:srgbClr val="953735"/>
                </a:solidFill>
              </a:rPr>
              <a:t> </a:t>
            </a:r>
            <a:r>
              <a:rPr lang="en-US" dirty="0" err="1">
                <a:solidFill>
                  <a:srgbClr val="953735"/>
                </a:solidFill>
              </a:rPr>
              <a:t>dữ</a:t>
            </a:r>
            <a:r>
              <a:rPr lang="en-US" dirty="0">
                <a:solidFill>
                  <a:srgbClr val="953735"/>
                </a:solidFill>
              </a:rPr>
              <a:t> </a:t>
            </a:r>
            <a:r>
              <a:rPr lang="en-US" dirty="0" err="1">
                <a:solidFill>
                  <a:srgbClr val="953735"/>
                </a:solidFill>
              </a:rPr>
              <a:t>liệu</a:t>
            </a:r>
            <a:r>
              <a:rPr lang="en-US" dirty="0">
                <a:solidFill>
                  <a:srgbClr val="953735"/>
                </a:solidFill>
              </a:rPr>
              <a:t> </a:t>
            </a:r>
            <a:r>
              <a:rPr lang="en-US" dirty="0" err="1">
                <a:solidFill>
                  <a:srgbClr val="953735"/>
                </a:solidFill>
              </a:rPr>
              <a:t>dễ</a:t>
            </a:r>
            <a:r>
              <a:rPr lang="en-US" dirty="0">
                <a:solidFill>
                  <a:srgbClr val="953735"/>
                </a:solidFill>
              </a:rPr>
              <a:t> </a:t>
            </a:r>
            <a:r>
              <a:rPr lang="en-US" dirty="0" err="1">
                <a:solidFill>
                  <a:srgbClr val="953735"/>
                </a:solidFill>
              </a:rPr>
              <a:t>dàng</a:t>
            </a:r>
            <a:endParaRPr lang="en-US" dirty="0">
              <a:solidFill>
                <a:srgbClr val="953735"/>
              </a:solidFill>
            </a:endParaRPr>
          </a:p>
          <a:p>
            <a:endParaRPr lang="en-US" dirty="0"/>
          </a:p>
        </p:txBody>
      </p:sp>
    </p:spTree>
    <p:extLst>
      <p:ext uri="{BB962C8B-B14F-4D97-AF65-F5344CB8AC3E}">
        <p14:creationId xmlns:p14="http://schemas.microsoft.com/office/powerpoint/2010/main" val="101329642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Tổng</a:t>
            </a:r>
            <a:r>
              <a:rPr lang="en-US" dirty="0" smtClean="0"/>
              <a:t> </a:t>
            </a:r>
            <a:r>
              <a:rPr lang="en-US" dirty="0" err="1" smtClean="0"/>
              <a:t>kết</a:t>
            </a:r>
            <a:endParaRPr lang="en-US" dirty="0"/>
          </a:p>
        </p:txBody>
      </p:sp>
      <p:sp>
        <p:nvSpPr>
          <p:cNvPr id="3" name="Content Placeholder 2"/>
          <p:cNvSpPr>
            <a:spLocks noGrp="1"/>
          </p:cNvSpPr>
          <p:nvPr>
            <p:ph idx="1"/>
          </p:nvPr>
        </p:nvSpPr>
        <p:spPr/>
        <p:txBody>
          <a:bodyPr>
            <a:normAutofit fontScale="92500" lnSpcReduction="10000"/>
          </a:bodyPr>
          <a:lstStyle/>
          <a:p>
            <a:pPr>
              <a:lnSpc>
                <a:spcPct val="150000"/>
              </a:lnSpc>
              <a:buFontTx/>
              <a:buBlip>
                <a:blip r:embed="rId2"/>
              </a:buBlip>
            </a:pPr>
            <a:r>
              <a:rPr lang="en-US" b="1" dirty="0" err="1">
                <a:solidFill>
                  <a:srgbClr val="0000FF"/>
                </a:solidFill>
              </a:rPr>
              <a:t>Hệ</a:t>
            </a:r>
            <a:r>
              <a:rPr lang="en-US" b="1" dirty="0">
                <a:solidFill>
                  <a:srgbClr val="0000FF"/>
                </a:solidFill>
              </a:rPr>
              <a:t> </a:t>
            </a:r>
            <a:r>
              <a:rPr lang="en-US" b="1" dirty="0" err="1">
                <a:solidFill>
                  <a:srgbClr val="0000FF"/>
                </a:solidFill>
              </a:rPr>
              <a:t>quản</a:t>
            </a:r>
            <a:r>
              <a:rPr lang="en-US" b="1" dirty="0">
                <a:solidFill>
                  <a:srgbClr val="0000FF"/>
                </a:solidFill>
              </a:rPr>
              <a:t> </a:t>
            </a:r>
            <a:r>
              <a:rPr lang="en-US" b="1" dirty="0" err="1">
                <a:solidFill>
                  <a:srgbClr val="0000FF"/>
                </a:solidFill>
              </a:rPr>
              <a:t>trị</a:t>
            </a:r>
            <a:r>
              <a:rPr lang="en-US" b="1" dirty="0">
                <a:solidFill>
                  <a:srgbClr val="0000FF"/>
                </a:solidFill>
              </a:rPr>
              <a:t> CSDL (DBMS)</a:t>
            </a:r>
            <a:r>
              <a:rPr lang="en-US" dirty="0">
                <a:solidFill>
                  <a:srgbClr val="953735"/>
                </a:solidFill>
              </a:rPr>
              <a:t> </a:t>
            </a:r>
            <a:r>
              <a:rPr lang="en-US" dirty="0" err="1">
                <a:solidFill>
                  <a:srgbClr val="953735"/>
                </a:solidFill>
              </a:rPr>
              <a:t>là</a:t>
            </a:r>
            <a:r>
              <a:rPr lang="en-US" dirty="0">
                <a:solidFill>
                  <a:srgbClr val="953735"/>
                </a:solidFill>
              </a:rPr>
              <a:t> </a:t>
            </a:r>
            <a:r>
              <a:rPr lang="en-US" dirty="0" err="1">
                <a:solidFill>
                  <a:srgbClr val="953735"/>
                </a:solidFill>
              </a:rPr>
              <a:t>tập</a:t>
            </a:r>
            <a:r>
              <a:rPr lang="en-US" dirty="0">
                <a:solidFill>
                  <a:srgbClr val="953735"/>
                </a:solidFill>
              </a:rPr>
              <a:t> </a:t>
            </a:r>
            <a:r>
              <a:rPr lang="en-US" dirty="0" err="1">
                <a:solidFill>
                  <a:srgbClr val="953735"/>
                </a:solidFill>
              </a:rPr>
              <a:t>hợp</a:t>
            </a:r>
            <a:r>
              <a:rPr lang="en-US" dirty="0">
                <a:solidFill>
                  <a:srgbClr val="953735"/>
                </a:solidFill>
              </a:rPr>
              <a:t> </a:t>
            </a:r>
            <a:r>
              <a:rPr lang="en-US" dirty="0" err="1">
                <a:solidFill>
                  <a:srgbClr val="953735"/>
                </a:solidFill>
              </a:rPr>
              <a:t>các</a:t>
            </a:r>
            <a:r>
              <a:rPr lang="en-US" dirty="0">
                <a:solidFill>
                  <a:srgbClr val="953735"/>
                </a:solidFill>
              </a:rPr>
              <a:t> </a:t>
            </a:r>
            <a:r>
              <a:rPr lang="en-US" dirty="0" err="1">
                <a:solidFill>
                  <a:srgbClr val="953735"/>
                </a:solidFill>
              </a:rPr>
              <a:t>chương</a:t>
            </a:r>
            <a:r>
              <a:rPr lang="en-US" dirty="0">
                <a:solidFill>
                  <a:srgbClr val="953735"/>
                </a:solidFill>
              </a:rPr>
              <a:t> </a:t>
            </a:r>
            <a:r>
              <a:rPr lang="en-US" dirty="0" err="1">
                <a:solidFill>
                  <a:srgbClr val="953735"/>
                </a:solidFill>
              </a:rPr>
              <a:t>trình</a:t>
            </a:r>
            <a:r>
              <a:rPr lang="en-US" dirty="0">
                <a:solidFill>
                  <a:srgbClr val="953735"/>
                </a:solidFill>
              </a:rPr>
              <a:t> </a:t>
            </a:r>
            <a:r>
              <a:rPr lang="en-US" dirty="0" err="1">
                <a:solidFill>
                  <a:srgbClr val="953735"/>
                </a:solidFill>
              </a:rPr>
              <a:t>cho</a:t>
            </a:r>
            <a:r>
              <a:rPr lang="en-US" dirty="0">
                <a:solidFill>
                  <a:srgbClr val="953735"/>
                </a:solidFill>
              </a:rPr>
              <a:t> </a:t>
            </a:r>
            <a:r>
              <a:rPr lang="en-US" dirty="0" err="1">
                <a:solidFill>
                  <a:srgbClr val="953735"/>
                </a:solidFill>
              </a:rPr>
              <a:t>phép</a:t>
            </a:r>
            <a:r>
              <a:rPr lang="en-US" dirty="0">
                <a:solidFill>
                  <a:srgbClr val="953735"/>
                </a:solidFill>
              </a:rPr>
              <a:t> </a:t>
            </a:r>
            <a:r>
              <a:rPr lang="en-US" dirty="0" err="1">
                <a:solidFill>
                  <a:srgbClr val="953735"/>
                </a:solidFill>
              </a:rPr>
              <a:t>người</a:t>
            </a:r>
            <a:r>
              <a:rPr lang="en-US" dirty="0">
                <a:solidFill>
                  <a:srgbClr val="953735"/>
                </a:solidFill>
              </a:rPr>
              <a:t> </a:t>
            </a:r>
            <a:r>
              <a:rPr lang="en-US" dirty="0" err="1">
                <a:solidFill>
                  <a:srgbClr val="953735"/>
                </a:solidFill>
              </a:rPr>
              <a:t>dùng</a:t>
            </a:r>
            <a:r>
              <a:rPr lang="en-US" dirty="0">
                <a:solidFill>
                  <a:srgbClr val="953735"/>
                </a:solidFill>
              </a:rPr>
              <a:t> </a:t>
            </a:r>
            <a:r>
              <a:rPr lang="en-US" dirty="0" err="1">
                <a:solidFill>
                  <a:srgbClr val="953735"/>
                </a:solidFill>
              </a:rPr>
              <a:t>lưu</a:t>
            </a:r>
            <a:r>
              <a:rPr lang="en-US" dirty="0">
                <a:solidFill>
                  <a:srgbClr val="953735"/>
                </a:solidFill>
              </a:rPr>
              <a:t> </a:t>
            </a:r>
            <a:r>
              <a:rPr lang="en-US" dirty="0" err="1">
                <a:solidFill>
                  <a:srgbClr val="953735"/>
                </a:solidFill>
              </a:rPr>
              <a:t>trữ</a:t>
            </a:r>
            <a:r>
              <a:rPr lang="en-US" dirty="0">
                <a:solidFill>
                  <a:srgbClr val="953735"/>
                </a:solidFill>
              </a:rPr>
              <a:t>, </a:t>
            </a:r>
            <a:r>
              <a:rPr lang="en-US" dirty="0" err="1">
                <a:solidFill>
                  <a:srgbClr val="953735"/>
                </a:solidFill>
              </a:rPr>
              <a:t>cập</a:t>
            </a:r>
            <a:r>
              <a:rPr lang="en-US" dirty="0">
                <a:solidFill>
                  <a:srgbClr val="953735"/>
                </a:solidFill>
              </a:rPr>
              <a:t> </a:t>
            </a:r>
            <a:r>
              <a:rPr lang="en-US" dirty="0" err="1">
                <a:solidFill>
                  <a:srgbClr val="953735"/>
                </a:solidFill>
              </a:rPr>
              <a:t>nhật</a:t>
            </a:r>
            <a:r>
              <a:rPr lang="en-US" dirty="0">
                <a:solidFill>
                  <a:srgbClr val="953735"/>
                </a:solidFill>
              </a:rPr>
              <a:t> </a:t>
            </a:r>
            <a:r>
              <a:rPr lang="en-US" dirty="0" err="1">
                <a:solidFill>
                  <a:srgbClr val="953735"/>
                </a:solidFill>
              </a:rPr>
              <a:t>và</a:t>
            </a:r>
            <a:r>
              <a:rPr lang="en-US" dirty="0">
                <a:solidFill>
                  <a:srgbClr val="953735"/>
                </a:solidFill>
              </a:rPr>
              <a:t> </a:t>
            </a:r>
            <a:r>
              <a:rPr lang="en-US" dirty="0" err="1">
                <a:solidFill>
                  <a:srgbClr val="953735"/>
                </a:solidFill>
              </a:rPr>
              <a:t>trích</a:t>
            </a:r>
            <a:r>
              <a:rPr lang="en-US" dirty="0">
                <a:solidFill>
                  <a:srgbClr val="953735"/>
                </a:solidFill>
              </a:rPr>
              <a:t> </a:t>
            </a:r>
            <a:r>
              <a:rPr lang="en-US" dirty="0" err="1">
                <a:solidFill>
                  <a:srgbClr val="953735"/>
                </a:solidFill>
              </a:rPr>
              <a:t>xuất</a:t>
            </a:r>
            <a:r>
              <a:rPr lang="en-US" dirty="0">
                <a:solidFill>
                  <a:srgbClr val="953735"/>
                </a:solidFill>
              </a:rPr>
              <a:t> </a:t>
            </a:r>
            <a:r>
              <a:rPr lang="en-US" dirty="0" err="1">
                <a:solidFill>
                  <a:srgbClr val="953735"/>
                </a:solidFill>
              </a:rPr>
              <a:t>thông</a:t>
            </a:r>
            <a:r>
              <a:rPr lang="en-US" dirty="0">
                <a:solidFill>
                  <a:srgbClr val="953735"/>
                </a:solidFill>
              </a:rPr>
              <a:t> tin </a:t>
            </a:r>
            <a:r>
              <a:rPr lang="en-US" dirty="0" err="1">
                <a:solidFill>
                  <a:srgbClr val="953735"/>
                </a:solidFill>
              </a:rPr>
              <a:t>từ</a:t>
            </a:r>
            <a:r>
              <a:rPr lang="en-US" dirty="0">
                <a:solidFill>
                  <a:srgbClr val="953735"/>
                </a:solidFill>
              </a:rPr>
              <a:t> CSDL.</a:t>
            </a:r>
          </a:p>
          <a:p>
            <a:pPr>
              <a:lnSpc>
                <a:spcPct val="150000"/>
              </a:lnSpc>
              <a:buFontTx/>
              <a:buBlip>
                <a:blip r:embed="rId2"/>
              </a:buBlip>
            </a:pPr>
            <a:r>
              <a:rPr lang="en-US" b="1" dirty="0" err="1">
                <a:solidFill>
                  <a:srgbClr val="0000FF"/>
                </a:solidFill>
              </a:rPr>
              <a:t>Hệ</a:t>
            </a:r>
            <a:r>
              <a:rPr lang="en-US" b="1" dirty="0">
                <a:solidFill>
                  <a:srgbClr val="0000FF"/>
                </a:solidFill>
              </a:rPr>
              <a:t> </a:t>
            </a:r>
            <a:r>
              <a:rPr lang="en-US" b="1" dirty="0" err="1">
                <a:solidFill>
                  <a:srgbClr val="0000FF"/>
                </a:solidFill>
              </a:rPr>
              <a:t>quản</a:t>
            </a:r>
            <a:r>
              <a:rPr lang="en-US" b="1" dirty="0">
                <a:solidFill>
                  <a:srgbClr val="0000FF"/>
                </a:solidFill>
              </a:rPr>
              <a:t> </a:t>
            </a:r>
            <a:r>
              <a:rPr lang="en-US" b="1" dirty="0" err="1">
                <a:solidFill>
                  <a:srgbClr val="0000FF"/>
                </a:solidFill>
              </a:rPr>
              <a:t>trị</a:t>
            </a:r>
            <a:r>
              <a:rPr lang="en-US" b="1" dirty="0">
                <a:solidFill>
                  <a:srgbClr val="0000FF"/>
                </a:solidFill>
              </a:rPr>
              <a:t> CSDL </a:t>
            </a:r>
            <a:r>
              <a:rPr lang="en-US" b="1" dirty="0" err="1">
                <a:solidFill>
                  <a:srgbClr val="0000FF"/>
                </a:solidFill>
              </a:rPr>
              <a:t>quan</a:t>
            </a:r>
            <a:r>
              <a:rPr lang="en-US" b="1" dirty="0">
                <a:solidFill>
                  <a:srgbClr val="0000FF"/>
                </a:solidFill>
              </a:rPr>
              <a:t> </a:t>
            </a:r>
            <a:r>
              <a:rPr lang="en-US" b="1" dirty="0" err="1">
                <a:solidFill>
                  <a:srgbClr val="0000FF"/>
                </a:solidFill>
              </a:rPr>
              <a:t>hệ</a:t>
            </a:r>
            <a:r>
              <a:rPr lang="en-US" b="1" dirty="0">
                <a:solidFill>
                  <a:srgbClr val="0000FF"/>
                </a:solidFill>
              </a:rPr>
              <a:t> (</a:t>
            </a:r>
            <a:r>
              <a:rPr lang="vi-VN" b="1" dirty="0">
                <a:solidFill>
                  <a:srgbClr val="0000FF"/>
                </a:solidFill>
              </a:rPr>
              <a:t>RDBMS</a:t>
            </a:r>
            <a:r>
              <a:rPr lang="en-US" b="1" dirty="0">
                <a:solidFill>
                  <a:srgbClr val="0000FF"/>
                </a:solidFill>
              </a:rPr>
              <a:t>)</a:t>
            </a:r>
            <a:r>
              <a:rPr lang="vi-VN" dirty="0">
                <a:solidFill>
                  <a:srgbClr val="953735"/>
                </a:solidFill>
              </a:rPr>
              <a:t> là </a:t>
            </a:r>
            <a:r>
              <a:rPr lang="en-US" dirty="0" err="1">
                <a:solidFill>
                  <a:srgbClr val="953735"/>
                </a:solidFill>
              </a:rPr>
              <a:t>tập</a:t>
            </a:r>
            <a:r>
              <a:rPr lang="en-US" dirty="0">
                <a:solidFill>
                  <a:srgbClr val="953735"/>
                </a:solidFill>
              </a:rPr>
              <a:t> </a:t>
            </a:r>
            <a:r>
              <a:rPr lang="en-US" dirty="0" err="1">
                <a:solidFill>
                  <a:srgbClr val="953735"/>
                </a:solidFill>
              </a:rPr>
              <a:t>hợp</a:t>
            </a:r>
            <a:r>
              <a:rPr lang="en-US" dirty="0">
                <a:solidFill>
                  <a:srgbClr val="953735"/>
                </a:solidFill>
              </a:rPr>
              <a:t> </a:t>
            </a:r>
            <a:r>
              <a:rPr lang="en-US" dirty="0" err="1">
                <a:solidFill>
                  <a:srgbClr val="953735"/>
                </a:solidFill>
              </a:rPr>
              <a:t>các</a:t>
            </a:r>
            <a:r>
              <a:rPr lang="en-US" dirty="0">
                <a:solidFill>
                  <a:srgbClr val="953735"/>
                </a:solidFill>
              </a:rPr>
              <a:t> </a:t>
            </a:r>
            <a:r>
              <a:rPr lang="en-US" dirty="0" err="1">
                <a:solidFill>
                  <a:srgbClr val="953735"/>
                </a:solidFill>
              </a:rPr>
              <a:t>chương</a:t>
            </a:r>
            <a:r>
              <a:rPr lang="en-US" dirty="0">
                <a:solidFill>
                  <a:srgbClr val="953735"/>
                </a:solidFill>
              </a:rPr>
              <a:t> </a:t>
            </a:r>
            <a:r>
              <a:rPr lang="en-US" dirty="0" err="1">
                <a:solidFill>
                  <a:srgbClr val="953735"/>
                </a:solidFill>
              </a:rPr>
              <a:t>trình</a:t>
            </a:r>
            <a:r>
              <a:rPr lang="en-US" dirty="0">
                <a:solidFill>
                  <a:srgbClr val="953735"/>
                </a:solidFill>
              </a:rPr>
              <a:t> </a:t>
            </a:r>
            <a:r>
              <a:rPr lang="en-US" dirty="0" err="1">
                <a:solidFill>
                  <a:srgbClr val="953735"/>
                </a:solidFill>
              </a:rPr>
              <a:t>cho</a:t>
            </a:r>
            <a:r>
              <a:rPr lang="en-US" dirty="0">
                <a:solidFill>
                  <a:srgbClr val="953735"/>
                </a:solidFill>
              </a:rPr>
              <a:t> </a:t>
            </a:r>
            <a:r>
              <a:rPr lang="en-US" dirty="0" err="1">
                <a:solidFill>
                  <a:srgbClr val="953735"/>
                </a:solidFill>
              </a:rPr>
              <a:t>phép</a:t>
            </a:r>
            <a:r>
              <a:rPr lang="en-US" dirty="0">
                <a:solidFill>
                  <a:srgbClr val="953735"/>
                </a:solidFill>
              </a:rPr>
              <a:t> </a:t>
            </a:r>
            <a:r>
              <a:rPr lang="vi-VN" dirty="0">
                <a:solidFill>
                  <a:srgbClr val="953735"/>
                </a:solidFill>
              </a:rPr>
              <a:t>tạo</a:t>
            </a:r>
            <a:r>
              <a:rPr lang="en-US" dirty="0">
                <a:solidFill>
                  <a:srgbClr val="953735"/>
                </a:solidFill>
              </a:rPr>
              <a:t> </a:t>
            </a:r>
            <a:r>
              <a:rPr lang="en-US" dirty="0" err="1">
                <a:solidFill>
                  <a:srgbClr val="953735"/>
                </a:solidFill>
              </a:rPr>
              <a:t>và</a:t>
            </a:r>
            <a:r>
              <a:rPr lang="vi-VN" dirty="0">
                <a:solidFill>
                  <a:srgbClr val="953735"/>
                </a:solidFill>
              </a:rPr>
              <a:t> thao tác</a:t>
            </a:r>
            <a:r>
              <a:rPr lang="en-US" dirty="0">
                <a:solidFill>
                  <a:srgbClr val="953735"/>
                </a:solidFill>
              </a:rPr>
              <a:t> </a:t>
            </a:r>
            <a:r>
              <a:rPr lang="en-US" dirty="0" err="1">
                <a:solidFill>
                  <a:srgbClr val="953735"/>
                </a:solidFill>
              </a:rPr>
              <a:t>với</a:t>
            </a:r>
            <a:r>
              <a:rPr lang="vi-VN" dirty="0">
                <a:solidFill>
                  <a:srgbClr val="953735"/>
                </a:solidFill>
              </a:rPr>
              <a:t> </a:t>
            </a:r>
            <a:r>
              <a:rPr lang="en-US" dirty="0">
                <a:solidFill>
                  <a:srgbClr val="953735"/>
                </a:solidFill>
              </a:rPr>
              <a:t>CSDL </a:t>
            </a:r>
            <a:r>
              <a:rPr lang="vi-VN" dirty="0">
                <a:solidFill>
                  <a:srgbClr val="953735"/>
                </a:solidFill>
              </a:rPr>
              <a:t>quan hệ.</a:t>
            </a:r>
            <a:r>
              <a:rPr lang="en-US" dirty="0">
                <a:solidFill>
                  <a:srgbClr val="953735"/>
                </a:solidFill>
              </a:rPr>
              <a:t> </a:t>
            </a:r>
          </a:p>
          <a:p>
            <a:pPr>
              <a:lnSpc>
                <a:spcPct val="150000"/>
              </a:lnSpc>
              <a:buFontTx/>
              <a:buBlip>
                <a:blip r:embed="rId2"/>
              </a:buBlip>
            </a:pPr>
            <a:r>
              <a:rPr lang="en-US" dirty="0" err="1">
                <a:solidFill>
                  <a:srgbClr val="953735"/>
                </a:solidFill>
              </a:rPr>
              <a:t>Có</a:t>
            </a:r>
            <a:r>
              <a:rPr lang="en-US" dirty="0">
                <a:solidFill>
                  <a:srgbClr val="953735"/>
                </a:solidFill>
              </a:rPr>
              <a:t> </a:t>
            </a:r>
            <a:r>
              <a:rPr lang="en-US" dirty="0" err="1">
                <a:solidFill>
                  <a:srgbClr val="953735"/>
                </a:solidFill>
              </a:rPr>
              <a:t>nhiều</a:t>
            </a:r>
            <a:r>
              <a:rPr lang="en-US" dirty="0">
                <a:solidFill>
                  <a:srgbClr val="953735"/>
                </a:solidFill>
              </a:rPr>
              <a:t> </a:t>
            </a:r>
            <a:r>
              <a:rPr lang="en-US" dirty="0" err="1">
                <a:solidFill>
                  <a:srgbClr val="953735"/>
                </a:solidFill>
              </a:rPr>
              <a:t>đối</a:t>
            </a:r>
            <a:r>
              <a:rPr lang="en-US" dirty="0">
                <a:solidFill>
                  <a:srgbClr val="953735"/>
                </a:solidFill>
              </a:rPr>
              <a:t> </a:t>
            </a:r>
            <a:r>
              <a:rPr lang="en-US" dirty="0" err="1">
                <a:solidFill>
                  <a:srgbClr val="953735"/>
                </a:solidFill>
              </a:rPr>
              <a:t>tượng</a:t>
            </a:r>
            <a:r>
              <a:rPr lang="en-US" dirty="0">
                <a:solidFill>
                  <a:srgbClr val="953735"/>
                </a:solidFill>
              </a:rPr>
              <a:t> </a:t>
            </a:r>
            <a:r>
              <a:rPr lang="en-US" b="1" dirty="0" err="1">
                <a:solidFill>
                  <a:srgbClr val="0000CC"/>
                </a:solidFill>
              </a:rPr>
              <a:t>người</a:t>
            </a:r>
            <a:r>
              <a:rPr lang="en-US" b="1" dirty="0">
                <a:solidFill>
                  <a:srgbClr val="0000CC"/>
                </a:solidFill>
              </a:rPr>
              <a:t> </a:t>
            </a:r>
            <a:r>
              <a:rPr lang="en-US" b="1" dirty="0" err="1">
                <a:solidFill>
                  <a:srgbClr val="0000CC"/>
                </a:solidFill>
              </a:rPr>
              <a:t>dùng</a:t>
            </a:r>
            <a:r>
              <a:rPr lang="en-US" b="1" dirty="0">
                <a:solidFill>
                  <a:srgbClr val="0000CC"/>
                </a:solidFill>
              </a:rPr>
              <a:t> RDBMS </a:t>
            </a:r>
            <a:r>
              <a:rPr lang="en-US" dirty="0" err="1">
                <a:solidFill>
                  <a:srgbClr val="953735"/>
                </a:solidFill>
              </a:rPr>
              <a:t>như</a:t>
            </a:r>
            <a:r>
              <a:rPr lang="en-US" dirty="0">
                <a:solidFill>
                  <a:srgbClr val="953735"/>
                </a:solidFill>
              </a:rPr>
              <a:t>: </a:t>
            </a:r>
            <a:r>
              <a:rPr lang="en-US" dirty="0" err="1">
                <a:solidFill>
                  <a:srgbClr val="953735"/>
                </a:solidFill>
              </a:rPr>
              <a:t>quản</a:t>
            </a:r>
            <a:r>
              <a:rPr lang="en-US" dirty="0">
                <a:solidFill>
                  <a:srgbClr val="953735"/>
                </a:solidFill>
              </a:rPr>
              <a:t> </a:t>
            </a:r>
            <a:r>
              <a:rPr lang="en-US" dirty="0" err="1">
                <a:solidFill>
                  <a:srgbClr val="953735"/>
                </a:solidFill>
              </a:rPr>
              <a:t>trị</a:t>
            </a:r>
            <a:r>
              <a:rPr lang="en-US" dirty="0">
                <a:solidFill>
                  <a:srgbClr val="953735"/>
                </a:solidFill>
              </a:rPr>
              <a:t> CSDL, </a:t>
            </a:r>
            <a:r>
              <a:rPr lang="en-US" dirty="0" err="1">
                <a:solidFill>
                  <a:srgbClr val="953735"/>
                </a:solidFill>
              </a:rPr>
              <a:t>thiết</a:t>
            </a:r>
            <a:r>
              <a:rPr lang="en-US" dirty="0">
                <a:solidFill>
                  <a:srgbClr val="953735"/>
                </a:solidFill>
              </a:rPr>
              <a:t> </a:t>
            </a:r>
            <a:r>
              <a:rPr lang="en-US" dirty="0" err="1">
                <a:solidFill>
                  <a:srgbClr val="953735"/>
                </a:solidFill>
              </a:rPr>
              <a:t>kế</a:t>
            </a:r>
            <a:r>
              <a:rPr lang="en-US" dirty="0">
                <a:solidFill>
                  <a:srgbClr val="953735"/>
                </a:solidFill>
              </a:rPr>
              <a:t> CSDL, </a:t>
            </a:r>
            <a:r>
              <a:rPr lang="en-US" dirty="0" err="1">
                <a:solidFill>
                  <a:srgbClr val="953735"/>
                </a:solidFill>
              </a:rPr>
              <a:t>phân</a:t>
            </a:r>
            <a:r>
              <a:rPr lang="en-US" dirty="0">
                <a:solidFill>
                  <a:srgbClr val="953735"/>
                </a:solidFill>
              </a:rPr>
              <a:t> </a:t>
            </a:r>
            <a:r>
              <a:rPr lang="en-US" dirty="0" err="1">
                <a:solidFill>
                  <a:srgbClr val="953735"/>
                </a:solidFill>
              </a:rPr>
              <a:t>tích</a:t>
            </a:r>
            <a:r>
              <a:rPr lang="en-US" dirty="0">
                <a:solidFill>
                  <a:srgbClr val="953735"/>
                </a:solidFill>
              </a:rPr>
              <a:t> </a:t>
            </a:r>
            <a:r>
              <a:rPr lang="en-US" dirty="0" err="1">
                <a:solidFill>
                  <a:srgbClr val="953735"/>
                </a:solidFill>
              </a:rPr>
              <a:t>và</a:t>
            </a:r>
            <a:r>
              <a:rPr lang="en-US" dirty="0">
                <a:solidFill>
                  <a:srgbClr val="953735"/>
                </a:solidFill>
              </a:rPr>
              <a:t> </a:t>
            </a:r>
            <a:r>
              <a:rPr lang="en-US" dirty="0" err="1">
                <a:solidFill>
                  <a:srgbClr val="953735"/>
                </a:solidFill>
              </a:rPr>
              <a:t>thiết</a:t>
            </a:r>
            <a:r>
              <a:rPr lang="en-US" dirty="0">
                <a:solidFill>
                  <a:srgbClr val="953735"/>
                </a:solidFill>
              </a:rPr>
              <a:t> </a:t>
            </a:r>
            <a:r>
              <a:rPr lang="en-US" dirty="0" err="1">
                <a:solidFill>
                  <a:srgbClr val="953735"/>
                </a:solidFill>
              </a:rPr>
              <a:t>kế</a:t>
            </a:r>
            <a:r>
              <a:rPr lang="en-US" dirty="0">
                <a:solidFill>
                  <a:srgbClr val="953735"/>
                </a:solidFill>
              </a:rPr>
              <a:t> </a:t>
            </a:r>
            <a:r>
              <a:rPr lang="en-US" dirty="0" err="1">
                <a:solidFill>
                  <a:srgbClr val="953735"/>
                </a:solidFill>
              </a:rPr>
              <a:t>ứng</a:t>
            </a:r>
            <a:r>
              <a:rPr lang="en-US" dirty="0">
                <a:solidFill>
                  <a:srgbClr val="953735"/>
                </a:solidFill>
              </a:rPr>
              <a:t> </a:t>
            </a:r>
            <a:r>
              <a:rPr lang="en-US" dirty="0" err="1">
                <a:solidFill>
                  <a:srgbClr val="953735"/>
                </a:solidFill>
              </a:rPr>
              <a:t>dụng</a:t>
            </a:r>
            <a:r>
              <a:rPr lang="en-US" dirty="0">
                <a:solidFill>
                  <a:srgbClr val="953735"/>
                </a:solidFill>
              </a:rPr>
              <a:t>, </a:t>
            </a:r>
            <a:r>
              <a:rPr lang="en-US" dirty="0" err="1">
                <a:solidFill>
                  <a:srgbClr val="953735"/>
                </a:solidFill>
              </a:rPr>
              <a:t>cài</a:t>
            </a:r>
            <a:r>
              <a:rPr lang="en-US" dirty="0">
                <a:solidFill>
                  <a:srgbClr val="953735"/>
                </a:solidFill>
              </a:rPr>
              <a:t> </a:t>
            </a:r>
            <a:r>
              <a:rPr lang="en-US" dirty="0" err="1">
                <a:solidFill>
                  <a:srgbClr val="953735"/>
                </a:solidFill>
              </a:rPr>
              <a:t>đặt</a:t>
            </a:r>
            <a:r>
              <a:rPr lang="en-US" dirty="0">
                <a:solidFill>
                  <a:srgbClr val="953735"/>
                </a:solidFill>
              </a:rPr>
              <a:t> CSDL, </a:t>
            </a:r>
            <a:r>
              <a:rPr lang="en-US" dirty="0" err="1">
                <a:solidFill>
                  <a:srgbClr val="953735"/>
                </a:solidFill>
              </a:rPr>
              <a:t>người</a:t>
            </a:r>
            <a:r>
              <a:rPr lang="en-US" dirty="0">
                <a:solidFill>
                  <a:srgbClr val="953735"/>
                </a:solidFill>
              </a:rPr>
              <a:t> </a:t>
            </a:r>
            <a:r>
              <a:rPr lang="en-US" dirty="0" err="1">
                <a:solidFill>
                  <a:srgbClr val="953735"/>
                </a:solidFill>
              </a:rPr>
              <a:t>dùng</a:t>
            </a:r>
            <a:r>
              <a:rPr lang="en-US" dirty="0">
                <a:solidFill>
                  <a:srgbClr val="953735"/>
                </a:solidFill>
              </a:rPr>
              <a:t> </a:t>
            </a:r>
            <a:r>
              <a:rPr lang="en-US" dirty="0" err="1">
                <a:solidFill>
                  <a:srgbClr val="953735"/>
                </a:solidFill>
              </a:rPr>
              <a:t>cuối</a:t>
            </a:r>
            <a:endParaRPr lang="en-US" dirty="0"/>
          </a:p>
        </p:txBody>
      </p:sp>
    </p:spTree>
    <p:extLst>
      <p:ext uri="{BB962C8B-B14F-4D97-AF65-F5344CB8AC3E}">
        <p14:creationId xmlns:p14="http://schemas.microsoft.com/office/powerpoint/2010/main" val="2800995920"/>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p:cNvPicPr>
          <p:nvPr>
            <p:custDataLst>
              <p:tags r:id="rId1"/>
            </p:custDataLst>
          </p:nvPr>
        </p:nvPicPr>
        <p:blipFill rotWithShape="1">
          <a:blip r:embed="rId5">
            <a:extLst>
              <a:ext uri="{28A0092B-C50C-407E-A947-70E740481C1C}">
                <a14:useLocalDpi xmlns:a14="http://schemas.microsoft.com/office/drawing/2010/main"/>
              </a:ext>
            </a:extLst>
          </a:blip>
          <a:srcRect r="90861"/>
          <a:stretch/>
        </p:blipFill>
        <p:spPr bwMode="auto">
          <a:xfrm>
            <a:off x="0" y="0"/>
            <a:ext cx="2853507" cy="6845300"/>
          </a:xfrm>
          <a:prstGeom prst="rect">
            <a:avLst/>
          </a:prstGeom>
        </p:spPr>
      </p:pic>
      <p:pic>
        <p:nvPicPr>
          <p:cNvPr id="13" name="Picture 12"/>
          <p:cNvPicPr>
            <a:picLocks/>
          </p:cNvPicPr>
          <p:nvPr>
            <p:custDataLst>
              <p:tags r:id="rId2"/>
            </p:custDataLst>
          </p:nvPr>
        </p:nvPicPr>
        <p:blipFill>
          <a:blip r:embed="rId5" cstate="email">
            <a:extLst>
              <a:ext uri="{28A0092B-C50C-407E-A947-70E740481C1C}">
                <a14:useLocalDpi xmlns:a14="http://schemas.microsoft.com/office/drawing/2010/main"/>
              </a:ext>
            </a:extLst>
          </a:blip>
          <a:stretch>
            <a:fillRect/>
          </a:stretch>
        </p:blipFill>
        <p:spPr bwMode="auto">
          <a:xfrm>
            <a:off x="643707" y="12700"/>
            <a:ext cx="8500293" cy="6832600"/>
          </a:xfrm>
          <a:prstGeom prst="rect">
            <a:avLst/>
          </a:prstGeom>
        </p:spPr>
      </p:pic>
      <p:sp>
        <p:nvSpPr>
          <p:cNvPr id="14" name="Rectangle 13"/>
          <p:cNvSpPr/>
          <p:nvPr/>
        </p:nvSpPr>
        <p:spPr>
          <a:xfrm>
            <a:off x="675144" y="4724399"/>
            <a:ext cx="4506456" cy="2239371"/>
          </a:xfrm>
          <a:prstGeom prst="rect">
            <a:avLst/>
          </a:prstGeom>
          <a:solidFill>
            <a:schemeClr val="bg1">
              <a:lumMod val="65000"/>
            </a:schemeClr>
          </a:solidFill>
          <a:ln>
            <a:noFill/>
          </a:ln>
          <a:effectLst>
            <a:outerShdw blurRad="50800" dist="38100" dir="2700000" algn="tl" rotWithShape="0">
              <a:prstClr val="black">
                <a:alpha val="40000"/>
              </a:prstClr>
            </a:outerShdw>
          </a:effectLst>
          <a:scene3d>
            <a:camera prst="perspectiveRelaxedModerately"/>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274320" rIns="182880" rtlCol="0" anchor="ctr"/>
          <a:lstStyle/>
          <a:p>
            <a:pPr algn="ctr"/>
            <a:r>
              <a:rPr lang="en-US" sz="5400" b="1" spc="-20" dirty="0" smtClean="0">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       </a:t>
            </a:r>
            <a:r>
              <a:rPr lang="en-US" sz="5400" b="1" spc="-20" dirty="0" err="1">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Cảm</a:t>
            </a:r>
            <a:r>
              <a:rPr lang="en-US" sz="5400" b="1" spc="-20" dirty="0">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 </a:t>
            </a:r>
            <a:r>
              <a:rPr lang="en-US" sz="5400" b="1" spc="-20" dirty="0" err="1">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ơn</a:t>
            </a:r>
            <a:endParaRPr lang="en-US" sz="5400" b="1" spc="-20" dirty="0">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grpSp>
        <p:nvGrpSpPr>
          <p:cNvPr id="15" name="Group 14"/>
          <p:cNvGrpSpPr/>
          <p:nvPr/>
        </p:nvGrpSpPr>
        <p:grpSpPr>
          <a:xfrm>
            <a:off x="76200" y="2542160"/>
            <a:ext cx="3327030" cy="4371824"/>
            <a:chOff x="-2798010" y="2616804"/>
            <a:chExt cx="2238173" cy="4371824"/>
          </a:xfrm>
        </p:grpSpPr>
        <p:sp>
          <p:nvSpPr>
            <p:cNvPr id="16" name="Freeform 15"/>
            <p:cNvSpPr/>
            <p:nvPr/>
          </p:nvSpPr>
          <p:spPr>
            <a:xfrm>
              <a:off x="-2468880" y="3032760"/>
              <a:ext cx="1737360" cy="1935480"/>
            </a:xfrm>
            <a:custGeom>
              <a:avLst/>
              <a:gdLst>
                <a:gd name="connsiteX0" fmla="*/ 0 w 1737360"/>
                <a:gd name="connsiteY0" fmla="*/ 0 h 1935480"/>
                <a:gd name="connsiteX1" fmla="*/ 228600 w 1737360"/>
                <a:gd name="connsiteY1" fmla="*/ 1158240 h 1935480"/>
                <a:gd name="connsiteX2" fmla="*/ 701040 w 1737360"/>
                <a:gd name="connsiteY2" fmla="*/ 1524000 h 1935480"/>
                <a:gd name="connsiteX3" fmla="*/ 1432560 w 1737360"/>
                <a:gd name="connsiteY3" fmla="*/ 1935480 h 1935480"/>
                <a:gd name="connsiteX4" fmla="*/ 1737360 w 1737360"/>
                <a:gd name="connsiteY4" fmla="*/ 1844040 h 1935480"/>
                <a:gd name="connsiteX5" fmla="*/ 1706880 w 1737360"/>
                <a:gd name="connsiteY5" fmla="*/ 1676400 h 1935480"/>
                <a:gd name="connsiteX6" fmla="*/ 1706880 w 1737360"/>
                <a:gd name="connsiteY6" fmla="*/ 1234440 h 1935480"/>
                <a:gd name="connsiteX7" fmla="*/ 1493520 w 1737360"/>
                <a:gd name="connsiteY7" fmla="*/ 899160 h 1935480"/>
                <a:gd name="connsiteX8" fmla="*/ 1036320 w 1737360"/>
                <a:gd name="connsiteY8" fmla="*/ 701040 h 1935480"/>
                <a:gd name="connsiteX9" fmla="*/ 350520 w 1737360"/>
                <a:gd name="connsiteY9" fmla="*/ 259080 h 1935480"/>
                <a:gd name="connsiteX10" fmla="*/ 0 w 1737360"/>
                <a:gd name="connsiteY10" fmla="*/ 0 h 1935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7360" h="1935480">
                  <a:moveTo>
                    <a:pt x="0" y="0"/>
                  </a:moveTo>
                  <a:lnTo>
                    <a:pt x="228600" y="1158240"/>
                  </a:lnTo>
                  <a:lnTo>
                    <a:pt x="701040" y="1524000"/>
                  </a:lnTo>
                  <a:lnTo>
                    <a:pt x="1432560" y="1935480"/>
                  </a:lnTo>
                  <a:lnTo>
                    <a:pt x="1737360" y="1844040"/>
                  </a:lnTo>
                  <a:lnTo>
                    <a:pt x="1706880" y="1676400"/>
                  </a:lnTo>
                  <a:lnTo>
                    <a:pt x="1706880" y="1234440"/>
                  </a:lnTo>
                  <a:lnTo>
                    <a:pt x="1493520" y="899160"/>
                  </a:lnTo>
                  <a:lnTo>
                    <a:pt x="1036320" y="701040"/>
                  </a:lnTo>
                  <a:lnTo>
                    <a:pt x="350520" y="259080"/>
                  </a:lnTo>
                  <a:lnTo>
                    <a:pt x="0" y="0"/>
                  </a:lnTo>
                  <a:close/>
                </a:path>
              </a:pathLst>
            </a:custGeom>
            <a:solidFill>
              <a:schemeClr val="bg1"/>
            </a:solidFill>
            <a:ln>
              <a:noFill/>
            </a:ln>
          </p:spPr>
          <p:txBody>
            <a:bodyPr wrap="none" rtlCol="0" anchor="ctr">
              <a:noAutofit/>
            </a:bodyPr>
            <a:lstStyle/>
            <a:p>
              <a:pPr algn="just">
                <a:lnSpc>
                  <a:spcPct val="120000"/>
                </a:lnSpc>
                <a:spcBef>
                  <a:spcPts val="600"/>
                </a:spcBef>
              </a:pPr>
              <a:endParaRPr lang="vi-VN" sz="2400" b="1">
                <a:latin typeface="Segoe UI" pitchFamily="34" charset="0"/>
                <a:ea typeface="Segoe UI" pitchFamily="34" charset="0"/>
                <a:cs typeface="Segoe UI" pitchFamily="34" charset="0"/>
              </a:endParaRPr>
            </a:p>
          </p:txBody>
        </p:sp>
        <p:grpSp>
          <p:nvGrpSpPr>
            <p:cNvPr id="17" name="Group 16"/>
            <p:cNvGrpSpPr/>
            <p:nvPr/>
          </p:nvGrpSpPr>
          <p:grpSpPr>
            <a:xfrm>
              <a:off x="-2798010" y="2616804"/>
              <a:ext cx="2238173" cy="4371824"/>
              <a:chOff x="100462" y="2616804"/>
              <a:chExt cx="2238173" cy="4371824"/>
            </a:xfrm>
          </p:grpSpPr>
          <p:grpSp>
            <p:nvGrpSpPr>
              <p:cNvPr id="18" name="Group 17"/>
              <p:cNvGrpSpPr/>
              <p:nvPr/>
            </p:nvGrpSpPr>
            <p:grpSpPr>
              <a:xfrm>
                <a:off x="100462" y="2616804"/>
                <a:ext cx="2238173" cy="3972506"/>
                <a:chOff x="-84753" y="2896722"/>
                <a:chExt cx="2238173" cy="3972506"/>
              </a:xfrm>
            </p:grpSpPr>
            <p:sp>
              <p:nvSpPr>
                <p:cNvPr id="20" name="Freeform 19"/>
                <p:cNvSpPr/>
                <p:nvPr/>
              </p:nvSpPr>
              <p:spPr>
                <a:xfrm>
                  <a:off x="196771" y="3252486"/>
                  <a:ext cx="114172" cy="1400537"/>
                </a:xfrm>
                <a:custGeom>
                  <a:avLst/>
                  <a:gdLst>
                    <a:gd name="connsiteX0" fmla="*/ 0 w 57873"/>
                    <a:gd name="connsiteY0" fmla="*/ 0 h 1400537"/>
                    <a:gd name="connsiteX1" fmla="*/ 57873 w 57873"/>
                    <a:gd name="connsiteY1" fmla="*/ 1400537 h 1400537"/>
                    <a:gd name="connsiteX2" fmla="*/ 57873 w 57873"/>
                    <a:gd name="connsiteY2" fmla="*/ 1400537 h 1400537"/>
                    <a:gd name="connsiteX3" fmla="*/ 46298 w 57873"/>
                    <a:gd name="connsiteY3" fmla="*/ 57873 h 1400537"/>
                    <a:gd name="connsiteX4" fmla="*/ 0 w 57873"/>
                    <a:gd name="connsiteY4" fmla="*/ 0 h 1400537"/>
                    <a:gd name="connsiteX0" fmla="*/ 0 w 83739"/>
                    <a:gd name="connsiteY0" fmla="*/ 0 h 1400537"/>
                    <a:gd name="connsiteX1" fmla="*/ 57873 w 83739"/>
                    <a:gd name="connsiteY1" fmla="*/ 1400537 h 1400537"/>
                    <a:gd name="connsiteX2" fmla="*/ 57873 w 83739"/>
                    <a:gd name="connsiteY2" fmla="*/ 1400537 h 1400537"/>
                    <a:gd name="connsiteX3" fmla="*/ 83646 w 83739"/>
                    <a:gd name="connsiteY3" fmla="*/ 1142730 h 1400537"/>
                    <a:gd name="connsiteX4" fmla="*/ 46298 w 83739"/>
                    <a:gd name="connsiteY4" fmla="*/ 57873 h 1400537"/>
                    <a:gd name="connsiteX5" fmla="*/ 0 w 83739"/>
                    <a:gd name="connsiteY5" fmla="*/ 0 h 1400537"/>
                    <a:gd name="connsiteX0" fmla="*/ 0 w 114172"/>
                    <a:gd name="connsiteY0" fmla="*/ 0 h 1400537"/>
                    <a:gd name="connsiteX1" fmla="*/ 57873 w 114172"/>
                    <a:gd name="connsiteY1" fmla="*/ 1400537 h 1400537"/>
                    <a:gd name="connsiteX2" fmla="*/ 57873 w 114172"/>
                    <a:gd name="connsiteY2" fmla="*/ 1400537 h 1400537"/>
                    <a:gd name="connsiteX3" fmla="*/ 114126 w 114172"/>
                    <a:gd name="connsiteY3" fmla="*/ 1136634 h 1400537"/>
                    <a:gd name="connsiteX4" fmla="*/ 46298 w 114172"/>
                    <a:gd name="connsiteY4" fmla="*/ 57873 h 1400537"/>
                    <a:gd name="connsiteX5" fmla="*/ 0 w 114172"/>
                    <a:gd name="connsiteY5" fmla="*/ 0 h 140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172" h="1400537">
                      <a:moveTo>
                        <a:pt x="0" y="0"/>
                      </a:moveTo>
                      <a:lnTo>
                        <a:pt x="57873" y="1400537"/>
                      </a:lnTo>
                      <a:lnTo>
                        <a:pt x="57873" y="1400537"/>
                      </a:lnTo>
                      <a:cubicBezTo>
                        <a:pt x="57089" y="1327089"/>
                        <a:pt x="116055" y="1360411"/>
                        <a:pt x="114126" y="1136634"/>
                      </a:cubicBezTo>
                      <a:cubicBezTo>
                        <a:pt x="112197" y="912857"/>
                        <a:pt x="55159" y="217848"/>
                        <a:pt x="46298" y="57873"/>
                      </a:cubicBezTo>
                      <a:lnTo>
                        <a:pt x="0" y="0"/>
                      </a:lnTo>
                      <a:close/>
                    </a:path>
                  </a:pathLst>
                </a:custGeom>
                <a:solidFill>
                  <a:schemeClr val="bg1"/>
                </a:solidFill>
                <a:ln>
                  <a:noFill/>
                </a:ln>
              </p:spPr>
              <p:txBody>
                <a:bodyPr wrap="none" rtlCol="0" anchor="ctr">
                  <a:noAutofit/>
                </a:bodyPr>
                <a:lstStyle/>
                <a:p>
                  <a:pPr algn="just">
                    <a:lnSpc>
                      <a:spcPct val="120000"/>
                    </a:lnSpc>
                    <a:spcBef>
                      <a:spcPts val="600"/>
                    </a:spcBef>
                  </a:pPr>
                  <a:endParaRPr lang="vi-VN" sz="2400" b="1">
                    <a:latin typeface="Segoe UI" pitchFamily="34" charset="0"/>
                    <a:ea typeface="Segoe UI" pitchFamily="34" charset="0"/>
                    <a:cs typeface="Segoe UI" pitchFamily="34" charset="0"/>
                  </a:endParaRPr>
                </a:p>
              </p:txBody>
            </p:sp>
            <p:pic>
              <p:nvPicPr>
                <p:cNvPr id="21" name="Picture 2"/>
                <p:cNvPicPr>
                  <a:picLocks noChangeAspect="1" noChangeArrowheads="1"/>
                </p:cNvPicPr>
                <p:nvPr/>
              </p:nvPicPr>
              <p:blipFill rotWithShape="1">
                <a:blip r:embed="rId6" cstate="email">
                  <a:clrChange>
                    <a:clrFrom>
                      <a:srgbClr val="FFFFFF"/>
                    </a:clrFrom>
                    <a:clrTo>
                      <a:srgbClr val="FFFFFF">
                        <a:alpha val="0"/>
                      </a:srgbClr>
                    </a:clrTo>
                  </a:clrChange>
                  <a:extLst>
                    <a:ext uri="{BEBA8EAE-BF5A-486C-A8C5-ECC9F3942E4B}">
                      <a14:imgProps xmlns:a14="http://schemas.microsoft.com/office/drawing/2010/main">
                        <a14:imgLayer r:embed="rId7">
                          <a14:imgEffect>
                            <a14:backgroundRemoval t="1966" b="96151" l="24898" r="76658">
                              <a14:foregroundMark x1="30139" y1="9337" x2="46274" y2="16216"/>
                              <a14:foregroundMark x1="46274" y1="17609" x2="54464" y2="23014"/>
                              <a14:foregroundMark x1="56921" y1="29894" x2="69533" y2="34316"/>
                              <a14:foregroundMark x1="69861" y1="35627" x2="69533" y2="63554"/>
                              <a14:foregroundMark x1="68223" y1="62735" x2="70352" y2="43325"/>
                              <a14:foregroundMark x1="71171" y1="38084" x2="71990" y2="51515"/>
                              <a14:foregroundMark x1="66830" y1="41360" x2="67649" y2="52334"/>
                              <a14:foregroundMark x1="68468" y1="43571" x2="48485" y2="34562"/>
                              <a14:foregroundMark x1="69533" y1="48239" x2="62408" y2="37592"/>
                              <a14:foregroundMark x1="63554" y1="38657" x2="66257" y2="47174"/>
                              <a14:foregroundMark x1="53153" y1="19492" x2="54464" y2="23014"/>
                              <a14:foregroundMark x1="27109" y1="8272" x2="29566" y2="50942"/>
                              <a14:foregroundMark x1="31777" y1="40868" x2="30631" y2="20066"/>
                              <a14:foregroundMark x1="28174" y1="8845" x2="29566" y2="42506"/>
                              <a14:foregroundMark x1="36691" y1="46847" x2="42424" y2="48485"/>
                              <a14:foregroundMark x1="45455" y1="56429" x2="46519" y2="60033"/>
                              <a14:foregroundMark x1="49877" y1="44144" x2="58886" y2="65766"/>
                              <a14:foregroundMark x1="44799" y1="56429" x2="44881" y2="52252"/>
                              <a14:foregroundMark x1="64046" y1="38903" x2="62326" y2="45127"/>
                              <a14:foregroundMark x1="65684" y1="38002" x2="63964" y2="43735"/>
                              <a14:foregroundMark x1="62981" y1="38084" x2="63554" y2="41687"/>
                              <a14:foregroundMark x1="64619" y1="37838" x2="62162" y2="40295"/>
                              <a14:foregroundMark x1="64373" y1="38084" x2="65192" y2="44554"/>
                              <a14:foregroundMark x1="62735" y1="38903" x2="66257" y2="41360"/>
                              <a14:foregroundMark x1="66011" y1="45373" x2="69124" y2="50696"/>
                              <a14:foregroundMark x1="67813" y1="44963" x2="69042" y2="50123"/>
                              <a14:foregroundMark x1="69042" y1="44554" x2="69533" y2="50041"/>
                              <a14:foregroundMark x1="69451" y1="44308" x2="69861" y2="50041"/>
                              <a14:foregroundMark x1="69861" y1="45946" x2="69943" y2="51843"/>
                              <a14:foregroundMark x1="69697" y1="45536" x2="69861" y2="51515"/>
                              <a14:foregroundMark x1="69861" y1="46192" x2="70516" y2="49877"/>
                              <a14:foregroundMark x1="71499" y1="51351" x2="66011" y2="47830"/>
                              <a14:foregroundMark x1="64865" y1="38657" x2="62408" y2="41360"/>
                              <a14:foregroundMark x1="61753" y1="38247" x2="64373" y2="41933"/>
                              <a14:foregroundMark x1="59951" y1="38411" x2="66011" y2="41278"/>
                              <a14:foregroundMark x1="65684" y1="37265" x2="63964" y2="41360"/>
                              <a14:foregroundMark x1="59541" y1="37428" x2="61179" y2="42506"/>
                              <a14:foregroundMark x1="61753" y1="38411" x2="64373" y2="43489"/>
                              <a14:foregroundMark x1="62735" y1="39230" x2="62981" y2="41933"/>
                              <a14:foregroundMark x1="61507" y1="37674" x2="62817" y2="43735"/>
                              <a14:foregroundMark x1="61998" y1="38084" x2="63145" y2="42097"/>
                              <a14:foregroundMark x1="61589" y1="38247" x2="63145" y2="42670"/>
                              <a14:foregroundMark x1="62408" y1="37428" x2="64046" y2="42916"/>
                              <a14:foregroundMark x1="62981" y1="37674" x2="65029" y2="43489"/>
                              <a14:foregroundMark x1="63145" y1="35790" x2="66093" y2="44144"/>
                              <a14:foregroundMark x1="64455" y1="37265" x2="66257" y2="45536"/>
                              <a14:foregroundMark x1="64373" y1="37838" x2="67240" y2="43079"/>
                              <a14:foregroundMark x1="62981" y1="38411" x2="62817" y2="43079"/>
                              <a14:foregroundMark x1="62817" y1="42097" x2="65192" y2="45536"/>
                              <a14:foregroundMark x1="28501" y1="26454" x2="29566" y2="42752"/>
                              <a14:foregroundMark x1="26863" y1="5815" x2="33170" y2="93939"/>
                              <a14:foregroundMark x1="27355" y1="4996" x2="27109" y2="8026"/>
                              <a14:foregroundMark x1="61916" y1="36773" x2="66749" y2="41769"/>
                              <a14:foregroundMark x1="65192" y1="34889" x2="67322" y2="46192"/>
                              <a14:foregroundMark x1="68468" y1="41032" x2="69206" y2="52334"/>
                              <a14:foregroundMark x1="70762" y1="46028" x2="70188" y2="51761"/>
                              <a14:foregroundMark x1="71335" y1="47174" x2="69042" y2="52170"/>
                              <a14:foregroundMark x1="71744" y1="51188" x2="65438" y2="48157"/>
                              <a14:foregroundMark x1="67158" y1="47748" x2="70188" y2="49877"/>
                              <a14:foregroundMark x1="71581" y1="52334" x2="62326" y2="36036"/>
                              <a14:foregroundMark x1="62572" y1="35299" x2="66339" y2="40049"/>
                              <a14:foregroundMark x1="64455" y1="35053" x2="65602" y2="41196"/>
                              <a14:foregroundMark x1="64619" y1="35872" x2="66175" y2="45045"/>
                              <a14:foregroundMark x1="62899" y1="38329" x2="65192" y2="44636"/>
                              <a14:foregroundMark x1="63145" y1="37183" x2="65029" y2="44308"/>
                              <a14:foregroundMark x1="62162" y1="37183" x2="67158" y2="46765"/>
                              <a14:foregroundMark x1="63309" y1="35463" x2="68059" y2="52334"/>
                              <a14:foregroundMark x1="65192" y1="40868" x2="70434" y2="50450"/>
                              <a14:foregroundMark x1="68059" y1="41769" x2="69451" y2="50205"/>
                              <a14:foregroundMark x1="67158" y1="41605" x2="68468" y2="52744"/>
                              <a14:foregroundMark x1="68468" y1="47174" x2="69861" y2="54218"/>
                              <a14:foregroundMark x1="68059" y1="44881" x2="69451" y2="53481"/>
                              <a14:foregroundMark x1="69206" y1="45618" x2="70434" y2="55201"/>
                              <a14:foregroundMark x1="68632" y1="45618" x2="70598" y2="54054"/>
                              <a14:foregroundMark x1="69861" y1="47748" x2="69861" y2="53317"/>
                              <a14:foregroundMark x1="69861" y1="46765" x2="69861" y2="51351"/>
                              <a14:foregroundMark x1="70598" y1="45618" x2="70598" y2="52170"/>
                              <a14:foregroundMark x1="70598" y1="48894" x2="71007" y2="53645"/>
                              <a14:foregroundMark x1="70434" y1="45455" x2="70434" y2="49304"/>
                              <a14:foregroundMark x1="70434" y1="46355" x2="70434" y2="54218"/>
                              <a14:foregroundMark x1="70434" y1="46929" x2="70598" y2="52170"/>
                              <a14:foregroundMark x1="70598" y1="47338" x2="70598" y2="53890"/>
                              <a14:foregroundMark x1="70188" y1="44472" x2="70188" y2="52170"/>
                              <a14:foregroundMark x1="70188" y1="43898" x2="70762" y2="52744"/>
                              <a14:foregroundMark x1="70434" y1="47748" x2="70762" y2="53071"/>
                              <a14:foregroundMark x1="69861" y1="43161" x2="70025" y2="50450"/>
                              <a14:foregroundMark x1="66175" y1="40459" x2="67486" y2="48321"/>
                              <a14:foregroundMark x1="65192" y1="35872" x2="67895" y2="47174"/>
                              <a14:foregroundMark x1="63882" y1="36036" x2="66585" y2="44308"/>
                              <a14:foregroundMark x1="64292" y1="38903" x2="65602" y2="45209"/>
                              <a14:foregroundMark x1="63882" y1="38739" x2="65766" y2="45209"/>
                              <a14:foregroundMark x1="64046" y1="39066" x2="65192" y2="44308"/>
                              <a14:foregroundMark x1="63882" y1="41032" x2="65029" y2="45618"/>
                              <a14:foregroundMark x1="64292" y1="41605" x2="65602" y2="46929"/>
                              <a14:foregroundMark x1="70188" y1="46765" x2="70025" y2="53972"/>
                              <a14:foregroundMark x1="70352" y1="45700" x2="70352" y2="51843"/>
                              <a14:foregroundMark x1="70352" y1="43980" x2="69861" y2="52007"/>
                              <a14:foregroundMark x1="69533" y1="44308" x2="69124" y2="52334"/>
                              <a14:foregroundMark x1="68305" y1="48321" x2="68305" y2="53645"/>
                              <a14:foregroundMark x1="67895" y1="46028" x2="67731" y2="50942"/>
                              <a14:foregroundMark x1="67568" y1="47502" x2="67568" y2="53071"/>
                              <a14:foregroundMark x1="66912" y1="47093" x2="66912" y2="53071"/>
                              <a14:foregroundMark x1="66912" y1="48894" x2="66912" y2="54136"/>
                              <a14:foregroundMark x1="66912" y1="45864" x2="67240" y2="53399"/>
                              <a14:foregroundMark x1="67404" y1="46355" x2="68141" y2="53972"/>
                              <a14:foregroundMark x1="68141" y1="47420" x2="69124" y2="54791"/>
                              <a14:foregroundMark x1="70025" y1="44308" x2="70188" y2="53071"/>
                              <a14:foregroundMark x1="71253" y1="43407" x2="71253" y2="50287"/>
                              <a14:foregroundMark x1="71253" y1="47256" x2="71253" y2="55528"/>
                              <a14:foregroundMark x1="71826" y1="45536" x2="71826" y2="52907"/>
                              <a14:foregroundMark x1="71826" y1="47093" x2="71826" y2="52580"/>
                              <a14:foregroundMark x1="71663" y1="45536" x2="71663" y2="52580"/>
                              <a14:foregroundMark x1="71663" y1="46028" x2="70925" y2="53563"/>
                              <a14:foregroundMark x1="70925" y1="46765" x2="70925" y2="52907"/>
                              <a14:foregroundMark x1="70925" y1="43898" x2="70598" y2="53235"/>
                              <a14:foregroundMark x1="70598" y1="48321" x2="70352" y2="53071"/>
                              <a14:foregroundMark x1="70188" y1="47256" x2="70352" y2="53972"/>
                              <a14:foregroundMark x1="70352" y1="46601" x2="70352" y2="54136"/>
                              <a14:foregroundMark x1="70352" y1="45700" x2="70352" y2="50614"/>
                              <a14:foregroundMark x1="70352" y1="47093" x2="70352" y2="53071"/>
                              <a14:foregroundMark x1="70352" y1="47502" x2="70188" y2="54300"/>
                              <a14:foregroundMark x1="69369" y1="46028" x2="69206" y2="50614"/>
                              <a14:foregroundMark x1="69206" y1="47666" x2="69206" y2="52416"/>
                              <a14:foregroundMark x1="69206" y1="44963" x2="69206" y2="49713"/>
                              <a14:foregroundMark x1="69206" y1="45536" x2="68960" y2="49959"/>
                              <a14:foregroundMark x1="68960" y1="45209" x2="68305" y2="53563"/>
                              <a14:foregroundMark x1="67731" y1="48731" x2="67731" y2="54464"/>
                              <a14:foregroundMark x1="66912" y1="47093" x2="66912" y2="52334"/>
                              <a14:foregroundMark x1="68059" y1="46192" x2="68468" y2="52334"/>
                              <a14:foregroundMark x1="69369" y1="48321" x2="69861" y2="52580"/>
                              <a14:foregroundMark x1="70598" y1="47256" x2="70925" y2="52907"/>
                              <a14:foregroundMark x1="70925" y1="49386" x2="71417" y2="55528"/>
                              <a14:foregroundMark x1="66667" y1="39885" x2="66667" y2="43079"/>
                              <a14:foregroundMark x1="63882" y1="36364" x2="63882" y2="44144"/>
                              <a14:foregroundMark x1="27518" y1="8108" x2="28583" y2="27518"/>
                              <a14:foregroundMark x1="27846" y1="9091" x2="27928" y2="15889"/>
                              <a14:foregroundMark x1="28256" y1="9091" x2="27928" y2="15233"/>
                              <a14:foregroundMark x1="27928" y1="9582" x2="27928" y2="15315"/>
                              <a14:foregroundMark x1="27518" y1="8518" x2="28583" y2="33743"/>
                              <a14:foregroundMark x1="28010" y1="9500" x2="28256" y2="33170"/>
                              <a14:foregroundMark x1="29238" y1="17199" x2="29238" y2="27027"/>
                              <a14:foregroundMark x1="28829" y1="20147" x2="28665" y2="29484"/>
                              <a14:foregroundMark x1="28665" y1="18509" x2="28665" y2="29975"/>
                              <a14:foregroundMark x1="28419" y1="18591" x2="28337" y2="29730"/>
                              <a14:foregroundMark x1="28256" y1="16462" x2="28256" y2="25471"/>
                              <a14:foregroundMark x1="27437" y1="9173" x2="27437" y2="20147"/>
                              <a14:foregroundMark x1="28010" y1="9337" x2="28337" y2="26454"/>
                              <a14:foregroundMark x1="28665" y1="8681" x2="28665" y2="17690"/>
                              <a14:foregroundMark x1="27928" y1="9582" x2="27928" y2="16871"/>
                              <a14:foregroundMark x1="27928" y1="10074" x2="27928" y2="16380"/>
                              <a14:foregroundMark x1="27928" y1="9910" x2="28092" y2="16953"/>
                              <a14:foregroundMark x1="27518" y1="10319" x2="28993" y2="23260"/>
                              <a14:foregroundMark x1="27764" y1="16462" x2="28092" y2="24652"/>
                              <a14:foregroundMark x1="27928" y1="18755" x2="27928" y2="22113"/>
                              <a14:foregroundMark x1="27682" y1="19165" x2="28010" y2="23915"/>
                              <a14:foregroundMark x1="29238" y1="36773" x2="28911" y2="43571"/>
                              <a14:foregroundMark x1="28829" y1="37183" x2="28829" y2="41769"/>
                              <a14:foregroundMark x1="28501" y1="36691" x2="28665" y2="40704"/>
                              <a14:foregroundMark x1="28665" y1="34562" x2="29566" y2="42015"/>
                              <a14:foregroundMark x1="29566" y1="33415" x2="30221" y2="41114"/>
                              <a14:foregroundMark x1="30221" y1="32187" x2="30631" y2="40459"/>
                              <a14:foregroundMark x1="30631" y1="26699" x2="30631" y2="33989"/>
                              <a14:foregroundMark x1="29484" y1="26699" x2="29484" y2="34808"/>
                              <a14:foregroundMark x1="28993" y1="24980" x2="29075" y2="33088"/>
                              <a14:foregroundMark x1="28501" y1="23833" x2="28501" y2="32596"/>
                              <a14:foregroundMark x1="28501" y1="23260" x2="29075" y2="33661"/>
                              <a14:foregroundMark x1="28419" y1="22932" x2="28419" y2="29975"/>
                              <a14:foregroundMark x1="28419" y1="21048" x2="28665" y2="31695"/>
                              <a14:foregroundMark x1="27928" y1="24161" x2="28419" y2="33907"/>
                              <a14:foregroundMark x1="28419" y1="24324" x2="30303" y2="36937"/>
                              <a14:backgroundMark x1="26044" y1="32596" x2="27764" y2="70844"/>
                              <a14:backgroundMark x1="33661" y1="54300" x2="36118" y2="74283"/>
                              <a14:backgroundMark x1="30958" y1="4423" x2="55610" y2="12940"/>
                              <a14:backgroundMark x1="51515" y1="11548" x2="67322" y2="26044"/>
                              <a14:backgroundMark x1="61916" y1="27191" x2="71744" y2="26618"/>
                              <a14:backgroundMark x1="69533" y1="6388" x2="71744" y2="19247"/>
                              <a14:backgroundMark x1="75020" y1="32924" x2="74201" y2="94267"/>
                              <a14:backgroundMark x1="70925" y1="92056" x2="38575" y2="91237"/>
                              <a14:backgroundMark x1="32023" y1="94758" x2="26044" y2="7699"/>
                              <a14:backgroundMark x1="31450" y1="53972" x2="34480" y2="93694"/>
                              <a14:backgroundMark x1="38575" y1="94758" x2="59132" y2="95086"/>
                              <a14:backgroundMark x1="37265" y1="58067" x2="45209" y2="80835"/>
                              <a14:backgroundMark x1="43243" y1="71007" x2="67649" y2="81081"/>
                              <a14:backgroundMark x1="70106" y1="73464" x2="40213" y2="84685"/>
                            </a14:backgroundRemoval>
                          </a14:imgEffect>
                        </a14:imgLayer>
                      </a14:imgProps>
                    </a:ext>
                    <a:ext uri="{28A0092B-C50C-407E-A947-70E740481C1C}">
                      <a14:useLocalDpi xmlns:a14="http://schemas.microsoft.com/office/drawing/2010/main"/>
                    </a:ext>
                  </a:extLst>
                </a:blip>
                <a:srcRect l="20048" r="23612"/>
                <a:stretch/>
              </p:blipFill>
              <p:spPr bwMode="auto">
                <a:xfrm>
                  <a:off x="-84753" y="2896722"/>
                  <a:ext cx="2238173" cy="3972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9" name="Picture 3"/>
              <p:cNvPicPr>
                <a:picLocks noChangeAspect="1" noChangeArrowheads="1"/>
              </p:cNvPicPr>
              <p:nvPr/>
            </p:nvPicPr>
            <p:blipFill rotWithShape="1">
              <a:blip r:embed="rId8" cstate="email">
                <a:clrChange>
                  <a:clrFrom>
                    <a:srgbClr val="CBC9CC"/>
                  </a:clrFrom>
                  <a:clrTo>
                    <a:srgbClr val="CBC9CC">
                      <a:alpha val="0"/>
                    </a:srgbClr>
                  </a:clrTo>
                </a:clrChange>
                <a:extLst>
                  <a:ext uri="{BEBA8EAE-BF5A-486C-A8C5-ECC9F3942E4B}">
                    <a14:imgProps xmlns:a14="http://schemas.microsoft.com/office/drawing/2010/main">
                      <a14:imgLayer r:embed="rId9">
                        <a14:imgEffect>
                          <a14:backgroundRemoval t="2439" b="97073" l="9016" r="67213"/>
                        </a14:imgEffect>
                      </a14:imgLayer>
                    </a14:imgProps>
                  </a:ext>
                  <a:ext uri="{28A0092B-C50C-407E-A947-70E740481C1C}">
                    <a14:useLocalDpi xmlns:a14="http://schemas.microsoft.com/office/drawing/2010/main"/>
                  </a:ext>
                </a:extLst>
              </a:blip>
              <a:srcRect/>
              <a:stretch/>
            </p:blipFill>
            <p:spPr bwMode="auto">
              <a:xfrm>
                <a:off x="100462" y="5057191"/>
                <a:ext cx="1150930" cy="193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Tree>
    <p:extLst>
      <p:ext uri="{BB962C8B-B14F-4D97-AF65-F5344CB8AC3E}">
        <p14:creationId xmlns:p14="http://schemas.microsoft.com/office/powerpoint/2010/main" val="44555460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5"/>
          <p:cNvSpPr>
            <a:spLocks noGrp="1"/>
          </p:cNvSpPr>
          <p:nvPr>
            <p:ph type="title"/>
          </p:nvPr>
        </p:nvSpPr>
        <p:spPr/>
        <p:txBody>
          <a:bodyPr/>
          <a:lstStyle/>
          <a:p>
            <a:r>
              <a:rPr lang="en-US" smtClean="0"/>
              <a:t>Dữ liệu</a:t>
            </a:r>
          </a:p>
        </p:txBody>
      </p:sp>
      <p:sp>
        <p:nvSpPr>
          <p:cNvPr id="10242" name="Content Placeholder 6"/>
          <p:cNvSpPr>
            <a:spLocks noGrp="1"/>
          </p:cNvSpPr>
          <p:nvPr>
            <p:ph idx="1"/>
          </p:nvPr>
        </p:nvSpPr>
        <p:spPr>
          <a:xfrm>
            <a:off x="304800" y="1066800"/>
            <a:ext cx="8534400" cy="4343400"/>
          </a:xfrm>
        </p:spPr>
        <p:txBody>
          <a:bodyPr/>
          <a:lstStyle/>
          <a:p>
            <a:pPr>
              <a:lnSpc>
                <a:spcPct val="150000"/>
              </a:lnSpc>
              <a:buFontTx/>
              <a:buBlip>
                <a:blip r:embed="rId2"/>
              </a:buBlip>
            </a:pPr>
            <a:r>
              <a:rPr lang="en-US" sz="2400" dirty="0" err="1" smtClean="0">
                <a:solidFill>
                  <a:srgbClr val="0000FF"/>
                </a:solidFill>
              </a:rPr>
              <a:t>Dữ</a:t>
            </a:r>
            <a:r>
              <a:rPr lang="en-US" sz="2400" dirty="0" smtClean="0">
                <a:solidFill>
                  <a:srgbClr val="0000FF"/>
                </a:solidFill>
              </a:rPr>
              <a:t> </a:t>
            </a:r>
            <a:r>
              <a:rPr lang="en-US" sz="2400" dirty="0" err="1" smtClean="0">
                <a:solidFill>
                  <a:srgbClr val="0000FF"/>
                </a:solidFill>
              </a:rPr>
              <a:t>liệu</a:t>
            </a:r>
            <a:r>
              <a:rPr lang="en-US" sz="2400" dirty="0" smtClean="0">
                <a:solidFill>
                  <a:srgbClr val="0000FF"/>
                </a:solidFill>
              </a:rPr>
              <a:t> (data)</a:t>
            </a:r>
          </a:p>
          <a:p>
            <a:pPr lvl="1">
              <a:lnSpc>
                <a:spcPct val="150000"/>
              </a:lnSpc>
              <a:buFontTx/>
              <a:buBlip>
                <a:blip r:embed="rId3"/>
              </a:buBlip>
            </a:pPr>
            <a:r>
              <a:rPr lang="en-US" sz="2000" dirty="0" err="1" smtClean="0"/>
              <a:t>Là</a:t>
            </a:r>
            <a:r>
              <a:rPr lang="en-US" sz="2000" dirty="0" smtClean="0"/>
              <a:t> </a:t>
            </a:r>
            <a:r>
              <a:rPr lang="en-US" sz="2000" dirty="0" err="1" smtClean="0"/>
              <a:t>các</a:t>
            </a:r>
            <a:r>
              <a:rPr lang="en-US" sz="2000" dirty="0" smtClean="0"/>
              <a:t> </a:t>
            </a:r>
            <a:r>
              <a:rPr lang="en-US" sz="2000" dirty="0" err="1" smtClean="0"/>
              <a:t>thông</a:t>
            </a:r>
            <a:r>
              <a:rPr lang="en-US" sz="2000" dirty="0" smtClean="0"/>
              <a:t> tin </a:t>
            </a:r>
            <a:r>
              <a:rPr lang="en-US" sz="2000" dirty="0" err="1" smtClean="0"/>
              <a:t>của</a:t>
            </a:r>
            <a:r>
              <a:rPr lang="en-US" sz="2000" dirty="0" smtClean="0"/>
              <a:t> </a:t>
            </a:r>
            <a:r>
              <a:rPr lang="en-US" sz="2000" dirty="0" err="1" smtClean="0"/>
              <a:t>đối</a:t>
            </a:r>
            <a:r>
              <a:rPr lang="en-US" sz="2000" dirty="0" smtClean="0"/>
              <a:t> </a:t>
            </a:r>
            <a:r>
              <a:rPr lang="en-US" sz="2000" dirty="0" err="1" smtClean="0"/>
              <a:t>tượng</a:t>
            </a:r>
            <a:r>
              <a:rPr lang="en-US" sz="2000" dirty="0" smtClean="0"/>
              <a:t> (</a:t>
            </a:r>
            <a:r>
              <a:rPr lang="en-US" sz="2000" dirty="0" err="1" smtClean="0"/>
              <a:t>người</a:t>
            </a:r>
            <a:r>
              <a:rPr lang="en-US" sz="2000" dirty="0" smtClean="0"/>
              <a:t>, </a:t>
            </a:r>
            <a:r>
              <a:rPr lang="en-US" sz="2000" dirty="0" err="1" smtClean="0"/>
              <a:t>vật</a:t>
            </a:r>
            <a:r>
              <a:rPr lang="en-US" sz="2000" dirty="0" smtClean="0"/>
              <a:t>, </a:t>
            </a:r>
            <a:r>
              <a:rPr lang="en-US" sz="2000" dirty="0" err="1" smtClean="0"/>
              <a:t>một</a:t>
            </a:r>
            <a:r>
              <a:rPr lang="en-US" sz="2000" dirty="0" smtClean="0"/>
              <a:t> </a:t>
            </a:r>
            <a:r>
              <a:rPr lang="en-US" sz="2000" dirty="0" err="1" smtClean="0"/>
              <a:t>khái</a:t>
            </a:r>
            <a:r>
              <a:rPr lang="en-US" sz="2000" dirty="0" smtClean="0"/>
              <a:t> </a:t>
            </a:r>
            <a:r>
              <a:rPr lang="en-US" sz="2000" dirty="0" err="1" smtClean="0"/>
              <a:t>niệm</a:t>
            </a:r>
            <a:r>
              <a:rPr lang="en-US" sz="2000" dirty="0" smtClean="0"/>
              <a:t>, </a:t>
            </a:r>
            <a:r>
              <a:rPr lang="en-US" sz="2000" dirty="0" err="1" smtClean="0"/>
              <a:t>sự</a:t>
            </a:r>
            <a:r>
              <a:rPr lang="en-US" sz="2000" dirty="0" smtClean="0"/>
              <a:t> </a:t>
            </a:r>
            <a:r>
              <a:rPr lang="en-US" sz="2000" dirty="0" err="1" smtClean="0"/>
              <a:t>việc</a:t>
            </a:r>
            <a:r>
              <a:rPr lang="en-US" sz="2000" dirty="0" smtClean="0"/>
              <a:t>…) </a:t>
            </a:r>
            <a:r>
              <a:rPr lang="en-US" sz="2000" dirty="0" err="1" smtClean="0"/>
              <a:t>được</a:t>
            </a:r>
            <a:r>
              <a:rPr lang="en-US" sz="2000" dirty="0" smtClean="0"/>
              <a:t> </a:t>
            </a:r>
            <a:r>
              <a:rPr lang="en-US" sz="2000" dirty="0" err="1" smtClean="0"/>
              <a:t>lưu</a:t>
            </a:r>
            <a:r>
              <a:rPr lang="en-US" sz="2000" dirty="0" smtClean="0"/>
              <a:t> </a:t>
            </a:r>
            <a:r>
              <a:rPr lang="en-US" sz="2000" dirty="0" err="1" smtClean="0"/>
              <a:t>trữ</a:t>
            </a:r>
            <a:r>
              <a:rPr lang="en-US" sz="2000" dirty="0" smtClean="0"/>
              <a:t> </a:t>
            </a:r>
            <a:r>
              <a:rPr lang="en-US" sz="2000" dirty="0" err="1" smtClean="0"/>
              <a:t>trên</a:t>
            </a:r>
            <a:r>
              <a:rPr lang="en-US" sz="2000" dirty="0" smtClean="0"/>
              <a:t> </a:t>
            </a:r>
            <a:r>
              <a:rPr lang="en-US" sz="2000" dirty="0" err="1" smtClean="0"/>
              <a:t>máy</a:t>
            </a:r>
            <a:r>
              <a:rPr lang="en-US" sz="2000" dirty="0" smtClean="0"/>
              <a:t> </a:t>
            </a:r>
            <a:r>
              <a:rPr lang="en-US" sz="2000" dirty="0" err="1" smtClean="0"/>
              <a:t>tính</a:t>
            </a:r>
            <a:r>
              <a:rPr lang="en-US" sz="2000" dirty="0" smtClean="0"/>
              <a:t>.</a:t>
            </a:r>
          </a:p>
          <a:p>
            <a:pPr lvl="1">
              <a:lnSpc>
                <a:spcPct val="150000"/>
              </a:lnSpc>
              <a:buFontTx/>
              <a:buBlip>
                <a:blip r:embed="rId3"/>
              </a:buBlip>
            </a:pPr>
            <a:r>
              <a:rPr lang="en-US" sz="2000" dirty="0" err="1" smtClean="0"/>
              <a:t>Có</a:t>
            </a:r>
            <a:r>
              <a:rPr lang="en-US" sz="2000" dirty="0" smtClean="0"/>
              <a:t> </a:t>
            </a:r>
            <a:r>
              <a:rPr lang="en-US" sz="2000" dirty="0" err="1" smtClean="0"/>
              <a:t>thể</a:t>
            </a:r>
            <a:r>
              <a:rPr lang="en-US" sz="2000" dirty="0" smtClean="0"/>
              <a:t> </a:t>
            </a:r>
            <a:r>
              <a:rPr lang="en-US" sz="2000" dirty="0" err="1" smtClean="0"/>
              <a:t>truy</a:t>
            </a:r>
            <a:r>
              <a:rPr lang="en-US" sz="2000" dirty="0" smtClean="0"/>
              <a:t> </a:t>
            </a:r>
            <a:r>
              <a:rPr lang="en-US" sz="2000" dirty="0" err="1" smtClean="0"/>
              <a:t>nhập</a:t>
            </a:r>
            <a:r>
              <a:rPr lang="en-US" sz="2000" dirty="0" smtClean="0"/>
              <a:t> </a:t>
            </a:r>
            <a:r>
              <a:rPr lang="en-US" sz="2000" dirty="0" err="1" smtClean="0"/>
              <a:t>vào</a:t>
            </a:r>
            <a:r>
              <a:rPr lang="en-US" sz="2000" dirty="0" smtClean="0"/>
              <a:t> </a:t>
            </a:r>
            <a:r>
              <a:rPr lang="en-US" sz="2000" dirty="0" err="1" smtClean="0"/>
              <a:t>dữ</a:t>
            </a:r>
            <a:r>
              <a:rPr lang="en-US" sz="2000" dirty="0" smtClean="0"/>
              <a:t> </a:t>
            </a:r>
            <a:r>
              <a:rPr lang="en-US" sz="2000" dirty="0" err="1" smtClean="0"/>
              <a:t>liệu</a:t>
            </a:r>
            <a:r>
              <a:rPr lang="en-US" sz="2000" dirty="0" smtClean="0"/>
              <a:t> </a:t>
            </a:r>
            <a:r>
              <a:rPr lang="en-US" sz="2000" dirty="0" err="1" smtClean="0"/>
              <a:t>để</a:t>
            </a:r>
            <a:r>
              <a:rPr lang="en-US" sz="2000" dirty="0" smtClean="0"/>
              <a:t> </a:t>
            </a:r>
            <a:r>
              <a:rPr lang="en-US" sz="2000" dirty="0" err="1" smtClean="0"/>
              <a:t>trích</a:t>
            </a:r>
            <a:r>
              <a:rPr lang="en-US" sz="2000" dirty="0" smtClean="0"/>
              <a:t> </a:t>
            </a:r>
            <a:r>
              <a:rPr lang="en-US" sz="2000" dirty="0" err="1" smtClean="0"/>
              <a:t>xuất</a:t>
            </a:r>
            <a:r>
              <a:rPr lang="en-US" sz="2000" dirty="0" smtClean="0"/>
              <a:t> </a:t>
            </a:r>
            <a:r>
              <a:rPr lang="en-US" sz="2000" dirty="0" err="1" smtClean="0"/>
              <a:t>thông</a:t>
            </a:r>
            <a:r>
              <a:rPr lang="en-US" sz="2000" dirty="0" smtClean="0"/>
              <a:t> tin.</a:t>
            </a:r>
          </a:p>
          <a:p>
            <a:pPr>
              <a:lnSpc>
                <a:spcPct val="150000"/>
              </a:lnSpc>
              <a:buFontTx/>
              <a:buBlip>
                <a:blip r:embed="rId2"/>
              </a:buBlip>
            </a:pPr>
            <a:r>
              <a:rPr lang="vi-VN" sz="2400" dirty="0" smtClean="0">
                <a:solidFill>
                  <a:srgbClr val="953735"/>
                </a:solidFill>
              </a:rPr>
              <a:t>Dữ liệu được </a:t>
            </a:r>
            <a:r>
              <a:rPr lang="vi-VN" sz="2400" dirty="0" smtClean="0">
                <a:solidFill>
                  <a:srgbClr val="0000FF"/>
                </a:solidFill>
              </a:rPr>
              <a:t>mô tả dưới nhiều dạng khác nhau</a:t>
            </a:r>
            <a:r>
              <a:rPr lang="en-US" sz="2400" dirty="0" smtClean="0">
                <a:solidFill>
                  <a:srgbClr val="0000FF"/>
                </a:solidFill>
              </a:rPr>
              <a:t> </a:t>
            </a:r>
            <a:r>
              <a:rPr lang="en-US" sz="2400" dirty="0" smtClean="0">
                <a:solidFill>
                  <a:srgbClr val="953735"/>
                </a:solidFill>
              </a:rPr>
              <a:t>(</a:t>
            </a:r>
            <a:r>
              <a:rPr lang="vi-VN" sz="2400" dirty="0" smtClean="0">
                <a:solidFill>
                  <a:srgbClr val="953735"/>
                </a:solidFill>
              </a:rPr>
              <a:t>các ký tự, ký số, hình ảnh, ký hiệu, âm thanh…</a:t>
            </a:r>
            <a:r>
              <a:rPr lang="en-US" sz="2400" dirty="0" smtClean="0">
                <a:solidFill>
                  <a:srgbClr val="953735"/>
                </a:solidFill>
              </a:rPr>
              <a:t>).</a:t>
            </a:r>
            <a:r>
              <a:rPr lang="vi-VN" sz="2400" dirty="0" smtClean="0">
                <a:solidFill>
                  <a:srgbClr val="953735"/>
                </a:solidFill>
              </a:rPr>
              <a:t> Mỗi cách mô tả </a:t>
            </a:r>
            <a:r>
              <a:rPr lang="en-US" sz="2400" dirty="0" smtClean="0">
                <a:solidFill>
                  <a:srgbClr val="953735"/>
                </a:solidFill>
              </a:rPr>
              <a:t>g</a:t>
            </a:r>
            <a:r>
              <a:rPr lang="vi-VN" sz="2400" dirty="0" smtClean="0">
                <a:solidFill>
                  <a:srgbClr val="953735"/>
                </a:solidFill>
              </a:rPr>
              <a:t>ắn với một ngữ nghĩa nào đó.</a:t>
            </a:r>
            <a:endParaRPr lang="en-US" sz="2400" dirty="0" smtClean="0">
              <a:solidFill>
                <a:srgbClr val="953735"/>
              </a:solidFill>
            </a:endParaRPr>
          </a:p>
        </p:txBody>
      </p:sp>
      <p:sp>
        <p:nvSpPr>
          <p:cNvPr id="4" name="Footer Placeholder 3"/>
          <p:cNvSpPr>
            <a:spLocks noGrp="1"/>
          </p:cNvSpPr>
          <p:nvPr>
            <p:ph type="ftr" sz="quarter" idx="11"/>
          </p:nvPr>
        </p:nvSpPr>
        <p:spPr/>
        <p:txBody>
          <a:bodyPr/>
          <a:lstStyle/>
          <a:p>
            <a:pPr>
              <a:defRPr/>
            </a:pPr>
            <a:r>
              <a:rPr lang="en-US" dirty="0" err="1"/>
              <a:t>Bài</a:t>
            </a:r>
            <a:r>
              <a:rPr lang="vi-VN" dirty="0"/>
              <a:t> 1</a:t>
            </a:r>
            <a:r>
              <a:rPr lang="en-US" dirty="0"/>
              <a:t>: </a:t>
            </a:r>
            <a:r>
              <a:rPr lang="vi-VN" cap="all" dirty="0"/>
              <a:t>Tổng quan về </a:t>
            </a:r>
            <a:r>
              <a:rPr lang="en-US" cap="all" dirty="0"/>
              <a:t>CƠ SỞ DỮ LIỆU</a:t>
            </a:r>
          </a:p>
        </p:txBody>
      </p:sp>
      <p:sp>
        <p:nvSpPr>
          <p:cNvPr id="5" name="Slide Number Placeholder 4"/>
          <p:cNvSpPr>
            <a:spLocks noGrp="1"/>
          </p:cNvSpPr>
          <p:nvPr>
            <p:ph type="sldNum" sz="quarter" idx="12"/>
          </p:nvPr>
        </p:nvSpPr>
        <p:spPr/>
        <p:txBody>
          <a:bodyPr/>
          <a:lstStyle/>
          <a:p>
            <a:pPr>
              <a:defRPr/>
            </a:pPr>
            <a:fld id="{30C60DD5-46A0-4FA9-B88D-3BFEE22813E8}" type="slidenum">
              <a:rPr lang="en-US" smtClean="0"/>
              <a:pPr>
                <a:defRPr/>
              </a:pPr>
              <a:t>4</a:t>
            </a:fld>
            <a:endParaRPr lang="en-US"/>
          </a:p>
        </p:txBody>
      </p:sp>
    </p:spTree>
    <p:extLst>
      <p:ext uri="{BB962C8B-B14F-4D97-AF65-F5344CB8AC3E}">
        <p14:creationId xmlns:p14="http://schemas.microsoft.com/office/powerpoint/2010/main" val="1230034819"/>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itle 5"/>
          <p:cNvSpPr>
            <a:spLocks noGrp="1"/>
          </p:cNvSpPr>
          <p:nvPr>
            <p:ph type="title"/>
          </p:nvPr>
        </p:nvSpPr>
        <p:spPr/>
        <p:txBody>
          <a:bodyPr/>
          <a:lstStyle/>
          <a:p>
            <a:r>
              <a:rPr lang="en-US" smtClean="0"/>
              <a:t>Dữ liệu</a:t>
            </a:r>
          </a:p>
        </p:txBody>
      </p:sp>
      <p:sp>
        <p:nvSpPr>
          <p:cNvPr id="11266" name="Content Placeholder 6"/>
          <p:cNvSpPr>
            <a:spLocks noGrp="1"/>
          </p:cNvSpPr>
          <p:nvPr>
            <p:ph idx="1"/>
          </p:nvPr>
        </p:nvSpPr>
        <p:spPr>
          <a:xfrm>
            <a:off x="457200" y="1295400"/>
            <a:ext cx="8229600" cy="4343400"/>
          </a:xfrm>
        </p:spPr>
        <p:txBody>
          <a:bodyPr/>
          <a:lstStyle/>
          <a:p>
            <a:pPr>
              <a:lnSpc>
                <a:spcPct val="150000"/>
              </a:lnSpc>
              <a:buFontTx/>
              <a:buBlip>
                <a:blip r:embed="rId3"/>
              </a:buBlip>
            </a:pPr>
            <a:r>
              <a:rPr lang="en-US" sz="2400" dirty="0" err="1" smtClean="0">
                <a:solidFill>
                  <a:srgbClr val="953735"/>
                </a:solidFill>
              </a:rPr>
              <a:t>Dữ</a:t>
            </a:r>
            <a:r>
              <a:rPr lang="en-US" sz="2400" dirty="0" smtClean="0">
                <a:solidFill>
                  <a:srgbClr val="953735"/>
                </a:solidFill>
              </a:rPr>
              <a:t> </a:t>
            </a:r>
            <a:r>
              <a:rPr lang="en-US" sz="2400" dirty="0" err="1" smtClean="0">
                <a:solidFill>
                  <a:srgbClr val="953735"/>
                </a:solidFill>
              </a:rPr>
              <a:t>liệu</a:t>
            </a:r>
            <a:r>
              <a:rPr lang="en-US" sz="2400" dirty="0" smtClean="0">
                <a:solidFill>
                  <a:srgbClr val="953735"/>
                </a:solidFill>
              </a:rPr>
              <a:t> </a:t>
            </a:r>
            <a:r>
              <a:rPr lang="en-US" sz="2400" dirty="0" err="1" smtClean="0">
                <a:solidFill>
                  <a:srgbClr val="953735"/>
                </a:solidFill>
              </a:rPr>
              <a:t>về</a:t>
            </a:r>
            <a:r>
              <a:rPr lang="en-US" sz="2400" dirty="0" smtClean="0">
                <a:solidFill>
                  <a:srgbClr val="953735"/>
                </a:solidFill>
              </a:rPr>
              <a:t> </a:t>
            </a:r>
            <a:r>
              <a:rPr lang="en-US" sz="2400" dirty="0" err="1" smtClean="0">
                <a:solidFill>
                  <a:srgbClr val="953735"/>
                </a:solidFill>
              </a:rPr>
              <a:t>đối</a:t>
            </a:r>
            <a:r>
              <a:rPr lang="en-US" sz="2400" dirty="0" smtClean="0">
                <a:solidFill>
                  <a:srgbClr val="953735"/>
                </a:solidFill>
              </a:rPr>
              <a:t> </a:t>
            </a:r>
            <a:r>
              <a:rPr lang="en-US" sz="2400" dirty="0" err="1" smtClean="0">
                <a:solidFill>
                  <a:srgbClr val="953735"/>
                </a:solidFill>
              </a:rPr>
              <a:t>tượng</a:t>
            </a:r>
            <a:r>
              <a:rPr lang="en-US" sz="2400" dirty="0" smtClean="0">
                <a:solidFill>
                  <a:srgbClr val="953735"/>
                </a:solidFill>
              </a:rPr>
              <a:t> </a:t>
            </a:r>
            <a:r>
              <a:rPr lang="en-US" sz="2400" dirty="0" err="1" smtClean="0">
                <a:solidFill>
                  <a:srgbClr val="953735"/>
                </a:solidFill>
              </a:rPr>
              <a:t>có</a:t>
            </a:r>
            <a:r>
              <a:rPr lang="en-US" sz="2400" dirty="0" smtClean="0">
                <a:solidFill>
                  <a:srgbClr val="953735"/>
                </a:solidFill>
              </a:rPr>
              <a:t> </a:t>
            </a:r>
            <a:r>
              <a:rPr lang="en-US" sz="2400" dirty="0" err="1" smtClean="0">
                <a:solidFill>
                  <a:srgbClr val="953735"/>
                </a:solidFill>
              </a:rPr>
              <a:t>thể</a:t>
            </a:r>
            <a:r>
              <a:rPr lang="en-US" sz="2400" dirty="0" smtClean="0">
                <a:solidFill>
                  <a:srgbClr val="953735"/>
                </a:solidFill>
              </a:rPr>
              <a:t> </a:t>
            </a:r>
            <a:r>
              <a:rPr lang="en-US" sz="2400" dirty="0" err="1" smtClean="0">
                <a:solidFill>
                  <a:srgbClr val="953735"/>
                </a:solidFill>
              </a:rPr>
              <a:t>khác</a:t>
            </a:r>
            <a:r>
              <a:rPr lang="en-US" sz="2400" dirty="0" smtClean="0">
                <a:solidFill>
                  <a:srgbClr val="953735"/>
                </a:solidFill>
              </a:rPr>
              <a:t> </a:t>
            </a:r>
            <a:r>
              <a:rPr lang="en-US" sz="2400" dirty="0" err="1" smtClean="0">
                <a:solidFill>
                  <a:srgbClr val="953735"/>
                </a:solidFill>
              </a:rPr>
              <a:t>nhau</a:t>
            </a:r>
            <a:r>
              <a:rPr lang="en-US" sz="2400" dirty="0" smtClean="0">
                <a:solidFill>
                  <a:srgbClr val="953735"/>
                </a:solidFill>
              </a:rPr>
              <a:t>, </a:t>
            </a:r>
            <a:r>
              <a:rPr lang="en-US" sz="2400" dirty="0" err="1" smtClean="0">
                <a:solidFill>
                  <a:srgbClr val="953735"/>
                </a:solidFill>
              </a:rPr>
              <a:t>tùy</a:t>
            </a:r>
            <a:r>
              <a:rPr lang="en-US" sz="2400" dirty="0" smtClean="0">
                <a:solidFill>
                  <a:srgbClr val="953735"/>
                </a:solidFill>
              </a:rPr>
              <a:t> </a:t>
            </a:r>
            <a:r>
              <a:rPr lang="en-US" sz="2400" dirty="0" err="1" smtClean="0">
                <a:solidFill>
                  <a:srgbClr val="953735"/>
                </a:solidFill>
              </a:rPr>
              <a:t>thuộc</a:t>
            </a:r>
            <a:r>
              <a:rPr lang="en-US" sz="2400" dirty="0" smtClean="0">
                <a:solidFill>
                  <a:srgbClr val="953735"/>
                </a:solidFill>
              </a:rPr>
              <a:t> </a:t>
            </a:r>
            <a:r>
              <a:rPr lang="en-US" sz="2400" dirty="0" err="1" smtClean="0">
                <a:solidFill>
                  <a:srgbClr val="953735"/>
                </a:solidFill>
              </a:rPr>
              <a:t>vào</a:t>
            </a:r>
            <a:r>
              <a:rPr lang="en-US" sz="2400" dirty="0" smtClean="0">
                <a:solidFill>
                  <a:srgbClr val="953735"/>
                </a:solidFill>
              </a:rPr>
              <a:t> </a:t>
            </a:r>
            <a:r>
              <a:rPr lang="en-US" sz="2400" dirty="0" err="1" smtClean="0">
                <a:solidFill>
                  <a:srgbClr val="953735"/>
                </a:solidFill>
              </a:rPr>
              <a:t>ngữ</a:t>
            </a:r>
            <a:r>
              <a:rPr lang="en-US" sz="2400" dirty="0" smtClean="0">
                <a:solidFill>
                  <a:srgbClr val="953735"/>
                </a:solidFill>
              </a:rPr>
              <a:t> </a:t>
            </a:r>
            <a:r>
              <a:rPr lang="en-US" sz="2400" dirty="0" err="1" smtClean="0">
                <a:solidFill>
                  <a:srgbClr val="953735"/>
                </a:solidFill>
              </a:rPr>
              <a:t>cảnh</a:t>
            </a:r>
            <a:r>
              <a:rPr lang="en-US" sz="2400" dirty="0" smtClean="0">
                <a:solidFill>
                  <a:srgbClr val="953735"/>
                </a:solidFill>
              </a:rPr>
              <a:t>.</a:t>
            </a:r>
          </a:p>
          <a:p>
            <a:pPr>
              <a:lnSpc>
                <a:spcPct val="150000"/>
              </a:lnSpc>
              <a:buFontTx/>
              <a:buBlip>
                <a:blip r:embed="rId3"/>
              </a:buBlip>
            </a:pPr>
            <a:r>
              <a:rPr lang="en-US" sz="2400" dirty="0" err="1" smtClean="0">
                <a:solidFill>
                  <a:srgbClr val="953735"/>
                </a:solidFill>
              </a:rPr>
              <a:t>Ví</a:t>
            </a:r>
            <a:r>
              <a:rPr lang="en-US" sz="2400" dirty="0" smtClean="0">
                <a:solidFill>
                  <a:srgbClr val="953735"/>
                </a:solidFill>
              </a:rPr>
              <a:t> </a:t>
            </a:r>
            <a:r>
              <a:rPr lang="en-US" sz="2400" dirty="0" err="1" smtClean="0">
                <a:solidFill>
                  <a:srgbClr val="953735"/>
                </a:solidFill>
              </a:rPr>
              <a:t>dụ</a:t>
            </a:r>
            <a:r>
              <a:rPr lang="en-US" sz="2400" dirty="0" smtClean="0">
                <a:solidFill>
                  <a:srgbClr val="953735"/>
                </a:solidFill>
              </a:rPr>
              <a:t>: </a:t>
            </a:r>
            <a:r>
              <a:rPr lang="en-US" sz="2400" dirty="0" err="1" smtClean="0">
                <a:solidFill>
                  <a:srgbClr val="953735"/>
                </a:solidFill>
              </a:rPr>
              <a:t>dữ</a:t>
            </a:r>
            <a:r>
              <a:rPr lang="en-US" sz="2400" dirty="0" smtClean="0">
                <a:solidFill>
                  <a:srgbClr val="953735"/>
                </a:solidFill>
              </a:rPr>
              <a:t> </a:t>
            </a:r>
            <a:r>
              <a:rPr lang="en-US" sz="2400" dirty="0" err="1" smtClean="0">
                <a:solidFill>
                  <a:srgbClr val="953735"/>
                </a:solidFill>
              </a:rPr>
              <a:t>liệu</a:t>
            </a:r>
            <a:r>
              <a:rPr lang="en-US" sz="2400" dirty="0" smtClean="0">
                <a:solidFill>
                  <a:srgbClr val="953735"/>
                </a:solidFill>
              </a:rPr>
              <a:t> </a:t>
            </a:r>
            <a:r>
              <a:rPr lang="en-US" sz="2400" dirty="0" err="1" smtClean="0">
                <a:solidFill>
                  <a:srgbClr val="953735"/>
                </a:solidFill>
              </a:rPr>
              <a:t>về</a:t>
            </a:r>
            <a:r>
              <a:rPr lang="en-US" sz="2400" dirty="0" smtClean="0">
                <a:solidFill>
                  <a:srgbClr val="953735"/>
                </a:solidFill>
              </a:rPr>
              <a:t> </a:t>
            </a:r>
            <a:r>
              <a:rPr lang="en-US" sz="2400" dirty="0" err="1" smtClean="0">
                <a:solidFill>
                  <a:srgbClr val="953735"/>
                </a:solidFill>
              </a:rPr>
              <a:t>đối</a:t>
            </a:r>
            <a:r>
              <a:rPr lang="en-US" sz="2400" dirty="0" smtClean="0">
                <a:solidFill>
                  <a:srgbClr val="953735"/>
                </a:solidFill>
              </a:rPr>
              <a:t> </a:t>
            </a:r>
            <a:r>
              <a:rPr lang="en-US" sz="2400" dirty="0" err="1" smtClean="0">
                <a:solidFill>
                  <a:srgbClr val="953735"/>
                </a:solidFill>
              </a:rPr>
              <a:t>tượng</a:t>
            </a:r>
            <a:r>
              <a:rPr lang="en-US" sz="2400" dirty="0" smtClean="0">
                <a:solidFill>
                  <a:srgbClr val="953735"/>
                </a:solidFill>
              </a:rPr>
              <a:t> </a:t>
            </a:r>
            <a:r>
              <a:rPr lang="en-US" sz="2400" dirty="0" err="1" smtClean="0">
                <a:solidFill>
                  <a:srgbClr val="953735"/>
                </a:solidFill>
              </a:rPr>
              <a:t>sinh</a:t>
            </a:r>
            <a:r>
              <a:rPr lang="en-US" sz="2400" dirty="0" smtClean="0">
                <a:solidFill>
                  <a:srgbClr val="953735"/>
                </a:solidFill>
              </a:rPr>
              <a:t> </a:t>
            </a:r>
            <a:r>
              <a:rPr lang="en-US" sz="2400" dirty="0" err="1" smtClean="0">
                <a:solidFill>
                  <a:srgbClr val="953735"/>
                </a:solidFill>
              </a:rPr>
              <a:t>viên</a:t>
            </a:r>
            <a:r>
              <a:rPr lang="en-US" sz="2400" dirty="0" smtClean="0">
                <a:solidFill>
                  <a:srgbClr val="953735"/>
                </a:solidFill>
              </a:rPr>
              <a:t> </a:t>
            </a:r>
            <a:r>
              <a:rPr lang="en-US" sz="2400" dirty="0" err="1" smtClean="0">
                <a:solidFill>
                  <a:srgbClr val="953735"/>
                </a:solidFill>
              </a:rPr>
              <a:t>có</a:t>
            </a:r>
            <a:r>
              <a:rPr lang="en-US" sz="2400" dirty="0" smtClean="0">
                <a:solidFill>
                  <a:srgbClr val="953735"/>
                </a:solidFill>
              </a:rPr>
              <a:t> </a:t>
            </a:r>
            <a:r>
              <a:rPr lang="en-US" sz="2400" dirty="0" err="1" smtClean="0">
                <a:solidFill>
                  <a:srgbClr val="953735"/>
                </a:solidFill>
              </a:rPr>
              <a:t>thể</a:t>
            </a:r>
            <a:r>
              <a:rPr lang="en-US" sz="2400" dirty="0" smtClean="0">
                <a:solidFill>
                  <a:srgbClr val="953735"/>
                </a:solidFill>
              </a:rPr>
              <a:t> </a:t>
            </a:r>
            <a:r>
              <a:rPr lang="en-US" sz="2400" dirty="0" err="1" smtClean="0">
                <a:solidFill>
                  <a:srgbClr val="953735"/>
                </a:solidFill>
              </a:rPr>
              <a:t>khác</a:t>
            </a:r>
            <a:r>
              <a:rPr lang="en-US" sz="2400" dirty="0" smtClean="0">
                <a:solidFill>
                  <a:srgbClr val="953735"/>
                </a:solidFill>
              </a:rPr>
              <a:t> </a:t>
            </a:r>
            <a:r>
              <a:rPr lang="en-US" sz="2400" dirty="0" err="1" smtClean="0">
                <a:solidFill>
                  <a:srgbClr val="953735"/>
                </a:solidFill>
              </a:rPr>
              <a:t>nhau</a:t>
            </a:r>
            <a:r>
              <a:rPr lang="en-US" sz="2400" dirty="0" smtClean="0">
                <a:solidFill>
                  <a:srgbClr val="953735"/>
                </a:solidFill>
              </a:rPr>
              <a:t> </a:t>
            </a:r>
            <a:r>
              <a:rPr lang="en-US" sz="2400" dirty="0" err="1" smtClean="0">
                <a:solidFill>
                  <a:srgbClr val="953735"/>
                </a:solidFill>
              </a:rPr>
              <a:t>tùy</a:t>
            </a:r>
            <a:r>
              <a:rPr lang="en-US" sz="2400" dirty="0" smtClean="0">
                <a:solidFill>
                  <a:srgbClr val="953735"/>
                </a:solidFill>
              </a:rPr>
              <a:t> </a:t>
            </a:r>
            <a:r>
              <a:rPr lang="en-US" sz="2400" dirty="0" err="1" smtClean="0">
                <a:solidFill>
                  <a:srgbClr val="953735"/>
                </a:solidFill>
              </a:rPr>
              <a:t>vào</a:t>
            </a:r>
            <a:r>
              <a:rPr lang="en-US" sz="2400" dirty="0" smtClean="0">
                <a:solidFill>
                  <a:srgbClr val="953735"/>
                </a:solidFill>
              </a:rPr>
              <a:t> </a:t>
            </a:r>
            <a:r>
              <a:rPr lang="en-US" sz="2400" dirty="0" err="1" smtClean="0">
                <a:solidFill>
                  <a:srgbClr val="953735"/>
                </a:solidFill>
              </a:rPr>
              <a:t>mục</a:t>
            </a:r>
            <a:r>
              <a:rPr lang="en-US" sz="2400" dirty="0" smtClean="0">
                <a:solidFill>
                  <a:srgbClr val="953735"/>
                </a:solidFill>
              </a:rPr>
              <a:t> </a:t>
            </a:r>
            <a:r>
              <a:rPr lang="en-US" sz="2400" dirty="0" err="1" smtClean="0">
                <a:solidFill>
                  <a:srgbClr val="953735"/>
                </a:solidFill>
              </a:rPr>
              <a:t>đích</a:t>
            </a:r>
            <a:r>
              <a:rPr lang="en-US" sz="2400" dirty="0" smtClean="0">
                <a:solidFill>
                  <a:srgbClr val="953735"/>
                </a:solidFill>
              </a:rPr>
              <a:t> </a:t>
            </a:r>
            <a:r>
              <a:rPr lang="en-US" sz="2400" dirty="0" err="1" smtClean="0">
                <a:solidFill>
                  <a:srgbClr val="953735"/>
                </a:solidFill>
              </a:rPr>
              <a:t>quản</a:t>
            </a:r>
            <a:r>
              <a:rPr lang="en-US" sz="2400" dirty="0" smtClean="0">
                <a:solidFill>
                  <a:srgbClr val="953735"/>
                </a:solidFill>
              </a:rPr>
              <a:t> </a:t>
            </a:r>
            <a:r>
              <a:rPr lang="en-US" sz="2400" dirty="0" err="1" smtClean="0">
                <a:solidFill>
                  <a:srgbClr val="953735"/>
                </a:solidFill>
              </a:rPr>
              <a:t>lý</a:t>
            </a:r>
            <a:r>
              <a:rPr lang="en-US" sz="2400" dirty="0" smtClean="0">
                <a:solidFill>
                  <a:srgbClr val="953735"/>
                </a:solidFill>
              </a:rPr>
              <a:t>:</a:t>
            </a:r>
          </a:p>
          <a:p>
            <a:pPr lvl="1">
              <a:lnSpc>
                <a:spcPct val="150000"/>
              </a:lnSpc>
              <a:buFontTx/>
              <a:buBlip>
                <a:blip r:embed="rId4"/>
              </a:buBlip>
            </a:pPr>
            <a:r>
              <a:rPr lang="en-US" sz="2000" dirty="0" err="1" smtClean="0"/>
              <a:t>Quản</a:t>
            </a:r>
            <a:r>
              <a:rPr lang="en-US" sz="2000" dirty="0" smtClean="0"/>
              <a:t> </a:t>
            </a:r>
            <a:r>
              <a:rPr lang="en-US" sz="2000" dirty="0" err="1" smtClean="0"/>
              <a:t>lý</a:t>
            </a:r>
            <a:r>
              <a:rPr lang="en-US" sz="2000" dirty="0" smtClean="0"/>
              <a:t> </a:t>
            </a:r>
            <a:r>
              <a:rPr lang="en-US" sz="2000" dirty="0" err="1" smtClean="0"/>
              <a:t>điểm</a:t>
            </a:r>
            <a:r>
              <a:rPr lang="en-US" sz="2000" dirty="0" smtClean="0"/>
              <a:t>: </a:t>
            </a:r>
            <a:r>
              <a:rPr lang="en-US" sz="2000" dirty="0" err="1" smtClean="0"/>
              <a:t>Tên</a:t>
            </a:r>
            <a:r>
              <a:rPr lang="en-US" sz="2000" dirty="0" smtClean="0"/>
              <a:t>, </a:t>
            </a:r>
            <a:r>
              <a:rPr lang="en-US" sz="2000" dirty="0" err="1" smtClean="0"/>
              <a:t>mã</a:t>
            </a:r>
            <a:r>
              <a:rPr lang="en-US" sz="2000" dirty="0" smtClean="0"/>
              <a:t> </a:t>
            </a:r>
            <a:r>
              <a:rPr lang="en-US" sz="2000" dirty="0" err="1" smtClean="0"/>
              <a:t>sinh</a:t>
            </a:r>
            <a:r>
              <a:rPr lang="en-US" sz="2000" dirty="0" smtClean="0"/>
              <a:t> </a:t>
            </a:r>
            <a:r>
              <a:rPr lang="en-US" sz="2000" dirty="0" err="1" smtClean="0"/>
              <a:t>viên</a:t>
            </a:r>
            <a:r>
              <a:rPr lang="en-US" sz="2000" dirty="0" smtClean="0"/>
              <a:t>, </a:t>
            </a:r>
            <a:r>
              <a:rPr lang="en-US" sz="2000" dirty="0" err="1" smtClean="0"/>
              <a:t>điểm</a:t>
            </a:r>
            <a:r>
              <a:rPr lang="en-US" sz="2000" dirty="0" smtClean="0"/>
              <a:t> </a:t>
            </a:r>
            <a:r>
              <a:rPr lang="en-US" sz="2000" dirty="0" err="1" smtClean="0"/>
              <a:t>môn</a:t>
            </a:r>
            <a:r>
              <a:rPr lang="en-US" sz="2000" dirty="0" smtClean="0"/>
              <a:t> 1, </a:t>
            </a:r>
            <a:r>
              <a:rPr lang="en-US" sz="2000" dirty="0" err="1" smtClean="0"/>
              <a:t>điểm</a:t>
            </a:r>
            <a:r>
              <a:rPr lang="en-US" sz="2000" dirty="0" smtClean="0"/>
              <a:t> </a:t>
            </a:r>
            <a:r>
              <a:rPr lang="en-US" sz="2000" dirty="0" err="1" smtClean="0"/>
              <a:t>môn</a:t>
            </a:r>
            <a:r>
              <a:rPr lang="en-US" sz="2000" dirty="0" smtClean="0"/>
              <a:t> 2, </a:t>
            </a:r>
            <a:r>
              <a:rPr lang="en-US" sz="2000" dirty="0" err="1" smtClean="0"/>
              <a:t>điểm</a:t>
            </a:r>
            <a:r>
              <a:rPr lang="en-US" sz="2000" dirty="0" smtClean="0"/>
              <a:t> </a:t>
            </a:r>
            <a:r>
              <a:rPr lang="en-US" sz="2000" dirty="0" err="1" smtClean="0"/>
              <a:t>môn</a:t>
            </a:r>
            <a:r>
              <a:rPr lang="en-US" sz="2000" dirty="0" smtClean="0"/>
              <a:t> 3</a:t>
            </a:r>
          </a:p>
          <a:p>
            <a:pPr lvl="1">
              <a:lnSpc>
                <a:spcPct val="150000"/>
              </a:lnSpc>
              <a:buFontTx/>
              <a:buBlip>
                <a:blip r:embed="rId4"/>
              </a:buBlip>
            </a:pPr>
            <a:r>
              <a:rPr lang="en-US" sz="2000" dirty="0" err="1" smtClean="0"/>
              <a:t>Quản</a:t>
            </a:r>
            <a:r>
              <a:rPr lang="en-US" sz="2000" dirty="0" smtClean="0"/>
              <a:t> </a:t>
            </a:r>
            <a:r>
              <a:rPr lang="en-US" sz="2000" dirty="0" err="1" smtClean="0"/>
              <a:t>lý</a:t>
            </a:r>
            <a:r>
              <a:rPr lang="en-US" sz="2000" dirty="0" smtClean="0"/>
              <a:t> </a:t>
            </a:r>
            <a:r>
              <a:rPr lang="en-US" sz="2000" dirty="0" err="1" smtClean="0"/>
              <a:t>nhân</a:t>
            </a:r>
            <a:r>
              <a:rPr lang="en-US" sz="2000" dirty="0" smtClean="0"/>
              <a:t> </a:t>
            </a:r>
            <a:r>
              <a:rPr lang="en-US" sz="2000" dirty="0" err="1" smtClean="0"/>
              <a:t>thân</a:t>
            </a:r>
            <a:r>
              <a:rPr lang="en-US" sz="2000" dirty="0" smtClean="0"/>
              <a:t>: </a:t>
            </a:r>
            <a:r>
              <a:rPr lang="en-US" sz="2000" dirty="0" err="1" smtClean="0"/>
              <a:t>Tên</a:t>
            </a:r>
            <a:r>
              <a:rPr lang="en-US" sz="2000" dirty="0" smtClean="0"/>
              <a:t>, </a:t>
            </a:r>
            <a:r>
              <a:rPr lang="en-US" sz="2000" dirty="0" err="1" smtClean="0"/>
              <a:t>địa</a:t>
            </a:r>
            <a:r>
              <a:rPr lang="en-US" sz="2000" dirty="0" smtClean="0"/>
              <a:t> </a:t>
            </a:r>
            <a:r>
              <a:rPr lang="en-US" sz="2000" dirty="0" err="1" smtClean="0"/>
              <a:t>chỉ</a:t>
            </a:r>
            <a:r>
              <a:rPr lang="en-US" sz="2000" dirty="0" smtClean="0"/>
              <a:t>, </a:t>
            </a:r>
            <a:r>
              <a:rPr lang="en-US" sz="2000" dirty="0" err="1" smtClean="0"/>
              <a:t>ngày</a:t>
            </a:r>
            <a:r>
              <a:rPr lang="en-US" sz="2000" dirty="0" smtClean="0"/>
              <a:t> </a:t>
            </a:r>
            <a:r>
              <a:rPr lang="en-US" sz="2000" dirty="0" err="1" smtClean="0"/>
              <a:t>sinh</a:t>
            </a:r>
            <a:r>
              <a:rPr lang="en-US" sz="2000" dirty="0" smtClean="0"/>
              <a:t>, </a:t>
            </a:r>
            <a:r>
              <a:rPr lang="en-US" sz="2000" dirty="0" err="1" smtClean="0"/>
              <a:t>quê</a:t>
            </a:r>
            <a:r>
              <a:rPr lang="en-US" sz="2000" dirty="0" smtClean="0"/>
              <a:t> </a:t>
            </a:r>
            <a:r>
              <a:rPr lang="en-US" sz="2000" dirty="0" err="1" smtClean="0"/>
              <a:t>quán</a:t>
            </a:r>
            <a:r>
              <a:rPr lang="en-US" sz="2000" dirty="0" smtClean="0"/>
              <a:t>, </a:t>
            </a:r>
            <a:r>
              <a:rPr lang="en-US" sz="2000" dirty="0" err="1" smtClean="0"/>
              <a:t>lớp</a:t>
            </a:r>
            <a:endParaRPr lang="en-US" sz="2000" dirty="0" smtClean="0"/>
          </a:p>
        </p:txBody>
      </p:sp>
      <p:sp>
        <p:nvSpPr>
          <p:cNvPr id="4" name="Footer Placeholder 3"/>
          <p:cNvSpPr>
            <a:spLocks noGrp="1"/>
          </p:cNvSpPr>
          <p:nvPr>
            <p:ph type="ftr" sz="quarter" idx="11"/>
          </p:nvPr>
        </p:nvSpPr>
        <p:spPr/>
        <p:txBody>
          <a:bodyPr/>
          <a:lstStyle/>
          <a:p>
            <a:pPr>
              <a:defRPr/>
            </a:pPr>
            <a:r>
              <a:rPr lang="en-US" dirty="0" err="1"/>
              <a:t>Bài</a:t>
            </a:r>
            <a:r>
              <a:rPr lang="vi-VN" dirty="0"/>
              <a:t> 1</a:t>
            </a:r>
            <a:r>
              <a:rPr lang="en-US" dirty="0"/>
              <a:t>: </a:t>
            </a:r>
            <a:r>
              <a:rPr lang="vi-VN" cap="all" dirty="0"/>
              <a:t>Tổng quan về </a:t>
            </a:r>
            <a:r>
              <a:rPr lang="en-US" cap="all" dirty="0"/>
              <a:t>CƠ SỞ DỮ LIỆU</a:t>
            </a:r>
          </a:p>
        </p:txBody>
      </p:sp>
      <p:sp>
        <p:nvSpPr>
          <p:cNvPr id="5" name="Slide Number Placeholder 4"/>
          <p:cNvSpPr>
            <a:spLocks noGrp="1"/>
          </p:cNvSpPr>
          <p:nvPr>
            <p:ph type="sldNum" sz="quarter" idx="12"/>
          </p:nvPr>
        </p:nvSpPr>
        <p:spPr/>
        <p:txBody>
          <a:bodyPr/>
          <a:lstStyle/>
          <a:p>
            <a:pPr>
              <a:defRPr/>
            </a:pPr>
            <a:fld id="{2B1B25F6-D650-4015-B8E4-CDF083DD0C3C}" type="slidenum">
              <a:rPr lang="en-US" smtClean="0"/>
              <a:pPr>
                <a:defRPr/>
              </a:pPr>
              <a:t>5</a:t>
            </a:fld>
            <a:endParaRPr lang="en-US"/>
          </a:p>
        </p:txBody>
      </p:sp>
    </p:spTree>
    <p:extLst>
      <p:ext uri="{BB962C8B-B14F-4D97-AF65-F5344CB8AC3E}">
        <p14:creationId xmlns:p14="http://schemas.microsoft.com/office/powerpoint/2010/main" val="39598220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5"/>
          <p:cNvSpPr>
            <a:spLocks noGrp="1"/>
          </p:cNvSpPr>
          <p:nvPr>
            <p:ph type="title"/>
          </p:nvPr>
        </p:nvSpPr>
        <p:spPr/>
        <p:txBody>
          <a:bodyPr/>
          <a:lstStyle/>
          <a:p>
            <a:r>
              <a:rPr lang="en-US" smtClean="0"/>
              <a:t>Cơ sở dữ liệu (Database) </a:t>
            </a:r>
          </a:p>
        </p:txBody>
      </p:sp>
      <p:sp>
        <p:nvSpPr>
          <p:cNvPr id="12290" name="Content Placeholder 6"/>
          <p:cNvSpPr>
            <a:spLocks noGrp="1"/>
          </p:cNvSpPr>
          <p:nvPr>
            <p:ph idx="1"/>
          </p:nvPr>
        </p:nvSpPr>
        <p:spPr>
          <a:xfrm>
            <a:off x="457200" y="1371600"/>
            <a:ext cx="8229600" cy="3581400"/>
          </a:xfrm>
        </p:spPr>
        <p:txBody>
          <a:bodyPr/>
          <a:lstStyle/>
          <a:p>
            <a:pPr>
              <a:lnSpc>
                <a:spcPct val="150000"/>
              </a:lnSpc>
              <a:buFontTx/>
              <a:buBlip>
                <a:blip r:embed="rId3"/>
              </a:buBlip>
            </a:pPr>
            <a:r>
              <a:rPr lang="en-US" sz="2400" smtClean="0">
                <a:solidFill>
                  <a:srgbClr val="0000FF"/>
                </a:solidFill>
              </a:rPr>
              <a:t>Cơ sở dữ liệu (CSDL) </a:t>
            </a:r>
            <a:r>
              <a:rPr lang="en-US" sz="2400" smtClean="0">
                <a:solidFill>
                  <a:srgbClr val="953735"/>
                </a:solidFill>
              </a:rPr>
              <a:t>= </a:t>
            </a:r>
            <a:r>
              <a:rPr lang="en-US" sz="2400" err="1" smtClean="0">
                <a:solidFill>
                  <a:srgbClr val="953735"/>
                </a:solidFill>
              </a:rPr>
              <a:t>Tập</a:t>
            </a:r>
            <a:r>
              <a:rPr lang="en-US" sz="2400" smtClean="0">
                <a:solidFill>
                  <a:srgbClr val="953735"/>
                </a:solidFill>
              </a:rPr>
              <a:t> </a:t>
            </a:r>
            <a:r>
              <a:rPr lang="en-US" sz="2400" err="1" smtClean="0">
                <a:solidFill>
                  <a:srgbClr val="953735"/>
                </a:solidFill>
              </a:rPr>
              <a:t>hợp</a:t>
            </a:r>
            <a:r>
              <a:rPr lang="en-US" sz="2400" smtClean="0">
                <a:solidFill>
                  <a:srgbClr val="953735"/>
                </a:solidFill>
              </a:rPr>
              <a:t> </a:t>
            </a:r>
            <a:r>
              <a:rPr lang="en-US" sz="2400" err="1" smtClean="0">
                <a:solidFill>
                  <a:srgbClr val="953735"/>
                </a:solidFill>
              </a:rPr>
              <a:t>dữ</a:t>
            </a:r>
            <a:r>
              <a:rPr lang="en-US" sz="2400" smtClean="0">
                <a:solidFill>
                  <a:srgbClr val="953735"/>
                </a:solidFill>
              </a:rPr>
              <a:t> </a:t>
            </a:r>
            <a:r>
              <a:rPr lang="en-US" sz="2400" err="1" smtClean="0">
                <a:solidFill>
                  <a:srgbClr val="953735"/>
                </a:solidFill>
              </a:rPr>
              <a:t>liệu</a:t>
            </a:r>
            <a:r>
              <a:rPr lang="en-US" sz="2400" smtClean="0">
                <a:solidFill>
                  <a:srgbClr val="953735"/>
                </a:solidFill>
              </a:rPr>
              <a:t> </a:t>
            </a:r>
            <a:r>
              <a:rPr lang="en-US" sz="2400" err="1" smtClean="0">
                <a:solidFill>
                  <a:srgbClr val="953735"/>
                </a:solidFill>
              </a:rPr>
              <a:t>được</a:t>
            </a:r>
            <a:r>
              <a:rPr lang="en-US" sz="2400" smtClean="0">
                <a:solidFill>
                  <a:srgbClr val="953735"/>
                </a:solidFill>
              </a:rPr>
              <a:t> </a:t>
            </a:r>
            <a:r>
              <a:rPr lang="en-US" sz="2400" err="1" smtClean="0">
                <a:solidFill>
                  <a:srgbClr val="953735"/>
                </a:solidFill>
              </a:rPr>
              <a:t>tổ</a:t>
            </a:r>
            <a:r>
              <a:rPr lang="en-US" sz="2400" smtClean="0">
                <a:solidFill>
                  <a:srgbClr val="953735"/>
                </a:solidFill>
              </a:rPr>
              <a:t> </a:t>
            </a:r>
            <a:r>
              <a:rPr lang="en-US" sz="2400" err="1" smtClean="0">
                <a:solidFill>
                  <a:srgbClr val="953735"/>
                </a:solidFill>
              </a:rPr>
              <a:t>chức</a:t>
            </a:r>
            <a:r>
              <a:rPr lang="en-US" sz="2400" smtClean="0">
                <a:solidFill>
                  <a:srgbClr val="953735"/>
                </a:solidFill>
              </a:rPr>
              <a:t> </a:t>
            </a:r>
            <a:r>
              <a:rPr lang="en-US" sz="2400" err="1" smtClean="0">
                <a:solidFill>
                  <a:srgbClr val="0000CC"/>
                </a:solidFill>
              </a:rPr>
              <a:t>có</a:t>
            </a:r>
            <a:r>
              <a:rPr lang="en-US" sz="2400" smtClean="0">
                <a:solidFill>
                  <a:srgbClr val="0000CC"/>
                </a:solidFill>
              </a:rPr>
              <a:t> </a:t>
            </a:r>
            <a:r>
              <a:rPr lang="en-US" sz="2400" err="1" smtClean="0">
                <a:solidFill>
                  <a:srgbClr val="0000CC"/>
                </a:solidFill>
              </a:rPr>
              <a:t>cấu</a:t>
            </a:r>
            <a:r>
              <a:rPr lang="en-US" sz="2400" smtClean="0">
                <a:solidFill>
                  <a:srgbClr val="0000CC"/>
                </a:solidFill>
              </a:rPr>
              <a:t> </a:t>
            </a:r>
            <a:r>
              <a:rPr lang="en-US" sz="2400" err="1" smtClean="0">
                <a:solidFill>
                  <a:srgbClr val="0000CC"/>
                </a:solidFill>
              </a:rPr>
              <a:t>trúc</a:t>
            </a:r>
            <a:r>
              <a:rPr lang="en-US" sz="2400" smtClean="0">
                <a:solidFill>
                  <a:srgbClr val="0000CC"/>
                </a:solidFill>
              </a:rPr>
              <a:t> </a:t>
            </a:r>
            <a:r>
              <a:rPr lang="en-US" sz="2400" err="1" smtClean="0">
                <a:solidFill>
                  <a:srgbClr val="0000CC"/>
                </a:solidFill>
              </a:rPr>
              <a:t>liên</a:t>
            </a:r>
            <a:r>
              <a:rPr lang="en-US" sz="2400" smtClean="0">
                <a:solidFill>
                  <a:srgbClr val="0000CC"/>
                </a:solidFill>
              </a:rPr>
              <a:t> </a:t>
            </a:r>
            <a:r>
              <a:rPr lang="en-US" sz="2400" err="1" smtClean="0">
                <a:solidFill>
                  <a:srgbClr val="0000CC"/>
                </a:solidFill>
              </a:rPr>
              <a:t>quan</a:t>
            </a:r>
            <a:r>
              <a:rPr lang="en-US" sz="2400" smtClean="0">
                <a:solidFill>
                  <a:srgbClr val="0000CC"/>
                </a:solidFill>
              </a:rPr>
              <a:t> </a:t>
            </a:r>
            <a:r>
              <a:rPr lang="en-US" sz="2400" err="1" smtClean="0">
                <a:solidFill>
                  <a:srgbClr val="0000CC"/>
                </a:solidFill>
              </a:rPr>
              <a:t>với</a:t>
            </a:r>
            <a:r>
              <a:rPr lang="en-US" sz="2400" smtClean="0">
                <a:solidFill>
                  <a:srgbClr val="0000CC"/>
                </a:solidFill>
              </a:rPr>
              <a:t> </a:t>
            </a:r>
            <a:r>
              <a:rPr lang="en-US" sz="2400" err="1" smtClean="0">
                <a:solidFill>
                  <a:srgbClr val="0000CC"/>
                </a:solidFill>
              </a:rPr>
              <a:t>nhau</a:t>
            </a:r>
            <a:r>
              <a:rPr lang="en-US" sz="2400" smtClean="0">
                <a:solidFill>
                  <a:srgbClr val="0000CC"/>
                </a:solidFill>
              </a:rPr>
              <a:t> </a:t>
            </a:r>
            <a:r>
              <a:rPr lang="en-US" sz="2400" err="1" smtClean="0">
                <a:solidFill>
                  <a:srgbClr val="953735"/>
                </a:solidFill>
              </a:rPr>
              <a:t>và</a:t>
            </a:r>
            <a:r>
              <a:rPr lang="en-US" sz="2400" smtClean="0">
                <a:solidFill>
                  <a:srgbClr val="953735"/>
                </a:solidFill>
              </a:rPr>
              <a:t> </a:t>
            </a:r>
            <a:r>
              <a:rPr lang="en-US" sz="2400" err="1" smtClean="0">
                <a:solidFill>
                  <a:srgbClr val="953735"/>
                </a:solidFill>
              </a:rPr>
              <a:t>được</a:t>
            </a:r>
            <a:r>
              <a:rPr lang="en-US" sz="2400" smtClean="0">
                <a:solidFill>
                  <a:srgbClr val="953735"/>
                </a:solidFill>
              </a:rPr>
              <a:t> </a:t>
            </a:r>
            <a:r>
              <a:rPr lang="en-US" sz="2400" err="1" smtClean="0">
                <a:solidFill>
                  <a:srgbClr val="953735"/>
                </a:solidFill>
              </a:rPr>
              <a:t>lưu</a:t>
            </a:r>
            <a:r>
              <a:rPr lang="en-US" sz="2400" smtClean="0">
                <a:solidFill>
                  <a:srgbClr val="953735"/>
                </a:solidFill>
              </a:rPr>
              <a:t> </a:t>
            </a:r>
            <a:r>
              <a:rPr lang="en-US" sz="2400" err="1" smtClean="0">
                <a:solidFill>
                  <a:srgbClr val="953735"/>
                </a:solidFill>
              </a:rPr>
              <a:t>trữ</a:t>
            </a:r>
            <a:r>
              <a:rPr lang="en-US" sz="2400" smtClean="0">
                <a:solidFill>
                  <a:srgbClr val="953735"/>
                </a:solidFill>
              </a:rPr>
              <a:t> </a:t>
            </a:r>
            <a:r>
              <a:rPr lang="en-US" sz="2400" err="1" smtClean="0">
                <a:solidFill>
                  <a:srgbClr val="953735"/>
                </a:solidFill>
              </a:rPr>
              <a:t>trong</a:t>
            </a:r>
            <a:r>
              <a:rPr lang="en-US" sz="2400" smtClean="0">
                <a:solidFill>
                  <a:srgbClr val="953735"/>
                </a:solidFill>
              </a:rPr>
              <a:t> </a:t>
            </a:r>
            <a:r>
              <a:rPr lang="en-US" sz="2400" err="1" smtClean="0">
                <a:solidFill>
                  <a:srgbClr val="953735"/>
                </a:solidFill>
              </a:rPr>
              <a:t>máy</a:t>
            </a:r>
            <a:r>
              <a:rPr lang="en-US" sz="2400" smtClean="0">
                <a:solidFill>
                  <a:srgbClr val="953735"/>
                </a:solidFill>
              </a:rPr>
              <a:t> </a:t>
            </a:r>
            <a:r>
              <a:rPr lang="en-US" sz="2400" err="1" smtClean="0">
                <a:solidFill>
                  <a:srgbClr val="953735"/>
                </a:solidFill>
              </a:rPr>
              <a:t>tính</a:t>
            </a:r>
            <a:r>
              <a:rPr lang="en-US" sz="2400" smtClean="0">
                <a:solidFill>
                  <a:srgbClr val="953735"/>
                </a:solidFill>
              </a:rPr>
              <a:t>.</a:t>
            </a:r>
          </a:p>
          <a:p>
            <a:pPr>
              <a:lnSpc>
                <a:spcPct val="150000"/>
              </a:lnSpc>
              <a:buFontTx/>
              <a:buBlip>
                <a:blip r:embed="rId3"/>
              </a:buBlip>
            </a:pPr>
            <a:r>
              <a:rPr lang="en-US" sz="2400" smtClean="0">
                <a:solidFill>
                  <a:srgbClr val="953735"/>
                </a:solidFill>
              </a:rPr>
              <a:t>CSDL </a:t>
            </a:r>
            <a:r>
              <a:rPr lang="en-US" sz="2400" err="1" smtClean="0">
                <a:solidFill>
                  <a:srgbClr val="953735"/>
                </a:solidFill>
              </a:rPr>
              <a:t>được</a:t>
            </a:r>
            <a:r>
              <a:rPr lang="en-US" sz="2400" smtClean="0">
                <a:solidFill>
                  <a:srgbClr val="953735"/>
                </a:solidFill>
              </a:rPr>
              <a:t> </a:t>
            </a:r>
            <a:r>
              <a:rPr lang="en-US" sz="2400" err="1" smtClean="0">
                <a:solidFill>
                  <a:srgbClr val="953735"/>
                </a:solidFill>
              </a:rPr>
              <a:t>thiết</a:t>
            </a:r>
            <a:r>
              <a:rPr lang="en-US" sz="2400" smtClean="0">
                <a:solidFill>
                  <a:srgbClr val="953735"/>
                </a:solidFill>
              </a:rPr>
              <a:t> </a:t>
            </a:r>
            <a:r>
              <a:rPr lang="en-US" sz="2400" err="1" smtClean="0">
                <a:solidFill>
                  <a:srgbClr val="953735"/>
                </a:solidFill>
              </a:rPr>
              <a:t>kế</a:t>
            </a:r>
            <a:r>
              <a:rPr lang="en-US" sz="2400" smtClean="0">
                <a:solidFill>
                  <a:srgbClr val="953735"/>
                </a:solidFill>
              </a:rPr>
              <a:t>, </a:t>
            </a:r>
            <a:r>
              <a:rPr lang="en-US" sz="2400" err="1" smtClean="0">
                <a:solidFill>
                  <a:srgbClr val="953735"/>
                </a:solidFill>
              </a:rPr>
              <a:t>xây</a:t>
            </a:r>
            <a:r>
              <a:rPr lang="en-US" sz="2400" smtClean="0">
                <a:solidFill>
                  <a:srgbClr val="953735"/>
                </a:solidFill>
              </a:rPr>
              <a:t> </a:t>
            </a:r>
            <a:r>
              <a:rPr lang="en-US" sz="2400" err="1" smtClean="0">
                <a:solidFill>
                  <a:srgbClr val="953735"/>
                </a:solidFill>
              </a:rPr>
              <a:t>dựng</a:t>
            </a:r>
            <a:r>
              <a:rPr lang="en-US" sz="2400" smtClean="0">
                <a:solidFill>
                  <a:srgbClr val="953735"/>
                </a:solidFill>
              </a:rPr>
              <a:t> </a:t>
            </a:r>
            <a:r>
              <a:rPr lang="en-US" sz="2400" err="1" smtClean="0">
                <a:solidFill>
                  <a:srgbClr val="953735"/>
                </a:solidFill>
              </a:rPr>
              <a:t>cho</a:t>
            </a:r>
            <a:r>
              <a:rPr lang="en-US" sz="2400" smtClean="0">
                <a:solidFill>
                  <a:srgbClr val="953735"/>
                </a:solidFill>
              </a:rPr>
              <a:t> </a:t>
            </a:r>
            <a:r>
              <a:rPr lang="en-US" sz="2400" err="1" smtClean="0">
                <a:solidFill>
                  <a:srgbClr val="953735"/>
                </a:solidFill>
              </a:rPr>
              <a:t>phép</a:t>
            </a:r>
            <a:r>
              <a:rPr lang="en-US" sz="2400" smtClean="0">
                <a:solidFill>
                  <a:srgbClr val="953735"/>
                </a:solidFill>
              </a:rPr>
              <a:t> </a:t>
            </a:r>
            <a:r>
              <a:rPr lang="en-US" sz="2400" err="1" smtClean="0">
                <a:solidFill>
                  <a:srgbClr val="953735"/>
                </a:solidFill>
              </a:rPr>
              <a:t>người</a:t>
            </a:r>
            <a:r>
              <a:rPr lang="en-US" sz="2400" smtClean="0">
                <a:solidFill>
                  <a:srgbClr val="953735"/>
                </a:solidFill>
              </a:rPr>
              <a:t> </a:t>
            </a:r>
            <a:r>
              <a:rPr lang="en-US" sz="2400" err="1" smtClean="0">
                <a:solidFill>
                  <a:srgbClr val="953735"/>
                </a:solidFill>
              </a:rPr>
              <a:t>dùng</a:t>
            </a:r>
            <a:r>
              <a:rPr lang="en-US" sz="2400" smtClean="0">
                <a:solidFill>
                  <a:srgbClr val="953735"/>
                </a:solidFill>
              </a:rPr>
              <a:t> </a:t>
            </a:r>
            <a:r>
              <a:rPr lang="en-US" sz="2400" err="1" smtClean="0">
                <a:solidFill>
                  <a:srgbClr val="0000CC"/>
                </a:solidFill>
              </a:rPr>
              <a:t>lưu</a:t>
            </a:r>
            <a:r>
              <a:rPr lang="en-US" sz="2400" smtClean="0">
                <a:solidFill>
                  <a:srgbClr val="0000CC"/>
                </a:solidFill>
              </a:rPr>
              <a:t> </a:t>
            </a:r>
            <a:r>
              <a:rPr lang="en-US" sz="2400" err="1" smtClean="0">
                <a:solidFill>
                  <a:srgbClr val="0000CC"/>
                </a:solidFill>
              </a:rPr>
              <a:t>trữ</a:t>
            </a:r>
            <a:r>
              <a:rPr lang="en-US" sz="2400" smtClean="0">
                <a:solidFill>
                  <a:srgbClr val="953735"/>
                </a:solidFill>
              </a:rPr>
              <a:t> </a:t>
            </a:r>
            <a:r>
              <a:rPr lang="en-US" sz="2400" err="1" smtClean="0">
                <a:solidFill>
                  <a:srgbClr val="953735"/>
                </a:solidFill>
              </a:rPr>
              <a:t>dữ</a:t>
            </a:r>
            <a:r>
              <a:rPr lang="en-US" sz="2400" smtClean="0">
                <a:solidFill>
                  <a:srgbClr val="953735"/>
                </a:solidFill>
              </a:rPr>
              <a:t> </a:t>
            </a:r>
            <a:r>
              <a:rPr lang="en-US" sz="2400" err="1" smtClean="0">
                <a:solidFill>
                  <a:srgbClr val="953735"/>
                </a:solidFill>
              </a:rPr>
              <a:t>liệu</a:t>
            </a:r>
            <a:r>
              <a:rPr lang="en-US" sz="2400" smtClean="0">
                <a:solidFill>
                  <a:srgbClr val="953735"/>
                </a:solidFill>
              </a:rPr>
              <a:t>, </a:t>
            </a:r>
            <a:r>
              <a:rPr lang="en-US" sz="2400" err="1" smtClean="0">
                <a:solidFill>
                  <a:srgbClr val="0000CC"/>
                </a:solidFill>
              </a:rPr>
              <a:t>truy</a:t>
            </a:r>
            <a:r>
              <a:rPr lang="en-US" sz="2400" smtClean="0">
                <a:solidFill>
                  <a:srgbClr val="0000CC"/>
                </a:solidFill>
              </a:rPr>
              <a:t> </a:t>
            </a:r>
            <a:r>
              <a:rPr lang="en-US" sz="2400" err="1" smtClean="0">
                <a:solidFill>
                  <a:srgbClr val="0000CC"/>
                </a:solidFill>
              </a:rPr>
              <a:t>xuất</a:t>
            </a:r>
            <a:r>
              <a:rPr lang="en-US" sz="2400" smtClean="0">
                <a:solidFill>
                  <a:srgbClr val="0000CC"/>
                </a:solidFill>
              </a:rPr>
              <a:t> </a:t>
            </a:r>
            <a:r>
              <a:rPr lang="en-US" sz="2400" err="1" smtClean="0">
                <a:solidFill>
                  <a:srgbClr val="953735"/>
                </a:solidFill>
              </a:rPr>
              <a:t>thông</a:t>
            </a:r>
            <a:r>
              <a:rPr lang="en-US" sz="2400" smtClean="0">
                <a:solidFill>
                  <a:srgbClr val="953735"/>
                </a:solidFill>
              </a:rPr>
              <a:t> tin </a:t>
            </a:r>
            <a:r>
              <a:rPr lang="en-US" sz="2400" err="1" smtClean="0">
                <a:solidFill>
                  <a:srgbClr val="953735"/>
                </a:solidFill>
              </a:rPr>
              <a:t>hoặc</a:t>
            </a:r>
            <a:r>
              <a:rPr lang="en-US" sz="2400" smtClean="0">
                <a:solidFill>
                  <a:srgbClr val="953735"/>
                </a:solidFill>
              </a:rPr>
              <a:t> </a:t>
            </a:r>
            <a:r>
              <a:rPr lang="en-US" sz="2400" err="1" smtClean="0">
                <a:solidFill>
                  <a:srgbClr val="0000CC"/>
                </a:solidFill>
              </a:rPr>
              <a:t>cập</a:t>
            </a:r>
            <a:r>
              <a:rPr lang="en-US" sz="2400" smtClean="0">
                <a:solidFill>
                  <a:srgbClr val="0000CC"/>
                </a:solidFill>
              </a:rPr>
              <a:t> </a:t>
            </a:r>
            <a:r>
              <a:rPr lang="en-US" sz="2400" err="1" smtClean="0">
                <a:solidFill>
                  <a:srgbClr val="0000CC"/>
                </a:solidFill>
              </a:rPr>
              <a:t>nhật</a:t>
            </a:r>
            <a:r>
              <a:rPr lang="en-US" sz="2400" smtClean="0">
                <a:solidFill>
                  <a:srgbClr val="0000CC"/>
                </a:solidFill>
              </a:rPr>
              <a:t> </a:t>
            </a:r>
            <a:r>
              <a:rPr lang="en-US" sz="2400" err="1" smtClean="0">
                <a:solidFill>
                  <a:srgbClr val="953735"/>
                </a:solidFill>
              </a:rPr>
              <a:t>dữ</a:t>
            </a:r>
            <a:r>
              <a:rPr lang="en-US" sz="2400" smtClean="0">
                <a:solidFill>
                  <a:srgbClr val="953735"/>
                </a:solidFill>
              </a:rPr>
              <a:t> </a:t>
            </a:r>
            <a:r>
              <a:rPr lang="en-US" sz="2400" err="1" smtClean="0">
                <a:solidFill>
                  <a:srgbClr val="953735"/>
                </a:solidFill>
              </a:rPr>
              <a:t>liệu</a:t>
            </a:r>
            <a:endParaRPr lang="en-US" sz="2400" smtClean="0">
              <a:solidFill>
                <a:srgbClr val="953735"/>
              </a:solidFill>
            </a:endParaRPr>
          </a:p>
        </p:txBody>
      </p:sp>
      <p:sp>
        <p:nvSpPr>
          <p:cNvPr id="4" name="Footer Placeholder 3"/>
          <p:cNvSpPr>
            <a:spLocks noGrp="1"/>
          </p:cNvSpPr>
          <p:nvPr>
            <p:ph type="ftr" sz="quarter" idx="11"/>
          </p:nvPr>
        </p:nvSpPr>
        <p:spPr/>
        <p:txBody>
          <a:bodyPr/>
          <a:lstStyle/>
          <a:p>
            <a:pPr>
              <a:defRPr/>
            </a:pPr>
            <a:r>
              <a:rPr lang="en-US" dirty="0" err="1"/>
              <a:t>Bài</a:t>
            </a:r>
            <a:r>
              <a:rPr lang="vi-VN" dirty="0"/>
              <a:t> 1</a:t>
            </a:r>
            <a:r>
              <a:rPr lang="en-US" dirty="0"/>
              <a:t>: </a:t>
            </a:r>
            <a:r>
              <a:rPr lang="vi-VN" cap="all" dirty="0"/>
              <a:t>Tổng quan về </a:t>
            </a:r>
            <a:r>
              <a:rPr lang="en-US" cap="all" dirty="0"/>
              <a:t>CƠ SỞ DỮ LIỆU</a:t>
            </a:r>
          </a:p>
        </p:txBody>
      </p:sp>
      <p:sp>
        <p:nvSpPr>
          <p:cNvPr id="5" name="Slide Number Placeholder 4"/>
          <p:cNvSpPr>
            <a:spLocks noGrp="1"/>
          </p:cNvSpPr>
          <p:nvPr>
            <p:ph type="sldNum" sz="quarter" idx="12"/>
          </p:nvPr>
        </p:nvSpPr>
        <p:spPr/>
        <p:txBody>
          <a:bodyPr/>
          <a:lstStyle/>
          <a:p>
            <a:pPr>
              <a:defRPr/>
            </a:pPr>
            <a:fld id="{061ED09F-FE4F-46FC-A37F-222B81CBAB7B}" type="slidenum">
              <a:rPr lang="en-US" smtClean="0"/>
              <a:pPr>
                <a:defRPr/>
              </a:pPr>
              <a:t>6</a:t>
            </a:fld>
            <a:endParaRPr lang="en-US"/>
          </a:p>
        </p:txBody>
      </p:sp>
      <p:grpSp>
        <p:nvGrpSpPr>
          <p:cNvPr id="12294" name="Group 12"/>
          <p:cNvGrpSpPr>
            <a:grpSpLocks/>
          </p:cNvGrpSpPr>
          <p:nvPr/>
        </p:nvGrpSpPr>
        <p:grpSpPr bwMode="auto">
          <a:xfrm>
            <a:off x="1066800" y="4419600"/>
            <a:ext cx="7162800" cy="1785938"/>
            <a:chOff x="1676400" y="3429000"/>
            <a:chExt cx="6858000" cy="1524000"/>
          </a:xfrm>
        </p:grpSpPr>
        <p:sp>
          <p:nvSpPr>
            <p:cNvPr id="12295" name="AutoShape 4"/>
            <p:cNvSpPr>
              <a:spLocks noChangeArrowheads="1"/>
            </p:cNvSpPr>
            <p:nvPr/>
          </p:nvSpPr>
          <p:spPr bwMode="auto">
            <a:xfrm>
              <a:off x="3124200" y="3429000"/>
              <a:ext cx="2133600" cy="1524000"/>
            </a:xfrm>
            <a:prstGeom prst="can">
              <a:avLst>
                <a:gd name="adj" fmla="val 25000"/>
              </a:avLst>
            </a:prstGeom>
            <a:gradFill rotWithShape="0">
              <a:gsLst>
                <a:gs pos="0">
                  <a:srgbClr val="03D4A8"/>
                </a:gs>
                <a:gs pos="25000">
                  <a:srgbClr val="21D6E0"/>
                </a:gs>
                <a:gs pos="75000">
                  <a:srgbClr val="0087E6"/>
                </a:gs>
                <a:gs pos="100000">
                  <a:srgbClr val="005CBF"/>
                </a:gs>
              </a:gsLst>
              <a:lin ang="5400000"/>
            </a:gradFill>
            <a:ln w="9525">
              <a:solidFill>
                <a:schemeClr val="tx1"/>
              </a:solidFill>
              <a:round/>
              <a:headEnd/>
              <a:tailEnd/>
            </a:ln>
          </p:spPr>
          <p:txBody>
            <a:bodyPr wrap="none" anchor="ctr"/>
            <a:lstStyle/>
            <a:p>
              <a:r>
                <a:rPr lang="en-US">
                  <a:solidFill>
                    <a:schemeClr val="bg1"/>
                  </a:solidFill>
                </a:rPr>
                <a:t>     Cơ sở dữ liệu</a:t>
              </a:r>
            </a:p>
          </p:txBody>
        </p:sp>
        <p:sp>
          <p:nvSpPr>
            <p:cNvPr id="12296" name="Text Box 7"/>
            <p:cNvSpPr txBox="1">
              <a:spLocks noChangeArrowheads="1"/>
            </p:cNvSpPr>
            <p:nvPr/>
          </p:nvSpPr>
          <p:spPr bwMode="auto">
            <a:xfrm>
              <a:off x="1676400" y="3962400"/>
              <a:ext cx="1447800" cy="315195"/>
            </a:xfrm>
            <a:prstGeom prst="rect">
              <a:avLst/>
            </a:prstGeom>
            <a:noFill/>
            <a:ln w="9525">
              <a:noFill/>
              <a:miter lim="800000"/>
              <a:headEnd/>
              <a:tailEnd/>
            </a:ln>
          </p:spPr>
          <p:txBody>
            <a:bodyPr>
              <a:spAutoFit/>
            </a:bodyPr>
            <a:lstStyle/>
            <a:p>
              <a:pPr>
                <a:spcBef>
                  <a:spcPct val="50000"/>
                </a:spcBef>
              </a:pPr>
              <a:r>
                <a:rPr lang="en-US">
                  <a:solidFill>
                    <a:srgbClr val="0000FF"/>
                  </a:solidFill>
                </a:rPr>
                <a:t>Người dùng</a:t>
              </a:r>
            </a:p>
          </p:txBody>
        </p:sp>
        <p:sp>
          <p:nvSpPr>
            <p:cNvPr id="12297" name="Text Box 8"/>
            <p:cNvSpPr txBox="1">
              <a:spLocks noChangeArrowheads="1"/>
            </p:cNvSpPr>
            <p:nvPr/>
          </p:nvSpPr>
          <p:spPr bwMode="auto">
            <a:xfrm>
              <a:off x="5907931" y="4343400"/>
              <a:ext cx="2626469" cy="551536"/>
            </a:xfrm>
            <a:prstGeom prst="rect">
              <a:avLst/>
            </a:prstGeom>
            <a:noFill/>
            <a:ln w="9525">
              <a:noFill/>
              <a:miter lim="800000"/>
              <a:headEnd/>
              <a:tailEnd/>
            </a:ln>
          </p:spPr>
          <p:txBody>
            <a:bodyPr>
              <a:spAutoFit/>
            </a:bodyPr>
            <a:lstStyle/>
            <a:p>
              <a:pPr algn="ctr">
                <a:spcBef>
                  <a:spcPct val="50000"/>
                </a:spcBef>
              </a:pPr>
              <a:r>
                <a:rPr lang="en-US" err="1">
                  <a:solidFill>
                    <a:srgbClr val="FF0000"/>
                  </a:solidFill>
                </a:rPr>
                <a:t>Truy</a:t>
              </a:r>
              <a:r>
                <a:rPr lang="en-US">
                  <a:solidFill>
                    <a:srgbClr val="FF0000"/>
                  </a:solidFill>
                </a:rPr>
                <a:t> </a:t>
              </a:r>
              <a:r>
                <a:rPr lang="en-US" err="1">
                  <a:solidFill>
                    <a:srgbClr val="FF0000"/>
                  </a:solidFill>
                </a:rPr>
                <a:t>xuất</a:t>
              </a:r>
              <a:r>
                <a:rPr lang="en-US">
                  <a:solidFill>
                    <a:srgbClr val="FF0000"/>
                  </a:solidFill>
                </a:rPr>
                <a:t> </a:t>
              </a:r>
              <a:r>
                <a:rPr lang="en-US" err="1">
                  <a:solidFill>
                    <a:srgbClr val="FF0000"/>
                  </a:solidFill>
                </a:rPr>
                <a:t>thông</a:t>
              </a:r>
              <a:r>
                <a:rPr lang="en-US">
                  <a:solidFill>
                    <a:srgbClr val="FF0000"/>
                  </a:solidFill>
                </a:rPr>
                <a:t> tin </a:t>
              </a:r>
              <a:r>
                <a:rPr lang="en-US" err="1">
                  <a:solidFill>
                    <a:srgbClr val="FF0000"/>
                  </a:solidFill>
                </a:rPr>
                <a:t>và</a:t>
              </a:r>
              <a:r>
                <a:rPr lang="en-US">
                  <a:solidFill>
                    <a:srgbClr val="FF0000"/>
                  </a:solidFill>
                </a:rPr>
                <a:t> </a:t>
              </a:r>
              <a:r>
                <a:rPr lang="en-US" err="1">
                  <a:solidFill>
                    <a:srgbClr val="FF0000"/>
                  </a:solidFill>
                </a:rPr>
                <a:t>cập</a:t>
              </a:r>
              <a:r>
                <a:rPr lang="en-US">
                  <a:solidFill>
                    <a:srgbClr val="FF0000"/>
                  </a:solidFill>
                </a:rPr>
                <a:t> </a:t>
              </a:r>
              <a:r>
                <a:rPr lang="en-US" err="1">
                  <a:solidFill>
                    <a:srgbClr val="FF0000"/>
                  </a:solidFill>
                </a:rPr>
                <a:t>nhật</a:t>
              </a:r>
              <a:r>
                <a:rPr lang="en-US">
                  <a:solidFill>
                    <a:srgbClr val="FF0000"/>
                  </a:solidFill>
                </a:rPr>
                <a:t> </a:t>
              </a:r>
              <a:r>
                <a:rPr lang="en-US" err="1">
                  <a:solidFill>
                    <a:srgbClr val="FF0000"/>
                  </a:solidFill>
                </a:rPr>
                <a:t>dữ</a:t>
              </a:r>
              <a:r>
                <a:rPr lang="en-US">
                  <a:solidFill>
                    <a:srgbClr val="FF0000"/>
                  </a:solidFill>
                </a:rPr>
                <a:t> </a:t>
              </a:r>
              <a:r>
                <a:rPr lang="en-US" err="1">
                  <a:solidFill>
                    <a:srgbClr val="FF0000"/>
                  </a:solidFill>
                </a:rPr>
                <a:t>liệu</a:t>
              </a:r>
              <a:endParaRPr lang="en-US">
                <a:solidFill>
                  <a:srgbClr val="FF0000"/>
                </a:solidFill>
              </a:endParaRPr>
            </a:p>
          </p:txBody>
        </p:sp>
        <p:sp>
          <p:nvSpPr>
            <p:cNvPr id="12298" name="Text Box 9"/>
            <p:cNvSpPr txBox="1">
              <a:spLocks noChangeArrowheads="1"/>
            </p:cNvSpPr>
            <p:nvPr/>
          </p:nvSpPr>
          <p:spPr bwMode="auto">
            <a:xfrm>
              <a:off x="6126804" y="3429000"/>
              <a:ext cx="2407596" cy="315195"/>
            </a:xfrm>
            <a:prstGeom prst="rect">
              <a:avLst/>
            </a:prstGeom>
            <a:noFill/>
            <a:ln w="9525">
              <a:noFill/>
              <a:miter lim="800000"/>
              <a:headEnd/>
              <a:tailEnd/>
            </a:ln>
          </p:spPr>
          <p:txBody>
            <a:bodyPr>
              <a:spAutoFit/>
            </a:bodyPr>
            <a:lstStyle/>
            <a:p>
              <a:pPr>
                <a:spcBef>
                  <a:spcPct val="50000"/>
                </a:spcBef>
              </a:pPr>
              <a:r>
                <a:rPr lang="en-US">
                  <a:solidFill>
                    <a:srgbClr val="0000FF"/>
                  </a:solidFill>
                </a:rPr>
                <a:t>Lưu trữ thông tin</a:t>
              </a:r>
            </a:p>
          </p:txBody>
        </p:sp>
        <p:cxnSp>
          <p:nvCxnSpPr>
            <p:cNvPr id="12299" name="AutoShape 11"/>
            <p:cNvCxnSpPr>
              <a:cxnSpLocks noChangeShapeType="1"/>
            </p:cNvCxnSpPr>
            <p:nvPr/>
          </p:nvCxnSpPr>
          <p:spPr bwMode="auto">
            <a:xfrm rot="10800000" flipV="1">
              <a:off x="5334002" y="3689122"/>
              <a:ext cx="719846" cy="501878"/>
            </a:xfrm>
            <a:prstGeom prst="straightConnector1">
              <a:avLst/>
            </a:prstGeom>
            <a:noFill/>
            <a:ln w="25400">
              <a:solidFill>
                <a:srgbClr val="0000FF"/>
              </a:solidFill>
              <a:round/>
              <a:headEnd/>
              <a:tailEnd type="triangle" w="lg" len="med"/>
            </a:ln>
          </p:spPr>
        </p:cxnSp>
        <p:cxnSp>
          <p:nvCxnSpPr>
            <p:cNvPr id="12300" name="AutoShape 12"/>
            <p:cNvCxnSpPr>
              <a:cxnSpLocks noChangeShapeType="1"/>
            </p:cNvCxnSpPr>
            <p:nvPr/>
          </p:nvCxnSpPr>
          <p:spPr bwMode="auto">
            <a:xfrm rot="10800000">
              <a:off x="5334002" y="4267200"/>
              <a:ext cx="865761" cy="332348"/>
            </a:xfrm>
            <a:prstGeom prst="straightConnector1">
              <a:avLst/>
            </a:prstGeom>
            <a:noFill/>
            <a:ln w="25400">
              <a:solidFill>
                <a:srgbClr val="0000FF"/>
              </a:solidFill>
              <a:round/>
              <a:headEnd/>
              <a:tailEnd type="triangle" w="lg" len="med"/>
            </a:ln>
          </p:spPr>
        </p:cxnSp>
        <p:sp>
          <p:nvSpPr>
            <p:cNvPr id="12301" name="Line 13"/>
            <p:cNvSpPr>
              <a:spLocks noChangeShapeType="1"/>
            </p:cNvSpPr>
            <p:nvPr/>
          </p:nvSpPr>
          <p:spPr bwMode="auto">
            <a:xfrm>
              <a:off x="1676400" y="4343400"/>
              <a:ext cx="1371600" cy="0"/>
            </a:xfrm>
            <a:prstGeom prst="line">
              <a:avLst/>
            </a:prstGeom>
            <a:noFill/>
            <a:ln w="25400">
              <a:solidFill>
                <a:srgbClr val="0000FF"/>
              </a:solidFill>
              <a:round/>
              <a:headEnd/>
              <a:tailEnd type="triangle" w="lg" len="med"/>
            </a:ln>
          </p:spPr>
          <p:txBody>
            <a:bodyPr wrap="none" anchor="ctr"/>
            <a:lstStyle/>
            <a:p>
              <a:endParaRPr lang="en-US"/>
            </a:p>
          </p:txBody>
        </p:sp>
      </p:grpSp>
    </p:spTree>
    <p:extLst>
      <p:ext uri="{BB962C8B-B14F-4D97-AF65-F5344CB8AC3E}">
        <p14:creationId xmlns:p14="http://schemas.microsoft.com/office/powerpoint/2010/main" val="114666038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itle 5"/>
          <p:cNvSpPr>
            <a:spLocks noGrp="1"/>
          </p:cNvSpPr>
          <p:nvPr>
            <p:ph type="title"/>
          </p:nvPr>
        </p:nvSpPr>
        <p:spPr/>
        <p:txBody>
          <a:bodyPr/>
          <a:lstStyle/>
          <a:p>
            <a:r>
              <a:rPr lang="en-US" smtClean="0"/>
              <a:t>Cơ sở dữ liệu</a:t>
            </a:r>
          </a:p>
        </p:txBody>
      </p:sp>
      <p:sp>
        <p:nvSpPr>
          <p:cNvPr id="13314" name="Content Placeholder 6"/>
          <p:cNvSpPr>
            <a:spLocks noGrp="1"/>
          </p:cNvSpPr>
          <p:nvPr>
            <p:ph idx="1"/>
          </p:nvPr>
        </p:nvSpPr>
        <p:spPr>
          <a:xfrm>
            <a:off x="457200" y="1143000"/>
            <a:ext cx="8229600" cy="4876800"/>
          </a:xfrm>
        </p:spPr>
        <p:txBody>
          <a:bodyPr/>
          <a:lstStyle/>
          <a:p>
            <a:pPr>
              <a:lnSpc>
                <a:spcPct val="150000"/>
              </a:lnSpc>
              <a:buFontTx/>
              <a:buBlip>
                <a:blip r:embed="rId2"/>
              </a:buBlip>
            </a:pPr>
            <a:r>
              <a:rPr lang="en-US" sz="2400" smtClean="0">
                <a:solidFill>
                  <a:srgbClr val="953735"/>
                </a:solidFill>
              </a:rPr>
              <a:t>CSDL </a:t>
            </a:r>
            <a:r>
              <a:rPr lang="en-US" sz="2400" err="1" smtClean="0">
                <a:solidFill>
                  <a:srgbClr val="953735"/>
                </a:solidFill>
              </a:rPr>
              <a:t>được</a:t>
            </a:r>
            <a:r>
              <a:rPr lang="en-US" sz="2400" smtClean="0">
                <a:solidFill>
                  <a:srgbClr val="953735"/>
                </a:solidFill>
              </a:rPr>
              <a:t> </a:t>
            </a:r>
            <a:r>
              <a:rPr lang="en-US" sz="2400" err="1" smtClean="0">
                <a:solidFill>
                  <a:srgbClr val="953735"/>
                </a:solidFill>
              </a:rPr>
              <a:t>tổ</a:t>
            </a:r>
            <a:r>
              <a:rPr lang="en-US" sz="2400" smtClean="0">
                <a:solidFill>
                  <a:srgbClr val="953735"/>
                </a:solidFill>
              </a:rPr>
              <a:t> </a:t>
            </a:r>
            <a:r>
              <a:rPr lang="en-US" sz="2400" err="1" smtClean="0">
                <a:solidFill>
                  <a:srgbClr val="953735"/>
                </a:solidFill>
              </a:rPr>
              <a:t>chức</a:t>
            </a:r>
            <a:r>
              <a:rPr lang="en-US" sz="2400" smtClean="0">
                <a:solidFill>
                  <a:srgbClr val="953735"/>
                </a:solidFill>
              </a:rPr>
              <a:t> </a:t>
            </a:r>
            <a:r>
              <a:rPr lang="en-US" sz="2400" err="1" smtClean="0">
                <a:solidFill>
                  <a:srgbClr val="953735"/>
                </a:solidFill>
              </a:rPr>
              <a:t>có</a:t>
            </a:r>
            <a:r>
              <a:rPr lang="en-US" sz="2400" smtClean="0">
                <a:solidFill>
                  <a:srgbClr val="953735"/>
                </a:solidFill>
              </a:rPr>
              <a:t> </a:t>
            </a:r>
            <a:r>
              <a:rPr lang="en-US" sz="2400" err="1" smtClean="0">
                <a:solidFill>
                  <a:srgbClr val="953735"/>
                </a:solidFill>
              </a:rPr>
              <a:t>cấu</a:t>
            </a:r>
            <a:r>
              <a:rPr lang="en-US" sz="2400" smtClean="0">
                <a:solidFill>
                  <a:srgbClr val="953735"/>
                </a:solidFill>
              </a:rPr>
              <a:t> </a:t>
            </a:r>
            <a:r>
              <a:rPr lang="en-US" sz="2400" err="1" smtClean="0">
                <a:solidFill>
                  <a:srgbClr val="953735"/>
                </a:solidFill>
              </a:rPr>
              <a:t>trúc</a:t>
            </a:r>
            <a:r>
              <a:rPr lang="en-US" sz="2400" smtClean="0">
                <a:solidFill>
                  <a:srgbClr val="953735"/>
                </a:solidFill>
              </a:rPr>
              <a:t>: </a:t>
            </a:r>
          </a:p>
          <a:p>
            <a:pPr lvl="1">
              <a:lnSpc>
                <a:spcPct val="150000"/>
              </a:lnSpc>
              <a:buFontTx/>
              <a:buBlip>
                <a:blip r:embed="rId3"/>
              </a:buBlip>
            </a:pPr>
            <a:r>
              <a:rPr lang="en-US" sz="2000" err="1" smtClean="0"/>
              <a:t>Các</a:t>
            </a:r>
            <a:r>
              <a:rPr lang="en-US" sz="2000" smtClean="0"/>
              <a:t> </a:t>
            </a:r>
            <a:r>
              <a:rPr lang="en-US" sz="2000" err="1" smtClean="0"/>
              <a:t>dữ</a:t>
            </a:r>
            <a:r>
              <a:rPr lang="en-US" sz="2000" smtClean="0"/>
              <a:t> </a:t>
            </a:r>
            <a:r>
              <a:rPr lang="en-US" sz="2000" err="1" smtClean="0"/>
              <a:t>liệu</a:t>
            </a:r>
            <a:r>
              <a:rPr lang="en-US" sz="2000" smtClean="0"/>
              <a:t> </a:t>
            </a:r>
            <a:r>
              <a:rPr lang="en-US" sz="2000" err="1" smtClean="0"/>
              <a:t>được</a:t>
            </a:r>
            <a:r>
              <a:rPr lang="en-US" sz="2000" smtClean="0"/>
              <a:t> </a:t>
            </a:r>
            <a:r>
              <a:rPr lang="en-US" sz="2000" err="1" smtClean="0"/>
              <a:t>lưu</a:t>
            </a:r>
            <a:r>
              <a:rPr lang="en-US" sz="2000" smtClean="0"/>
              <a:t> </a:t>
            </a:r>
            <a:r>
              <a:rPr lang="en-US" sz="2000" err="1" smtClean="0"/>
              <a:t>trữ</a:t>
            </a:r>
            <a:r>
              <a:rPr lang="en-US" sz="2000" smtClean="0"/>
              <a:t> </a:t>
            </a:r>
            <a:r>
              <a:rPr lang="en-US" sz="2000" err="1" smtClean="0"/>
              <a:t>có</a:t>
            </a:r>
            <a:r>
              <a:rPr lang="en-US" sz="2000" smtClean="0"/>
              <a:t> </a:t>
            </a:r>
            <a:r>
              <a:rPr lang="en-US" sz="2000" err="1" smtClean="0"/>
              <a:t>cấu</a:t>
            </a:r>
            <a:r>
              <a:rPr lang="en-US" sz="2000" smtClean="0"/>
              <a:t> </a:t>
            </a:r>
            <a:r>
              <a:rPr lang="en-US" sz="2000" err="1" smtClean="0"/>
              <a:t>trúc</a:t>
            </a:r>
            <a:r>
              <a:rPr lang="en-US" sz="2000" smtClean="0"/>
              <a:t> </a:t>
            </a:r>
            <a:r>
              <a:rPr lang="en-US" sz="2000" err="1" smtClean="0"/>
              <a:t>thành</a:t>
            </a:r>
            <a:r>
              <a:rPr lang="en-US" sz="2000" smtClean="0"/>
              <a:t> </a:t>
            </a:r>
            <a:r>
              <a:rPr lang="en-US" sz="2000" err="1" smtClean="0"/>
              <a:t>các</a:t>
            </a:r>
            <a:r>
              <a:rPr lang="en-US" sz="2000" smtClean="0"/>
              <a:t> </a:t>
            </a:r>
            <a:r>
              <a:rPr lang="en-US" sz="2000" err="1" smtClean="0"/>
              <a:t>bản</a:t>
            </a:r>
            <a:r>
              <a:rPr lang="en-US" sz="2000" smtClean="0"/>
              <a:t> </a:t>
            </a:r>
            <a:r>
              <a:rPr lang="en-US" sz="2000" err="1" smtClean="0"/>
              <a:t>ghi</a:t>
            </a:r>
            <a:r>
              <a:rPr lang="en-US" sz="2000" smtClean="0"/>
              <a:t> (record), </a:t>
            </a:r>
            <a:r>
              <a:rPr lang="en-US" sz="2000" err="1" smtClean="0"/>
              <a:t>các</a:t>
            </a:r>
            <a:r>
              <a:rPr lang="en-US" sz="2000" smtClean="0"/>
              <a:t> </a:t>
            </a:r>
            <a:r>
              <a:rPr lang="en-US" sz="2000" err="1" smtClean="0"/>
              <a:t>trường</a:t>
            </a:r>
            <a:r>
              <a:rPr lang="en-US" sz="2000" smtClean="0"/>
              <a:t> </a:t>
            </a:r>
            <a:r>
              <a:rPr lang="en-US" sz="2000" err="1" smtClean="0"/>
              <a:t>dữ</a:t>
            </a:r>
            <a:r>
              <a:rPr lang="en-US" sz="2000" smtClean="0"/>
              <a:t> </a:t>
            </a:r>
            <a:r>
              <a:rPr lang="en-US" sz="2000" err="1" smtClean="0"/>
              <a:t>liệu</a:t>
            </a:r>
            <a:r>
              <a:rPr lang="en-US" sz="2000" smtClean="0"/>
              <a:t> (field).</a:t>
            </a:r>
          </a:p>
          <a:p>
            <a:pPr lvl="1">
              <a:lnSpc>
                <a:spcPct val="150000"/>
              </a:lnSpc>
              <a:buFontTx/>
              <a:buBlip>
                <a:blip r:embed="rId3"/>
              </a:buBlip>
            </a:pPr>
            <a:r>
              <a:rPr lang="en-US" sz="2000" err="1" smtClean="0"/>
              <a:t>Các</a:t>
            </a:r>
            <a:r>
              <a:rPr lang="en-US" sz="2000" smtClean="0"/>
              <a:t> </a:t>
            </a:r>
            <a:r>
              <a:rPr lang="en-US" sz="2000" err="1" smtClean="0"/>
              <a:t>dữ</a:t>
            </a:r>
            <a:r>
              <a:rPr lang="en-US" sz="2000" smtClean="0"/>
              <a:t> </a:t>
            </a:r>
            <a:r>
              <a:rPr lang="en-US" sz="2000" err="1" smtClean="0"/>
              <a:t>liệu</a:t>
            </a:r>
            <a:r>
              <a:rPr lang="en-US" sz="2000" smtClean="0"/>
              <a:t> </a:t>
            </a:r>
            <a:r>
              <a:rPr lang="en-US" sz="2000" err="1" smtClean="0"/>
              <a:t>lưu</a:t>
            </a:r>
            <a:r>
              <a:rPr lang="en-US" sz="2000" smtClean="0"/>
              <a:t> </a:t>
            </a:r>
            <a:r>
              <a:rPr lang="en-US" sz="2000" err="1" smtClean="0"/>
              <a:t>trữ</a:t>
            </a:r>
            <a:r>
              <a:rPr lang="en-US" sz="2000" smtClean="0"/>
              <a:t> </a:t>
            </a:r>
            <a:r>
              <a:rPr lang="en-US" sz="2000" err="1" smtClean="0"/>
              <a:t>có</a:t>
            </a:r>
            <a:r>
              <a:rPr lang="en-US" sz="2000" smtClean="0"/>
              <a:t> </a:t>
            </a:r>
            <a:r>
              <a:rPr lang="en-US" sz="2000" err="1" smtClean="0"/>
              <a:t>mối</a:t>
            </a:r>
            <a:r>
              <a:rPr lang="en-US" sz="2000" smtClean="0"/>
              <a:t> </a:t>
            </a:r>
            <a:r>
              <a:rPr lang="en-US" sz="2000" err="1" smtClean="0"/>
              <a:t>quan</a:t>
            </a:r>
            <a:r>
              <a:rPr lang="en-US" sz="2000" smtClean="0"/>
              <a:t> </a:t>
            </a:r>
            <a:r>
              <a:rPr lang="en-US" sz="2000" err="1" smtClean="0"/>
              <a:t>hệ</a:t>
            </a:r>
            <a:r>
              <a:rPr lang="en-US" sz="2000" smtClean="0"/>
              <a:t> (</a:t>
            </a:r>
            <a:r>
              <a:rPr lang="en-US" sz="2000" smtClean="0">
                <a:solidFill>
                  <a:srgbClr val="FF0000"/>
                </a:solidFill>
              </a:rPr>
              <a:t>relation</a:t>
            </a:r>
            <a:r>
              <a:rPr lang="en-US" sz="2000" smtClean="0"/>
              <a:t>) </a:t>
            </a:r>
            <a:r>
              <a:rPr lang="en-US" sz="2000" err="1" smtClean="0"/>
              <a:t>với</a:t>
            </a:r>
            <a:r>
              <a:rPr lang="en-US" sz="2000" smtClean="0"/>
              <a:t> </a:t>
            </a:r>
            <a:r>
              <a:rPr lang="en-US" sz="2000" err="1" smtClean="0"/>
              <a:t>nhau</a:t>
            </a:r>
            <a:r>
              <a:rPr lang="en-US" sz="2000" smtClean="0"/>
              <a:t>.</a:t>
            </a:r>
          </a:p>
          <a:p>
            <a:pPr>
              <a:lnSpc>
                <a:spcPct val="150000"/>
              </a:lnSpc>
              <a:buFontTx/>
              <a:buBlip>
                <a:blip r:embed="rId2"/>
              </a:buBlip>
            </a:pPr>
            <a:r>
              <a:rPr lang="en-US" sz="2400" err="1" smtClean="0">
                <a:solidFill>
                  <a:srgbClr val="953735"/>
                </a:solidFill>
              </a:rPr>
              <a:t>Khả</a:t>
            </a:r>
            <a:r>
              <a:rPr lang="en-US" sz="2400" smtClean="0">
                <a:solidFill>
                  <a:srgbClr val="953735"/>
                </a:solidFill>
              </a:rPr>
              <a:t> </a:t>
            </a:r>
            <a:r>
              <a:rPr lang="en-US" sz="2400" err="1" smtClean="0">
                <a:solidFill>
                  <a:srgbClr val="953735"/>
                </a:solidFill>
              </a:rPr>
              <a:t>năng</a:t>
            </a:r>
            <a:r>
              <a:rPr lang="en-US" sz="2400" smtClean="0">
                <a:solidFill>
                  <a:srgbClr val="953735"/>
                </a:solidFill>
              </a:rPr>
              <a:t> </a:t>
            </a:r>
            <a:r>
              <a:rPr lang="en-US" sz="2400" err="1" smtClean="0">
                <a:solidFill>
                  <a:srgbClr val="953735"/>
                </a:solidFill>
              </a:rPr>
              <a:t>truy</a:t>
            </a:r>
            <a:r>
              <a:rPr lang="en-US" sz="2400" smtClean="0">
                <a:solidFill>
                  <a:srgbClr val="953735"/>
                </a:solidFill>
              </a:rPr>
              <a:t> </a:t>
            </a:r>
            <a:r>
              <a:rPr lang="en-US" sz="2400" err="1" smtClean="0">
                <a:solidFill>
                  <a:srgbClr val="953735"/>
                </a:solidFill>
              </a:rPr>
              <a:t>xuất</a:t>
            </a:r>
            <a:r>
              <a:rPr lang="en-US" sz="2400" smtClean="0">
                <a:solidFill>
                  <a:srgbClr val="953735"/>
                </a:solidFill>
              </a:rPr>
              <a:t> </a:t>
            </a:r>
            <a:r>
              <a:rPr lang="en-US" sz="2400" err="1" smtClean="0">
                <a:solidFill>
                  <a:srgbClr val="953735"/>
                </a:solidFill>
              </a:rPr>
              <a:t>thông</a:t>
            </a:r>
            <a:r>
              <a:rPr lang="en-US" sz="2400" smtClean="0">
                <a:solidFill>
                  <a:srgbClr val="953735"/>
                </a:solidFill>
              </a:rPr>
              <a:t> tin </a:t>
            </a:r>
            <a:r>
              <a:rPr lang="en-US" sz="2400" err="1" smtClean="0">
                <a:solidFill>
                  <a:srgbClr val="953735"/>
                </a:solidFill>
              </a:rPr>
              <a:t>từ</a:t>
            </a:r>
            <a:r>
              <a:rPr lang="en-US" sz="2400" smtClean="0">
                <a:solidFill>
                  <a:srgbClr val="953735"/>
                </a:solidFill>
              </a:rPr>
              <a:t> CSDL:</a:t>
            </a:r>
          </a:p>
          <a:p>
            <a:pPr lvl="1">
              <a:lnSpc>
                <a:spcPct val="150000"/>
              </a:lnSpc>
              <a:buFontTx/>
              <a:buBlip>
                <a:blip r:embed="rId3"/>
              </a:buBlip>
            </a:pPr>
            <a:r>
              <a:rPr lang="en-US" sz="2000" smtClean="0"/>
              <a:t>CSDL </a:t>
            </a:r>
            <a:r>
              <a:rPr lang="en-US" sz="2000" err="1" smtClean="0"/>
              <a:t>được</a:t>
            </a:r>
            <a:r>
              <a:rPr lang="en-US" sz="2000" smtClean="0"/>
              <a:t> </a:t>
            </a:r>
            <a:r>
              <a:rPr lang="en-US" sz="2000" err="1" smtClean="0"/>
              <a:t>cấu</a:t>
            </a:r>
            <a:r>
              <a:rPr lang="en-US" sz="2000" smtClean="0"/>
              <a:t> </a:t>
            </a:r>
            <a:r>
              <a:rPr lang="en-US" sz="2000" err="1" smtClean="0"/>
              <a:t>trúc</a:t>
            </a:r>
            <a:r>
              <a:rPr lang="en-US" sz="2000" smtClean="0"/>
              <a:t> </a:t>
            </a:r>
            <a:r>
              <a:rPr lang="en-US" sz="2000" err="1" smtClean="0"/>
              <a:t>để</a:t>
            </a:r>
            <a:r>
              <a:rPr lang="en-US" sz="2000" smtClean="0"/>
              <a:t> </a:t>
            </a:r>
            <a:r>
              <a:rPr lang="en-US" sz="2000" err="1" smtClean="0"/>
              <a:t>dễ</a:t>
            </a:r>
            <a:r>
              <a:rPr lang="en-US" sz="2000" smtClean="0"/>
              <a:t> </a:t>
            </a:r>
            <a:r>
              <a:rPr lang="en-US" sz="2000" err="1" smtClean="0"/>
              <a:t>dàng</a:t>
            </a:r>
            <a:r>
              <a:rPr lang="en-US" sz="2000" smtClean="0"/>
              <a:t> </a:t>
            </a:r>
            <a:r>
              <a:rPr lang="en-US" sz="2000" err="1" smtClean="0"/>
              <a:t>truy</a:t>
            </a:r>
            <a:r>
              <a:rPr lang="en-US" sz="2000" smtClean="0"/>
              <a:t> </a:t>
            </a:r>
            <a:r>
              <a:rPr lang="en-US" sz="2000" err="1" smtClean="0"/>
              <a:t>cập</a:t>
            </a:r>
            <a:r>
              <a:rPr lang="en-US" sz="2000" smtClean="0"/>
              <a:t>, </a:t>
            </a:r>
            <a:r>
              <a:rPr lang="en-US" sz="2000" err="1" smtClean="0"/>
              <a:t>quản</a:t>
            </a:r>
            <a:r>
              <a:rPr lang="en-US" sz="2000" smtClean="0"/>
              <a:t> </a:t>
            </a:r>
            <a:r>
              <a:rPr lang="en-US" sz="2000" err="1" smtClean="0"/>
              <a:t>lý</a:t>
            </a:r>
            <a:r>
              <a:rPr lang="en-US" sz="2000" smtClean="0"/>
              <a:t> </a:t>
            </a:r>
            <a:r>
              <a:rPr lang="en-US" sz="2000" err="1" smtClean="0"/>
              <a:t>và</a:t>
            </a:r>
            <a:r>
              <a:rPr lang="en-US" sz="2000" smtClean="0"/>
              <a:t> </a:t>
            </a:r>
            <a:r>
              <a:rPr lang="en-US" sz="2000" err="1" smtClean="0"/>
              <a:t>cập</a:t>
            </a:r>
            <a:r>
              <a:rPr lang="en-US" sz="2000" smtClean="0"/>
              <a:t> </a:t>
            </a:r>
            <a:r>
              <a:rPr lang="en-US" sz="2000" err="1" smtClean="0"/>
              <a:t>nhật</a:t>
            </a:r>
            <a:endParaRPr lang="en-US" sz="2000" smtClean="0"/>
          </a:p>
          <a:p>
            <a:pPr>
              <a:lnSpc>
                <a:spcPct val="150000"/>
              </a:lnSpc>
              <a:buFontTx/>
              <a:buNone/>
            </a:pPr>
            <a:r>
              <a:rPr lang="en-US" sz="2400" smtClean="0">
                <a:solidFill>
                  <a:srgbClr val="953735"/>
                </a:solidFill>
                <a:sym typeface="Wingdings" pitchFamily="2" charset="2"/>
              </a:rPr>
              <a:t> </a:t>
            </a:r>
            <a:r>
              <a:rPr lang="en-US" sz="2400" err="1" smtClean="0">
                <a:solidFill>
                  <a:srgbClr val="953735"/>
                </a:solidFill>
                <a:sym typeface="Wingdings" pitchFamily="2" charset="2"/>
              </a:rPr>
              <a:t>Cần</a:t>
            </a:r>
            <a:r>
              <a:rPr lang="en-US" sz="2400" smtClean="0">
                <a:solidFill>
                  <a:srgbClr val="953735"/>
                </a:solidFill>
                <a:sym typeface="Wingdings" pitchFamily="2" charset="2"/>
              </a:rPr>
              <a:t> </a:t>
            </a:r>
            <a:r>
              <a:rPr lang="en-US" sz="2400" err="1" smtClean="0">
                <a:solidFill>
                  <a:srgbClr val="953735"/>
                </a:solidFill>
                <a:sym typeface="Wingdings" pitchFamily="2" charset="2"/>
              </a:rPr>
              <a:t>phải</a:t>
            </a:r>
            <a:r>
              <a:rPr lang="en-US" sz="2400" smtClean="0">
                <a:solidFill>
                  <a:srgbClr val="953735"/>
                </a:solidFill>
                <a:sym typeface="Wingdings" pitchFamily="2" charset="2"/>
              </a:rPr>
              <a:t> </a:t>
            </a:r>
            <a:r>
              <a:rPr lang="en-US" sz="2400" err="1" smtClean="0">
                <a:solidFill>
                  <a:srgbClr val="953735"/>
                </a:solidFill>
                <a:sym typeface="Wingdings" pitchFamily="2" charset="2"/>
              </a:rPr>
              <a:t>quản</a:t>
            </a:r>
            <a:r>
              <a:rPr lang="en-US" sz="2400" smtClean="0">
                <a:solidFill>
                  <a:srgbClr val="953735"/>
                </a:solidFill>
                <a:sym typeface="Wingdings" pitchFamily="2" charset="2"/>
              </a:rPr>
              <a:t> </a:t>
            </a:r>
            <a:r>
              <a:rPr lang="en-US" sz="2400" err="1" smtClean="0">
                <a:solidFill>
                  <a:srgbClr val="953735"/>
                </a:solidFill>
                <a:sym typeface="Wingdings" pitchFamily="2" charset="2"/>
              </a:rPr>
              <a:t>trị</a:t>
            </a:r>
            <a:r>
              <a:rPr lang="en-US" sz="2400" smtClean="0">
                <a:solidFill>
                  <a:srgbClr val="953735"/>
                </a:solidFill>
                <a:sym typeface="Wingdings" pitchFamily="2" charset="2"/>
              </a:rPr>
              <a:t> CSDL</a:t>
            </a:r>
            <a:endParaRPr lang="en-US" sz="2400" smtClean="0">
              <a:solidFill>
                <a:srgbClr val="953735"/>
              </a:solidFill>
            </a:endParaRPr>
          </a:p>
          <a:p>
            <a:pPr lvl="1">
              <a:lnSpc>
                <a:spcPct val="150000"/>
              </a:lnSpc>
              <a:buFontTx/>
              <a:buBlip>
                <a:blip r:embed="rId3"/>
              </a:buBlip>
            </a:pPr>
            <a:endParaRPr lang="en-US" sz="2000" smtClean="0"/>
          </a:p>
        </p:txBody>
      </p:sp>
      <p:sp>
        <p:nvSpPr>
          <p:cNvPr id="4" name="Footer Placeholder 3"/>
          <p:cNvSpPr>
            <a:spLocks noGrp="1"/>
          </p:cNvSpPr>
          <p:nvPr>
            <p:ph type="ftr" sz="quarter" idx="11"/>
          </p:nvPr>
        </p:nvSpPr>
        <p:spPr/>
        <p:txBody>
          <a:bodyPr/>
          <a:lstStyle/>
          <a:p>
            <a:pPr>
              <a:defRPr/>
            </a:pPr>
            <a:r>
              <a:rPr lang="en-US" dirty="0" err="1"/>
              <a:t>Bài</a:t>
            </a:r>
            <a:r>
              <a:rPr lang="vi-VN" dirty="0"/>
              <a:t> 1</a:t>
            </a:r>
            <a:r>
              <a:rPr lang="en-US" dirty="0"/>
              <a:t>: </a:t>
            </a:r>
            <a:r>
              <a:rPr lang="vi-VN" cap="all" dirty="0"/>
              <a:t>Tổng quan về </a:t>
            </a:r>
            <a:r>
              <a:rPr lang="en-US" cap="all" dirty="0"/>
              <a:t>CƠ SỞ DỮ LIỆU</a:t>
            </a:r>
          </a:p>
        </p:txBody>
      </p:sp>
      <p:sp>
        <p:nvSpPr>
          <p:cNvPr id="5" name="Slide Number Placeholder 4"/>
          <p:cNvSpPr>
            <a:spLocks noGrp="1"/>
          </p:cNvSpPr>
          <p:nvPr>
            <p:ph type="sldNum" sz="quarter" idx="12"/>
          </p:nvPr>
        </p:nvSpPr>
        <p:spPr/>
        <p:txBody>
          <a:bodyPr/>
          <a:lstStyle/>
          <a:p>
            <a:pPr>
              <a:defRPr/>
            </a:pPr>
            <a:fld id="{BB5B64CC-1B27-4442-B0D4-AF9F02994349}" type="slidenum">
              <a:rPr lang="en-US" smtClean="0"/>
              <a:pPr>
                <a:defRPr/>
              </a:pPr>
              <a:t>7</a:t>
            </a:fld>
            <a:endParaRPr lang="en-US"/>
          </a:p>
        </p:txBody>
      </p:sp>
    </p:spTree>
    <p:extLst>
      <p:ext uri="{BB962C8B-B14F-4D97-AF65-F5344CB8AC3E}">
        <p14:creationId xmlns:p14="http://schemas.microsoft.com/office/powerpoint/2010/main" val="2818664599"/>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itle 5"/>
          <p:cNvSpPr>
            <a:spLocks noGrp="1"/>
          </p:cNvSpPr>
          <p:nvPr>
            <p:ph type="title"/>
          </p:nvPr>
        </p:nvSpPr>
        <p:spPr>
          <a:xfrm>
            <a:off x="1295400" y="152400"/>
            <a:ext cx="7391400" cy="685800"/>
          </a:xfrm>
        </p:spPr>
        <p:txBody>
          <a:bodyPr/>
          <a:lstStyle/>
          <a:p>
            <a:r>
              <a:rPr lang="en-US" dirty="0" err="1" smtClean="0"/>
              <a:t>Dữ</a:t>
            </a:r>
            <a:r>
              <a:rPr lang="en-US" dirty="0" smtClean="0"/>
              <a:t> </a:t>
            </a:r>
            <a:r>
              <a:rPr lang="en-US" dirty="0" err="1" smtClean="0"/>
              <a:t>liệu</a:t>
            </a:r>
            <a:r>
              <a:rPr lang="en-US" dirty="0" smtClean="0"/>
              <a:t> </a:t>
            </a:r>
            <a:r>
              <a:rPr lang="en-US" dirty="0" err="1" smtClean="0"/>
              <a:t>và</a:t>
            </a:r>
            <a:r>
              <a:rPr lang="en-US" dirty="0" smtClean="0"/>
              <a:t> </a:t>
            </a:r>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r>
              <a:rPr lang="en-US" dirty="0" smtClean="0"/>
              <a:t> </a:t>
            </a:r>
          </a:p>
        </p:txBody>
      </p:sp>
      <p:sp>
        <p:nvSpPr>
          <p:cNvPr id="14338" name="Content Placeholder 6"/>
          <p:cNvSpPr>
            <a:spLocks noGrp="1"/>
          </p:cNvSpPr>
          <p:nvPr>
            <p:ph idx="1"/>
          </p:nvPr>
        </p:nvSpPr>
        <p:spPr>
          <a:xfrm>
            <a:off x="457200" y="1143000"/>
            <a:ext cx="2743200" cy="762000"/>
          </a:xfrm>
        </p:spPr>
        <p:txBody>
          <a:bodyPr/>
          <a:lstStyle/>
          <a:p>
            <a:pPr>
              <a:lnSpc>
                <a:spcPct val="150000"/>
              </a:lnSpc>
              <a:buFontTx/>
              <a:buBlip>
                <a:blip r:embed="rId3"/>
              </a:buBlip>
            </a:pPr>
            <a:r>
              <a:rPr lang="en-US" sz="2000" smtClean="0">
                <a:solidFill>
                  <a:srgbClr val="953735"/>
                </a:solidFill>
              </a:rPr>
              <a:t>Ví dụ một CSDL:</a:t>
            </a:r>
          </a:p>
        </p:txBody>
      </p:sp>
      <p:sp>
        <p:nvSpPr>
          <p:cNvPr id="4" name="Footer Placeholder 3"/>
          <p:cNvSpPr>
            <a:spLocks noGrp="1"/>
          </p:cNvSpPr>
          <p:nvPr>
            <p:ph type="ftr" sz="quarter" idx="11"/>
          </p:nvPr>
        </p:nvSpPr>
        <p:spPr/>
        <p:txBody>
          <a:bodyPr/>
          <a:lstStyle/>
          <a:p>
            <a:pPr>
              <a:defRPr/>
            </a:pPr>
            <a:r>
              <a:rPr lang="en-US" dirty="0" err="1"/>
              <a:t>Bài</a:t>
            </a:r>
            <a:r>
              <a:rPr lang="vi-VN" dirty="0"/>
              <a:t> 1</a:t>
            </a:r>
            <a:r>
              <a:rPr lang="en-US" dirty="0"/>
              <a:t>: </a:t>
            </a:r>
            <a:r>
              <a:rPr lang="vi-VN" cap="all" dirty="0"/>
              <a:t>Tổng quan về </a:t>
            </a:r>
            <a:r>
              <a:rPr lang="en-US" cap="all" dirty="0"/>
              <a:t>CƠ SỞ DỮ LIỆU</a:t>
            </a:r>
          </a:p>
        </p:txBody>
      </p:sp>
      <p:sp>
        <p:nvSpPr>
          <p:cNvPr id="5" name="Slide Number Placeholder 4"/>
          <p:cNvSpPr>
            <a:spLocks noGrp="1"/>
          </p:cNvSpPr>
          <p:nvPr>
            <p:ph type="sldNum" sz="quarter" idx="12"/>
          </p:nvPr>
        </p:nvSpPr>
        <p:spPr/>
        <p:txBody>
          <a:bodyPr/>
          <a:lstStyle/>
          <a:p>
            <a:pPr>
              <a:defRPr/>
            </a:pPr>
            <a:fld id="{90745C11-50AC-422A-9053-8B1AA6C877DF}" type="slidenum">
              <a:rPr lang="en-US" smtClean="0"/>
              <a:pPr>
                <a:defRPr/>
              </a:pPr>
              <a:t>8</a:t>
            </a:fld>
            <a:endParaRPr lang="en-US"/>
          </a:p>
        </p:txBody>
      </p:sp>
      <p:grpSp>
        <p:nvGrpSpPr>
          <p:cNvPr id="14342" name="Group 20"/>
          <p:cNvGrpSpPr>
            <a:grpSpLocks/>
          </p:cNvGrpSpPr>
          <p:nvPr/>
        </p:nvGrpSpPr>
        <p:grpSpPr bwMode="auto">
          <a:xfrm>
            <a:off x="1828800" y="1295400"/>
            <a:ext cx="6096000" cy="5029200"/>
            <a:chOff x="2286000" y="990600"/>
            <a:chExt cx="6319024" cy="5334000"/>
          </a:xfrm>
        </p:grpSpPr>
        <p:cxnSp>
          <p:nvCxnSpPr>
            <p:cNvPr id="10" name="Straight Arrow Connector 9"/>
            <p:cNvCxnSpPr/>
            <p:nvPr/>
          </p:nvCxnSpPr>
          <p:spPr>
            <a:xfrm rot="16200000" flipH="1">
              <a:off x="4033082" y="2507642"/>
              <a:ext cx="772824" cy="164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0800000" flipV="1">
              <a:off x="3429678" y="4725073"/>
              <a:ext cx="990639" cy="68527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4345" name="Picture 3" descr="C:\Users\ngapt\Desktop\images.jpg"/>
            <p:cNvPicPr>
              <a:picLocks noChangeAspect="1" noChangeArrowheads="1"/>
            </p:cNvPicPr>
            <p:nvPr/>
          </p:nvPicPr>
          <p:blipFill>
            <a:blip r:embed="rId4"/>
            <a:srcRect/>
            <a:stretch>
              <a:fillRect/>
            </a:stretch>
          </p:blipFill>
          <p:spPr bwMode="auto">
            <a:xfrm>
              <a:off x="3962400" y="990600"/>
              <a:ext cx="1295400" cy="1295400"/>
            </a:xfrm>
            <a:prstGeom prst="rect">
              <a:avLst/>
            </a:prstGeom>
            <a:noFill/>
            <a:ln w="9525">
              <a:noFill/>
              <a:miter lim="800000"/>
              <a:headEnd/>
              <a:tailEnd/>
            </a:ln>
          </p:spPr>
        </p:pic>
        <p:sp>
          <p:nvSpPr>
            <p:cNvPr id="19" name="Flowchart: Magnetic Disk 18"/>
            <p:cNvSpPr/>
            <p:nvPr/>
          </p:nvSpPr>
          <p:spPr>
            <a:xfrm>
              <a:off x="2819168" y="2894879"/>
              <a:ext cx="3809517" cy="1830195"/>
            </a:xfrm>
            <a:prstGeom prst="flowChartMagneticDisk">
              <a:avLst/>
            </a:prstGeom>
            <a:solidFill>
              <a:schemeClr val="accent3">
                <a:lumMod val="60000"/>
                <a:lumOff val="4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err="1">
                  <a:solidFill>
                    <a:schemeClr val="tx1"/>
                  </a:solidFill>
                </a:rPr>
                <a:t>Kho</a:t>
              </a:r>
              <a:r>
                <a:rPr lang="en-US">
                  <a:solidFill>
                    <a:schemeClr val="tx1"/>
                  </a:solidFill>
                </a:rPr>
                <a:t> </a:t>
              </a:r>
              <a:r>
                <a:rPr lang="en-US" err="1">
                  <a:solidFill>
                    <a:schemeClr val="tx1"/>
                  </a:solidFill>
                </a:rPr>
                <a:t>dữ</a:t>
              </a:r>
              <a:r>
                <a:rPr lang="en-US">
                  <a:solidFill>
                    <a:schemeClr val="tx1"/>
                  </a:solidFill>
                </a:rPr>
                <a:t> </a:t>
              </a:r>
              <a:r>
                <a:rPr lang="en-US" err="1">
                  <a:solidFill>
                    <a:schemeClr val="tx1"/>
                  </a:solidFill>
                </a:rPr>
                <a:t>liệu</a:t>
              </a:r>
              <a:r>
                <a:rPr lang="en-US">
                  <a:solidFill>
                    <a:schemeClr val="tx1"/>
                  </a:solidFill>
                </a:rPr>
                <a:t> </a:t>
              </a:r>
              <a:r>
                <a:rPr lang="en-US" err="1">
                  <a:solidFill>
                    <a:schemeClr val="tx1"/>
                  </a:solidFill>
                </a:rPr>
                <a:t>về</a:t>
              </a:r>
              <a:r>
                <a:rPr lang="en-US">
                  <a:solidFill>
                    <a:schemeClr val="tx1"/>
                  </a:solidFill>
                </a:rPr>
                <a:t> </a:t>
              </a:r>
              <a:r>
                <a:rPr lang="en-US" err="1">
                  <a:solidFill>
                    <a:schemeClr val="tx1"/>
                  </a:solidFill>
                </a:rPr>
                <a:t>từng</a:t>
              </a:r>
              <a:r>
                <a:rPr lang="en-US">
                  <a:solidFill>
                    <a:schemeClr val="tx1"/>
                  </a:solidFill>
                </a:rPr>
                <a:t> </a:t>
              </a:r>
              <a:r>
                <a:rPr lang="en-US" err="1">
                  <a:solidFill>
                    <a:schemeClr val="tx1"/>
                  </a:solidFill>
                </a:rPr>
                <a:t>cuốn</a:t>
              </a:r>
              <a:r>
                <a:rPr lang="en-US">
                  <a:solidFill>
                    <a:schemeClr val="tx1"/>
                  </a:solidFill>
                </a:rPr>
                <a:t> </a:t>
              </a:r>
              <a:r>
                <a:rPr lang="en-US" err="1">
                  <a:solidFill>
                    <a:schemeClr val="tx1"/>
                  </a:solidFill>
                </a:rPr>
                <a:t>sách</a:t>
              </a:r>
              <a:r>
                <a:rPr lang="en-US">
                  <a:solidFill>
                    <a:schemeClr val="tx1"/>
                  </a:solidFill>
                </a:rPr>
                <a:t> </a:t>
              </a:r>
              <a:r>
                <a:rPr lang="en-US" err="1">
                  <a:solidFill>
                    <a:schemeClr val="tx1"/>
                  </a:solidFill>
                </a:rPr>
                <a:t>gồm</a:t>
              </a:r>
              <a:r>
                <a:rPr lang="en-US">
                  <a:solidFill>
                    <a:schemeClr val="tx1"/>
                  </a:solidFill>
                </a:rPr>
                <a:t>: </a:t>
              </a:r>
            </a:p>
            <a:p>
              <a:pPr lvl="3">
                <a:buFontTx/>
                <a:buChar char="-"/>
                <a:defRPr/>
              </a:pPr>
              <a:r>
                <a:rPr lang="en-US">
                  <a:solidFill>
                    <a:schemeClr val="tx1"/>
                  </a:solidFill>
                </a:rPr>
                <a:t> </a:t>
              </a:r>
              <a:r>
                <a:rPr lang="en-US" sz="1600" err="1">
                  <a:solidFill>
                    <a:schemeClr val="tx1"/>
                  </a:solidFill>
                </a:rPr>
                <a:t>Tên</a:t>
              </a:r>
              <a:r>
                <a:rPr lang="en-US" sz="1600">
                  <a:solidFill>
                    <a:schemeClr val="tx1"/>
                  </a:solidFill>
                </a:rPr>
                <a:t> </a:t>
              </a:r>
              <a:r>
                <a:rPr lang="en-US" sz="1600" err="1">
                  <a:solidFill>
                    <a:schemeClr val="tx1"/>
                  </a:solidFill>
                </a:rPr>
                <a:t>sách</a:t>
              </a:r>
              <a:endParaRPr lang="en-US" sz="1600">
                <a:solidFill>
                  <a:schemeClr val="tx1"/>
                </a:solidFill>
              </a:endParaRPr>
            </a:p>
            <a:p>
              <a:pPr lvl="3">
                <a:buFontTx/>
                <a:buChar char="-"/>
                <a:defRPr/>
              </a:pPr>
              <a:r>
                <a:rPr lang="en-US" sz="1600">
                  <a:solidFill>
                    <a:schemeClr val="tx1"/>
                  </a:solidFill>
                </a:rPr>
                <a:t> </a:t>
              </a:r>
              <a:r>
                <a:rPr lang="en-US" sz="1600" err="1">
                  <a:solidFill>
                    <a:schemeClr val="tx1"/>
                  </a:solidFill>
                </a:rPr>
                <a:t>Tên</a:t>
              </a:r>
              <a:r>
                <a:rPr lang="en-US" sz="1600">
                  <a:solidFill>
                    <a:schemeClr val="tx1"/>
                  </a:solidFill>
                </a:rPr>
                <a:t> </a:t>
              </a:r>
              <a:r>
                <a:rPr lang="en-US" sz="1600" err="1">
                  <a:solidFill>
                    <a:schemeClr val="tx1"/>
                  </a:solidFill>
                </a:rPr>
                <a:t>tác</a:t>
              </a:r>
              <a:r>
                <a:rPr lang="en-US" sz="1600">
                  <a:solidFill>
                    <a:schemeClr val="tx1"/>
                  </a:solidFill>
                </a:rPr>
                <a:t> </a:t>
              </a:r>
              <a:r>
                <a:rPr lang="en-US" sz="1600" err="1">
                  <a:solidFill>
                    <a:schemeClr val="tx1"/>
                  </a:solidFill>
                </a:rPr>
                <a:t>giả</a:t>
              </a:r>
              <a:endParaRPr lang="en-US" sz="1600">
                <a:solidFill>
                  <a:schemeClr val="tx1"/>
                </a:solidFill>
              </a:endParaRPr>
            </a:p>
            <a:p>
              <a:pPr lvl="3">
                <a:buFontTx/>
                <a:buChar char="-"/>
                <a:defRPr/>
              </a:pPr>
              <a:r>
                <a:rPr lang="en-US" sz="1600">
                  <a:solidFill>
                    <a:schemeClr val="tx1"/>
                  </a:solidFill>
                </a:rPr>
                <a:t> </a:t>
              </a:r>
              <a:r>
                <a:rPr lang="en-US" sz="1600" err="1">
                  <a:solidFill>
                    <a:schemeClr val="tx1"/>
                  </a:solidFill>
                </a:rPr>
                <a:t>Nhà</a:t>
              </a:r>
              <a:r>
                <a:rPr lang="en-US" sz="1600">
                  <a:solidFill>
                    <a:schemeClr val="tx1"/>
                  </a:solidFill>
                </a:rPr>
                <a:t> </a:t>
              </a:r>
              <a:r>
                <a:rPr lang="en-US" sz="1600" err="1">
                  <a:solidFill>
                    <a:schemeClr val="tx1"/>
                  </a:solidFill>
                </a:rPr>
                <a:t>xuất</a:t>
              </a:r>
              <a:r>
                <a:rPr lang="en-US" sz="1600">
                  <a:solidFill>
                    <a:schemeClr val="tx1"/>
                  </a:solidFill>
                </a:rPr>
                <a:t> </a:t>
              </a:r>
              <a:r>
                <a:rPr lang="en-US" sz="1600" err="1">
                  <a:solidFill>
                    <a:schemeClr val="tx1"/>
                  </a:solidFill>
                </a:rPr>
                <a:t>bản</a:t>
              </a:r>
              <a:endParaRPr lang="en-US" sz="1600">
                <a:solidFill>
                  <a:schemeClr val="tx1"/>
                </a:solidFill>
              </a:endParaRPr>
            </a:p>
            <a:p>
              <a:pPr lvl="3">
                <a:buFontTx/>
                <a:buChar char="-"/>
                <a:defRPr/>
              </a:pPr>
              <a:r>
                <a:rPr lang="en-US" sz="1600">
                  <a:solidFill>
                    <a:schemeClr val="tx1"/>
                  </a:solidFill>
                </a:rPr>
                <a:t> </a:t>
              </a:r>
              <a:r>
                <a:rPr lang="en-US" sz="1600" err="1">
                  <a:solidFill>
                    <a:schemeClr val="tx1"/>
                  </a:solidFill>
                </a:rPr>
                <a:t>Năm</a:t>
              </a:r>
              <a:r>
                <a:rPr lang="en-US" sz="1600">
                  <a:solidFill>
                    <a:schemeClr val="tx1"/>
                  </a:solidFill>
                </a:rPr>
                <a:t> </a:t>
              </a:r>
              <a:r>
                <a:rPr lang="en-US" sz="1600" err="1">
                  <a:solidFill>
                    <a:schemeClr val="tx1"/>
                  </a:solidFill>
                </a:rPr>
                <a:t>xuất</a:t>
              </a:r>
              <a:r>
                <a:rPr lang="en-US" sz="1600">
                  <a:solidFill>
                    <a:schemeClr val="tx1"/>
                  </a:solidFill>
                </a:rPr>
                <a:t> </a:t>
              </a:r>
              <a:r>
                <a:rPr lang="en-US" sz="1600" err="1">
                  <a:solidFill>
                    <a:schemeClr val="tx1"/>
                  </a:solidFill>
                </a:rPr>
                <a:t>bản</a:t>
              </a:r>
              <a:endParaRPr lang="en-US" sz="1600">
                <a:solidFill>
                  <a:schemeClr val="tx1"/>
                </a:solidFill>
              </a:endParaRPr>
            </a:p>
            <a:p>
              <a:pPr lvl="3">
                <a:buFontTx/>
                <a:buChar char="-"/>
                <a:defRPr/>
              </a:pPr>
              <a:r>
                <a:rPr lang="en-US" sz="1600">
                  <a:solidFill>
                    <a:schemeClr val="tx1"/>
                  </a:solidFill>
                </a:rPr>
                <a:t> </a:t>
              </a:r>
              <a:r>
                <a:rPr lang="en-US" sz="1600" err="1" smtClean="0">
                  <a:solidFill>
                    <a:schemeClr val="tx1"/>
                  </a:solidFill>
                </a:rPr>
                <a:t>Giá</a:t>
              </a:r>
              <a:r>
                <a:rPr lang="en-US" sz="1600">
                  <a:solidFill>
                    <a:schemeClr val="tx1"/>
                  </a:solidFill>
                </a:rPr>
                <a:t> </a:t>
              </a:r>
              <a:r>
                <a:rPr lang="en-US" sz="1600" err="1" smtClean="0">
                  <a:solidFill>
                    <a:schemeClr val="tx1"/>
                  </a:solidFill>
                </a:rPr>
                <a:t>bán</a:t>
              </a:r>
              <a:endParaRPr lang="en-US" sz="1600">
                <a:solidFill>
                  <a:schemeClr val="tx1"/>
                </a:solidFill>
              </a:endParaRPr>
            </a:p>
            <a:p>
              <a:pPr algn="ctr">
                <a:buFontTx/>
                <a:buChar char="-"/>
                <a:defRPr/>
              </a:pPr>
              <a:endParaRPr lang="en-US"/>
            </a:p>
          </p:txBody>
        </p:sp>
        <p:pic>
          <p:nvPicPr>
            <p:cNvPr id="14347" name="Picture 4" descr="C:\Users\ngapt\Desktop\images.jpg"/>
            <p:cNvPicPr>
              <a:picLocks noChangeAspect="1" noChangeArrowheads="1"/>
            </p:cNvPicPr>
            <p:nvPr/>
          </p:nvPicPr>
          <p:blipFill>
            <a:blip r:embed="rId5"/>
            <a:srcRect/>
            <a:stretch>
              <a:fillRect/>
            </a:stretch>
          </p:blipFill>
          <p:spPr bwMode="auto">
            <a:xfrm>
              <a:off x="2286000" y="5257800"/>
              <a:ext cx="1066800" cy="1066800"/>
            </a:xfrm>
            <a:prstGeom prst="rect">
              <a:avLst/>
            </a:prstGeom>
            <a:noFill/>
            <a:ln w="9525">
              <a:noFill/>
              <a:miter lim="800000"/>
              <a:headEnd/>
              <a:tailEnd/>
            </a:ln>
          </p:spPr>
        </p:pic>
        <p:pic>
          <p:nvPicPr>
            <p:cNvPr id="14348" name="Picture 5" descr="C:\Users\ngapt\Desktop\sac.jpg"/>
            <p:cNvPicPr>
              <a:picLocks noChangeAspect="1" noChangeArrowheads="1"/>
            </p:cNvPicPr>
            <p:nvPr/>
          </p:nvPicPr>
          <p:blipFill>
            <a:blip r:embed="rId6"/>
            <a:srcRect/>
            <a:stretch>
              <a:fillRect/>
            </a:stretch>
          </p:blipFill>
          <p:spPr bwMode="auto">
            <a:xfrm>
              <a:off x="5257800" y="5364163"/>
              <a:ext cx="844550" cy="884237"/>
            </a:xfrm>
            <a:prstGeom prst="rect">
              <a:avLst/>
            </a:prstGeom>
            <a:noFill/>
            <a:ln w="9525">
              <a:noFill/>
              <a:miter lim="800000"/>
              <a:headEnd/>
              <a:tailEnd/>
            </a:ln>
          </p:spPr>
        </p:pic>
        <p:cxnSp>
          <p:nvCxnSpPr>
            <p:cNvPr id="25" name="Straight Arrow Connector 24"/>
            <p:cNvCxnSpPr/>
            <p:nvPr/>
          </p:nvCxnSpPr>
          <p:spPr>
            <a:xfrm>
              <a:off x="4420317" y="4725073"/>
              <a:ext cx="913296" cy="68527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ectangular Callout 14"/>
            <p:cNvSpPr/>
            <p:nvPr/>
          </p:nvSpPr>
          <p:spPr>
            <a:xfrm>
              <a:off x="6172858" y="1143818"/>
              <a:ext cx="1523806" cy="609504"/>
            </a:xfrm>
            <a:prstGeom prst="wedgeRectCallout">
              <a:avLst>
                <a:gd name="adj1" fmla="val -118469"/>
                <a:gd name="adj2" fmla="val 26294"/>
              </a:avLst>
            </a:prstGeom>
            <a:solidFill>
              <a:schemeClr val="accent5">
                <a:lumMod val="20000"/>
                <a:lumOff val="8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b="1" err="1">
                  <a:solidFill>
                    <a:srgbClr val="0000CC"/>
                  </a:solidFill>
                  <a:latin typeface="Tahoma" pitchFamily="34" charset="0"/>
                  <a:cs typeface="Tahoma" pitchFamily="34" charset="0"/>
                </a:rPr>
                <a:t>Dữ</a:t>
              </a:r>
              <a:r>
                <a:rPr lang="en-US" sz="1200" b="1">
                  <a:solidFill>
                    <a:srgbClr val="0000CC"/>
                  </a:solidFill>
                  <a:latin typeface="Tahoma" pitchFamily="34" charset="0"/>
                  <a:cs typeface="Tahoma" pitchFamily="34" charset="0"/>
                </a:rPr>
                <a:t> </a:t>
              </a:r>
              <a:r>
                <a:rPr lang="en-US" sz="1200" b="1" err="1">
                  <a:solidFill>
                    <a:srgbClr val="0000CC"/>
                  </a:solidFill>
                  <a:latin typeface="Tahoma" pitchFamily="34" charset="0"/>
                  <a:cs typeface="Tahoma" pitchFamily="34" charset="0"/>
                </a:rPr>
                <a:t>liệu</a:t>
              </a:r>
              <a:r>
                <a:rPr lang="en-US" sz="1200" b="1">
                  <a:solidFill>
                    <a:srgbClr val="0000CC"/>
                  </a:solidFill>
                  <a:latin typeface="Tahoma" pitchFamily="34" charset="0"/>
                  <a:cs typeface="Tahoma" pitchFamily="34" charset="0"/>
                </a:rPr>
                <a:t> </a:t>
              </a:r>
              <a:r>
                <a:rPr lang="en-US" sz="1200" b="1" err="1">
                  <a:solidFill>
                    <a:srgbClr val="0000CC"/>
                  </a:solidFill>
                  <a:latin typeface="Tahoma" pitchFamily="34" charset="0"/>
                  <a:cs typeface="Tahoma" pitchFamily="34" charset="0"/>
                </a:rPr>
                <a:t>là</a:t>
              </a:r>
              <a:r>
                <a:rPr lang="en-US" sz="1200" b="1">
                  <a:solidFill>
                    <a:srgbClr val="0000CC"/>
                  </a:solidFill>
                  <a:latin typeface="Tahoma" pitchFamily="34" charset="0"/>
                  <a:cs typeface="Tahoma" pitchFamily="34" charset="0"/>
                </a:rPr>
                <a:t> </a:t>
              </a:r>
              <a:r>
                <a:rPr lang="en-US" sz="1200" b="1" err="1">
                  <a:solidFill>
                    <a:srgbClr val="0000CC"/>
                  </a:solidFill>
                  <a:latin typeface="Tahoma" pitchFamily="34" charset="0"/>
                  <a:cs typeface="Tahoma" pitchFamily="34" charset="0"/>
                </a:rPr>
                <a:t>các</a:t>
              </a:r>
              <a:r>
                <a:rPr lang="en-US" sz="1200" b="1">
                  <a:solidFill>
                    <a:srgbClr val="0000CC"/>
                  </a:solidFill>
                  <a:latin typeface="Tahoma" pitchFamily="34" charset="0"/>
                  <a:cs typeface="Tahoma" pitchFamily="34" charset="0"/>
                </a:rPr>
                <a:t> </a:t>
              </a:r>
              <a:r>
                <a:rPr lang="en-US" sz="1200" b="1" err="1">
                  <a:solidFill>
                    <a:srgbClr val="0000CC"/>
                  </a:solidFill>
                  <a:latin typeface="Tahoma" pitchFamily="34" charset="0"/>
                  <a:cs typeface="Tahoma" pitchFamily="34" charset="0"/>
                </a:rPr>
                <a:t>cuốn</a:t>
              </a:r>
              <a:r>
                <a:rPr lang="en-US" sz="1200" b="1">
                  <a:solidFill>
                    <a:srgbClr val="0000CC"/>
                  </a:solidFill>
                  <a:latin typeface="Tahoma" pitchFamily="34" charset="0"/>
                  <a:cs typeface="Tahoma" pitchFamily="34" charset="0"/>
                </a:rPr>
                <a:t> </a:t>
              </a:r>
              <a:r>
                <a:rPr lang="en-US" sz="1200" b="1" err="1">
                  <a:solidFill>
                    <a:srgbClr val="0000CC"/>
                  </a:solidFill>
                  <a:latin typeface="Tahoma" pitchFamily="34" charset="0"/>
                  <a:cs typeface="Tahoma" pitchFamily="34" charset="0"/>
                </a:rPr>
                <a:t>sách</a:t>
              </a:r>
              <a:endParaRPr lang="en-US" sz="1200" b="1">
                <a:solidFill>
                  <a:srgbClr val="0000CC"/>
                </a:solidFill>
                <a:latin typeface="Tahoma" pitchFamily="34" charset="0"/>
                <a:cs typeface="Tahoma" pitchFamily="34" charset="0"/>
              </a:endParaRPr>
            </a:p>
          </p:txBody>
        </p:sp>
        <p:sp>
          <p:nvSpPr>
            <p:cNvPr id="16" name="Rectangular Callout 15"/>
            <p:cNvSpPr/>
            <p:nvPr/>
          </p:nvSpPr>
          <p:spPr>
            <a:xfrm>
              <a:off x="7390587" y="2894879"/>
              <a:ext cx="1143678" cy="991706"/>
            </a:xfrm>
            <a:prstGeom prst="wedgeRectCallout">
              <a:avLst>
                <a:gd name="adj1" fmla="val -118469"/>
                <a:gd name="adj2" fmla="val 26294"/>
              </a:avLst>
            </a:prstGeom>
            <a:solidFill>
              <a:schemeClr val="accent5">
                <a:lumMod val="20000"/>
                <a:lumOff val="8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a:solidFill>
                    <a:srgbClr val="0000FF"/>
                  </a:solidFill>
                  <a:latin typeface="Tahoma" pitchFamily="34" charset="0"/>
                  <a:cs typeface="Tahoma" pitchFamily="34" charset="0"/>
                </a:rPr>
                <a:t> </a:t>
              </a:r>
              <a:r>
                <a:rPr lang="en-US" sz="1200" b="1">
                  <a:solidFill>
                    <a:srgbClr val="0000FF"/>
                  </a:solidFill>
                  <a:latin typeface="Tahoma" pitchFamily="34" charset="0"/>
                  <a:cs typeface="Tahoma" pitchFamily="34" charset="0"/>
                </a:rPr>
                <a:t>CSDL </a:t>
              </a:r>
              <a:r>
                <a:rPr lang="en-US" sz="1200" b="1" err="1">
                  <a:solidFill>
                    <a:srgbClr val="0000FF"/>
                  </a:solidFill>
                  <a:latin typeface="Tahoma" pitchFamily="34" charset="0"/>
                  <a:cs typeface="Tahoma" pitchFamily="34" charset="0"/>
                </a:rPr>
                <a:t>lưu</a:t>
              </a:r>
              <a:r>
                <a:rPr lang="en-US" sz="1200" b="1">
                  <a:solidFill>
                    <a:srgbClr val="0000FF"/>
                  </a:solidFill>
                  <a:latin typeface="Tahoma" pitchFamily="34" charset="0"/>
                  <a:cs typeface="Tahoma" pitchFamily="34" charset="0"/>
                </a:rPr>
                <a:t> </a:t>
              </a:r>
              <a:r>
                <a:rPr lang="en-US" sz="1200" b="1" err="1">
                  <a:solidFill>
                    <a:srgbClr val="0000FF"/>
                  </a:solidFill>
                  <a:latin typeface="Tahoma" pitchFamily="34" charset="0"/>
                  <a:cs typeface="Tahoma" pitchFamily="34" charset="0"/>
                </a:rPr>
                <a:t>trữ</a:t>
              </a:r>
              <a:r>
                <a:rPr lang="en-US" sz="1200" b="1">
                  <a:solidFill>
                    <a:srgbClr val="0000FF"/>
                  </a:solidFill>
                  <a:latin typeface="Tahoma" pitchFamily="34" charset="0"/>
                  <a:cs typeface="Tahoma" pitchFamily="34" charset="0"/>
                </a:rPr>
                <a:t> </a:t>
              </a:r>
              <a:r>
                <a:rPr lang="en-US" sz="1200" b="1" err="1">
                  <a:solidFill>
                    <a:srgbClr val="0000FF"/>
                  </a:solidFill>
                  <a:latin typeface="Tahoma" pitchFamily="34" charset="0"/>
                  <a:cs typeface="Tahoma" pitchFamily="34" charset="0"/>
                </a:rPr>
                <a:t>thông</a:t>
              </a:r>
              <a:r>
                <a:rPr lang="en-US" sz="1200" b="1">
                  <a:solidFill>
                    <a:srgbClr val="0000FF"/>
                  </a:solidFill>
                  <a:latin typeface="Tahoma" pitchFamily="34" charset="0"/>
                  <a:cs typeface="Tahoma" pitchFamily="34" charset="0"/>
                </a:rPr>
                <a:t> tin </a:t>
              </a:r>
              <a:r>
                <a:rPr lang="en-US" sz="1200" b="1" err="1">
                  <a:solidFill>
                    <a:srgbClr val="0000FF"/>
                  </a:solidFill>
                  <a:latin typeface="Tahoma" pitchFamily="34" charset="0"/>
                  <a:cs typeface="Tahoma" pitchFamily="34" charset="0"/>
                </a:rPr>
                <a:t>các</a:t>
              </a:r>
              <a:r>
                <a:rPr lang="en-US" sz="1200" b="1">
                  <a:solidFill>
                    <a:srgbClr val="0000FF"/>
                  </a:solidFill>
                  <a:latin typeface="Tahoma" pitchFamily="34" charset="0"/>
                  <a:cs typeface="Tahoma" pitchFamily="34" charset="0"/>
                </a:rPr>
                <a:t> </a:t>
              </a:r>
              <a:r>
                <a:rPr lang="en-US" sz="1200" b="1" smtClean="0">
                  <a:solidFill>
                    <a:srgbClr val="0000FF"/>
                  </a:solidFill>
                  <a:latin typeface="Tahoma" pitchFamily="34" charset="0"/>
                  <a:cs typeface="Tahoma" pitchFamily="34" charset="0"/>
                </a:rPr>
                <a:t/>
              </a:r>
              <a:br>
                <a:rPr lang="en-US" sz="1200" b="1" smtClean="0">
                  <a:solidFill>
                    <a:srgbClr val="0000FF"/>
                  </a:solidFill>
                  <a:latin typeface="Tahoma" pitchFamily="34" charset="0"/>
                  <a:cs typeface="Tahoma" pitchFamily="34" charset="0"/>
                </a:rPr>
              </a:br>
              <a:r>
                <a:rPr lang="en-US" sz="1200" b="1" smtClean="0">
                  <a:solidFill>
                    <a:srgbClr val="0000FF"/>
                  </a:solidFill>
                  <a:latin typeface="Tahoma" pitchFamily="34" charset="0"/>
                  <a:cs typeface="Tahoma" pitchFamily="34" charset="0"/>
                </a:rPr>
                <a:t>cuốn </a:t>
              </a:r>
              <a:r>
                <a:rPr lang="en-US" sz="1200" b="1" err="1">
                  <a:solidFill>
                    <a:srgbClr val="0000FF"/>
                  </a:solidFill>
                  <a:latin typeface="Tahoma" pitchFamily="34" charset="0"/>
                  <a:cs typeface="Tahoma" pitchFamily="34" charset="0"/>
                </a:rPr>
                <a:t>sách</a:t>
              </a:r>
              <a:endParaRPr lang="en-US" sz="1200" b="1">
                <a:solidFill>
                  <a:srgbClr val="0000FF"/>
                </a:solidFill>
                <a:latin typeface="Tahoma" pitchFamily="34" charset="0"/>
                <a:cs typeface="Tahoma" pitchFamily="34" charset="0"/>
              </a:endParaRPr>
            </a:p>
          </p:txBody>
        </p:sp>
        <p:sp>
          <p:nvSpPr>
            <p:cNvPr id="20" name="Rectangular Callout 19"/>
            <p:cNvSpPr/>
            <p:nvPr/>
          </p:nvSpPr>
          <p:spPr>
            <a:xfrm>
              <a:off x="6706026" y="4496088"/>
              <a:ext cx="1898998" cy="1020330"/>
            </a:xfrm>
            <a:prstGeom prst="wedgeRectCallout">
              <a:avLst>
                <a:gd name="adj1" fmla="val -137064"/>
                <a:gd name="adj2" fmla="val 10379"/>
              </a:avLst>
            </a:prstGeom>
            <a:solidFill>
              <a:schemeClr val="accent5">
                <a:lumMod val="20000"/>
                <a:lumOff val="8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a:solidFill>
                    <a:srgbClr val="0000FF"/>
                  </a:solidFill>
                  <a:latin typeface="Tahoma" pitchFamily="34" charset="0"/>
                  <a:cs typeface="Tahoma" pitchFamily="34" charset="0"/>
                </a:rPr>
                <a:t> </a:t>
              </a:r>
              <a:r>
                <a:rPr lang="en-US" sz="1200" b="1" err="1">
                  <a:solidFill>
                    <a:srgbClr val="0000FF"/>
                  </a:solidFill>
                  <a:latin typeface="Tahoma" pitchFamily="34" charset="0"/>
                  <a:cs typeface="Tahoma" pitchFamily="34" charset="0"/>
                </a:rPr>
                <a:t>Truy</a:t>
              </a:r>
              <a:r>
                <a:rPr lang="en-US" sz="1200" b="1">
                  <a:solidFill>
                    <a:srgbClr val="0000FF"/>
                  </a:solidFill>
                  <a:latin typeface="Tahoma" pitchFamily="34" charset="0"/>
                  <a:cs typeface="Tahoma" pitchFamily="34" charset="0"/>
                </a:rPr>
                <a:t> </a:t>
              </a:r>
              <a:r>
                <a:rPr lang="en-US" sz="1200" b="1" err="1">
                  <a:solidFill>
                    <a:srgbClr val="0000FF"/>
                  </a:solidFill>
                  <a:latin typeface="Tahoma" pitchFamily="34" charset="0"/>
                  <a:cs typeface="Tahoma" pitchFamily="34" charset="0"/>
                </a:rPr>
                <a:t>cập</a:t>
              </a:r>
              <a:r>
                <a:rPr lang="en-US" sz="1200" b="1">
                  <a:solidFill>
                    <a:srgbClr val="0000FF"/>
                  </a:solidFill>
                  <a:latin typeface="Tahoma" pitchFamily="34" charset="0"/>
                  <a:cs typeface="Tahoma" pitchFamily="34" charset="0"/>
                </a:rPr>
                <a:t> CSDL </a:t>
              </a:r>
              <a:r>
                <a:rPr lang="en-US" sz="1200" b="1" err="1">
                  <a:solidFill>
                    <a:srgbClr val="0000FF"/>
                  </a:solidFill>
                  <a:latin typeface="Tahoma" pitchFamily="34" charset="0"/>
                  <a:cs typeface="Tahoma" pitchFamily="34" charset="0"/>
                </a:rPr>
                <a:t>để</a:t>
              </a:r>
              <a:r>
                <a:rPr lang="en-US" sz="1200" b="1">
                  <a:solidFill>
                    <a:srgbClr val="0000FF"/>
                  </a:solidFill>
                  <a:latin typeface="Tahoma" pitchFamily="34" charset="0"/>
                  <a:cs typeface="Tahoma" pitchFamily="34" charset="0"/>
                </a:rPr>
                <a:t> </a:t>
              </a:r>
              <a:r>
                <a:rPr lang="en-US" sz="1200" b="1" err="1">
                  <a:solidFill>
                    <a:srgbClr val="0000FF"/>
                  </a:solidFill>
                  <a:latin typeface="Tahoma" pitchFamily="34" charset="0"/>
                  <a:cs typeface="Tahoma" pitchFamily="34" charset="0"/>
                </a:rPr>
                <a:t>tìm</a:t>
              </a:r>
              <a:r>
                <a:rPr lang="en-US" sz="1200" b="1">
                  <a:solidFill>
                    <a:srgbClr val="0000FF"/>
                  </a:solidFill>
                  <a:latin typeface="Tahoma" pitchFamily="34" charset="0"/>
                  <a:cs typeface="Tahoma" pitchFamily="34" charset="0"/>
                </a:rPr>
                <a:t> </a:t>
              </a:r>
              <a:r>
                <a:rPr lang="en-US" sz="1200" b="1" err="1">
                  <a:solidFill>
                    <a:srgbClr val="0000FF"/>
                  </a:solidFill>
                  <a:latin typeface="Tahoma" pitchFamily="34" charset="0"/>
                  <a:cs typeface="Tahoma" pitchFamily="34" charset="0"/>
                </a:rPr>
                <a:t>các</a:t>
              </a:r>
              <a:r>
                <a:rPr lang="en-US" sz="1200" b="1">
                  <a:solidFill>
                    <a:srgbClr val="0000FF"/>
                  </a:solidFill>
                  <a:latin typeface="Tahoma" pitchFamily="34" charset="0"/>
                  <a:cs typeface="Tahoma" pitchFamily="34" charset="0"/>
                </a:rPr>
                <a:t> </a:t>
              </a:r>
              <a:r>
                <a:rPr lang="en-US" sz="1200" b="1" err="1">
                  <a:solidFill>
                    <a:srgbClr val="0000FF"/>
                  </a:solidFill>
                  <a:latin typeface="Tahoma" pitchFamily="34" charset="0"/>
                  <a:cs typeface="Tahoma" pitchFamily="34" charset="0"/>
                </a:rPr>
                <a:t>cuốn</a:t>
              </a:r>
              <a:r>
                <a:rPr lang="en-US" sz="1200" b="1">
                  <a:solidFill>
                    <a:srgbClr val="0000FF"/>
                  </a:solidFill>
                  <a:latin typeface="Tahoma" pitchFamily="34" charset="0"/>
                  <a:cs typeface="Tahoma" pitchFamily="34" charset="0"/>
                </a:rPr>
                <a:t> </a:t>
              </a:r>
              <a:r>
                <a:rPr lang="en-US" sz="1200" b="1" err="1">
                  <a:solidFill>
                    <a:srgbClr val="0000FF"/>
                  </a:solidFill>
                  <a:latin typeface="Tahoma" pitchFamily="34" charset="0"/>
                  <a:cs typeface="Tahoma" pitchFamily="34" charset="0"/>
                </a:rPr>
                <a:t>sách</a:t>
              </a:r>
              <a:r>
                <a:rPr lang="en-US" sz="1200" b="1">
                  <a:solidFill>
                    <a:srgbClr val="0000FF"/>
                  </a:solidFill>
                  <a:latin typeface="Tahoma" pitchFamily="34" charset="0"/>
                  <a:cs typeface="Tahoma" pitchFamily="34" charset="0"/>
                </a:rPr>
                <a:t> </a:t>
              </a:r>
              <a:r>
                <a:rPr lang="en-US" sz="1200" b="1" err="1">
                  <a:solidFill>
                    <a:srgbClr val="0000FF"/>
                  </a:solidFill>
                  <a:latin typeface="Tahoma" pitchFamily="34" charset="0"/>
                  <a:cs typeface="Tahoma" pitchFamily="34" charset="0"/>
                </a:rPr>
                <a:t>theo</a:t>
              </a:r>
              <a:r>
                <a:rPr lang="en-US" sz="1200" b="1">
                  <a:solidFill>
                    <a:srgbClr val="0000FF"/>
                  </a:solidFill>
                  <a:latin typeface="Tahoma" pitchFamily="34" charset="0"/>
                  <a:cs typeface="Tahoma" pitchFamily="34" charset="0"/>
                </a:rPr>
                <a:t> </a:t>
              </a:r>
              <a:r>
                <a:rPr lang="en-US" sz="1200" b="1" err="1">
                  <a:solidFill>
                    <a:srgbClr val="0000FF"/>
                  </a:solidFill>
                  <a:latin typeface="Tahoma" pitchFamily="34" charset="0"/>
                  <a:cs typeface="Tahoma" pitchFamily="34" charset="0"/>
                </a:rPr>
                <a:t>tên</a:t>
              </a:r>
              <a:r>
                <a:rPr lang="en-US" sz="1200" b="1">
                  <a:solidFill>
                    <a:srgbClr val="0000FF"/>
                  </a:solidFill>
                  <a:latin typeface="Tahoma" pitchFamily="34" charset="0"/>
                  <a:cs typeface="Tahoma" pitchFamily="34" charset="0"/>
                </a:rPr>
                <a:t> </a:t>
              </a:r>
              <a:r>
                <a:rPr lang="en-US" sz="1200" b="1" err="1">
                  <a:solidFill>
                    <a:srgbClr val="0000FF"/>
                  </a:solidFill>
                  <a:latin typeface="Tahoma" pitchFamily="34" charset="0"/>
                  <a:cs typeface="Tahoma" pitchFamily="34" charset="0"/>
                </a:rPr>
                <a:t>tác</a:t>
              </a:r>
              <a:r>
                <a:rPr lang="en-US" sz="1200" b="1">
                  <a:solidFill>
                    <a:srgbClr val="0000FF"/>
                  </a:solidFill>
                  <a:latin typeface="Tahoma" pitchFamily="34" charset="0"/>
                  <a:cs typeface="Tahoma" pitchFamily="34" charset="0"/>
                </a:rPr>
                <a:t> </a:t>
              </a:r>
              <a:r>
                <a:rPr lang="en-US" sz="1200" b="1" err="1">
                  <a:solidFill>
                    <a:srgbClr val="0000FF"/>
                  </a:solidFill>
                  <a:latin typeface="Tahoma" pitchFamily="34" charset="0"/>
                  <a:cs typeface="Tahoma" pitchFamily="34" charset="0"/>
                </a:rPr>
                <a:t>giả</a:t>
              </a:r>
              <a:r>
                <a:rPr lang="en-US" sz="1200" b="1">
                  <a:solidFill>
                    <a:srgbClr val="0000FF"/>
                  </a:solidFill>
                  <a:latin typeface="Tahoma" pitchFamily="34" charset="0"/>
                  <a:cs typeface="Tahoma" pitchFamily="34" charset="0"/>
                </a:rPr>
                <a:t>, </a:t>
              </a:r>
              <a:r>
                <a:rPr lang="en-US" sz="1200" b="1" err="1">
                  <a:solidFill>
                    <a:srgbClr val="0000FF"/>
                  </a:solidFill>
                  <a:latin typeface="Tahoma" pitchFamily="34" charset="0"/>
                  <a:cs typeface="Tahoma" pitchFamily="34" charset="0"/>
                </a:rPr>
                <a:t>theo</a:t>
              </a:r>
              <a:r>
                <a:rPr lang="en-US" sz="1200" b="1">
                  <a:solidFill>
                    <a:srgbClr val="0000FF"/>
                  </a:solidFill>
                  <a:latin typeface="Tahoma" pitchFamily="34" charset="0"/>
                  <a:cs typeface="Tahoma" pitchFamily="34" charset="0"/>
                </a:rPr>
                <a:t> </a:t>
              </a:r>
              <a:r>
                <a:rPr lang="en-US" sz="1200" b="1" err="1">
                  <a:solidFill>
                    <a:srgbClr val="0000FF"/>
                  </a:solidFill>
                  <a:latin typeface="Tahoma" pitchFamily="34" charset="0"/>
                  <a:cs typeface="Tahoma" pitchFamily="34" charset="0"/>
                </a:rPr>
                <a:t>nhà</a:t>
              </a:r>
              <a:r>
                <a:rPr lang="en-US" sz="1200" b="1">
                  <a:solidFill>
                    <a:srgbClr val="0000FF"/>
                  </a:solidFill>
                  <a:latin typeface="Tahoma" pitchFamily="34" charset="0"/>
                  <a:cs typeface="Tahoma" pitchFamily="34" charset="0"/>
                </a:rPr>
                <a:t> </a:t>
              </a:r>
              <a:r>
                <a:rPr lang="en-US" sz="1200" b="1" err="1">
                  <a:solidFill>
                    <a:srgbClr val="0000FF"/>
                  </a:solidFill>
                  <a:latin typeface="Tahoma" pitchFamily="34" charset="0"/>
                  <a:cs typeface="Tahoma" pitchFamily="34" charset="0"/>
                </a:rPr>
                <a:t>xuất</a:t>
              </a:r>
              <a:r>
                <a:rPr lang="en-US" sz="1200" b="1">
                  <a:solidFill>
                    <a:srgbClr val="0000FF"/>
                  </a:solidFill>
                  <a:latin typeface="Tahoma" pitchFamily="34" charset="0"/>
                  <a:cs typeface="Tahoma" pitchFamily="34" charset="0"/>
                </a:rPr>
                <a:t> </a:t>
              </a:r>
              <a:r>
                <a:rPr lang="en-US" sz="1200" b="1" err="1">
                  <a:solidFill>
                    <a:srgbClr val="0000FF"/>
                  </a:solidFill>
                  <a:latin typeface="Tahoma" pitchFamily="34" charset="0"/>
                  <a:cs typeface="Tahoma" pitchFamily="34" charset="0"/>
                </a:rPr>
                <a:t>bản</a:t>
              </a:r>
              <a:r>
                <a:rPr lang="en-US" sz="1200" b="1">
                  <a:solidFill>
                    <a:srgbClr val="0000FF"/>
                  </a:solidFill>
                  <a:latin typeface="Tahoma" pitchFamily="34" charset="0"/>
                  <a:cs typeface="Tahoma" pitchFamily="34" charset="0"/>
                </a:rPr>
                <a:t>…</a:t>
              </a:r>
            </a:p>
          </p:txBody>
        </p:sp>
      </p:grpSp>
    </p:spTree>
    <p:extLst>
      <p:ext uri="{BB962C8B-B14F-4D97-AF65-F5344CB8AC3E}">
        <p14:creationId xmlns:p14="http://schemas.microsoft.com/office/powerpoint/2010/main" val="3059807109"/>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2"/>
          <p:cNvSpPr>
            <a:spLocks noGrp="1"/>
          </p:cNvSpPr>
          <p:nvPr>
            <p:ph type="title"/>
          </p:nvPr>
        </p:nvSpPr>
        <p:spPr/>
        <p:txBody>
          <a:bodyPr/>
          <a:lstStyle/>
          <a:p>
            <a:r>
              <a:rPr lang="en-US" smtClean="0"/>
              <a:t>Quản lý dữ liệu</a:t>
            </a:r>
          </a:p>
        </p:txBody>
      </p:sp>
      <p:sp>
        <p:nvSpPr>
          <p:cNvPr id="21506" name="Content Placeholder 1"/>
          <p:cNvSpPr>
            <a:spLocks noGrp="1"/>
          </p:cNvSpPr>
          <p:nvPr>
            <p:ph idx="1"/>
          </p:nvPr>
        </p:nvSpPr>
        <p:spPr>
          <a:xfrm>
            <a:off x="457200" y="1524000"/>
            <a:ext cx="8229600" cy="4602163"/>
          </a:xfrm>
        </p:spPr>
        <p:txBody>
          <a:bodyPr/>
          <a:lstStyle/>
          <a:p>
            <a:pPr>
              <a:lnSpc>
                <a:spcPct val="150000"/>
              </a:lnSpc>
              <a:buFontTx/>
              <a:buBlip>
                <a:blip r:embed="rId3"/>
              </a:buBlip>
            </a:pPr>
            <a:r>
              <a:rPr lang="en-US" sz="2400" smtClean="0">
                <a:solidFill>
                  <a:srgbClr val="0000FF"/>
                </a:solidFill>
              </a:rPr>
              <a:t>Quản lý dữ liệu</a:t>
            </a:r>
            <a:r>
              <a:rPr lang="en-US" sz="2400" smtClean="0">
                <a:solidFill>
                  <a:srgbClr val="953735"/>
                </a:solidFill>
              </a:rPr>
              <a:t>: là quản lý một số lượng lớn dữ liệu, bao gồm cả việc lưu trữ và cung cấp cơ chế cho phép </a:t>
            </a:r>
            <a:r>
              <a:rPr lang="en-US" sz="2400" smtClean="0">
                <a:solidFill>
                  <a:srgbClr val="0000FF"/>
                </a:solidFill>
              </a:rPr>
              <a:t>Thao tác </a:t>
            </a:r>
            <a:r>
              <a:rPr lang="en-US" sz="2400" smtClean="0">
                <a:solidFill>
                  <a:srgbClr val="953735"/>
                </a:solidFill>
              </a:rPr>
              <a:t>(thêm, sửa, xóa dữ liệu)</a:t>
            </a:r>
            <a:r>
              <a:rPr lang="en-US" sz="2400" b="1" smtClean="0">
                <a:solidFill>
                  <a:srgbClr val="953735"/>
                </a:solidFill>
              </a:rPr>
              <a:t> </a:t>
            </a:r>
            <a:r>
              <a:rPr lang="en-US" sz="2400" smtClean="0">
                <a:solidFill>
                  <a:srgbClr val="953735"/>
                </a:solidFill>
              </a:rPr>
              <a:t>và</a:t>
            </a:r>
            <a:r>
              <a:rPr lang="en-US" sz="2400" b="1" smtClean="0">
                <a:solidFill>
                  <a:srgbClr val="953735"/>
                </a:solidFill>
              </a:rPr>
              <a:t> </a:t>
            </a:r>
            <a:r>
              <a:rPr lang="en-US" sz="2400" smtClean="0">
                <a:solidFill>
                  <a:srgbClr val="0000FF"/>
                </a:solidFill>
              </a:rPr>
              <a:t>Truy vấn </a:t>
            </a:r>
            <a:r>
              <a:rPr lang="en-US" sz="2400" smtClean="0">
                <a:solidFill>
                  <a:srgbClr val="953735"/>
                </a:solidFill>
              </a:rPr>
              <a:t>dữ liệu.</a:t>
            </a:r>
          </a:p>
          <a:p>
            <a:pPr>
              <a:lnSpc>
                <a:spcPct val="150000"/>
              </a:lnSpc>
              <a:buFontTx/>
              <a:buBlip>
                <a:blip r:embed="rId3"/>
              </a:buBlip>
            </a:pPr>
            <a:r>
              <a:rPr lang="en-US" sz="2400" smtClean="0">
                <a:solidFill>
                  <a:srgbClr val="953735"/>
                </a:solidFill>
              </a:rPr>
              <a:t>2 phương pháp quản lý dữ liệu:</a:t>
            </a:r>
          </a:p>
          <a:p>
            <a:pPr lvl="1">
              <a:lnSpc>
                <a:spcPct val="150000"/>
              </a:lnSpc>
              <a:buFontTx/>
              <a:buBlip>
                <a:blip r:embed="rId4"/>
              </a:buBlip>
            </a:pPr>
            <a:r>
              <a:rPr lang="en-US" sz="2000" smtClean="0"/>
              <a:t>Hệ thống quản lý bằng file</a:t>
            </a:r>
          </a:p>
          <a:p>
            <a:pPr lvl="1">
              <a:lnSpc>
                <a:spcPct val="150000"/>
              </a:lnSpc>
              <a:buFontTx/>
              <a:buBlip>
                <a:blip r:embed="rId4"/>
              </a:buBlip>
            </a:pPr>
            <a:r>
              <a:rPr lang="en-US" sz="2000" smtClean="0"/>
              <a:t>Hệ thống quản lý bằng CSDL</a:t>
            </a:r>
          </a:p>
        </p:txBody>
      </p:sp>
      <p:sp>
        <p:nvSpPr>
          <p:cNvPr id="4" name="Footer Placeholder 3"/>
          <p:cNvSpPr>
            <a:spLocks noGrp="1"/>
          </p:cNvSpPr>
          <p:nvPr>
            <p:ph type="ftr" sz="quarter" idx="11"/>
          </p:nvPr>
        </p:nvSpPr>
        <p:spPr/>
        <p:txBody>
          <a:bodyPr/>
          <a:lstStyle/>
          <a:p>
            <a:pPr>
              <a:defRPr/>
            </a:pPr>
            <a:r>
              <a:rPr lang="vi-VN" dirty="0" smtClean="0"/>
              <a:t>Bài </a:t>
            </a:r>
            <a:r>
              <a:rPr lang="vi-VN" dirty="0"/>
              <a:t>1</a:t>
            </a:r>
            <a:r>
              <a:rPr lang="en-US" dirty="0"/>
              <a:t>: </a:t>
            </a:r>
            <a:r>
              <a:rPr lang="vi-VN" cap="all" dirty="0"/>
              <a:t>Tổng quan về </a:t>
            </a:r>
            <a:r>
              <a:rPr lang="en-US" cap="all" dirty="0"/>
              <a:t>CƠ SỞ DỮ LIỆU</a:t>
            </a:r>
          </a:p>
        </p:txBody>
      </p:sp>
      <p:sp>
        <p:nvSpPr>
          <p:cNvPr id="5" name="Slide Number Placeholder 4"/>
          <p:cNvSpPr>
            <a:spLocks noGrp="1"/>
          </p:cNvSpPr>
          <p:nvPr>
            <p:ph type="sldNum" sz="quarter" idx="12"/>
          </p:nvPr>
        </p:nvSpPr>
        <p:spPr/>
        <p:txBody>
          <a:bodyPr/>
          <a:lstStyle/>
          <a:p>
            <a:pPr>
              <a:defRPr/>
            </a:pPr>
            <a:fld id="{E8314A9C-A800-4EE9-B157-285EFAFD955D}" type="slidenum">
              <a:rPr lang="en-US" smtClean="0"/>
              <a:pPr>
                <a:defRPr/>
              </a:pPr>
              <a:t>9</a:t>
            </a:fld>
            <a:endParaRPr lang="en-US"/>
          </a:p>
        </p:txBody>
      </p:sp>
    </p:spTree>
    <p:extLst>
      <p:ext uri="{BB962C8B-B14F-4D97-AF65-F5344CB8AC3E}">
        <p14:creationId xmlns:p14="http://schemas.microsoft.com/office/powerpoint/2010/main" val="364824643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PTXSS_ORIGINAL" val="10,Group 9,646,Slide391"/>
  <p:tag name="PPTXSS_SETTINGS" val="0,0,0,0,0,3,True,True"/>
  <p:tag name="PTXSS_ORIGID" val="11"/>
</p:tagLst>
</file>

<file path=ppt/tags/tag2.xml><?xml version="1.0" encoding="utf-8"?>
<p:tagLst xmlns:a="http://schemas.openxmlformats.org/drawingml/2006/main" xmlns:r="http://schemas.openxmlformats.org/officeDocument/2006/relationships" xmlns:p="http://schemas.openxmlformats.org/presentationml/2006/main">
  <p:tag name="PPTXSS_ORIGINAL" val="10,Group 9,646,Slide391"/>
  <p:tag name="PPTXSS_SETTINGS" val="0,0,0,0,0,3,True,True"/>
  <p:tag name="PTXSS_ORIGID" val="11"/>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8011</TotalTime>
  <Words>2595</Words>
  <Application>Microsoft Macintosh PowerPoint</Application>
  <PresentationFormat>On-screen Show (4:3)</PresentationFormat>
  <Paragraphs>317</Paragraphs>
  <Slides>39</Slides>
  <Notes>15</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Custom Design</vt:lpstr>
      <vt:lpstr>CƠ SỞ DỮ LIỆU</vt:lpstr>
      <vt:lpstr>Mục tiêu</vt:lpstr>
      <vt:lpstr>Khái niệm cơ bản về dữ liệu và cơ sở dữ liệu</vt:lpstr>
      <vt:lpstr>Dữ liệu</vt:lpstr>
      <vt:lpstr>Dữ liệu</vt:lpstr>
      <vt:lpstr>Cơ sở dữ liệu (Database) </vt:lpstr>
      <vt:lpstr>Cơ sở dữ liệu</vt:lpstr>
      <vt:lpstr>Dữ liệu và Cơ sở dữ liệu </vt:lpstr>
      <vt:lpstr>Quản lý dữ liệu</vt:lpstr>
      <vt:lpstr>Quản lý dữ liệu bằng file</vt:lpstr>
      <vt:lpstr>Quản lý dữ liệu bằng CSDL</vt:lpstr>
      <vt:lpstr>mô hình CSDL</vt:lpstr>
      <vt:lpstr>Các mô hình CSDL</vt:lpstr>
      <vt:lpstr>Mô hình dữ liệu file phẳng</vt:lpstr>
      <vt:lpstr>Mô hình dữ liệu file phẳng</vt:lpstr>
      <vt:lpstr>Mô hình dữ liệu phân cấp</vt:lpstr>
      <vt:lpstr>Mô hình dữ liệu phân cấp</vt:lpstr>
      <vt:lpstr>Mô hình dữ liệu phân cấp</vt:lpstr>
      <vt:lpstr>Mô hình dữ liệu mạng</vt:lpstr>
      <vt:lpstr>Mô hình dữ liệu mạng</vt:lpstr>
      <vt:lpstr>Mô hình dữ liệu mạng</vt:lpstr>
      <vt:lpstr>Mô hình csdl quan hệ</vt:lpstr>
      <vt:lpstr>Mô hình csdl quan hệ</vt:lpstr>
      <vt:lpstr>Ví dụ</vt:lpstr>
      <vt:lpstr>Các khái niệm trong csdl</vt:lpstr>
      <vt:lpstr>CƠ SỞ DỮ LIỆU</vt:lpstr>
      <vt:lpstr>Hệ quản trị csdl và hệ quản trị csdl quan hệ</vt:lpstr>
      <vt:lpstr>Hệ quản trị CSDL</vt:lpstr>
      <vt:lpstr>Hệ quản trị CSDL</vt:lpstr>
      <vt:lpstr>Hệ quản trị CSDL quan hệ</vt:lpstr>
      <vt:lpstr>Người dùng liên quan đến RDBMS </vt:lpstr>
      <vt:lpstr>Tại sao lại tập trung vào CSDL quan hệ?</vt:lpstr>
      <vt:lpstr>Cơ sở dữ liệu trong hệ thống  client/server</vt:lpstr>
      <vt:lpstr>Hệ thông client/server</vt:lpstr>
      <vt:lpstr>Hệ thông client/server</vt:lpstr>
      <vt:lpstr>PowerPoint Presentation</vt:lpstr>
      <vt:lpstr>Tổng kết</vt:lpstr>
      <vt:lpstr>Tổng kết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Tin Học Văn Phòng</dc:title>
  <dc:creator>Hans</dc:creator>
  <cp:lastModifiedBy>Huyen tt</cp:lastModifiedBy>
  <cp:revision>1422</cp:revision>
  <dcterms:created xsi:type="dcterms:W3CDTF">2013-04-23T08:05:33Z</dcterms:created>
  <dcterms:modified xsi:type="dcterms:W3CDTF">2017-08-15T02:42:02Z</dcterms:modified>
</cp:coreProperties>
</file>