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7"/>
  </p:notesMasterIdLst>
  <p:sldIdLst>
    <p:sldId id="541" r:id="rId2"/>
    <p:sldId id="637" r:id="rId3"/>
    <p:sldId id="671" r:id="rId4"/>
    <p:sldId id="642" r:id="rId5"/>
    <p:sldId id="645" r:id="rId6"/>
    <p:sldId id="644" r:id="rId7"/>
    <p:sldId id="643" r:id="rId8"/>
    <p:sldId id="646" r:id="rId9"/>
    <p:sldId id="647" r:id="rId10"/>
    <p:sldId id="648" r:id="rId11"/>
    <p:sldId id="649" r:id="rId12"/>
    <p:sldId id="650" r:id="rId13"/>
    <p:sldId id="651" r:id="rId14"/>
    <p:sldId id="652" r:id="rId15"/>
    <p:sldId id="653" r:id="rId16"/>
    <p:sldId id="654" r:id="rId17"/>
    <p:sldId id="655" r:id="rId18"/>
    <p:sldId id="639" r:id="rId19"/>
    <p:sldId id="656" r:id="rId20"/>
    <p:sldId id="657" r:id="rId21"/>
    <p:sldId id="670" r:id="rId22"/>
    <p:sldId id="658" r:id="rId23"/>
    <p:sldId id="659" r:id="rId24"/>
    <p:sldId id="660" r:id="rId25"/>
    <p:sldId id="662" r:id="rId26"/>
    <p:sldId id="661" r:id="rId27"/>
    <p:sldId id="663" r:id="rId28"/>
    <p:sldId id="664" r:id="rId29"/>
    <p:sldId id="665" r:id="rId30"/>
    <p:sldId id="666" r:id="rId31"/>
    <p:sldId id="667" r:id="rId32"/>
    <p:sldId id="668" r:id="rId33"/>
    <p:sldId id="486" r:id="rId34"/>
    <p:sldId id="669" r:id="rId35"/>
    <p:sldId id="62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FF5A33"/>
    <a:srgbClr val="5C0000"/>
    <a:srgbClr val="FF9900"/>
    <a:srgbClr val="FFD1D1"/>
    <a:srgbClr val="FFB9B9"/>
    <a:srgbClr val="FF9797"/>
    <a:srgbClr val="FF8F8F"/>
    <a:srgbClr val="DC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4021" autoAdjust="0"/>
  </p:normalViewPr>
  <p:slideViewPr>
    <p:cSldViewPr>
      <p:cViewPr>
        <p:scale>
          <a:sx n="78" d="100"/>
          <a:sy n="78" d="100"/>
        </p:scale>
        <p:origin x="-1368" y="-408"/>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8/15/17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22B80A-419E-4A25-A0FF-711AF4C34A54}" type="slidenum">
              <a:rPr lang="en-US" smtClean="0"/>
              <a:pPr fontAlgn="base">
                <a:spcBef>
                  <a:spcPct val="0"/>
                </a:spcBef>
                <a:spcAft>
                  <a:spcPct val="0"/>
                </a:spcAft>
                <a:defRPr/>
              </a:pPr>
              <a:t>33</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35</a:t>
            </a:fld>
            <a:endParaRPr lang="en-US"/>
          </a:p>
        </p:txBody>
      </p:sp>
    </p:spTree>
    <p:extLst>
      <p:ext uri="{BB962C8B-B14F-4D97-AF65-F5344CB8AC3E}">
        <p14:creationId xmlns:p14="http://schemas.microsoft.com/office/powerpoint/2010/main" val="533016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4.png"/><Relationship Id="rId5" Type="http://schemas.microsoft.com/office/2007/relationships/hdphoto" Target="../media/hdphoto2.wdp"/><Relationship Id="rId6" Type="http://schemas.openxmlformats.org/officeDocument/2006/relationships/image" Target="../media/image5.png"/><Relationship Id="rId7" Type="http://schemas.microsoft.com/office/2007/relationships/hdphoto" Target="../media/hdphoto3.wdp"/><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ubtitle 2"/>
          <p:cNvSpPr>
            <a:spLocks noGrp="1"/>
          </p:cNvSpPr>
          <p:nvPr>
            <p:ph type="subTitle" idx="1"/>
          </p:nvPr>
        </p:nvSpPr>
        <p:spPr>
          <a:xfrm>
            <a:off x="4114800" y="4953000"/>
            <a:ext cx="5029200" cy="990600"/>
          </a:xfrm>
        </p:spPr>
        <p:txBody>
          <a:bodyPr>
            <a:normAutofit/>
          </a:bodyPr>
          <a:lstStyle>
            <a:lvl1pPr marL="0" indent="0" algn="l">
              <a:buNone/>
              <a:defRPr sz="2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6" name="Straight Connector 5"/>
          <p:cNvCxnSpPr/>
          <p:nvPr userDrawn="1"/>
        </p:nvCxnSpPr>
        <p:spPr>
          <a:xfrm>
            <a:off x="4187952" y="4953000"/>
            <a:ext cx="4727448" cy="0"/>
          </a:xfrm>
          <a:prstGeom prst="line">
            <a:avLst/>
          </a:prstGeom>
          <a:ln w="3175">
            <a:solidFill>
              <a:srgbClr val="FF5A33"/>
            </a:solidFill>
            <a:prstDash val="sysDot"/>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381000" y="2133600"/>
            <a:ext cx="3276600" cy="3048000"/>
          </a:xfrm>
          <a:prstGeom prst="ellipse">
            <a:avLst/>
          </a:prstGeom>
          <a:solidFill>
            <a:schemeClr val="bg1"/>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Title 4"/>
          <p:cNvSpPr>
            <a:spLocks noGrp="1"/>
          </p:cNvSpPr>
          <p:nvPr>
            <p:ph type="title" hasCustomPrompt="1"/>
          </p:nvPr>
        </p:nvSpPr>
        <p:spPr>
          <a:xfrm>
            <a:off x="4130040" y="4284596"/>
            <a:ext cx="4575048" cy="704980"/>
          </a:xfrm>
        </p:spPr>
        <p:txBody>
          <a:bodyPr>
            <a:normAutofit/>
          </a:bodyPr>
          <a:lstStyle>
            <a:lvl1pPr algn="l">
              <a:defRPr lang="en-US" sz="3400" b="1" kern="1200" cap="small" baseline="0" dirty="0">
                <a:solidFill>
                  <a:srgbClr val="FF5A33"/>
                </a:solidFill>
                <a:effectLst>
                  <a:outerShdw blurRad="38100" dist="38100" dir="2700000" algn="tl">
                    <a:srgbClr val="000000">
                      <a:alpha val="43137"/>
                    </a:srgbClr>
                  </a:outerShdw>
                </a:effectLst>
                <a:latin typeface="+mn-lt"/>
                <a:ea typeface="+mn-ea"/>
                <a:cs typeface="+mn-cs"/>
              </a:defRPr>
            </a:lvl1pPr>
          </a:lstStyle>
          <a:p>
            <a:r>
              <a:rPr lang="en-US" dirty="0" err="1" smtClean="0"/>
              <a:t>Tên</a:t>
            </a:r>
            <a:r>
              <a:rPr lang="en-US" dirty="0" smtClean="0"/>
              <a:t> </a:t>
            </a:r>
            <a:r>
              <a:rPr lang="en-US" dirty="0" err="1" smtClean="0"/>
              <a:t>môn</a:t>
            </a:r>
            <a:r>
              <a:rPr lang="en-US" dirty="0" smtClean="0"/>
              <a:t> </a:t>
            </a:r>
            <a:r>
              <a:rPr lang="en-US" dirty="0" err="1" smtClean="0"/>
              <a:t>học</a:t>
            </a:r>
            <a:endParaRPr lang="en-US" dirty="0"/>
          </a:p>
        </p:txBody>
      </p:sp>
      <p:sp>
        <p:nvSpPr>
          <p:cNvPr id="10" name="Picture Placeholder 9"/>
          <p:cNvSpPr>
            <a:spLocks noGrp="1"/>
          </p:cNvSpPr>
          <p:nvPr>
            <p:ph type="pic" sz="quarter" idx="10" hasCustomPrompt="1"/>
          </p:nvPr>
        </p:nvSpPr>
        <p:spPr>
          <a:xfrm>
            <a:off x="762000" y="2743200"/>
            <a:ext cx="2514600" cy="1828800"/>
          </a:xfrm>
        </p:spPr>
        <p:txBody>
          <a:bodyPr/>
          <a:lstStyle>
            <a:lvl1pPr>
              <a:defRPr/>
            </a:lvl1pPr>
          </a:lstStyle>
          <a:p>
            <a:r>
              <a:rPr lang="en-US" dirty="0" smtClean="0"/>
              <a:t>Logo</a:t>
            </a:r>
            <a:endParaRPr lang="en-US" dirty="0"/>
          </a:p>
        </p:txBody>
      </p:sp>
    </p:spTree>
    <p:extLst>
      <p:ext uri="{BB962C8B-B14F-4D97-AF65-F5344CB8AC3E}">
        <p14:creationId xmlns:p14="http://schemas.microsoft.com/office/powerpoint/2010/main" val="374553732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1BFD7-1BFB-4165-B6C8-93BD150BB7E4}" type="datetimeFigureOut">
              <a:rPr lang="en-US" smtClean="0"/>
              <a:t>8/15/17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1BFD7-1BFB-4165-B6C8-93BD150BB7E4}" type="datetimeFigureOut">
              <a:rPr lang="en-US" smtClean="0"/>
              <a:t>8/15/17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25426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itle Placeholder 1"/>
          <p:cNvSpPr txBox="1">
            <a:spLocks/>
          </p:cNvSpPr>
          <p:nvPr userDrawn="1"/>
        </p:nvSpPr>
        <p:spPr>
          <a:xfrm>
            <a:off x="2209800" y="274638"/>
            <a:ext cx="6477000" cy="5635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dirty="0" smtClean="0"/>
              <a:t>Click to edit Master title style</a:t>
            </a:r>
            <a:endParaRPr lang="en-US" dirty="0"/>
          </a:p>
        </p:txBody>
      </p:sp>
      <p:sp>
        <p:nvSpPr>
          <p:cNvPr id="4"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cxnSp>
        <p:nvCxnSpPr>
          <p:cNvPr id="6" name="Straight Connector 5"/>
          <p:cNvCxnSpPr/>
          <p:nvPr userDrawn="1"/>
        </p:nvCxnSpPr>
        <p:spPr>
          <a:xfrm flipH="1">
            <a:off x="533400" y="835152"/>
            <a:ext cx="81534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97340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smtClean="0"/>
              <a:t>Tiêu</a:t>
            </a:r>
            <a:r>
              <a:rPr lang="en-US" dirty="0" smtClean="0"/>
              <a:t> </a:t>
            </a:r>
            <a:r>
              <a:rPr lang="en-US" dirty="0" err="1" smtClean="0"/>
              <a:t>đề</a:t>
            </a:r>
            <a:r>
              <a:rPr lang="en-US" dirty="0" smtClean="0"/>
              <a:t> </a:t>
            </a:r>
            <a:r>
              <a:rPr lang="en-US" dirty="0" err="1" smtClean="0"/>
              <a:t>Silde</a:t>
            </a:r>
            <a:endParaRPr lang="en-US" dirty="0"/>
          </a:p>
        </p:txBody>
      </p:sp>
      <p:sp>
        <p:nvSpPr>
          <p:cNvPr id="3" name="Content Placeholder 2"/>
          <p:cNvSpPr>
            <a:spLocks noGrp="1"/>
          </p:cNvSpPr>
          <p:nvPr>
            <p:ph idx="1" hasCustomPrompt="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hasCustomPrompt="1"/>
          </p:nvPr>
        </p:nvSpPr>
        <p:spPr>
          <a:xfrm>
            <a:off x="4953000" y="1828800"/>
            <a:ext cx="40386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smtClean="0"/>
              <a:t>Nội</a:t>
            </a:r>
            <a:r>
              <a:rPr lang="en-US" dirty="0" smtClean="0"/>
              <a:t> dung </a:t>
            </a:r>
            <a:r>
              <a:rPr lang="en-US" dirty="0" err="1" smtClean="0"/>
              <a:t>cần</a:t>
            </a:r>
            <a:r>
              <a:rPr lang="en-US" dirty="0" smtClean="0"/>
              <a:t> </a:t>
            </a:r>
            <a:r>
              <a:rPr lang="en-US" dirty="0" err="1" smtClean="0"/>
              <a:t>viết</a:t>
            </a:r>
            <a:r>
              <a:rPr lang="en-US" dirty="0" smtClean="0"/>
              <a:t> …….</a:t>
            </a:r>
          </a:p>
          <a:p>
            <a:r>
              <a:rPr lang="en-US" dirty="0" smtClean="0"/>
              <a:t>960, abstract, background, banner, bar, box, business, button, circle, clean,</a:t>
            </a:r>
          </a:p>
          <a:p>
            <a:r>
              <a:rPr lang="en-US" b="1" dirty="0" err="1" smtClean="0"/>
              <a:t>Nôi</a:t>
            </a:r>
            <a:r>
              <a:rPr lang="en-US" b="1" dirty="0" smtClean="0"/>
              <a:t> dung </a:t>
            </a:r>
            <a:r>
              <a:rPr lang="en-US" b="1" dirty="0" err="1" smtClean="0"/>
              <a:t>cần</a:t>
            </a:r>
            <a:r>
              <a:rPr lang="en-US" b="1" dirty="0" smtClean="0"/>
              <a:t> </a:t>
            </a:r>
            <a:r>
              <a:rPr lang="en-US" b="1" dirty="0" err="1" smtClean="0"/>
              <a:t>nhấn</a:t>
            </a:r>
            <a:r>
              <a:rPr lang="en-US" b="1" dirty="0" smtClean="0"/>
              <a:t> </a:t>
            </a:r>
            <a:r>
              <a:rPr lang="en-US" b="1" dirty="0" err="1" smtClean="0"/>
              <a:t>mạnh</a:t>
            </a:r>
            <a:endParaRPr lang="en-US" dirty="0"/>
          </a:p>
        </p:txBody>
      </p:sp>
      <p:sp>
        <p:nvSpPr>
          <p:cNvPr id="11" name="Slide Number Placeholder 10"/>
          <p:cNvSpPr>
            <a:spLocks noGrp="1"/>
          </p:cNvSpPr>
          <p:nvPr>
            <p:ph type="sldNum" sz="quarter" idx="14"/>
          </p:nvPr>
        </p:nvSpPr>
        <p:spPr>
          <a:xfrm>
            <a:off x="-1371600" y="6172200"/>
            <a:ext cx="21336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val="2143991189"/>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209800" y="274638"/>
            <a:ext cx="6477000" cy="563562"/>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8"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spTree>
    <p:extLst>
      <p:ext uri="{BB962C8B-B14F-4D97-AF65-F5344CB8AC3E}">
        <p14:creationId xmlns:p14="http://schemas.microsoft.com/office/powerpoint/2010/main" val="3971389339"/>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66800"/>
            <a:ext cx="82296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D61BFD7-1BFB-4165-B6C8-93BD150BB7E4}" type="datetimeFigureOut">
              <a:rPr lang="en-US" smtClean="0"/>
              <a:t>8/15/17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5012" y="218718"/>
            <a:ext cx="1502388" cy="522314"/>
          </a:xfrm>
          <a:prstGeom prst="rect">
            <a:avLst/>
          </a:prstGeom>
        </p:spPr>
      </p:pic>
      <p:cxnSp>
        <p:nvCxnSpPr>
          <p:cNvPr id="9" name="Straight Connector 8"/>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40011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61BFD7-1BFB-4165-B6C8-93BD150BB7E4}" type="datetimeFigureOut">
              <a:rPr lang="en-US" smtClean="0"/>
              <a:t>8/15/17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8284010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61BFD7-1BFB-4165-B6C8-93BD150BB7E4}" type="datetimeFigureOut">
              <a:rPr lang="en-US" smtClean="0"/>
              <a:t>8/15/17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6637152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61BFD7-1BFB-4165-B6C8-93BD150BB7E4}" type="datetimeFigureOut">
              <a:rPr lang="en-US" smtClean="0"/>
              <a:t>8/15/17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13045427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t>8/15/17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
        <p:nvSpPr>
          <p:cNvPr id="6" name="Rectangle 5"/>
          <p:cNvSpPr/>
          <p:nvPr userDrawn="1"/>
        </p:nvSpPr>
        <p:spPr>
          <a:xfrm>
            <a:off x="1524000" y="2551017"/>
            <a:ext cx="64008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2799530" y="2575401"/>
            <a:ext cx="3426068" cy="2838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1926464" y="609600"/>
            <a:ext cx="5443471" cy="28280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3077919" y="3124200"/>
            <a:ext cx="3551481"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smtClean="0">
                <a:solidFill>
                  <a:schemeClr val="bg1"/>
                </a:solidFill>
              </a:rPr>
              <a:t>DEM</a:t>
            </a:r>
            <a:r>
              <a:rPr lang="en-US" sz="11500" b="1" dirty="0" smtClean="0">
                <a:solidFill>
                  <a:schemeClr val="bg1"/>
                </a:solidFill>
              </a:rPr>
              <a:t>O</a:t>
            </a:r>
          </a:p>
          <a:p>
            <a:endParaRPr lang="en-US"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4512564" y="3568725"/>
            <a:ext cx="2616710" cy="261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9657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1BFD7-1BFB-4165-B6C8-93BD150BB7E4}" type="datetimeFigureOut">
              <a:rPr lang="en-US" smtClean="0"/>
              <a:t>8/15/17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92420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8/15/17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405963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8/15/17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8376594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1BFD7-1BFB-4165-B6C8-93BD150BB7E4}" type="datetimeFigureOut">
              <a:rPr lang="en-US" smtClean="0"/>
              <a:t>8/15/17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67"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xml"/><Relationship Id="rId5" Type="http://schemas.openxmlformats.org/officeDocument/2006/relationships/image" Target="../media/image25.png"/><Relationship Id="rId6" Type="http://schemas.openxmlformats.org/officeDocument/2006/relationships/image" Target="../media/image26.png"/><Relationship Id="rId7" Type="http://schemas.microsoft.com/office/2007/relationships/hdphoto" Target="../media/hdphoto4.wdp"/><Relationship Id="rId8" Type="http://schemas.openxmlformats.org/officeDocument/2006/relationships/image" Target="../media/image27.png"/><Relationship Id="rId9" Type="http://schemas.microsoft.com/office/2007/relationships/hdphoto" Target="../media/hdphoto5.wdp"/><Relationship Id="rId1" Type="http://schemas.openxmlformats.org/officeDocument/2006/relationships/tags" Target="../tags/tag1.xml"/><Relationship Id="rId2"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mtClean="0"/>
              <a:t>Bài 3: Mô hình ERD </a:t>
            </a:r>
            <a:r>
              <a:rPr lang="en-US"/>
              <a:t>và chuẩn hoá cơ sở dữ liệu</a:t>
            </a:r>
          </a:p>
          <a:p>
            <a:endParaRPr lang="en-US" dirty="0"/>
          </a:p>
        </p:txBody>
      </p:sp>
      <p:sp>
        <p:nvSpPr>
          <p:cNvPr id="11" name="Title 10"/>
          <p:cNvSpPr>
            <a:spLocks noGrp="1"/>
          </p:cNvSpPr>
          <p:nvPr>
            <p:ph type="title"/>
          </p:nvPr>
        </p:nvSpPr>
        <p:spPr/>
        <p:txBody>
          <a:bodyPr/>
          <a:lstStyle/>
          <a:p>
            <a:r>
              <a:rPr lang="en-US"/>
              <a:t>CƠ SỞ DỮ LIỆU</a:t>
            </a:r>
          </a:p>
        </p:txBody>
      </p:sp>
      <p:pic>
        <p:nvPicPr>
          <p:cNvPr id="13" name="Picture Placeholder 12"/>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104900" y="2743200"/>
            <a:ext cx="1828800" cy="1828800"/>
          </a:xfrm>
        </p:spPr>
      </p:pic>
    </p:spTree>
    <p:extLst>
      <p:ext uri="{BB962C8B-B14F-4D97-AF65-F5344CB8AC3E}">
        <p14:creationId xmlns:p14="http://schemas.microsoft.com/office/powerpoint/2010/main" val="248586332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Thuộc tính</a:t>
            </a:r>
          </a:p>
        </p:txBody>
      </p:sp>
      <p:sp>
        <p:nvSpPr>
          <p:cNvPr id="3" name="Content Placeholder 2"/>
          <p:cNvSpPr>
            <a:spLocks noGrp="1"/>
          </p:cNvSpPr>
          <p:nvPr>
            <p:ph idx="1"/>
          </p:nvPr>
        </p:nvSpPr>
        <p:spPr/>
        <p:txBody>
          <a:bodyPr>
            <a:normAutofit/>
          </a:bodyPr>
          <a:lstStyle/>
          <a:p>
            <a:r>
              <a:rPr lang="en-US"/>
              <a:t>Là những đặc tính riêng biệt của tập thực thể</a:t>
            </a:r>
          </a:p>
          <a:p>
            <a:r>
              <a:rPr lang="en-US"/>
              <a:t>Là tính chất của thực thể cần được quản lý</a:t>
            </a:r>
          </a:p>
          <a:p>
            <a:r>
              <a:rPr lang="en-US"/>
              <a:t>Chỉ quan tâm tới những tính chất có liên quan tới ứng dụng </a:t>
            </a:r>
            <a:endParaRPr lang="en-US">
              <a:latin typeface="Wingdings"/>
            </a:endParaRPr>
          </a:p>
          <a:p>
            <a:r>
              <a:rPr lang="en-US"/>
              <a:t>Ví dụ tập thực thể </a:t>
            </a:r>
            <a:r>
              <a:rPr lang="en-US" b="1"/>
              <a:t>NHAN_VIEN </a:t>
            </a:r>
            <a:r>
              <a:rPr lang="en-US"/>
              <a:t>có các thuộc tính </a:t>
            </a:r>
          </a:p>
          <a:p>
            <a:pPr lvl="1"/>
            <a:r>
              <a:rPr lang="en-US"/>
              <a:t>Họ tên</a:t>
            </a:r>
          </a:p>
          <a:p>
            <a:pPr lvl="1"/>
            <a:r>
              <a:rPr lang="en-US"/>
              <a:t>Ngày sinh </a:t>
            </a:r>
          </a:p>
          <a:p>
            <a:pPr lvl="1"/>
            <a:r>
              <a:rPr lang="en-US"/>
              <a:t>Trình độ </a:t>
            </a:r>
          </a:p>
          <a:p>
            <a:pPr lvl="1"/>
            <a:r>
              <a:rPr lang="en-US"/>
              <a:t>Địa chỉ </a:t>
            </a:r>
          </a:p>
          <a:p>
            <a:pPr lvl="1"/>
            <a:r>
              <a:rPr lang="en-US"/>
              <a:t>... </a:t>
            </a:r>
          </a:p>
          <a:p>
            <a:endParaRPr lang="en-US"/>
          </a:p>
        </p:txBody>
      </p:sp>
    </p:spTree>
    <p:extLst>
      <p:ext uri="{BB962C8B-B14F-4D97-AF65-F5344CB8AC3E}">
        <p14:creationId xmlns:p14="http://schemas.microsoft.com/office/powerpoint/2010/main" val="25693753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loại thuộc tính</a:t>
            </a:r>
          </a:p>
        </p:txBody>
      </p:sp>
      <p:sp>
        <p:nvSpPr>
          <p:cNvPr id="3" name="Content Placeholder 2"/>
          <p:cNvSpPr>
            <a:spLocks noGrp="1"/>
          </p:cNvSpPr>
          <p:nvPr>
            <p:ph idx="1"/>
          </p:nvPr>
        </p:nvSpPr>
        <p:spPr/>
        <p:txBody>
          <a:bodyPr>
            <a:normAutofit lnSpcReduction="10000"/>
          </a:bodyPr>
          <a:lstStyle/>
          <a:p>
            <a:r>
              <a:rPr lang="en-US" b="1"/>
              <a:t>Thu</a:t>
            </a:r>
            <a:r>
              <a:rPr lang="en-US"/>
              <a:t>ộ</a:t>
            </a:r>
            <a:r>
              <a:rPr lang="en-US" b="1"/>
              <a:t>c tính </a:t>
            </a:r>
            <a:r>
              <a:rPr lang="en-US"/>
              <a:t>đơ</a:t>
            </a:r>
            <a:r>
              <a:rPr lang="en-US" b="1"/>
              <a:t>n</a:t>
            </a:r>
          </a:p>
          <a:p>
            <a:pPr lvl="1"/>
            <a:r>
              <a:rPr lang="en-US"/>
              <a:t>không thể tách nhỏ ra được </a:t>
            </a:r>
          </a:p>
          <a:p>
            <a:r>
              <a:rPr lang="en-US" b="1"/>
              <a:t>Thu</a:t>
            </a:r>
            <a:r>
              <a:rPr lang="en-US"/>
              <a:t>ộ</a:t>
            </a:r>
            <a:r>
              <a:rPr lang="en-US" b="1"/>
              <a:t>c tính k</a:t>
            </a:r>
            <a:r>
              <a:rPr lang="en-US"/>
              <a:t>ế</a:t>
            </a:r>
            <a:r>
              <a:rPr lang="en-US" b="1"/>
              <a:t>t h</a:t>
            </a:r>
            <a:r>
              <a:rPr lang="en-US"/>
              <a:t>ợ</a:t>
            </a:r>
            <a:r>
              <a:rPr lang="en-US" b="1"/>
              <a:t>p</a:t>
            </a:r>
          </a:p>
          <a:p>
            <a:pPr lvl="1"/>
            <a:r>
              <a:rPr lang="en-US"/>
              <a:t>Có thể tách thành nhiều thuộc tính nhỏ hơn </a:t>
            </a:r>
          </a:p>
          <a:p>
            <a:r>
              <a:rPr lang="en-US" b="1"/>
              <a:t>Thu</a:t>
            </a:r>
            <a:r>
              <a:rPr lang="en-US"/>
              <a:t>ộ</a:t>
            </a:r>
            <a:r>
              <a:rPr lang="en-US" b="1"/>
              <a:t>c tính </a:t>
            </a:r>
            <a:r>
              <a:rPr lang="en-US"/>
              <a:t>đơ</a:t>
            </a:r>
            <a:r>
              <a:rPr lang="en-US" b="1"/>
              <a:t>n tr</a:t>
            </a:r>
            <a:r>
              <a:rPr lang="en-US"/>
              <a:t>ị</a:t>
            </a:r>
          </a:p>
          <a:p>
            <a:pPr lvl="1"/>
            <a:r>
              <a:rPr lang="en-US"/>
              <a:t>Có giá trị duy nhất cho một thực thể (vd: số CMND) </a:t>
            </a:r>
          </a:p>
          <a:p>
            <a:r>
              <a:rPr lang="en-US" b="1"/>
              <a:t>Thu</a:t>
            </a:r>
            <a:r>
              <a:rPr lang="en-US"/>
              <a:t>ộ</a:t>
            </a:r>
            <a:r>
              <a:rPr lang="en-US" b="1"/>
              <a:t>c tính </a:t>
            </a:r>
            <a:r>
              <a:rPr lang="en-US"/>
              <a:t>đ</a:t>
            </a:r>
            <a:r>
              <a:rPr lang="en-US" b="1"/>
              <a:t>a tr</a:t>
            </a:r>
            <a:r>
              <a:rPr lang="en-US"/>
              <a:t>ị</a:t>
            </a:r>
          </a:p>
          <a:p>
            <a:pPr lvl="1"/>
            <a:r>
              <a:rPr lang="en-US"/>
              <a:t>Có thể nhiều giá trị khác nhau ở cùng 1 thực thể (vd: số đt)</a:t>
            </a:r>
          </a:p>
          <a:p>
            <a:r>
              <a:rPr lang="en-US" b="1"/>
              <a:t>Thu</a:t>
            </a:r>
            <a:r>
              <a:rPr lang="en-US"/>
              <a:t>ộ</a:t>
            </a:r>
            <a:r>
              <a:rPr lang="en-US" b="1"/>
              <a:t>c tính suy di</a:t>
            </a:r>
            <a:r>
              <a:rPr lang="en-US"/>
              <a:t>ễ</a:t>
            </a:r>
            <a:r>
              <a:rPr lang="en-US" b="1"/>
              <a:t>n </a:t>
            </a:r>
            <a:endParaRPr lang="en-US"/>
          </a:p>
          <a:p>
            <a:pPr lvl="1"/>
            <a:r>
              <a:rPr lang="en-US"/>
              <a:t>Giá trị của nó được suy ra từ thuộc tính khác (vd: Năm sinh -&gt; tuổi) </a:t>
            </a:r>
          </a:p>
        </p:txBody>
      </p:sp>
    </p:spTree>
    <p:extLst>
      <p:ext uri="{BB962C8B-B14F-4D97-AF65-F5344CB8AC3E}">
        <p14:creationId xmlns:p14="http://schemas.microsoft.com/office/powerpoint/2010/main" val="316177151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Quan hệ</a:t>
            </a:r>
          </a:p>
        </p:txBody>
      </p:sp>
      <p:sp>
        <p:nvSpPr>
          <p:cNvPr id="3" name="Content Placeholder 2"/>
          <p:cNvSpPr>
            <a:spLocks noGrp="1"/>
          </p:cNvSpPr>
          <p:nvPr>
            <p:ph idx="1"/>
          </p:nvPr>
        </p:nvSpPr>
        <p:spPr/>
        <p:txBody>
          <a:bodyPr/>
          <a:lstStyle/>
          <a:p>
            <a:r>
              <a:rPr lang="en-US" b="1"/>
              <a:t>Quan h</a:t>
            </a:r>
            <a:r>
              <a:rPr lang="en-US"/>
              <a:t>ệ</a:t>
            </a:r>
            <a:r>
              <a:rPr lang="en-US" b="1"/>
              <a:t>: </a:t>
            </a:r>
            <a:r>
              <a:rPr lang="en-US"/>
              <a:t>Là sự liên kết giữa 2 hay nhiều tập thực thể </a:t>
            </a:r>
          </a:p>
          <a:p>
            <a:r>
              <a:rPr lang="en-US"/>
              <a:t>Ví dụ giữa tập thực thể </a:t>
            </a:r>
            <a:r>
              <a:rPr lang="en-US" b="1"/>
              <a:t>NHANVIEN và PHONGBAN </a:t>
            </a:r>
            <a:r>
              <a:rPr lang="en-US"/>
              <a:t>có các liên kết </a:t>
            </a:r>
          </a:p>
          <a:p>
            <a:pPr lvl="1"/>
            <a:r>
              <a:rPr lang="en-US"/>
              <a:t>Một nhân viên thuộc một phòng ban nào đó</a:t>
            </a:r>
          </a:p>
          <a:p>
            <a:pPr lvl="1"/>
            <a:r>
              <a:rPr lang="en-US"/>
              <a:t>Một phòng ban có một nhân viên làm trưởng phòng </a:t>
            </a:r>
          </a:p>
          <a:p>
            <a:pPr marL="0" indent="0">
              <a:buNone/>
            </a:pPr>
            <a:endParaRPr lang="en-US"/>
          </a:p>
        </p:txBody>
      </p:sp>
    </p:spTree>
    <p:extLst>
      <p:ext uri="{BB962C8B-B14F-4D97-AF65-F5344CB8AC3E}">
        <p14:creationId xmlns:p14="http://schemas.microsoft.com/office/powerpoint/2010/main" val="48235521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Lược đồ erd</a:t>
            </a:r>
          </a:p>
        </p:txBody>
      </p:sp>
      <p:grpSp>
        <p:nvGrpSpPr>
          <p:cNvPr id="4" name="Group 5"/>
          <p:cNvGrpSpPr/>
          <p:nvPr/>
        </p:nvGrpSpPr>
        <p:grpSpPr>
          <a:xfrm>
            <a:off x="533400" y="1371601"/>
            <a:ext cx="8143874" cy="4533899"/>
            <a:chOff x="533400" y="1371601"/>
            <a:chExt cx="8143874" cy="4533899"/>
          </a:xfrm>
          <a:solidFill>
            <a:srgbClr val="92D050"/>
          </a:solidFill>
        </p:grpSpPr>
        <p:grpSp>
          <p:nvGrpSpPr>
            <p:cNvPr id="5" name="Group 31"/>
            <p:cNvGrpSpPr>
              <a:grpSpLocks/>
            </p:cNvGrpSpPr>
            <p:nvPr/>
          </p:nvGrpSpPr>
          <p:grpSpPr bwMode="auto">
            <a:xfrm>
              <a:off x="533400" y="1371601"/>
              <a:ext cx="8143874" cy="4533899"/>
              <a:chOff x="2922" y="2237"/>
              <a:chExt cx="7480" cy="3366"/>
            </a:xfrm>
            <a:grpFill/>
          </p:grpSpPr>
          <p:grpSp>
            <p:nvGrpSpPr>
              <p:cNvPr id="9" name="Group 32"/>
              <p:cNvGrpSpPr>
                <a:grpSpLocks/>
              </p:cNvGrpSpPr>
              <p:nvPr/>
            </p:nvGrpSpPr>
            <p:grpSpPr bwMode="auto">
              <a:xfrm>
                <a:off x="2922" y="3172"/>
                <a:ext cx="6797" cy="2431"/>
                <a:chOff x="2636" y="4619"/>
                <a:chExt cx="6797" cy="2431"/>
              </a:xfrm>
              <a:grpFill/>
            </p:grpSpPr>
            <p:sp>
              <p:nvSpPr>
                <p:cNvPr id="20" name="Rectangle 33"/>
                <p:cNvSpPr>
                  <a:spLocks noChangeArrowheads="1"/>
                </p:cNvSpPr>
                <p:nvPr/>
              </p:nvSpPr>
              <p:spPr bwMode="auto">
                <a:xfrm>
                  <a:off x="2636" y="4619"/>
                  <a:ext cx="1122" cy="374"/>
                </a:xfrm>
                <a:prstGeom prst="rect">
                  <a:avLst/>
                </a:prstGeom>
                <a:grpFill/>
                <a:ln w="9525">
                  <a:solidFill>
                    <a:srgbClr val="0070C0"/>
                  </a:solidFill>
                  <a:miter lim="800000"/>
                  <a:headEnd/>
                  <a:tailEnd/>
                </a:ln>
              </p:spPr>
              <p:txBody>
                <a:bodyPr/>
                <a:lstStyle/>
                <a:p>
                  <a:pPr>
                    <a:defRPr/>
                  </a:pPr>
                  <a:endParaRPr lang="en-US">
                    <a:ea typeface="+mn-ea"/>
                  </a:endParaRPr>
                </a:p>
              </p:txBody>
            </p:sp>
            <p:sp>
              <p:nvSpPr>
                <p:cNvPr id="21" name="AutoShape 34"/>
                <p:cNvSpPr>
                  <a:spLocks noChangeArrowheads="1"/>
                </p:cNvSpPr>
                <p:nvPr/>
              </p:nvSpPr>
              <p:spPr bwMode="auto">
                <a:xfrm>
                  <a:off x="4693" y="4619"/>
                  <a:ext cx="1309" cy="374"/>
                </a:xfrm>
                <a:prstGeom prst="diamond">
                  <a:avLst/>
                </a:prstGeom>
                <a:solidFill>
                  <a:schemeClr val="accent2">
                    <a:lumMod val="75000"/>
                  </a:schemeClr>
                </a:solidFill>
                <a:ln w="9525">
                  <a:solidFill>
                    <a:srgbClr val="0070C0"/>
                  </a:solidFill>
                  <a:miter lim="800000"/>
                  <a:headEnd/>
                  <a:tailEnd/>
                </a:ln>
              </p:spPr>
              <p:txBody>
                <a:bodyPr/>
                <a:lstStyle/>
                <a:p>
                  <a:pPr>
                    <a:defRPr/>
                  </a:pPr>
                  <a:endParaRPr lang="en-US">
                    <a:ea typeface="+mn-ea"/>
                  </a:endParaRPr>
                </a:p>
              </p:txBody>
            </p:sp>
            <p:sp>
              <p:nvSpPr>
                <p:cNvPr id="22" name="Rectangle 35"/>
                <p:cNvSpPr>
                  <a:spLocks noChangeArrowheads="1"/>
                </p:cNvSpPr>
                <p:nvPr/>
              </p:nvSpPr>
              <p:spPr bwMode="auto">
                <a:xfrm>
                  <a:off x="6937" y="4619"/>
                  <a:ext cx="1122" cy="374"/>
                </a:xfrm>
                <a:prstGeom prst="rect">
                  <a:avLst/>
                </a:prstGeom>
                <a:grpFill/>
                <a:ln w="9525">
                  <a:solidFill>
                    <a:srgbClr val="0070C0"/>
                  </a:solidFill>
                  <a:miter lim="800000"/>
                  <a:headEnd/>
                  <a:tailEnd/>
                </a:ln>
              </p:spPr>
              <p:txBody>
                <a:bodyPr/>
                <a:lstStyle/>
                <a:p>
                  <a:pPr>
                    <a:defRPr/>
                  </a:pPr>
                  <a:endParaRPr lang="en-US">
                    <a:ea typeface="+mn-ea"/>
                  </a:endParaRPr>
                </a:p>
              </p:txBody>
            </p:sp>
            <p:sp>
              <p:nvSpPr>
                <p:cNvPr id="23" name="AutoShape 36"/>
                <p:cNvSpPr>
                  <a:spLocks noChangeArrowheads="1"/>
                </p:cNvSpPr>
                <p:nvPr/>
              </p:nvSpPr>
              <p:spPr bwMode="auto">
                <a:xfrm>
                  <a:off x="6872" y="5554"/>
                  <a:ext cx="1309" cy="374"/>
                </a:xfrm>
                <a:prstGeom prst="diamond">
                  <a:avLst/>
                </a:prstGeom>
                <a:solidFill>
                  <a:schemeClr val="accent2">
                    <a:lumMod val="75000"/>
                  </a:schemeClr>
                </a:solidFill>
                <a:ln w="9525">
                  <a:solidFill>
                    <a:srgbClr val="0070C0"/>
                  </a:solidFill>
                  <a:miter lim="800000"/>
                  <a:headEnd/>
                  <a:tailEnd/>
                </a:ln>
              </p:spPr>
              <p:txBody>
                <a:bodyPr/>
                <a:lstStyle/>
                <a:p>
                  <a:pPr>
                    <a:defRPr/>
                  </a:pPr>
                  <a:endParaRPr lang="en-US">
                    <a:ea typeface="+mn-ea"/>
                  </a:endParaRPr>
                </a:p>
              </p:txBody>
            </p:sp>
            <p:sp>
              <p:nvSpPr>
                <p:cNvPr id="24" name="Rectangle 37"/>
                <p:cNvSpPr>
                  <a:spLocks noChangeArrowheads="1"/>
                </p:cNvSpPr>
                <p:nvPr/>
              </p:nvSpPr>
              <p:spPr bwMode="auto">
                <a:xfrm>
                  <a:off x="5628" y="6676"/>
                  <a:ext cx="1122" cy="374"/>
                </a:xfrm>
                <a:prstGeom prst="rect">
                  <a:avLst/>
                </a:prstGeom>
                <a:grpFill/>
                <a:ln w="9525">
                  <a:solidFill>
                    <a:srgbClr val="0070C0"/>
                  </a:solidFill>
                  <a:miter lim="800000"/>
                  <a:headEnd/>
                  <a:tailEnd/>
                </a:ln>
              </p:spPr>
              <p:txBody>
                <a:bodyPr/>
                <a:lstStyle/>
                <a:p>
                  <a:pPr>
                    <a:defRPr/>
                  </a:pPr>
                  <a:endParaRPr lang="en-US">
                    <a:ea typeface="+mn-ea"/>
                  </a:endParaRPr>
                </a:p>
              </p:txBody>
            </p:sp>
            <p:sp>
              <p:nvSpPr>
                <p:cNvPr id="25" name="Rectangle 38"/>
                <p:cNvSpPr>
                  <a:spLocks noChangeArrowheads="1"/>
                </p:cNvSpPr>
                <p:nvPr/>
              </p:nvSpPr>
              <p:spPr bwMode="auto">
                <a:xfrm>
                  <a:off x="8311" y="6676"/>
                  <a:ext cx="1122" cy="374"/>
                </a:xfrm>
                <a:prstGeom prst="rect">
                  <a:avLst/>
                </a:prstGeom>
                <a:grpFill/>
                <a:ln w="9525">
                  <a:solidFill>
                    <a:srgbClr val="0070C0"/>
                  </a:solidFill>
                  <a:miter lim="800000"/>
                  <a:headEnd/>
                  <a:tailEnd/>
                </a:ln>
              </p:spPr>
              <p:txBody>
                <a:bodyPr/>
                <a:lstStyle/>
                <a:p>
                  <a:pPr>
                    <a:defRPr/>
                  </a:pPr>
                  <a:endParaRPr lang="en-US">
                    <a:ea typeface="+mn-ea"/>
                  </a:endParaRPr>
                </a:p>
              </p:txBody>
            </p:sp>
            <p:sp>
              <p:nvSpPr>
                <p:cNvPr id="26" name="Line 39"/>
                <p:cNvSpPr>
                  <a:spLocks noChangeShapeType="1"/>
                </p:cNvSpPr>
                <p:nvPr/>
              </p:nvSpPr>
              <p:spPr bwMode="auto">
                <a:xfrm>
                  <a:off x="3758" y="4806"/>
                  <a:ext cx="935" cy="0"/>
                </a:xfrm>
                <a:prstGeom prst="line">
                  <a:avLst/>
                </a:prstGeom>
                <a:grpFill/>
                <a:ln w="9525">
                  <a:solidFill>
                    <a:srgbClr val="0070C0"/>
                  </a:solidFill>
                  <a:round/>
                  <a:headEnd/>
                  <a:tailEnd/>
                </a:ln>
              </p:spPr>
              <p:txBody>
                <a:bodyPr/>
                <a:lstStyle/>
                <a:p>
                  <a:pPr>
                    <a:defRPr/>
                  </a:pPr>
                  <a:endParaRPr lang="en-US">
                    <a:ea typeface="+mn-ea"/>
                  </a:endParaRPr>
                </a:p>
              </p:txBody>
            </p:sp>
            <p:sp>
              <p:nvSpPr>
                <p:cNvPr id="27" name="Line 40"/>
                <p:cNvSpPr>
                  <a:spLocks noChangeShapeType="1"/>
                </p:cNvSpPr>
                <p:nvPr/>
              </p:nvSpPr>
              <p:spPr bwMode="auto">
                <a:xfrm>
                  <a:off x="6002" y="4806"/>
                  <a:ext cx="935" cy="0"/>
                </a:xfrm>
                <a:prstGeom prst="line">
                  <a:avLst/>
                </a:prstGeom>
                <a:grpFill/>
                <a:ln w="9525">
                  <a:solidFill>
                    <a:srgbClr val="0070C0"/>
                  </a:solidFill>
                  <a:round/>
                  <a:headEnd/>
                  <a:tailEnd/>
                </a:ln>
              </p:spPr>
              <p:txBody>
                <a:bodyPr/>
                <a:lstStyle/>
                <a:p>
                  <a:pPr>
                    <a:defRPr/>
                  </a:pPr>
                  <a:endParaRPr lang="en-US">
                    <a:ea typeface="+mn-ea"/>
                  </a:endParaRPr>
                </a:p>
              </p:txBody>
            </p:sp>
            <p:sp>
              <p:nvSpPr>
                <p:cNvPr id="28" name="Line 41"/>
                <p:cNvSpPr>
                  <a:spLocks noChangeShapeType="1"/>
                </p:cNvSpPr>
                <p:nvPr/>
              </p:nvSpPr>
              <p:spPr bwMode="auto">
                <a:xfrm>
                  <a:off x="6189" y="5741"/>
                  <a:ext cx="748" cy="0"/>
                </a:xfrm>
                <a:prstGeom prst="line">
                  <a:avLst/>
                </a:prstGeom>
                <a:grpFill/>
                <a:ln w="9525">
                  <a:solidFill>
                    <a:srgbClr val="0070C0"/>
                  </a:solidFill>
                  <a:round/>
                  <a:headEnd/>
                  <a:tailEnd/>
                </a:ln>
              </p:spPr>
              <p:txBody>
                <a:bodyPr/>
                <a:lstStyle/>
                <a:p>
                  <a:pPr>
                    <a:defRPr/>
                  </a:pPr>
                  <a:endParaRPr lang="en-US">
                    <a:ea typeface="+mn-ea"/>
                  </a:endParaRPr>
                </a:p>
              </p:txBody>
            </p:sp>
            <p:sp>
              <p:nvSpPr>
                <p:cNvPr id="29" name="Line 42"/>
                <p:cNvSpPr>
                  <a:spLocks noChangeShapeType="1"/>
                </p:cNvSpPr>
                <p:nvPr/>
              </p:nvSpPr>
              <p:spPr bwMode="auto">
                <a:xfrm>
                  <a:off x="8168" y="5741"/>
                  <a:ext cx="692" cy="0"/>
                </a:xfrm>
                <a:prstGeom prst="line">
                  <a:avLst/>
                </a:prstGeom>
                <a:grpFill/>
                <a:ln w="9525">
                  <a:solidFill>
                    <a:srgbClr val="0070C0"/>
                  </a:solidFill>
                  <a:round/>
                  <a:headEnd/>
                  <a:tailEnd/>
                </a:ln>
              </p:spPr>
              <p:txBody>
                <a:bodyPr/>
                <a:lstStyle/>
                <a:p>
                  <a:pPr>
                    <a:defRPr/>
                  </a:pPr>
                  <a:endParaRPr lang="en-US">
                    <a:ea typeface="+mn-ea"/>
                  </a:endParaRPr>
                </a:p>
              </p:txBody>
            </p:sp>
            <p:sp>
              <p:nvSpPr>
                <p:cNvPr id="30" name="Line 43"/>
                <p:cNvSpPr>
                  <a:spLocks noChangeShapeType="1"/>
                </p:cNvSpPr>
                <p:nvPr/>
              </p:nvSpPr>
              <p:spPr bwMode="auto">
                <a:xfrm>
                  <a:off x="6189" y="5741"/>
                  <a:ext cx="0" cy="935"/>
                </a:xfrm>
                <a:prstGeom prst="line">
                  <a:avLst/>
                </a:prstGeom>
                <a:grpFill/>
                <a:ln w="9525">
                  <a:solidFill>
                    <a:srgbClr val="0070C0"/>
                  </a:solidFill>
                  <a:round/>
                  <a:headEnd/>
                  <a:tailEnd/>
                </a:ln>
              </p:spPr>
              <p:txBody>
                <a:bodyPr/>
                <a:lstStyle/>
                <a:p>
                  <a:pPr>
                    <a:defRPr/>
                  </a:pPr>
                  <a:endParaRPr lang="en-US">
                    <a:ea typeface="+mn-ea"/>
                  </a:endParaRPr>
                </a:p>
              </p:txBody>
            </p:sp>
            <p:sp>
              <p:nvSpPr>
                <p:cNvPr id="31" name="Line 44"/>
                <p:cNvSpPr>
                  <a:spLocks noChangeShapeType="1"/>
                </p:cNvSpPr>
                <p:nvPr/>
              </p:nvSpPr>
              <p:spPr bwMode="auto">
                <a:xfrm>
                  <a:off x="8859" y="5741"/>
                  <a:ext cx="0" cy="935"/>
                </a:xfrm>
                <a:prstGeom prst="line">
                  <a:avLst/>
                </a:prstGeom>
                <a:grpFill/>
                <a:ln w="9525">
                  <a:solidFill>
                    <a:srgbClr val="0070C0"/>
                  </a:solidFill>
                  <a:round/>
                  <a:headEnd/>
                  <a:tailEnd/>
                </a:ln>
              </p:spPr>
              <p:txBody>
                <a:bodyPr/>
                <a:lstStyle/>
                <a:p>
                  <a:pPr>
                    <a:defRPr/>
                  </a:pPr>
                  <a:endParaRPr lang="en-US">
                    <a:ea typeface="+mn-ea"/>
                  </a:endParaRPr>
                </a:p>
              </p:txBody>
            </p:sp>
            <p:sp>
              <p:nvSpPr>
                <p:cNvPr id="32" name="Line 45"/>
                <p:cNvSpPr>
                  <a:spLocks noChangeShapeType="1"/>
                </p:cNvSpPr>
                <p:nvPr/>
              </p:nvSpPr>
              <p:spPr bwMode="auto">
                <a:xfrm>
                  <a:off x="7524" y="4993"/>
                  <a:ext cx="0" cy="561"/>
                </a:xfrm>
                <a:prstGeom prst="line">
                  <a:avLst/>
                </a:prstGeom>
                <a:grpFill/>
                <a:ln w="9525">
                  <a:solidFill>
                    <a:srgbClr val="0070C0"/>
                  </a:solidFill>
                  <a:round/>
                  <a:headEnd/>
                  <a:tailEnd/>
                </a:ln>
              </p:spPr>
              <p:txBody>
                <a:bodyPr/>
                <a:lstStyle/>
                <a:p>
                  <a:pPr>
                    <a:defRPr/>
                  </a:pPr>
                  <a:endParaRPr lang="en-US">
                    <a:ea typeface="+mn-ea"/>
                  </a:endParaRPr>
                </a:p>
              </p:txBody>
            </p:sp>
          </p:grpSp>
          <p:sp>
            <p:nvSpPr>
              <p:cNvPr id="10" name="Oval 46"/>
              <p:cNvSpPr>
                <a:spLocks noChangeArrowheads="1"/>
              </p:cNvSpPr>
              <p:nvPr/>
            </p:nvSpPr>
            <p:spPr bwMode="auto">
              <a:xfrm>
                <a:off x="2922" y="2424"/>
                <a:ext cx="935" cy="374"/>
              </a:xfrm>
              <a:prstGeom prst="ellipse">
                <a:avLst/>
              </a:prstGeom>
              <a:solidFill>
                <a:schemeClr val="tx2">
                  <a:lumMod val="40000"/>
                  <a:lumOff val="60000"/>
                </a:schemeClr>
              </a:solidFill>
              <a:ln w="9525">
                <a:solidFill>
                  <a:srgbClr val="0070C0"/>
                </a:solidFill>
                <a:round/>
                <a:headEnd/>
                <a:tailEnd/>
              </a:ln>
            </p:spPr>
            <p:txBody>
              <a:bodyPr/>
              <a:lstStyle/>
              <a:p>
                <a:pPr>
                  <a:defRPr/>
                </a:pPr>
                <a:endParaRPr lang="en-US">
                  <a:ea typeface="+mn-ea"/>
                </a:endParaRPr>
              </a:p>
            </p:txBody>
          </p:sp>
          <p:sp>
            <p:nvSpPr>
              <p:cNvPr id="11" name="Oval 47"/>
              <p:cNvSpPr>
                <a:spLocks noChangeArrowheads="1"/>
              </p:cNvSpPr>
              <p:nvPr/>
            </p:nvSpPr>
            <p:spPr bwMode="auto">
              <a:xfrm>
                <a:off x="2922" y="4107"/>
                <a:ext cx="935" cy="374"/>
              </a:xfrm>
              <a:prstGeom prst="ellipse">
                <a:avLst/>
              </a:prstGeom>
              <a:solidFill>
                <a:schemeClr val="tx2">
                  <a:lumMod val="40000"/>
                  <a:lumOff val="60000"/>
                </a:schemeClr>
              </a:solidFill>
              <a:ln w="9525">
                <a:solidFill>
                  <a:srgbClr val="0070C0"/>
                </a:solidFill>
                <a:round/>
                <a:headEnd/>
                <a:tailEnd/>
              </a:ln>
            </p:spPr>
            <p:txBody>
              <a:bodyPr/>
              <a:lstStyle/>
              <a:p>
                <a:pPr>
                  <a:defRPr/>
                </a:pPr>
                <a:endParaRPr lang="en-US">
                  <a:ea typeface="+mn-ea"/>
                </a:endParaRPr>
              </a:p>
            </p:txBody>
          </p:sp>
          <p:sp>
            <p:nvSpPr>
              <p:cNvPr id="12" name="Oval 48"/>
              <p:cNvSpPr>
                <a:spLocks noChangeArrowheads="1"/>
              </p:cNvSpPr>
              <p:nvPr/>
            </p:nvSpPr>
            <p:spPr bwMode="auto">
              <a:xfrm>
                <a:off x="7223" y="2237"/>
                <a:ext cx="935" cy="374"/>
              </a:xfrm>
              <a:prstGeom prst="ellipse">
                <a:avLst/>
              </a:prstGeom>
              <a:solidFill>
                <a:schemeClr val="tx2">
                  <a:lumMod val="40000"/>
                  <a:lumOff val="60000"/>
                </a:schemeClr>
              </a:solidFill>
              <a:ln w="9525">
                <a:solidFill>
                  <a:srgbClr val="0070C0"/>
                </a:solidFill>
                <a:round/>
                <a:headEnd/>
                <a:tailEnd/>
              </a:ln>
            </p:spPr>
            <p:txBody>
              <a:bodyPr/>
              <a:lstStyle/>
              <a:p>
                <a:pPr>
                  <a:defRPr/>
                </a:pPr>
                <a:endParaRPr lang="en-US">
                  <a:ea typeface="+mn-ea"/>
                </a:endParaRPr>
              </a:p>
            </p:txBody>
          </p:sp>
          <p:sp>
            <p:nvSpPr>
              <p:cNvPr id="13" name="Oval 49"/>
              <p:cNvSpPr>
                <a:spLocks noChangeArrowheads="1"/>
              </p:cNvSpPr>
              <p:nvPr/>
            </p:nvSpPr>
            <p:spPr bwMode="auto">
              <a:xfrm>
                <a:off x="4418" y="5229"/>
                <a:ext cx="935" cy="374"/>
              </a:xfrm>
              <a:prstGeom prst="ellipse">
                <a:avLst/>
              </a:prstGeom>
              <a:solidFill>
                <a:schemeClr val="tx2">
                  <a:lumMod val="40000"/>
                  <a:lumOff val="60000"/>
                </a:schemeClr>
              </a:solidFill>
              <a:ln w="9525">
                <a:solidFill>
                  <a:srgbClr val="0070C0"/>
                </a:solidFill>
                <a:round/>
                <a:headEnd/>
                <a:tailEnd/>
              </a:ln>
            </p:spPr>
            <p:txBody>
              <a:bodyPr/>
              <a:lstStyle/>
              <a:p>
                <a:pPr>
                  <a:defRPr/>
                </a:pPr>
                <a:endParaRPr lang="en-US">
                  <a:ea typeface="+mn-ea"/>
                </a:endParaRPr>
              </a:p>
            </p:txBody>
          </p:sp>
          <p:sp>
            <p:nvSpPr>
              <p:cNvPr id="14" name="Oval 50"/>
              <p:cNvSpPr>
                <a:spLocks noChangeArrowheads="1"/>
              </p:cNvSpPr>
              <p:nvPr/>
            </p:nvSpPr>
            <p:spPr bwMode="auto">
              <a:xfrm>
                <a:off x="9467" y="4294"/>
                <a:ext cx="935" cy="374"/>
              </a:xfrm>
              <a:prstGeom prst="ellipse">
                <a:avLst/>
              </a:prstGeom>
              <a:solidFill>
                <a:schemeClr val="tx2">
                  <a:lumMod val="40000"/>
                  <a:lumOff val="60000"/>
                </a:schemeClr>
              </a:solidFill>
              <a:ln w="9525">
                <a:solidFill>
                  <a:srgbClr val="0070C0"/>
                </a:solidFill>
                <a:round/>
                <a:headEnd/>
                <a:tailEnd/>
              </a:ln>
            </p:spPr>
            <p:txBody>
              <a:bodyPr/>
              <a:lstStyle/>
              <a:p>
                <a:pPr>
                  <a:defRPr/>
                </a:pPr>
                <a:endParaRPr lang="en-US">
                  <a:ea typeface="+mn-ea"/>
                </a:endParaRPr>
              </a:p>
            </p:txBody>
          </p:sp>
          <p:sp>
            <p:nvSpPr>
              <p:cNvPr id="15" name="Line 51"/>
              <p:cNvSpPr>
                <a:spLocks noChangeShapeType="1"/>
              </p:cNvSpPr>
              <p:nvPr/>
            </p:nvSpPr>
            <p:spPr bwMode="auto">
              <a:xfrm>
                <a:off x="3483" y="2798"/>
                <a:ext cx="0" cy="374"/>
              </a:xfrm>
              <a:prstGeom prst="line">
                <a:avLst/>
              </a:prstGeom>
              <a:grpFill/>
              <a:ln w="9525">
                <a:solidFill>
                  <a:srgbClr val="0070C0"/>
                </a:solidFill>
                <a:round/>
                <a:headEnd/>
                <a:tailEnd/>
              </a:ln>
            </p:spPr>
            <p:txBody>
              <a:bodyPr/>
              <a:lstStyle/>
              <a:p>
                <a:pPr>
                  <a:defRPr/>
                </a:pPr>
                <a:endParaRPr lang="en-US">
                  <a:ea typeface="+mn-ea"/>
                </a:endParaRPr>
              </a:p>
            </p:txBody>
          </p:sp>
          <p:sp>
            <p:nvSpPr>
              <p:cNvPr id="16" name="Line 52"/>
              <p:cNvSpPr>
                <a:spLocks noChangeShapeType="1"/>
              </p:cNvSpPr>
              <p:nvPr/>
            </p:nvSpPr>
            <p:spPr bwMode="auto">
              <a:xfrm>
                <a:off x="3483" y="3546"/>
                <a:ext cx="0" cy="561"/>
              </a:xfrm>
              <a:prstGeom prst="line">
                <a:avLst/>
              </a:prstGeom>
              <a:grpFill/>
              <a:ln w="9525">
                <a:solidFill>
                  <a:srgbClr val="0070C0"/>
                </a:solidFill>
                <a:round/>
                <a:headEnd/>
                <a:tailEnd/>
              </a:ln>
            </p:spPr>
            <p:txBody>
              <a:bodyPr/>
              <a:lstStyle/>
              <a:p>
                <a:pPr>
                  <a:defRPr/>
                </a:pPr>
                <a:endParaRPr lang="en-US">
                  <a:ea typeface="+mn-ea"/>
                </a:endParaRPr>
              </a:p>
            </p:txBody>
          </p:sp>
          <p:sp>
            <p:nvSpPr>
              <p:cNvPr id="17" name="Line 53"/>
              <p:cNvSpPr>
                <a:spLocks noChangeShapeType="1"/>
              </p:cNvSpPr>
              <p:nvPr/>
            </p:nvSpPr>
            <p:spPr bwMode="auto">
              <a:xfrm>
                <a:off x="7784" y="2611"/>
                <a:ext cx="0" cy="561"/>
              </a:xfrm>
              <a:prstGeom prst="line">
                <a:avLst/>
              </a:prstGeom>
              <a:grpFill/>
              <a:ln w="9525">
                <a:solidFill>
                  <a:srgbClr val="0070C0"/>
                </a:solidFill>
                <a:round/>
                <a:headEnd/>
                <a:tailEnd/>
              </a:ln>
            </p:spPr>
            <p:txBody>
              <a:bodyPr/>
              <a:lstStyle/>
              <a:p>
                <a:pPr>
                  <a:defRPr/>
                </a:pPr>
                <a:endParaRPr lang="en-US">
                  <a:ea typeface="+mn-ea"/>
                </a:endParaRPr>
              </a:p>
            </p:txBody>
          </p:sp>
          <p:sp>
            <p:nvSpPr>
              <p:cNvPr id="18" name="Line 54"/>
              <p:cNvSpPr>
                <a:spLocks noChangeShapeType="1"/>
              </p:cNvSpPr>
              <p:nvPr/>
            </p:nvSpPr>
            <p:spPr bwMode="auto">
              <a:xfrm>
                <a:off x="5353" y="5416"/>
                <a:ext cx="561" cy="0"/>
              </a:xfrm>
              <a:prstGeom prst="line">
                <a:avLst/>
              </a:prstGeom>
              <a:grpFill/>
              <a:ln w="9525">
                <a:solidFill>
                  <a:srgbClr val="0070C0"/>
                </a:solidFill>
                <a:round/>
                <a:headEnd/>
                <a:tailEnd/>
              </a:ln>
            </p:spPr>
            <p:txBody>
              <a:bodyPr/>
              <a:lstStyle/>
              <a:p>
                <a:pPr>
                  <a:defRPr/>
                </a:pPr>
                <a:endParaRPr lang="en-US">
                  <a:ea typeface="+mn-ea"/>
                </a:endParaRPr>
              </a:p>
            </p:txBody>
          </p:sp>
          <p:sp>
            <p:nvSpPr>
              <p:cNvPr id="19" name="Line 55"/>
              <p:cNvSpPr>
                <a:spLocks noChangeShapeType="1"/>
              </p:cNvSpPr>
              <p:nvPr/>
            </p:nvSpPr>
            <p:spPr bwMode="auto">
              <a:xfrm flipH="1">
                <a:off x="9517" y="4668"/>
                <a:ext cx="324" cy="561"/>
              </a:xfrm>
              <a:prstGeom prst="line">
                <a:avLst/>
              </a:prstGeom>
              <a:grpFill/>
              <a:ln w="9525">
                <a:solidFill>
                  <a:srgbClr val="0070C0"/>
                </a:solidFill>
                <a:round/>
                <a:headEnd/>
                <a:tailEnd/>
              </a:ln>
            </p:spPr>
            <p:txBody>
              <a:bodyPr/>
              <a:lstStyle/>
              <a:p>
                <a:pPr>
                  <a:defRPr/>
                </a:pPr>
                <a:endParaRPr lang="en-US">
                  <a:ea typeface="+mn-ea"/>
                </a:endParaRPr>
              </a:p>
            </p:txBody>
          </p:sp>
        </p:grpSp>
        <p:sp>
          <p:nvSpPr>
            <p:cNvPr id="6" name="Rounded Rectangular Callout 5"/>
            <p:cNvSpPr>
              <a:spLocks noChangeArrowheads="1"/>
            </p:cNvSpPr>
            <p:nvPr/>
          </p:nvSpPr>
          <p:spPr bwMode="auto">
            <a:xfrm>
              <a:off x="1828800" y="1624013"/>
              <a:ext cx="1295400" cy="609600"/>
            </a:xfrm>
            <a:prstGeom prst="wedgeRoundRectCallout">
              <a:avLst>
                <a:gd name="adj1" fmla="val -60296"/>
                <a:gd name="adj2" fmla="val 116407"/>
                <a:gd name="adj3" fmla="val 16667"/>
              </a:avLst>
            </a:prstGeom>
            <a:solidFill>
              <a:schemeClr val="accent6">
                <a:lumMod val="40000"/>
                <a:lumOff val="60000"/>
              </a:schemeClr>
            </a:solidFill>
            <a:ln w="25400" algn="ctr">
              <a:noFill/>
              <a:miter lim="800000"/>
              <a:headEnd/>
              <a:tailEnd/>
            </a:ln>
          </p:spPr>
          <p:txBody>
            <a:bodyPr anchor="ctr"/>
            <a:lstStyle/>
            <a:p>
              <a:pPr algn="ctr">
                <a:defRPr/>
              </a:pPr>
              <a:r>
                <a:rPr lang="vi-VN" b="1" dirty="0">
                  <a:latin typeface="Times New Roman" pitchFamily="18" charset="0"/>
                  <a:ea typeface="+mn-ea"/>
                  <a:cs typeface="Arial" pitchFamily="34" charset="0"/>
                </a:rPr>
                <a:t>Các tập thực thể</a:t>
              </a:r>
            </a:p>
          </p:txBody>
        </p:sp>
        <p:sp>
          <p:nvSpPr>
            <p:cNvPr id="7" name="Rounded Rectangular Callout 6"/>
            <p:cNvSpPr>
              <a:spLocks noChangeArrowheads="1"/>
            </p:cNvSpPr>
            <p:nvPr/>
          </p:nvSpPr>
          <p:spPr bwMode="auto">
            <a:xfrm>
              <a:off x="3657600" y="1676400"/>
              <a:ext cx="1600200" cy="457200"/>
            </a:xfrm>
            <a:prstGeom prst="wedgeRoundRectCallout">
              <a:avLst>
                <a:gd name="adj1" fmla="val -65180"/>
                <a:gd name="adj2" fmla="val 160294"/>
                <a:gd name="adj3" fmla="val 16667"/>
              </a:avLst>
            </a:prstGeom>
            <a:solidFill>
              <a:schemeClr val="accent6">
                <a:lumMod val="40000"/>
                <a:lumOff val="60000"/>
              </a:schemeClr>
            </a:solidFill>
            <a:ln w="25400" algn="ctr">
              <a:noFill/>
              <a:miter lim="800000"/>
              <a:headEnd/>
              <a:tailEnd/>
            </a:ln>
          </p:spPr>
          <p:txBody>
            <a:bodyPr anchor="ctr"/>
            <a:lstStyle/>
            <a:p>
              <a:pPr algn="ctr">
                <a:defRPr/>
              </a:pPr>
              <a:r>
                <a:rPr lang="vi-VN" b="1" dirty="0">
                  <a:latin typeface="Times New Roman" pitchFamily="18" charset="0"/>
                  <a:ea typeface="+mn-ea"/>
                  <a:cs typeface="Arial" pitchFamily="34" charset="0"/>
                </a:rPr>
                <a:t>Mối quan hệ</a:t>
              </a:r>
            </a:p>
          </p:txBody>
        </p:sp>
        <p:sp>
          <p:nvSpPr>
            <p:cNvPr id="8" name="Rounded Rectangular Callout 7"/>
            <p:cNvSpPr>
              <a:spLocks noChangeArrowheads="1"/>
            </p:cNvSpPr>
            <p:nvPr/>
          </p:nvSpPr>
          <p:spPr bwMode="auto">
            <a:xfrm>
              <a:off x="1981200" y="3810000"/>
              <a:ext cx="1371600" cy="609600"/>
            </a:xfrm>
            <a:prstGeom prst="wedgeRoundRectCallout">
              <a:avLst>
                <a:gd name="adj1" fmla="val -78431"/>
                <a:gd name="adj2" fmla="val -1669"/>
                <a:gd name="adj3" fmla="val 16667"/>
              </a:avLst>
            </a:prstGeom>
            <a:solidFill>
              <a:schemeClr val="accent6">
                <a:lumMod val="40000"/>
                <a:lumOff val="60000"/>
              </a:schemeClr>
            </a:solidFill>
            <a:ln w="25400" algn="ctr">
              <a:noFill/>
              <a:miter lim="800000"/>
              <a:headEnd/>
              <a:tailEnd/>
            </a:ln>
          </p:spPr>
          <p:txBody>
            <a:bodyPr anchor="ctr"/>
            <a:lstStyle/>
            <a:p>
              <a:pPr algn="ctr">
                <a:defRPr/>
              </a:pPr>
              <a:r>
                <a:rPr lang="vi-VN" b="1" dirty="0">
                  <a:latin typeface="Times New Roman" pitchFamily="18" charset="0"/>
                  <a:ea typeface="+mn-ea"/>
                  <a:cs typeface="Arial" pitchFamily="34" charset="0"/>
                </a:rPr>
                <a:t>Thuộc tính</a:t>
              </a:r>
            </a:p>
          </p:txBody>
        </p:sp>
      </p:grpSp>
    </p:spTree>
    <p:extLst>
      <p:ext uri="{BB962C8B-B14F-4D97-AF65-F5344CB8AC3E}">
        <p14:creationId xmlns:p14="http://schemas.microsoft.com/office/powerpoint/2010/main" val="378604363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pic>
        <p:nvPicPr>
          <p:cNvPr id="4" name="Content Placeholder 3"/>
          <p:cNvPicPr>
            <a:picLocks noGrp="1" noChangeAspect="1"/>
          </p:cNvPicPr>
          <p:nvPr>
            <p:ph idx="1"/>
          </p:nvPr>
        </p:nvPicPr>
        <p:blipFill>
          <a:blip r:embed="rId2"/>
          <a:srcRect t="-8060" b="-8060"/>
          <a:stretch>
            <a:fillRect/>
          </a:stretch>
        </p:blipFill>
        <p:spPr/>
      </p:pic>
    </p:spTree>
    <p:extLst>
      <p:ext uri="{BB962C8B-B14F-4D97-AF65-F5344CB8AC3E}">
        <p14:creationId xmlns:p14="http://schemas.microsoft.com/office/powerpoint/2010/main" val="62902876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Mối quan hệ</a:t>
            </a:r>
          </a:p>
        </p:txBody>
      </p:sp>
      <p:pic>
        <p:nvPicPr>
          <p:cNvPr id="4" name="Content Placeholder 3"/>
          <p:cNvPicPr>
            <a:picLocks noGrp="1" noChangeAspect="1"/>
          </p:cNvPicPr>
          <p:nvPr>
            <p:ph idx="1"/>
          </p:nvPr>
        </p:nvPicPr>
        <p:blipFill>
          <a:blip r:embed="rId2"/>
          <a:srcRect l="-6387" r="-6387"/>
          <a:stretch>
            <a:fillRect/>
          </a:stretch>
        </p:blipFill>
        <p:spPr/>
      </p:pic>
    </p:spTree>
    <p:extLst>
      <p:ext uri="{BB962C8B-B14F-4D97-AF65-F5344CB8AC3E}">
        <p14:creationId xmlns:p14="http://schemas.microsoft.com/office/powerpoint/2010/main" val="108369111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a:t>
            </a:r>
          </a:p>
        </p:txBody>
      </p:sp>
      <p:sp>
        <p:nvSpPr>
          <p:cNvPr id="3" name="Content Placeholder 2"/>
          <p:cNvSpPr>
            <a:spLocks noGrp="1"/>
          </p:cNvSpPr>
          <p:nvPr>
            <p:ph idx="1"/>
          </p:nvPr>
        </p:nvSpPr>
        <p:spPr/>
        <p:txBody>
          <a:bodyPr/>
          <a:lstStyle/>
          <a:p>
            <a:r>
              <a:rPr lang="en-US"/>
              <a:t>Xác định mối quan hệ và bản số cho các tập thực thể sau:</a:t>
            </a:r>
          </a:p>
        </p:txBody>
      </p:sp>
      <p:pic>
        <p:nvPicPr>
          <p:cNvPr id="5" name="Picture 4"/>
          <p:cNvPicPr>
            <a:picLocks noChangeAspect="1"/>
          </p:cNvPicPr>
          <p:nvPr/>
        </p:nvPicPr>
        <p:blipFill>
          <a:blip r:embed="rId2"/>
          <a:stretch>
            <a:fillRect/>
          </a:stretch>
        </p:blipFill>
        <p:spPr>
          <a:xfrm>
            <a:off x="457200" y="2286000"/>
            <a:ext cx="8305800" cy="3886200"/>
          </a:xfrm>
          <a:prstGeom prst="rect">
            <a:avLst/>
          </a:prstGeom>
        </p:spPr>
      </p:pic>
    </p:spTree>
    <p:extLst>
      <p:ext uri="{BB962C8B-B14F-4D97-AF65-F5344CB8AC3E}">
        <p14:creationId xmlns:p14="http://schemas.microsoft.com/office/powerpoint/2010/main" val="299618137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Thuộc tính trên mối quan hệ</a:t>
            </a:r>
          </a:p>
        </p:txBody>
      </p:sp>
      <p:sp>
        <p:nvSpPr>
          <p:cNvPr id="3" name="Content Placeholder 2"/>
          <p:cNvSpPr>
            <a:spLocks noGrp="1"/>
          </p:cNvSpPr>
          <p:nvPr>
            <p:ph idx="1"/>
          </p:nvPr>
        </p:nvSpPr>
        <p:spPr/>
        <p:txBody>
          <a:bodyPr/>
          <a:lstStyle/>
          <a:p>
            <a:r>
              <a:rPr lang="en-US"/>
              <a:t>Thuộc tính trên mối quan hệ mô tả tính chất cho mối quan hệ đó</a:t>
            </a:r>
            <a:br>
              <a:rPr lang="en-US"/>
            </a:br>
            <a:endParaRPr lang="en-US"/>
          </a:p>
          <a:p>
            <a:endParaRPr lang="en-US"/>
          </a:p>
        </p:txBody>
      </p:sp>
      <p:pic>
        <p:nvPicPr>
          <p:cNvPr id="4" name="Picture 3"/>
          <p:cNvPicPr>
            <a:picLocks noChangeAspect="1"/>
          </p:cNvPicPr>
          <p:nvPr/>
        </p:nvPicPr>
        <p:blipFill>
          <a:blip r:embed="rId2"/>
          <a:stretch>
            <a:fillRect/>
          </a:stretch>
        </p:blipFill>
        <p:spPr>
          <a:xfrm>
            <a:off x="1219200" y="2362200"/>
            <a:ext cx="6819900" cy="2108200"/>
          </a:xfrm>
          <a:prstGeom prst="rect">
            <a:avLst/>
          </a:prstGeom>
        </p:spPr>
      </p:pic>
    </p:spTree>
    <p:extLst>
      <p:ext uri="{BB962C8B-B14F-4D97-AF65-F5344CB8AC3E}">
        <p14:creationId xmlns:p14="http://schemas.microsoft.com/office/powerpoint/2010/main" val="243770599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Thuộc tính khoá</a:t>
            </a:r>
          </a:p>
        </p:txBody>
      </p:sp>
      <p:sp>
        <p:nvSpPr>
          <p:cNvPr id="3" name="Content Placeholder 2"/>
          <p:cNvSpPr>
            <a:spLocks noGrp="1"/>
          </p:cNvSpPr>
          <p:nvPr>
            <p:ph idx="1"/>
          </p:nvPr>
        </p:nvSpPr>
        <p:spPr/>
        <p:txBody>
          <a:bodyPr/>
          <a:lstStyle/>
          <a:p>
            <a:r>
              <a:rPr lang="en-US"/>
              <a:t>Còn được gọi là thuộc tính định danh của tập thực thể </a:t>
            </a:r>
          </a:p>
          <a:p>
            <a:r>
              <a:rPr lang="en-US"/>
              <a:t>Dùng để phân biệt giữa các thực thể khác nhau trong tập thực thể</a:t>
            </a:r>
          </a:p>
          <a:p>
            <a:r>
              <a:rPr lang="en-US"/>
              <a:t>Mỗi tập thực thể phải có 1 khóa </a:t>
            </a:r>
            <a:endParaRPr lang="en-US">
              <a:effectLst/>
            </a:endParaRPr>
          </a:p>
          <a:p>
            <a:r>
              <a:rPr lang="en-US"/>
              <a:t>Một khóa có thể có 1 hay nhiều thuộc tính </a:t>
            </a:r>
            <a:endParaRPr lang="en-US">
              <a:effectLst/>
            </a:endParaRPr>
          </a:p>
          <a:p>
            <a:endParaRPr lang="en-US"/>
          </a:p>
          <a:p>
            <a:pPr marL="0" indent="0">
              <a:buNone/>
            </a:pPr>
            <a:endParaRPr lang="en-US"/>
          </a:p>
        </p:txBody>
      </p:sp>
      <p:pic>
        <p:nvPicPr>
          <p:cNvPr id="4" name="Picture 3"/>
          <p:cNvPicPr>
            <a:picLocks noChangeAspect="1"/>
          </p:cNvPicPr>
          <p:nvPr/>
        </p:nvPicPr>
        <p:blipFill>
          <a:blip r:embed="rId2"/>
          <a:stretch>
            <a:fillRect/>
          </a:stretch>
        </p:blipFill>
        <p:spPr>
          <a:xfrm>
            <a:off x="1905000" y="4048836"/>
            <a:ext cx="4953000" cy="2809164"/>
          </a:xfrm>
          <a:prstGeom prst="rect">
            <a:avLst/>
          </a:prstGeom>
        </p:spPr>
      </p:pic>
    </p:spTree>
    <p:extLst>
      <p:ext uri="{BB962C8B-B14F-4D97-AF65-F5344CB8AC3E}">
        <p14:creationId xmlns:p14="http://schemas.microsoft.com/office/powerpoint/2010/main" val="396200454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 xây dựng sơ đồ ER </a:t>
            </a:r>
          </a:p>
        </p:txBody>
      </p:sp>
      <p:sp>
        <p:nvSpPr>
          <p:cNvPr id="3" name="Content Placeholder 2"/>
          <p:cNvSpPr>
            <a:spLocks noGrp="1"/>
          </p:cNvSpPr>
          <p:nvPr>
            <p:ph idx="1"/>
          </p:nvPr>
        </p:nvSpPr>
        <p:spPr/>
        <p:txBody>
          <a:bodyPr>
            <a:normAutofit fontScale="85000" lnSpcReduction="20000"/>
          </a:bodyPr>
          <a:lstStyle/>
          <a:p>
            <a:r>
              <a:rPr lang="en-US"/>
              <a:t>CSDL dự án công ty theo dõi các thông tin liên quan đến nhân viên, phòng ban và các dự án </a:t>
            </a:r>
          </a:p>
          <a:p>
            <a:r>
              <a:rPr lang="en-US"/>
              <a:t>Cty có nhiều phòng ban, mỗi phòng ban có tên duy nhất, mã phòng ban duy nhất, một trưởng phòng và ngày nhận chức. Mỗi phòng ban có thể ở nhiều địa điểm khác nhau. </a:t>
            </a:r>
            <a:endParaRPr lang="en-US">
              <a:effectLst/>
            </a:endParaRPr>
          </a:p>
          <a:p>
            <a:r>
              <a:rPr lang="en-US"/>
              <a:t>Dự án có tên duy nhất, mã duy nhất, do 1 một phòng ban chủ trì và được triển khai ở 1 địa điểm. </a:t>
            </a:r>
            <a:endParaRPr lang="en-US">
              <a:effectLst/>
            </a:endParaRPr>
          </a:p>
          <a:p>
            <a:r>
              <a:rPr lang="en-US"/>
              <a:t>Nhân viên có mã số, tên, địa chỉ, ngày sinh, giới tính và lương. Mỗi nhân viên làm việc ở 1 phòng ban, tham gia vào các dự án với số giờ làm việc khác nhau. Mỗi nhân viên đều có một người quản lý trực tiếp. </a:t>
            </a:r>
            <a:endParaRPr lang="en-US">
              <a:effectLst/>
            </a:endParaRPr>
          </a:p>
          <a:p>
            <a:r>
              <a:rPr lang="en-US"/>
              <a:t>Một nhân viên có thể có những người con được hưởng bảo hiểm theo nhân viên. Mỗi người con của nhân viên có tên, giới tính, ngày sinh </a:t>
            </a:r>
            <a:endParaRPr lang="en-US">
              <a:effectLst/>
            </a:endParaRPr>
          </a:p>
          <a:p>
            <a:endParaRPr lang="en-US"/>
          </a:p>
        </p:txBody>
      </p:sp>
    </p:spTree>
    <p:extLst>
      <p:ext uri="{BB962C8B-B14F-4D97-AF65-F5344CB8AC3E}">
        <p14:creationId xmlns:p14="http://schemas.microsoft.com/office/powerpoint/2010/main" val="126598774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6830420" y="1501139"/>
            <a:ext cx="2313580" cy="53568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endParaRPr lang="en-US" dirty="0"/>
          </a:p>
        </p:txBody>
      </p:sp>
      <p:sp>
        <p:nvSpPr>
          <p:cNvPr id="3" name="Content Placeholder 2"/>
          <p:cNvSpPr>
            <a:spLocks noGrp="1"/>
          </p:cNvSpPr>
          <p:nvPr>
            <p:ph idx="1"/>
          </p:nvPr>
        </p:nvSpPr>
        <p:spPr>
          <a:xfrm>
            <a:off x="457200" y="1066800"/>
            <a:ext cx="6553200" cy="5257800"/>
          </a:xfrm>
        </p:spPr>
        <p:txBody>
          <a:bodyPr/>
          <a:lstStyle/>
          <a:p>
            <a:pPr>
              <a:buFont typeface="Wingdings" pitchFamily="2" charset="2"/>
              <a:buChar char="¤"/>
            </a:pPr>
            <a:r>
              <a:rPr lang="en-US" dirty="0" err="1" smtClean="0"/>
              <a:t>Kết</a:t>
            </a:r>
            <a:r>
              <a:rPr lang="en-US" dirty="0" smtClean="0"/>
              <a:t> </a:t>
            </a:r>
            <a:r>
              <a:rPr lang="en-US" dirty="0" err="1" smtClean="0"/>
              <a:t>thúc</a:t>
            </a:r>
            <a:r>
              <a:rPr lang="en-US" dirty="0" smtClean="0"/>
              <a:t> </a:t>
            </a:r>
            <a:r>
              <a:rPr lang="en-US" dirty="0" err="1" smtClean="0"/>
              <a:t>bài</a:t>
            </a:r>
            <a:r>
              <a:rPr lang="en-US" dirty="0" smtClean="0"/>
              <a:t> </a:t>
            </a:r>
            <a:r>
              <a:rPr lang="en-US" dirty="0" err="1" smtClean="0"/>
              <a:t>học</a:t>
            </a:r>
            <a:r>
              <a:rPr lang="en-US" dirty="0" smtClean="0"/>
              <a:t> </a:t>
            </a:r>
            <a:r>
              <a:rPr lang="en-US" dirty="0" err="1" smtClean="0"/>
              <a:t>này</a:t>
            </a:r>
            <a:r>
              <a:rPr lang="en-US" dirty="0" smtClean="0"/>
              <a:t> </a:t>
            </a:r>
            <a:r>
              <a:rPr lang="en-US" dirty="0" err="1" smtClean="0"/>
              <a:t>bạn</a:t>
            </a:r>
            <a:r>
              <a:rPr lang="en-US" dirty="0" smtClean="0"/>
              <a:t> </a:t>
            </a:r>
            <a:r>
              <a:rPr lang="en-US" dirty="0" err="1" smtClean="0"/>
              <a:t>có</a:t>
            </a:r>
            <a:r>
              <a:rPr lang="en-US" dirty="0" smtClean="0"/>
              <a:t> </a:t>
            </a:r>
            <a:r>
              <a:rPr lang="en-US" dirty="0" err="1" smtClean="0"/>
              <a:t>khả</a:t>
            </a:r>
            <a:r>
              <a:rPr lang="en-US" dirty="0" smtClean="0"/>
              <a:t> </a:t>
            </a:r>
            <a:r>
              <a:rPr lang="en-US" dirty="0" err="1" smtClean="0"/>
              <a:t>năng</a:t>
            </a:r>
            <a:endParaRPr lang="en-US" dirty="0" smtClean="0"/>
          </a:p>
          <a:p>
            <a:pPr lvl="1"/>
            <a:r>
              <a:rPr lang="en-US"/>
              <a:t>Mô hình hoá dữ liệu – Data modeling</a:t>
            </a:r>
          </a:p>
          <a:p>
            <a:pPr lvl="1"/>
            <a:r>
              <a:rPr lang="en-US"/>
              <a:t>Tìm hiểu về mô hình thực thể ERD và các thành phần của nó</a:t>
            </a:r>
          </a:p>
          <a:p>
            <a:pPr lvl="1"/>
            <a:r>
              <a:rPr lang="en-US"/>
              <a:t>Từ mô hình ERD hướng đến xây dựng CSDL mức vật lí</a:t>
            </a:r>
          </a:p>
          <a:p>
            <a:pPr lvl="1"/>
            <a:r>
              <a:rPr lang="en-US"/>
              <a:t>Giới thiệu về chuẩn hoá dữ liệu</a:t>
            </a:r>
          </a:p>
          <a:p>
            <a:pPr lvl="1"/>
            <a:r>
              <a:rPr lang="en-US"/>
              <a:t>Qui trình chuẩn hoá dữ liệu</a:t>
            </a:r>
            <a:br>
              <a:rPr lang="en-US"/>
            </a:br>
            <a:endParaRPr lang="vi-VN" dirty="0"/>
          </a:p>
        </p:txBody>
      </p:sp>
    </p:spTree>
    <p:extLst>
      <p:ext uri="{BB962C8B-B14F-4D97-AF65-F5344CB8AC3E}">
        <p14:creationId xmlns:p14="http://schemas.microsoft.com/office/powerpoint/2010/main" val="362125633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t="612" b="612"/>
          <a:stretch>
            <a:fillRect/>
          </a:stretch>
        </p:blipFill>
        <p:spPr/>
      </p:pic>
    </p:spTree>
    <p:extLst>
      <p:ext uri="{BB962C8B-B14F-4D97-AF65-F5344CB8AC3E}">
        <p14:creationId xmlns:p14="http://schemas.microsoft.com/office/powerpoint/2010/main" val="182618647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lnSpcReduction="10000"/>
          </a:bodyPr>
          <a:lstStyle/>
          <a:p>
            <a:r>
              <a:rPr lang="en-US" smtClean="0"/>
              <a:t>Bài 3: Mô hình ERD </a:t>
            </a:r>
            <a:r>
              <a:rPr lang="en-US"/>
              <a:t>và chuẩn hoá cơ sở dữ liệu</a:t>
            </a:r>
          </a:p>
          <a:p>
            <a:r>
              <a:rPr lang="en-US"/>
              <a:t>Phần 2: chuẩn hoá dữ liệu</a:t>
            </a:r>
            <a:endParaRPr lang="en-US" dirty="0"/>
          </a:p>
        </p:txBody>
      </p:sp>
      <p:sp>
        <p:nvSpPr>
          <p:cNvPr id="11" name="Title 10"/>
          <p:cNvSpPr>
            <a:spLocks noGrp="1"/>
          </p:cNvSpPr>
          <p:nvPr>
            <p:ph type="title"/>
          </p:nvPr>
        </p:nvSpPr>
        <p:spPr/>
        <p:txBody>
          <a:bodyPr/>
          <a:lstStyle/>
          <a:p>
            <a:r>
              <a:rPr lang="en-US"/>
              <a:t>CƠ SỞ DỮ LIỆU</a:t>
            </a:r>
          </a:p>
        </p:txBody>
      </p:sp>
      <p:pic>
        <p:nvPicPr>
          <p:cNvPr id="13" name="Picture Placeholder 12"/>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104900" y="2743200"/>
            <a:ext cx="1828800" cy="1828800"/>
          </a:xfrm>
        </p:spPr>
      </p:pic>
    </p:spTree>
    <p:extLst>
      <p:ext uri="{BB962C8B-B14F-4D97-AF65-F5344CB8AC3E}">
        <p14:creationId xmlns:p14="http://schemas.microsoft.com/office/powerpoint/2010/main" val="33525445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Chuẩn hoá dữ liệu</a:t>
            </a:r>
          </a:p>
        </p:txBody>
      </p:sp>
      <p:sp>
        <p:nvSpPr>
          <p:cNvPr id="3" name="Content Placeholder 2"/>
          <p:cNvSpPr>
            <a:spLocks noGrp="1"/>
          </p:cNvSpPr>
          <p:nvPr>
            <p:ph idx="1"/>
          </p:nvPr>
        </p:nvSpPr>
        <p:spPr/>
        <p:txBody>
          <a:bodyPr/>
          <a:lstStyle/>
          <a:p>
            <a:r>
              <a:rPr lang="en-US"/>
              <a:t>Chuẩn hóa là 1 cách tiếp cận từ dưới lên (bottom-up approach) để thiết kế CSDL, bắt đầu từ các mối liên hệ giữa các thuộc tính </a:t>
            </a:r>
            <a:endParaRPr lang="en-US">
              <a:effectLst/>
            </a:endParaRPr>
          </a:p>
          <a:p>
            <a:r>
              <a:rPr lang="en-US"/>
              <a:t>Mục đích của chuẩn hóa là loại bỏ các bất thường của 1 quan hệ để có được các quan hệ có cấu trúc tốt hơn, nhỏ hơn</a:t>
            </a:r>
          </a:p>
          <a:p>
            <a:r>
              <a:rPr lang="en-US">
                <a:effectLst/>
              </a:rPr>
              <a:t>Giảm thiểu sự dư thừa dữ liệu ở mức thấp nhất </a:t>
            </a:r>
            <a:r>
              <a:rPr lang="en-US"/>
              <a:t>và cho phép người dùng thêm, sửa, xóa mà không gây ra mâu thuẫn dữ liệu </a:t>
            </a:r>
            <a:endParaRPr lang="en-US">
              <a:effectLst/>
            </a:endParaRPr>
          </a:p>
          <a:p>
            <a:endParaRPr lang="en-US">
              <a:effectLst/>
            </a:endParaRPr>
          </a:p>
        </p:txBody>
      </p:sp>
    </p:spTree>
    <p:extLst>
      <p:ext uri="{BB962C8B-B14F-4D97-AF65-F5344CB8AC3E}">
        <p14:creationId xmlns:p14="http://schemas.microsoft.com/office/powerpoint/2010/main" val="318645139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dạng chuẩn</a:t>
            </a:r>
          </a:p>
        </p:txBody>
      </p:sp>
      <p:sp>
        <p:nvSpPr>
          <p:cNvPr id="3" name="Content Placeholder 2"/>
          <p:cNvSpPr>
            <a:spLocks noGrp="1"/>
          </p:cNvSpPr>
          <p:nvPr>
            <p:ph idx="1"/>
          </p:nvPr>
        </p:nvSpPr>
        <p:spPr/>
        <p:txBody>
          <a:bodyPr/>
          <a:lstStyle/>
          <a:p>
            <a:r>
              <a:rPr lang="en-US"/>
              <a:t>Dạng chuẩn 1 (1NF – first normal form)</a:t>
            </a:r>
          </a:p>
          <a:p>
            <a:r>
              <a:rPr lang="en-US"/>
              <a:t>Dạng chuẩn 2 (2NF – second normal form)</a:t>
            </a:r>
          </a:p>
          <a:p>
            <a:r>
              <a:rPr lang="en-US"/>
              <a:t>Dạng chuẩn 3 (3NF – third normal form)</a:t>
            </a:r>
          </a:p>
          <a:p>
            <a:r>
              <a:rPr lang="en-US"/>
              <a:t>Dạng chuẩn BCNF (Boyce-Codd normal form)</a:t>
            </a:r>
          </a:p>
          <a:p>
            <a:r>
              <a:rPr lang="en-US"/>
              <a:t>Dạng chuẩn 4NF </a:t>
            </a:r>
          </a:p>
          <a:p>
            <a:pPr marL="0" indent="0">
              <a:buNone/>
            </a:pPr>
            <a:endParaRPr lang="en-US"/>
          </a:p>
        </p:txBody>
      </p:sp>
    </p:spTree>
    <p:extLst>
      <p:ext uri="{BB962C8B-B14F-4D97-AF65-F5344CB8AC3E}">
        <p14:creationId xmlns:p14="http://schemas.microsoft.com/office/powerpoint/2010/main" val="153098886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Dạng chuẩn 1NF</a:t>
            </a:r>
          </a:p>
        </p:txBody>
      </p:sp>
      <p:sp>
        <p:nvSpPr>
          <p:cNvPr id="3" name="Content Placeholder 2"/>
          <p:cNvSpPr>
            <a:spLocks noGrp="1"/>
          </p:cNvSpPr>
          <p:nvPr>
            <p:ph idx="1"/>
          </p:nvPr>
        </p:nvSpPr>
        <p:spPr/>
        <p:txBody>
          <a:bodyPr/>
          <a:lstStyle/>
          <a:p>
            <a:r>
              <a:rPr lang="en-US"/>
              <a:t> Một bảng được gọi là ở dạng 1NF nếu miền giá trị của một thuộc tính chỉ chứa giá trị nguyên tố đơn (không phân chia được) và giá trị của mỗi thuộc tính cũng là một giá trị đơn lấy từ miền giá trị của nó </a:t>
            </a:r>
          </a:p>
          <a:p>
            <a:r>
              <a:rPr lang="en-US"/>
              <a:t>Ví dụ:</a:t>
            </a:r>
          </a:p>
          <a:p>
            <a:pPr marL="0" indent="0">
              <a:buNone/>
            </a:pPr>
            <a:endParaRPr lang="en-US"/>
          </a:p>
          <a:p>
            <a:endParaRPr lang="en-US"/>
          </a:p>
        </p:txBody>
      </p:sp>
      <p:pic>
        <p:nvPicPr>
          <p:cNvPr id="4" name="Picture 3"/>
          <p:cNvPicPr>
            <a:picLocks noChangeAspect="1"/>
          </p:cNvPicPr>
          <p:nvPr/>
        </p:nvPicPr>
        <p:blipFill>
          <a:blip r:embed="rId2"/>
          <a:stretch>
            <a:fillRect/>
          </a:stretch>
        </p:blipFill>
        <p:spPr>
          <a:xfrm>
            <a:off x="152400" y="3797300"/>
            <a:ext cx="8826500" cy="3060700"/>
          </a:xfrm>
          <a:prstGeom prst="rect">
            <a:avLst/>
          </a:prstGeom>
        </p:spPr>
      </p:pic>
    </p:spTree>
    <p:extLst>
      <p:ext uri="{BB962C8B-B14F-4D97-AF65-F5344CB8AC3E}">
        <p14:creationId xmlns:p14="http://schemas.microsoft.com/office/powerpoint/2010/main" val="244450010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Dạng chuẩn 1NF</a:t>
            </a:r>
          </a:p>
        </p:txBody>
      </p:sp>
      <p:sp>
        <p:nvSpPr>
          <p:cNvPr id="3" name="Content Placeholder 2"/>
          <p:cNvSpPr>
            <a:spLocks noGrp="1"/>
          </p:cNvSpPr>
          <p:nvPr>
            <p:ph idx="1"/>
          </p:nvPr>
        </p:nvSpPr>
        <p:spPr/>
        <p:txBody>
          <a:bodyPr/>
          <a:lstStyle/>
          <a:p>
            <a:r>
              <a:rPr lang="en-US"/>
              <a:t>Xét lược đồ   DDIEM_PHG(MaPHG, DDIEM) </a:t>
            </a:r>
          </a:p>
          <a:p>
            <a:endParaRPr lang="en-US"/>
          </a:p>
        </p:txBody>
      </p:sp>
      <p:pic>
        <p:nvPicPr>
          <p:cNvPr id="4" name="Picture 3"/>
          <p:cNvPicPr>
            <a:picLocks noChangeAspect="1"/>
          </p:cNvPicPr>
          <p:nvPr/>
        </p:nvPicPr>
        <p:blipFill>
          <a:blip r:embed="rId2"/>
          <a:stretch>
            <a:fillRect/>
          </a:stretch>
        </p:blipFill>
        <p:spPr>
          <a:xfrm>
            <a:off x="355600" y="2374900"/>
            <a:ext cx="8432800" cy="2095500"/>
          </a:xfrm>
          <a:prstGeom prst="rect">
            <a:avLst/>
          </a:prstGeom>
        </p:spPr>
      </p:pic>
    </p:spTree>
    <p:extLst>
      <p:ext uri="{BB962C8B-B14F-4D97-AF65-F5344CB8AC3E}">
        <p14:creationId xmlns:p14="http://schemas.microsoft.com/office/powerpoint/2010/main" val="279268952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Dạng chuẩn 2nf</a:t>
            </a:r>
          </a:p>
        </p:txBody>
      </p:sp>
      <p:sp>
        <p:nvSpPr>
          <p:cNvPr id="3" name="Content Placeholder 2"/>
          <p:cNvSpPr>
            <a:spLocks noGrp="1"/>
          </p:cNvSpPr>
          <p:nvPr>
            <p:ph idx="1"/>
          </p:nvPr>
        </p:nvSpPr>
        <p:spPr/>
        <p:txBody>
          <a:bodyPr/>
          <a:lstStyle/>
          <a:p>
            <a:r>
              <a:rPr lang="en-US"/>
              <a:t>Một phụ thuộc hàm X → Y là một </a:t>
            </a:r>
            <a:r>
              <a:rPr lang="en-US">
                <a:solidFill>
                  <a:srgbClr val="FF0000"/>
                </a:solidFill>
              </a:rPr>
              <a:t>phụ thuộc hàm đầy đủ</a:t>
            </a:r>
            <a:r>
              <a:rPr lang="en-US"/>
              <a:t> nếu loại bỏ bất kỳ thuộc tính A nào ra khỏi X thì phụ thuộc hàm không còn đúng nữa. </a:t>
            </a:r>
          </a:p>
          <a:p>
            <a:pPr marL="0" indent="0">
              <a:buNone/>
            </a:pPr>
            <a:r>
              <a:rPr lang="en-US"/>
              <a:t>	</a:t>
            </a:r>
            <a:r>
              <a:rPr lang="en-US">
                <a:solidFill>
                  <a:srgbClr val="FF0000"/>
                </a:solidFill>
              </a:rPr>
              <a:t>∀ A, A ∈ X, (X – {A}) → Y </a:t>
            </a:r>
            <a:r>
              <a:rPr lang="en-US"/>
              <a:t>: là sai. </a:t>
            </a:r>
          </a:p>
          <a:p>
            <a:r>
              <a:rPr lang="en-US"/>
              <a:t>Một phụ thuộc hàm X → Y là phụ thuộc bộ phận nếu có thể bỏ một thuộc tính A∈ X, ra khỏi X phụ thuộc hàm vẫn đúng, điều đó có nghĩa là với </a:t>
            </a:r>
          </a:p>
          <a:p>
            <a:pPr marL="0" indent="0">
              <a:buNone/>
            </a:pPr>
            <a:r>
              <a:rPr lang="en-US"/>
              <a:t>	</a:t>
            </a:r>
            <a:r>
              <a:rPr lang="en-US">
                <a:solidFill>
                  <a:srgbClr val="FF0000"/>
                </a:solidFill>
              </a:rPr>
              <a:t>∃A∈X, (X–{A})→Y </a:t>
            </a:r>
          </a:p>
          <a:p>
            <a:endParaRPr lang="en-US"/>
          </a:p>
          <a:p>
            <a:endParaRPr lang="en-US"/>
          </a:p>
        </p:txBody>
      </p:sp>
    </p:spTree>
    <p:extLst>
      <p:ext uri="{BB962C8B-B14F-4D97-AF65-F5344CB8AC3E}">
        <p14:creationId xmlns:p14="http://schemas.microsoft.com/office/powerpoint/2010/main" val="409070875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Dạng chuẩn 2nf (2)</a:t>
            </a:r>
          </a:p>
        </p:txBody>
      </p:sp>
      <p:sp>
        <p:nvSpPr>
          <p:cNvPr id="3" name="Content Placeholder 2"/>
          <p:cNvSpPr>
            <a:spLocks noGrp="1"/>
          </p:cNvSpPr>
          <p:nvPr>
            <p:ph idx="1"/>
          </p:nvPr>
        </p:nvSpPr>
        <p:spPr/>
        <p:txBody>
          <a:bodyPr/>
          <a:lstStyle/>
          <a:p>
            <a:r>
              <a:rPr lang="en-US"/>
              <a:t>Một bảng được gọi là ở dạng 2NF</a:t>
            </a:r>
          </a:p>
          <a:p>
            <a:pPr lvl="1"/>
            <a:r>
              <a:rPr lang="en-US"/>
              <a:t>Thỏa mãn 1NF</a:t>
            </a:r>
          </a:p>
          <a:p>
            <a:pPr lvl="1"/>
            <a:r>
              <a:rPr lang="en-US"/>
              <a:t>Phụ thuộc hàm đầy đủ vào khóa chính </a:t>
            </a:r>
          </a:p>
          <a:p>
            <a:r>
              <a:rPr lang="en-US"/>
              <a:t>Với các quan hệ có thuộc tính khóa đơn thì ko phải xét </a:t>
            </a:r>
          </a:p>
          <a:p>
            <a:r>
              <a:rPr lang="en-US"/>
              <a:t>Chỉ kiểm tra các lược đồ có chứa phụ thuộc hàm bộ phận </a:t>
            </a:r>
          </a:p>
          <a:p>
            <a:r>
              <a:rPr lang="en-US"/>
              <a:t>Ví dụ:</a:t>
            </a:r>
          </a:p>
          <a:p>
            <a:pPr marL="0" indent="0">
              <a:buNone/>
            </a:pPr>
            <a:endParaRPr lang="en-US"/>
          </a:p>
          <a:p>
            <a:endParaRPr lang="en-US"/>
          </a:p>
        </p:txBody>
      </p:sp>
      <p:pic>
        <p:nvPicPr>
          <p:cNvPr id="4" name="Picture 3"/>
          <p:cNvPicPr>
            <a:picLocks noChangeAspect="1"/>
          </p:cNvPicPr>
          <p:nvPr/>
        </p:nvPicPr>
        <p:blipFill>
          <a:blip r:embed="rId2"/>
          <a:stretch>
            <a:fillRect/>
          </a:stretch>
        </p:blipFill>
        <p:spPr>
          <a:xfrm>
            <a:off x="1879600" y="4648200"/>
            <a:ext cx="7264400" cy="2006600"/>
          </a:xfrm>
          <a:prstGeom prst="rect">
            <a:avLst/>
          </a:prstGeom>
        </p:spPr>
      </p:pic>
    </p:spTree>
    <p:extLst>
      <p:ext uri="{BB962C8B-B14F-4D97-AF65-F5344CB8AC3E}">
        <p14:creationId xmlns:p14="http://schemas.microsoft.com/office/powerpoint/2010/main" val="138046653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pic>
        <p:nvPicPr>
          <p:cNvPr id="4" name="Content Placeholder 3"/>
          <p:cNvPicPr>
            <a:picLocks noGrp="1" noChangeAspect="1"/>
          </p:cNvPicPr>
          <p:nvPr>
            <p:ph idx="1"/>
          </p:nvPr>
        </p:nvPicPr>
        <p:blipFill>
          <a:blip r:embed="rId2"/>
          <a:srcRect t="-26439" b="-26439"/>
          <a:stretch>
            <a:fillRect/>
          </a:stretch>
        </p:blipFill>
        <p:spPr>
          <a:xfrm>
            <a:off x="457200" y="685800"/>
            <a:ext cx="8229600" cy="5257800"/>
          </a:xfrm>
        </p:spPr>
      </p:pic>
    </p:spTree>
    <p:extLst>
      <p:ext uri="{BB962C8B-B14F-4D97-AF65-F5344CB8AC3E}">
        <p14:creationId xmlns:p14="http://schemas.microsoft.com/office/powerpoint/2010/main" val="125684997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Dạng chuẩn 3</a:t>
            </a:r>
          </a:p>
        </p:txBody>
      </p:sp>
      <p:sp>
        <p:nvSpPr>
          <p:cNvPr id="3" name="Content Placeholder 2"/>
          <p:cNvSpPr>
            <a:spLocks noGrp="1"/>
          </p:cNvSpPr>
          <p:nvPr>
            <p:ph idx="1"/>
          </p:nvPr>
        </p:nvSpPr>
        <p:spPr/>
        <p:txBody>
          <a:bodyPr/>
          <a:lstStyle/>
          <a:p>
            <a:r>
              <a:rPr lang="en-US"/>
              <a:t>3NF dựa trên khái niệm phụ thuộc bắc cầu. </a:t>
            </a:r>
          </a:p>
          <a:p>
            <a:r>
              <a:rPr lang="en-US"/>
              <a:t>Một lược đồ quan hệ R là ở 3NF nếu nó:</a:t>
            </a:r>
          </a:p>
          <a:p>
            <a:pPr lvl="1"/>
            <a:r>
              <a:rPr lang="en-US"/>
              <a:t>Thỏa mãn 2NF </a:t>
            </a:r>
          </a:p>
          <a:p>
            <a:pPr lvl="1"/>
            <a:r>
              <a:rPr lang="en-US"/>
              <a:t>Không có thuộc tính không khoá nào của R là phụ thuộc bắc cầu vào khoá chính. </a:t>
            </a:r>
          </a:p>
          <a:p>
            <a:endParaRPr lang="en-US"/>
          </a:p>
        </p:txBody>
      </p:sp>
      <p:pic>
        <p:nvPicPr>
          <p:cNvPr id="4" name="Picture 3"/>
          <p:cNvPicPr>
            <a:picLocks noChangeAspect="1"/>
          </p:cNvPicPr>
          <p:nvPr/>
        </p:nvPicPr>
        <p:blipFill>
          <a:blip r:embed="rId2"/>
          <a:stretch>
            <a:fillRect/>
          </a:stretch>
        </p:blipFill>
        <p:spPr>
          <a:xfrm>
            <a:off x="152400" y="3505200"/>
            <a:ext cx="8826500" cy="2273300"/>
          </a:xfrm>
          <a:prstGeom prst="rect">
            <a:avLst/>
          </a:prstGeom>
        </p:spPr>
      </p:pic>
    </p:spTree>
    <p:extLst>
      <p:ext uri="{BB962C8B-B14F-4D97-AF65-F5344CB8AC3E}">
        <p14:creationId xmlns:p14="http://schemas.microsoft.com/office/powerpoint/2010/main" val="95411761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mtClean="0"/>
              <a:t>Mô hình ERD</a:t>
            </a:r>
            <a:endParaRPr lang="en-US" dirty="0"/>
          </a:p>
        </p:txBody>
      </p:sp>
      <p:sp>
        <p:nvSpPr>
          <p:cNvPr id="11" name="Title 10"/>
          <p:cNvSpPr>
            <a:spLocks noGrp="1"/>
          </p:cNvSpPr>
          <p:nvPr>
            <p:ph type="title"/>
          </p:nvPr>
        </p:nvSpPr>
        <p:spPr/>
        <p:txBody>
          <a:bodyPr/>
          <a:lstStyle/>
          <a:p>
            <a:r>
              <a:rPr lang="en-US"/>
              <a:t>Phần 1</a:t>
            </a:r>
            <a:endParaRPr lang="en-US"/>
          </a:p>
        </p:txBody>
      </p:sp>
      <p:pic>
        <p:nvPicPr>
          <p:cNvPr id="13" name="Picture Placeholder 12"/>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104900" y="2743200"/>
            <a:ext cx="1828800" cy="1828800"/>
          </a:xfrm>
        </p:spPr>
      </p:pic>
    </p:spTree>
    <p:extLst>
      <p:ext uri="{BB962C8B-B14F-4D97-AF65-F5344CB8AC3E}">
        <p14:creationId xmlns:p14="http://schemas.microsoft.com/office/powerpoint/2010/main" val="49309187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Dạng chuẩn 3 (2)</a:t>
            </a:r>
          </a:p>
        </p:txBody>
      </p:sp>
      <p:sp>
        <p:nvSpPr>
          <p:cNvPr id="3" name="Content Placeholder 2"/>
          <p:cNvSpPr>
            <a:spLocks noGrp="1"/>
          </p:cNvSpPr>
          <p:nvPr>
            <p:ph idx="1"/>
          </p:nvPr>
        </p:nvSpPr>
        <p:spPr>
          <a:xfrm>
            <a:off x="533400" y="914400"/>
            <a:ext cx="6934200" cy="2819400"/>
          </a:xfrm>
        </p:spPr>
        <p:txBody>
          <a:bodyPr/>
          <a:lstStyle/>
          <a:p>
            <a:r>
              <a:rPr lang="en-US"/>
              <a:t>Tất cả các thuộc tính phải phụ thuộc vào thuộc tính khóa </a:t>
            </a:r>
          </a:p>
          <a:p>
            <a:pPr lvl="1"/>
            <a:r>
              <a:rPr lang="en-US"/>
              <a:t>Một vài thuộc tính phụ thuộc vào thuộc tính ko phải là khóa </a:t>
            </a:r>
          </a:p>
          <a:p>
            <a:pPr lvl="1"/>
            <a:r>
              <a:rPr lang="en-US"/>
              <a:t>Chuẩn hóaTách nhóm các thuộc tính đó thành quan hệ mới </a:t>
            </a:r>
          </a:p>
          <a:p>
            <a:endParaRPr lang="en-US"/>
          </a:p>
        </p:txBody>
      </p:sp>
    </p:spTree>
    <p:extLst>
      <p:ext uri="{BB962C8B-B14F-4D97-AF65-F5344CB8AC3E}">
        <p14:creationId xmlns:p14="http://schemas.microsoft.com/office/powerpoint/2010/main" val="323951959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313" y="1143000"/>
            <a:ext cx="9144000" cy="4709035"/>
          </a:xfrm>
          <a:prstGeom prst="rect">
            <a:avLst/>
          </a:prstGeom>
        </p:spPr>
      </p:pic>
    </p:spTree>
    <p:extLst>
      <p:ext uri="{BB962C8B-B14F-4D97-AF65-F5344CB8AC3E}">
        <p14:creationId xmlns:p14="http://schemas.microsoft.com/office/powerpoint/2010/main" val="12201854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Tóm tắt 3 dạng chuẩn 1-3</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37640242"/>
              </p:ext>
            </p:extLst>
          </p:nvPr>
        </p:nvGraphicFramePr>
        <p:xfrm>
          <a:off x="457200" y="1371600"/>
          <a:ext cx="8229600" cy="4023360"/>
        </p:xfrm>
        <a:graphic>
          <a:graphicData uri="http://schemas.openxmlformats.org/drawingml/2006/table">
            <a:tbl>
              <a:tblPr firstRow="1" bandRow="1">
                <a:tableStyleId>{5C22544A-7EE6-4342-B048-85BDC9FD1C3A}</a:tableStyleId>
              </a:tblPr>
              <a:tblGrid>
                <a:gridCol w="990600"/>
                <a:gridCol w="3124200"/>
                <a:gridCol w="4114800"/>
              </a:tblGrid>
              <a:tr h="363125">
                <a:tc>
                  <a:txBody>
                    <a:bodyPr/>
                    <a:lstStyle/>
                    <a:p>
                      <a:pPr algn="ctr"/>
                      <a:r>
                        <a:rPr lang="en-US" sz="2000"/>
                        <a:t>NF</a:t>
                      </a:r>
                    </a:p>
                  </a:txBody>
                  <a:tcPr/>
                </a:tc>
                <a:tc>
                  <a:txBody>
                    <a:bodyPr/>
                    <a:lstStyle/>
                    <a:p>
                      <a:pPr algn="ctr"/>
                      <a:r>
                        <a:rPr lang="en-US" sz="2000"/>
                        <a:t>Nhận biết</a:t>
                      </a:r>
                    </a:p>
                  </a:txBody>
                  <a:tcPr/>
                </a:tc>
                <a:tc>
                  <a:txBody>
                    <a:bodyPr/>
                    <a:lstStyle/>
                    <a:p>
                      <a:pPr algn="ctr"/>
                      <a:r>
                        <a:rPr lang="en-US" sz="2000"/>
                        <a:t>Cách chuẩn hoá</a:t>
                      </a:r>
                    </a:p>
                  </a:txBody>
                  <a:tcPr/>
                </a:tc>
              </a:tr>
              <a:tr h="895376">
                <a:tc>
                  <a:txBody>
                    <a:bodyPr/>
                    <a:lstStyle/>
                    <a:p>
                      <a:pPr algn="ctr"/>
                      <a:r>
                        <a:rPr lang="en-US" sz="2000"/>
                        <a:t>1</a:t>
                      </a:r>
                    </a:p>
                  </a:txBody>
                  <a:tcPr anchor="ctr"/>
                </a:tc>
                <a:tc>
                  <a:txBody>
                    <a:bodyPr/>
                    <a:lstStyle/>
                    <a:p>
                      <a:pPr algn="l"/>
                      <a:r>
                        <a:rPr lang="en-US" sz="2000" kern="1200">
                          <a:solidFill>
                            <a:schemeClr val="dk1"/>
                          </a:solidFill>
                          <a:effectLst/>
                          <a:latin typeface="+mn-lt"/>
                          <a:ea typeface="+mn-ea"/>
                          <a:cs typeface="+mn-cs"/>
                        </a:rPr>
                        <a:t>Quan hệ ko có thuộc tính đa </a:t>
                      </a:r>
                      <a:endParaRPr lang="en-US" sz="2000">
                        <a:effectLst/>
                      </a:endParaRPr>
                    </a:p>
                    <a:p>
                      <a:pPr algn="l"/>
                      <a:r>
                        <a:rPr lang="en-US" sz="2000" kern="1200">
                          <a:solidFill>
                            <a:schemeClr val="dk1"/>
                          </a:solidFill>
                          <a:effectLst/>
                          <a:latin typeface="+mn-lt"/>
                          <a:ea typeface="+mn-ea"/>
                          <a:cs typeface="+mn-cs"/>
                        </a:rPr>
                        <a:t>trị và quan hệ lặp </a:t>
                      </a:r>
                      <a:endParaRPr lang="en-US" sz="2000">
                        <a:effectLst/>
                      </a:endParaRPr>
                    </a:p>
                    <a:p>
                      <a:pPr algn="ctr"/>
                      <a:endParaRPr lang="en-US" sz="200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a:solidFill>
                            <a:schemeClr val="dk1"/>
                          </a:solidFill>
                          <a:effectLst/>
                          <a:latin typeface="+mn-lt"/>
                          <a:ea typeface="+mn-ea"/>
                          <a:cs typeface="+mn-cs"/>
                        </a:rPr>
                        <a:t>Chuyển tất cả quan hệ lặp hoặc đa trị thành 1 quan hệ mới </a:t>
                      </a:r>
                      <a:endParaRPr lang="en-US" sz="2000"/>
                    </a:p>
                    <a:p>
                      <a:pPr algn="ctr"/>
                      <a:endParaRPr lang="en-US" sz="2000"/>
                    </a:p>
                  </a:txBody>
                  <a:tcPr anchor="ctr"/>
                </a:tc>
              </a:tr>
              <a:tr h="1163989">
                <a:tc>
                  <a:txBody>
                    <a:bodyPr/>
                    <a:lstStyle/>
                    <a:p>
                      <a:pPr algn="ctr"/>
                      <a:r>
                        <a:rPr lang="en-US" sz="2000"/>
                        <a:t>2</a:t>
                      </a:r>
                    </a:p>
                  </a:txBody>
                  <a:tcPr anchor="ctr"/>
                </a:tc>
                <a:tc>
                  <a:txBody>
                    <a:bodyPr/>
                    <a:lstStyle/>
                    <a:p>
                      <a:pPr algn="l"/>
                      <a:r>
                        <a:rPr lang="en-US" sz="2000" kern="1200">
                          <a:solidFill>
                            <a:schemeClr val="dk1"/>
                          </a:solidFill>
                          <a:effectLst/>
                          <a:latin typeface="+mn-lt"/>
                          <a:ea typeface="+mn-ea"/>
                          <a:cs typeface="+mn-cs"/>
                        </a:rPr>
                        <a:t>Phụ thuộc 1 phần vào thuộc </a:t>
                      </a:r>
                      <a:endParaRPr lang="en-US" sz="2000">
                        <a:effectLst/>
                      </a:endParaRPr>
                    </a:p>
                    <a:p>
                      <a:pPr algn="l"/>
                      <a:r>
                        <a:rPr lang="en-US" sz="2000" kern="1200">
                          <a:solidFill>
                            <a:schemeClr val="dk1"/>
                          </a:solidFill>
                          <a:effectLst/>
                          <a:latin typeface="+mn-lt"/>
                          <a:ea typeface="+mn-ea"/>
                          <a:cs typeface="+mn-cs"/>
                        </a:rPr>
                        <a:t>tính khóa </a:t>
                      </a:r>
                      <a:endParaRPr lang="en-US" sz="2000">
                        <a:effectLst/>
                      </a:endParaRPr>
                    </a:p>
                    <a:p>
                      <a:pPr algn="l"/>
                      <a:endParaRPr lang="en-US" sz="200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a:solidFill>
                            <a:schemeClr val="dk1"/>
                          </a:solidFill>
                          <a:effectLst/>
                          <a:latin typeface="+mn-lt"/>
                          <a:ea typeface="+mn-ea"/>
                          <a:cs typeface="+mn-cs"/>
                        </a:rPr>
                        <a:t>Tách thuộc tính phụ thuộc 1 phần thành lược đồ mới, đảm bảo quan hệ với lược đồ liên quan </a:t>
                      </a:r>
                      <a:endParaRPr lang="en-US" sz="2000"/>
                    </a:p>
                    <a:p>
                      <a:pPr algn="l"/>
                      <a:endParaRPr lang="en-US" sz="2000"/>
                    </a:p>
                  </a:txBody>
                  <a:tcPr anchor="ctr"/>
                </a:tc>
              </a:tr>
              <a:tr h="1163989">
                <a:tc>
                  <a:txBody>
                    <a:bodyPr/>
                    <a:lstStyle/>
                    <a:p>
                      <a:pPr algn="ctr"/>
                      <a:r>
                        <a:rPr lang="en-US" sz="2000"/>
                        <a:t>3</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a:solidFill>
                            <a:schemeClr val="dk1"/>
                          </a:solidFill>
                          <a:effectLst/>
                          <a:latin typeface="+mn-lt"/>
                          <a:ea typeface="+mn-ea"/>
                          <a:cs typeface="+mn-cs"/>
                        </a:rPr>
                        <a:t>Phụ thuộc ẩn, tồn tại phụ thuộc hàm giữa các thuộc tính ko phải là khóa </a:t>
                      </a:r>
                      <a:endParaRPr lang="en-US" sz="2000">
                        <a:effectLst/>
                      </a:endParaRPr>
                    </a:p>
                    <a:p>
                      <a:pPr algn="ctr"/>
                      <a:endParaRPr lang="en-US" sz="200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a:solidFill>
                            <a:schemeClr val="dk1"/>
                          </a:solidFill>
                          <a:effectLst/>
                          <a:latin typeface="+mn-lt"/>
                          <a:ea typeface="+mn-ea"/>
                          <a:cs typeface="+mn-cs"/>
                        </a:rPr>
                        <a:t>Tách các thuộc tính đó thành lược đồ mới </a:t>
                      </a:r>
                      <a:endParaRPr lang="en-US" sz="2000"/>
                    </a:p>
                    <a:p>
                      <a:pPr algn="ctr"/>
                      <a:endParaRPr lang="en-US" sz="2000"/>
                    </a:p>
                  </a:txBody>
                  <a:tcPr anchor="ctr"/>
                </a:tc>
              </a:tr>
            </a:tbl>
          </a:graphicData>
        </a:graphic>
      </p:graphicFrame>
    </p:spTree>
    <p:extLst>
      <p:ext uri="{BB962C8B-B14F-4D97-AF65-F5344CB8AC3E}">
        <p14:creationId xmlns:p14="http://schemas.microsoft.com/office/powerpoint/2010/main" val="318207908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Compressed\PSD Collection 2011\WP-201 copy.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flipH="1">
            <a:off x="6519025" y="2438400"/>
            <a:ext cx="2624974" cy="44196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smtClean="0"/>
              <a:t>Tổng kết</a:t>
            </a:r>
            <a:endParaRPr lang="en-US" dirty="0"/>
          </a:p>
        </p:txBody>
      </p:sp>
      <p:sp>
        <p:nvSpPr>
          <p:cNvPr id="3" name="Content Placeholder 2"/>
          <p:cNvSpPr>
            <a:spLocks noGrp="1"/>
          </p:cNvSpPr>
          <p:nvPr>
            <p:ph idx="1"/>
          </p:nvPr>
        </p:nvSpPr>
        <p:spPr>
          <a:xfrm>
            <a:off x="457200" y="1066800"/>
            <a:ext cx="6400800" cy="5257800"/>
          </a:xfrm>
        </p:spPr>
        <p:txBody>
          <a:bodyPr/>
          <a:lstStyle/>
          <a:p>
            <a:r>
              <a:rPr lang="en-US" dirty="0"/>
              <a:t>Mô hình hoá dữ liệu là sự biểu diễn thế giới thực thông qua các kí hiệu</a:t>
            </a:r>
          </a:p>
          <a:p>
            <a:r>
              <a:rPr lang="en-US"/>
              <a:t>Cố gắng rút gọn tổ chức dữ liệu thành sự mô tả của các thực thể và các mối liên hệ giữa chúng</a:t>
            </a:r>
          </a:p>
          <a:p>
            <a:r>
              <a:rPr lang="en-US"/>
              <a:t>Một thực thể (entity) là một đối tượng của thế giới thực</a:t>
            </a:r>
          </a:p>
          <a:p>
            <a:r>
              <a:rPr lang="en-US"/>
              <a:t>Sơ đồ quan hệ ERD biểu diễn các tập thực thể và mối quan hệ và mối quan hệ giữa chúng</a:t>
            </a:r>
          </a:p>
          <a:p>
            <a:endParaRPr lang="en-US">
              <a:latin typeface="Adobe Garamond Pro"/>
              <a:cs typeface="Adobe Garamond Pro"/>
            </a:endParaRPr>
          </a:p>
          <a:p>
            <a:endParaRPr lang="en-US"/>
          </a:p>
          <a:p>
            <a:endParaRPr lang="en-US" dirty="0"/>
          </a:p>
        </p:txBody>
      </p:sp>
    </p:spTree>
    <p:extLst>
      <p:ext uri="{BB962C8B-B14F-4D97-AF65-F5344CB8AC3E}">
        <p14:creationId xmlns:p14="http://schemas.microsoft.com/office/powerpoint/2010/main" val="101329642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Tổng kết</a:t>
            </a:r>
          </a:p>
        </p:txBody>
      </p:sp>
      <p:sp>
        <p:nvSpPr>
          <p:cNvPr id="3" name="Content Placeholder 2"/>
          <p:cNvSpPr>
            <a:spLocks noGrp="1"/>
          </p:cNvSpPr>
          <p:nvPr>
            <p:ph idx="1"/>
          </p:nvPr>
        </p:nvSpPr>
        <p:spPr/>
        <p:txBody>
          <a:bodyPr>
            <a:normAutofit fontScale="92500" lnSpcReduction="10000"/>
          </a:bodyPr>
          <a:lstStyle/>
          <a:p>
            <a:r>
              <a:rPr lang="en-US"/>
              <a:t>Chuẩn hoá dữ liệu là quá trình loại bỏ các bất thường của 1 quan hệ để có được các quan hệ có cấu trúc tốt hơn, nhỏ hơn</a:t>
            </a:r>
          </a:p>
          <a:p>
            <a:r>
              <a:rPr lang="en-US"/>
              <a:t>Giảm thiểu sự dư thừa dữ liệu ở mức thấp nhất và cho phép người dùng thêm, sửa, xóa mà không gây ra mâu thuẫn dữ liệu </a:t>
            </a:r>
          </a:p>
          <a:p>
            <a:r>
              <a:rPr lang="en-US"/>
              <a:t>Các dạng chuẩn hoá:</a:t>
            </a:r>
          </a:p>
          <a:p>
            <a:pPr lvl="1"/>
            <a:r>
              <a:rPr lang="en-US"/>
              <a:t>Dạng chuẩn 1 (1NF – first normal form)</a:t>
            </a:r>
          </a:p>
          <a:p>
            <a:pPr lvl="1"/>
            <a:r>
              <a:rPr lang="en-US"/>
              <a:t>Dạng chuẩn 2 (2NF – second normal form)</a:t>
            </a:r>
          </a:p>
          <a:p>
            <a:pPr lvl="1"/>
            <a:r>
              <a:rPr lang="en-US"/>
              <a:t>Dạng chuẩn 3 (3NF – third normal form)</a:t>
            </a:r>
          </a:p>
          <a:p>
            <a:pPr lvl="1"/>
            <a:r>
              <a:rPr lang="en-US"/>
              <a:t>Dạng chuẩn BCNF (Boyce-Codd normal form)</a:t>
            </a:r>
          </a:p>
          <a:p>
            <a:pPr lvl="1"/>
            <a:r>
              <a:rPr lang="en-US"/>
              <a:t>Dạng chuẩn 4NF</a:t>
            </a:r>
          </a:p>
          <a:p>
            <a:pPr lvl="1"/>
            <a:r>
              <a:rPr lang="en-US"/>
              <a:t>…</a:t>
            </a:r>
          </a:p>
          <a:p>
            <a:endParaRPr lang="en-US"/>
          </a:p>
          <a:p>
            <a:endParaRPr lang="en-US"/>
          </a:p>
        </p:txBody>
      </p:sp>
    </p:spTree>
    <p:extLst>
      <p:ext uri="{BB962C8B-B14F-4D97-AF65-F5344CB8AC3E}">
        <p14:creationId xmlns:p14="http://schemas.microsoft.com/office/powerpoint/2010/main" val="47248083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p:cNvPicPr>
          <p:nvPr>
            <p:custDataLst>
              <p:tags r:id="rId1"/>
            </p:custDataLst>
          </p:nvPr>
        </p:nvPicPr>
        <p:blipFill rotWithShape="1">
          <a:blip r:embed="rId5">
            <a:extLst>
              <a:ext uri="{28A0092B-C50C-407E-A947-70E740481C1C}">
                <a14:useLocalDpi xmlns:a14="http://schemas.microsoft.com/office/drawing/2010/main"/>
              </a:ext>
            </a:extLst>
          </a:blip>
          <a:srcRect r="90861"/>
          <a:stretch/>
        </p:blipFill>
        <p:spPr bwMode="auto">
          <a:xfrm>
            <a:off x="0" y="0"/>
            <a:ext cx="2853507" cy="6845300"/>
          </a:xfrm>
          <a:prstGeom prst="rect">
            <a:avLst/>
          </a:prstGeom>
        </p:spPr>
      </p:pic>
      <p:pic>
        <p:nvPicPr>
          <p:cNvPr id="13" name="Picture 12"/>
          <p:cNvPicPr>
            <a:picLocks/>
          </p:cNvPicPr>
          <p:nvPr>
            <p:custDataLst>
              <p:tags r:id="rId2"/>
            </p:custDataLst>
          </p:nvPr>
        </p:nvPicPr>
        <p:blipFill>
          <a:blip r:embed="rId5" cstate="email">
            <a:extLst>
              <a:ext uri="{28A0092B-C50C-407E-A947-70E740481C1C}">
                <a14:useLocalDpi xmlns:a14="http://schemas.microsoft.com/office/drawing/2010/main"/>
              </a:ext>
            </a:extLst>
          </a:blip>
          <a:stretch>
            <a:fillRect/>
          </a:stretch>
        </p:blipFill>
        <p:spPr bwMode="auto">
          <a:xfrm>
            <a:off x="643707" y="12700"/>
            <a:ext cx="8500293" cy="6832600"/>
          </a:xfrm>
          <a:prstGeom prst="rect">
            <a:avLst/>
          </a:prstGeom>
        </p:spPr>
      </p:pic>
      <p:sp>
        <p:nvSpPr>
          <p:cNvPr id="14" name="Rectangle 13"/>
          <p:cNvSpPr/>
          <p:nvPr/>
        </p:nvSpPr>
        <p:spPr>
          <a:xfrm>
            <a:off x="675144" y="4724399"/>
            <a:ext cx="4506456" cy="2239371"/>
          </a:xfrm>
          <a:prstGeom prst="rect">
            <a:avLst/>
          </a:prstGeom>
          <a:solidFill>
            <a:schemeClr val="bg1">
              <a:lumMod val="65000"/>
            </a:schemeClr>
          </a:solidFill>
          <a:ln>
            <a:noFill/>
          </a:ln>
          <a:effectLst>
            <a:outerShdw blurRad="50800" dist="38100" dir="2700000" algn="tl" rotWithShape="0">
              <a:prstClr val="black">
                <a:alpha val="40000"/>
              </a:prstClr>
            </a:outerShdw>
          </a:effectLst>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274320" rIns="182880" rtlCol="0" anchor="ctr"/>
          <a:lstStyle/>
          <a:p>
            <a:pPr algn="ctr"/>
            <a:r>
              <a:rPr lang="en-US" sz="5400" b="1" spc="-20" dirty="0" smtClean="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en-US" sz="5400" b="1" spc="-20" dirty="0" err="1">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Cảm</a:t>
            </a:r>
            <a:r>
              <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en-US" sz="5400" b="1" spc="-20" dirty="0" err="1">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ơn</a:t>
            </a:r>
            <a:endPar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grpSp>
        <p:nvGrpSpPr>
          <p:cNvPr id="15" name="Group 14"/>
          <p:cNvGrpSpPr/>
          <p:nvPr/>
        </p:nvGrpSpPr>
        <p:grpSpPr>
          <a:xfrm>
            <a:off x="76200" y="2542160"/>
            <a:ext cx="3327030" cy="4371824"/>
            <a:chOff x="-2798010" y="2616804"/>
            <a:chExt cx="2238173" cy="4371824"/>
          </a:xfrm>
        </p:grpSpPr>
        <p:sp>
          <p:nvSpPr>
            <p:cNvPr id="16" name="Freeform 15"/>
            <p:cNvSpPr/>
            <p:nvPr/>
          </p:nvSpPr>
          <p:spPr>
            <a:xfrm>
              <a:off x="-2468880" y="3032760"/>
              <a:ext cx="1737360" cy="1935480"/>
            </a:xfrm>
            <a:custGeom>
              <a:avLst/>
              <a:gdLst>
                <a:gd name="connsiteX0" fmla="*/ 0 w 1737360"/>
                <a:gd name="connsiteY0" fmla="*/ 0 h 1935480"/>
                <a:gd name="connsiteX1" fmla="*/ 228600 w 1737360"/>
                <a:gd name="connsiteY1" fmla="*/ 1158240 h 1935480"/>
                <a:gd name="connsiteX2" fmla="*/ 701040 w 1737360"/>
                <a:gd name="connsiteY2" fmla="*/ 1524000 h 1935480"/>
                <a:gd name="connsiteX3" fmla="*/ 1432560 w 1737360"/>
                <a:gd name="connsiteY3" fmla="*/ 1935480 h 1935480"/>
                <a:gd name="connsiteX4" fmla="*/ 1737360 w 1737360"/>
                <a:gd name="connsiteY4" fmla="*/ 1844040 h 1935480"/>
                <a:gd name="connsiteX5" fmla="*/ 1706880 w 1737360"/>
                <a:gd name="connsiteY5" fmla="*/ 1676400 h 1935480"/>
                <a:gd name="connsiteX6" fmla="*/ 1706880 w 1737360"/>
                <a:gd name="connsiteY6" fmla="*/ 1234440 h 1935480"/>
                <a:gd name="connsiteX7" fmla="*/ 1493520 w 1737360"/>
                <a:gd name="connsiteY7" fmla="*/ 899160 h 1935480"/>
                <a:gd name="connsiteX8" fmla="*/ 1036320 w 1737360"/>
                <a:gd name="connsiteY8" fmla="*/ 701040 h 1935480"/>
                <a:gd name="connsiteX9" fmla="*/ 350520 w 1737360"/>
                <a:gd name="connsiteY9" fmla="*/ 259080 h 1935480"/>
                <a:gd name="connsiteX10" fmla="*/ 0 w 1737360"/>
                <a:gd name="connsiteY10" fmla="*/ 0 h 193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7360" h="1935480">
                  <a:moveTo>
                    <a:pt x="0" y="0"/>
                  </a:moveTo>
                  <a:lnTo>
                    <a:pt x="228600" y="1158240"/>
                  </a:lnTo>
                  <a:lnTo>
                    <a:pt x="701040" y="1524000"/>
                  </a:lnTo>
                  <a:lnTo>
                    <a:pt x="1432560" y="1935480"/>
                  </a:lnTo>
                  <a:lnTo>
                    <a:pt x="1737360" y="1844040"/>
                  </a:lnTo>
                  <a:lnTo>
                    <a:pt x="1706880" y="1676400"/>
                  </a:lnTo>
                  <a:lnTo>
                    <a:pt x="1706880" y="1234440"/>
                  </a:lnTo>
                  <a:lnTo>
                    <a:pt x="1493520" y="899160"/>
                  </a:lnTo>
                  <a:lnTo>
                    <a:pt x="1036320" y="701040"/>
                  </a:lnTo>
                  <a:lnTo>
                    <a:pt x="350520" y="259080"/>
                  </a:ln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grpSp>
          <p:nvGrpSpPr>
            <p:cNvPr id="17" name="Group 16"/>
            <p:cNvGrpSpPr/>
            <p:nvPr/>
          </p:nvGrpSpPr>
          <p:grpSpPr>
            <a:xfrm>
              <a:off x="-2798010" y="2616804"/>
              <a:ext cx="2238173" cy="4371824"/>
              <a:chOff x="100462" y="2616804"/>
              <a:chExt cx="2238173" cy="4371824"/>
            </a:xfrm>
          </p:grpSpPr>
          <p:grpSp>
            <p:nvGrpSpPr>
              <p:cNvPr id="18" name="Group 17"/>
              <p:cNvGrpSpPr/>
              <p:nvPr/>
            </p:nvGrpSpPr>
            <p:grpSpPr>
              <a:xfrm>
                <a:off x="100462" y="2616804"/>
                <a:ext cx="2238173" cy="3972506"/>
                <a:chOff x="-84753" y="2896722"/>
                <a:chExt cx="2238173" cy="3972506"/>
              </a:xfrm>
            </p:grpSpPr>
            <p:sp>
              <p:nvSpPr>
                <p:cNvPr id="20" name="Freeform 19"/>
                <p:cNvSpPr/>
                <p:nvPr/>
              </p:nvSpPr>
              <p:spPr>
                <a:xfrm>
                  <a:off x="196771" y="3252486"/>
                  <a:ext cx="114172" cy="1400537"/>
                </a:xfrm>
                <a:custGeom>
                  <a:avLst/>
                  <a:gdLst>
                    <a:gd name="connsiteX0" fmla="*/ 0 w 57873"/>
                    <a:gd name="connsiteY0" fmla="*/ 0 h 1400537"/>
                    <a:gd name="connsiteX1" fmla="*/ 57873 w 57873"/>
                    <a:gd name="connsiteY1" fmla="*/ 1400537 h 1400537"/>
                    <a:gd name="connsiteX2" fmla="*/ 57873 w 57873"/>
                    <a:gd name="connsiteY2" fmla="*/ 1400537 h 1400537"/>
                    <a:gd name="connsiteX3" fmla="*/ 46298 w 57873"/>
                    <a:gd name="connsiteY3" fmla="*/ 57873 h 1400537"/>
                    <a:gd name="connsiteX4" fmla="*/ 0 w 57873"/>
                    <a:gd name="connsiteY4" fmla="*/ 0 h 1400537"/>
                    <a:gd name="connsiteX0" fmla="*/ 0 w 83739"/>
                    <a:gd name="connsiteY0" fmla="*/ 0 h 1400537"/>
                    <a:gd name="connsiteX1" fmla="*/ 57873 w 83739"/>
                    <a:gd name="connsiteY1" fmla="*/ 1400537 h 1400537"/>
                    <a:gd name="connsiteX2" fmla="*/ 57873 w 83739"/>
                    <a:gd name="connsiteY2" fmla="*/ 1400537 h 1400537"/>
                    <a:gd name="connsiteX3" fmla="*/ 83646 w 83739"/>
                    <a:gd name="connsiteY3" fmla="*/ 1142730 h 1400537"/>
                    <a:gd name="connsiteX4" fmla="*/ 46298 w 83739"/>
                    <a:gd name="connsiteY4" fmla="*/ 57873 h 1400537"/>
                    <a:gd name="connsiteX5" fmla="*/ 0 w 83739"/>
                    <a:gd name="connsiteY5" fmla="*/ 0 h 1400537"/>
                    <a:gd name="connsiteX0" fmla="*/ 0 w 114172"/>
                    <a:gd name="connsiteY0" fmla="*/ 0 h 1400537"/>
                    <a:gd name="connsiteX1" fmla="*/ 57873 w 114172"/>
                    <a:gd name="connsiteY1" fmla="*/ 1400537 h 1400537"/>
                    <a:gd name="connsiteX2" fmla="*/ 57873 w 114172"/>
                    <a:gd name="connsiteY2" fmla="*/ 1400537 h 1400537"/>
                    <a:gd name="connsiteX3" fmla="*/ 114126 w 114172"/>
                    <a:gd name="connsiteY3" fmla="*/ 1136634 h 1400537"/>
                    <a:gd name="connsiteX4" fmla="*/ 46298 w 114172"/>
                    <a:gd name="connsiteY4" fmla="*/ 57873 h 1400537"/>
                    <a:gd name="connsiteX5" fmla="*/ 0 w 114172"/>
                    <a:gd name="connsiteY5" fmla="*/ 0 h 140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172" h="1400537">
                      <a:moveTo>
                        <a:pt x="0" y="0"/>
                      </a:moveTo>
                      <a:lnTo>
                        <a:pt x="57873" y="1400537"/>
                      </a:lnTo>
                      <a:lnTo>
                        <a:pt x="57873" y="1400537"/>
                      </a:lnTo>
                      <a:cubicBezTo>
                        <a:pt x="57089" y="1327089"/>
                        <a:pt x="116055" y="1360411"/>
                        <a:pt x="114126" y="1136634"/>
                      </a:cubicBezTo>
                      <a:cubicBezTo>
                        <a:pt x="112197" y="912857"/>
                        <a:pt x="55159" y="217848"/>
                        <a:pt x="46298" y="57873"/>
                      </a:cubicBez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pic>
              <p:nvPicPr>
                <p:cNvPr id="21" name="Picture 2"/>
                <p:cNvPicPr>
                  <a:picLocks noChangeAspect="1" noChangeArrowheads="1"/>
                </p:cNvPicPr>
                <p:nvPr/>
              </p:nvPicPr>
              <p:blipFill rotWithShape="1">
                <a:blip r:embed="rId6" cstate="email">
                  <a:clrChange>
                    <a:clrFrom>
                      <a:srgbClr val="FFFFFF"/>
                    </a:clrFrom>
                    <a:clrTo>
                      <a:srgbClr val="FFFFFF">
                        <a:alpha val="0"/>
                      </a:srgbClr>
                    </a:clrTo>
                  </a:clrChange>
                  <a:extLst>
                    <a:ext uri="{BEBA8EAE-BF5A-486C-A8C5-ECC9F3942E4B}">
                      <a14:imgProps xmlns:a14="http://schemas.microsoft.com/office/drawing/2010/main">
                        <a14:imgLayer r:embed="rId7">
                          <a14:imgEffect>
                            <a14:backgroundRemoval t="1966" b="96151" l="24898" r="76658">
                              <a14:foregroundMark x1="30139" y1="9337" x2="46274" y2="16216"/>
                              <a14:foregroundMark x1="46274" y1="17609" x2="54464" y2="23014"/>
                              <a14:foregroundMark x1="56921" y1="29894" x2="69533" y2="34316"/>
                              <a14:foregroundMark x1="69861" y1="35627" x2="69533" y2="63554"/>
                              <a14:foregroundMark x1="68223" y1="62735" x2="70352" y2="43325"/>
                              <a14:foregroundMark x1="71171" y1="38084" x2="71990" y2="51515"/>
                              <a14:foregroundMark x1="66830" y1="41360" x2="67649" y2="52334"/>
                              <a14:foregroundMark x1="68468" y1="43571" x2="48485" y2="34562"/>
                              <a14:foregroundMark x1="69533" y1="48239" x2="62408" y2="37592"/>
                              <a14:foregroundMark x1="63554" y1="38657" x2="66257" y2="47174"/>
                              <a14:foregroundMark x1="53153" y1="19492" x2="54464" y2="23014"/>
                              <a14:foregroundMark x1="27109" y1="8272" x2="29566" y2="50942"/>
                              <a14:foregroundMark x1="31777" y1="40868" x2="30631" y2="20066"/>
                              <a14:foregroundMark x1="28174" y1="8845" x2="29566" y2="42506"/>
                              <a14:foregroundMark x1="36691" y1="46847" x2="42424" y2="48485"/>
                              <a14:foregroundMark x1="45455" y1="56429" x2="46519" y2="60033"/>
                              <a14:foregroundMark x1="49877" y1="44144" x2="58886" y2="65766"/>
                              <a14:foregroundMark x1="44799" y1="56429" x2="44881" y2="52252"/>
                              <a14:foregroundMark x1="64046" y1="38903" x2="62326" y2="45127"/>
                              <a14:foregroundMark x1="65684" y1="38002" x2="63964" y2="43735"/>
                              <a14:foregroundMark x1="62981" y1="38084" x2="63554" y2="41687"/>
                              <a14:foregroundMark x1="64619" y1="37838" x2="62162" y2="40295"/>
                              <a14:foregroundMark x1="64373" y1="38084" x2="65192" y2="44554"/>
                              <a14:foregroundMark x1="62735" y1="38903" x2="66257" y2="41360"/>
                              <a14:foregroundMark x1="66011" y1="45373" x2="69124" y2="50696"/>
                              <a14:foregroundMark x1="67813" y1="44963" x2="69042" y2="50123"/>
                              <a14:foregroundMark x1="69042" y1="44554" x2="69533" y2="50041"/>
                              <a14:foregroundMark x1="69451" y1="44308" x2="69861" y2="50041"/>
                              <a14:foregroundMark x1="69861" y1="45946" x2="69943" y2="51843"/>
                              <a14:foregroundMark x1="69697" y1="45536" x2="69861" y2="51515"/>
                              <a14:foregroundMark x1="69861" y1="46192" x2="70516" y2="49877"/>
                              <a14:foregroundMark x1="71499" y1="51351" x2="66011" y2="47830"/>
                              <a14:foregroundMark x1="64865" y1="38657" x2="62408" y2="41360"/>
                              <a14:foregroundMark x1="61753" y1="38247" x2="64373" y2="41933"/>
                              <a14:foregroundMark x1="59951" y1="38411" x2="66011" y2="41278"/>
                              <a14:foregroundMark x1="65684" y1="37265" x2="63964" y2="41360"/>
                              <a14:foregroundMark x1="59541" y1="37428" x2="61179" y2="42506"/>
                              <a14:foregroundMark x1="61753" y1="38411" x2="64373" y2="43489"/>
                              <a14:foregroundMark x1="62735" y1="39230" x2="62981" y2="41933"/>
                              <a14:foregroundMark x1="61507" y1="37674" x2="62817" y2="43735"/>
                              <a14:foregroundMark x1="61998" y1="38084" x2="63145" y2="42097"/>
                              <a14:foregroundMark x1="61589" y1="38247" x2="63145" y2="42670"/>
                              <a14:foregroundMark x1="62408" y1="37428" x2="64046" y2="42916"/>
                              <a14:foregroundMark x1="62981" y1="37674" x2="65029" y2="43489"/>
                              <a14:foregroundMark x1="63145" y1="35790" x2="66093" y2="44144"/>
                              <a14:foregroundMark x1="64455" y1="37265" x2="66257" y2="45536"/>
                              <a14:foregroundMark x1="64373" y1="37838" x2="67240" y2="43079"/>
                              <a14:foregroundMark x1="62981" y1="38411" x2="62817" y2="43079"/>
                              <a14:foregroundMark x1="62817" y1="42097" x2="65192" y2="45536"/>
                              <a14:foregroundMark x1="28501" y1="26454" x2="29566" y2="42752"/>
                              <a14:foregroundMark x1="26863" y1="5815" x2="33170" y2="93939"/>
                              <a14:foregroundMark x1="27355" y1="4996" x2="27109" y2="8026"/>
                              <a14:foregroundMark x1="61916" y1="36773" x2="66749" y2="41769"/>
                              <a14:foregroundMark x1="65192" y1="34889" x2="67322" y2="46192"/>
                              <a14:foregroundMark x1="68468" y1="41032" x2="69206" y2="52334"/>
                              <a14:foregroundMark x1="70762" y1="46028" x2="70188" y2="51761"/>
                              <a14:foregroundMark x1="71335" y1="47174" x2="69042" y2="52170"/>
                              <a14:foregroundMark x1="71744" y1="51188" x2="65438" y2="48157"/>
                              <a14:foregroundMark x1="67158" y1="47748" x2="70188" y2="49877"/>
                              <a14:foregroundMark x1="71581" y1="52334" x2="62326" y2="36036"/>
                              <a14:foregroundMark x1="62572" y1="35299" x2="66339" y2="40049"/>
                              <a14:foregroundMark x1="64455" y1="35053" x2="65602" y2="41196"/>
                              <a14:foregroundMark x1="64619" y1="35872" x2="66175" y2="45045"/>
                              <a14:foregroundMark x1="62899" y1="38329" x2="65192" y2="44636"/>
                              <a14:foregroundMark x1="63145" y1="37183" x2="65029" y2="44308"/>
                              <a14:foregroundMark x1="62162" y1="37183" x2="67158" y2="46765"/>
                              <a14:foregroundMark x1="63309" y1="35463" x2="68059" y2="52334"/>
                              <a14:foregroundMark x1="65192" y1="40868" x2="70434" y2="50450"/>
                              <a14:foregroundMark x1="68059" y1="41769" x2="69451" y2="50205"/>
                              <a14:foregroundMark x1="67158" y1="41605" x2="68468" y2="52744"/>
                              <a14:foregroundMark x1="68468" y1="47174" x2="69861" y2="54218"/>
                              <a14:foregroundMark x1="68059" y1="44881" x2="69451" y2="53481"/>
                              <a14:foregroundMark x1="69206" y1="45618" x2="70434" y2="55201"/>
                              <a14:foregroundMark x1="68632" y1="45618" x2="70598" y2="54054"/>
                              <a14:foregroundMark x1="69861" y1="47748" x2="69861" y2="53317"/>
                              <a14:foregroundMark x1="69861" y1="46765" x2="69861" y2="51351"/>
                              <a14:foregroundMark x1="70598" y1="45618" x2="70598" y2="52170"/>
                              <a14:foregroundMark x1="70598" y1="48894" x2="71007" y2="53645"/>
                              <a14:foregroundMark x1="70434" y1="45455" x2="70434" y2="49304"/>
                              <a14:foregroundMark x1="70434" y1="46355" x2="70434" y2="54218"/>
                              <a14:foregroundMark x1="70434" y1="46929" x2="70598" y2="52170"/>
                              <a14:foregroundMark x1="70598" y1="47338" x2="70598" y2="53890"/>
                              <a14:foregroundMark x1="70188" y1="44472" x2="70188" y2="52170"/>
                              <a14:foregroundMark x1="70188" y1="43898" x2="70762" y2="52744"/>
                              <a14:foregroundMark x1="70434" y1="47748" x2="70762" y2="53071"/>
                              <a14:foregroundMark x1="69861" y1="43161" x2="70025" y2="50450"/>
                              <a14:foregroundMark x1="66175" y1="40459" x2="67486" y2="48321"/>
                              <a14:foregroundMark x1="65192" y1="35872" x2="67895" y2="47174"/>
                              <a14:foregroundMark x1="63882" y1="36036" x2="66585" y2="44308"/>
                              <a14:foregroundMark x1="64292" y1="38903" x2="65602" y2="45209"/>
                              <a14:foregroundMark x1="63882" y1="38739" x2="65766" y2="45209"/>
                              <a14:foregroundMark x1="64046" y1="39066" x2="65192" y2="44308"/>
                              <a14:foregroundMark x1="63882" y1="41032" x2="65029" y2="45618"/>
                              <a14:foregroundMark x1="64292" y1="41605" x2="65602" y2="46929"/>
                              <a14:foregroundMark x1="70188" y1="46765" x2="70025" y2="53972"/>
                              <a14:foregroundMark x1="70352" y1="45700" x2="70352" y2="51843"/>
                              <a14:foregroundMark x1="70352" y1="43980" x2="69861" y2="52007"/>
                              <a14:foregroundMark x1="69533" y1="44308" x2="69124" y2="52334"/>
                              <a14:foregroundMark x1="68305" y1="48321" x2="68305" y2="53645"/>
                              <a14:foregroundMark x1="67895" y1="46028" x2="67731" y2="50942"/>
                              <a14:foregroundMark x1="67568" y1="47502" x2="67568" y2="53071"/>
                              <a14:foregroundMark x1="66912" y1="47093" x2="66912" y2="53071"/>
                              <a14:foregroundMark x1="66912" y1="48894" x2="66912" y2="54136"/>
                              <a14:foregroundMark x1="66912" y1="45864" x2="67240" y2="53399"/>
                              <a14:foregroundMark x1="67404" y1="46355" x2="68141" y2="53972"/>
                              <a14:foregroundMark x1="68141" y1="47420" x2="69124" y2="54791"/>
                              <a14:foregroundMark x1="70025" y1="44308" x2="70188" y2="53071"/>
                              <a14:foregroundMark x1="71253" y1="43407" x2="71253" y2="50287"/>
                              <a14:foregroundMark x1="71253" y1="47256" x2="71253" y2="55528"/>
                              <a14:foregroundMark x1="71826" y1="45536" x2="71826" y2="52907"/>
                              <a14:foregroundMark x1="71826" y1="47093" x2="71826" y2="52580"/>
                              <a14:foregroundMark x1="71663" y1="45536" x2="71663" y2="52580"/>
                              <a14:foregroundMark x1="71663" y1="46028" x2="70925" y2="53563"/>
                              <a14:foregroundMark x1="70925" y1="46765" x2="70925" y2="52907"/>
                              <a14:foregroundMark x1="70925" y1="43898" x2="70598" y2="53235"/>
                              <a14:foregroundMark x1="70598" y1="48321" x2="70352" y2="53071"/>
                              <a14:foregroundMark x1="70188" y1="47256" x2="70352" y2="53972"/>
                              <a14:foregroundMark x1="70352" y1="46601" x2="70352" y2="54136"/>
                              <a14:foregroundMark x1="70352" y1="45700" x2="70352" y2="50614"/>
                              <a14:foregroundMark x1="70352" y1="47093" x2="70352" y2="53071"/>
                              <a14:foregroundMark x1="70352" y1="47502" x2="70188" y2="54300"/>
                              <a14:foregroundMark x1="69369" y1="46028" x2="69206" y2="50614"/>
                              <a14:foregroundMark x1="69206" y1="47666" x2="69206" y2="52416"/>
                              <a14:foregroundMark x1="69206" y1="44963" x2="69206" y2="49713"/>
                              <a14:foregroundMark x1="69206" y1="45536" x2="68960" y2="49959"/>
                              <a14:foregroundMark x1="68960" y1="45209" x2="68305" y2="53563"/>
                              <a14:foregroundMark x1="67731" y1="48731" x2="67731" y2="54464"/>
                              <a14:foregroundMark x1="66912" y1="47093" x2="66912" y2="52334"/>
                              <a14:foregroundMark x1="68059" y1="46192" x2="68468" y2="52334"/>
                              <a14:foregroundMark x1="69369" y1="48321" x2="69861" y2="52580"/>
                              <a14:foregroundMark x1="70598" y1="47256" x2="70925" y2="52907"/>
                              <a14:foregroundMark x1="70925" y1="49386" x2="71417" y2="55528"/>
                              <a14:foregroundMark x1="66667" y1="39885" x2="66667" y2="43079"/>
                              <a14:foregroundMark x1="63882" y1="36364" x2="63882" y2="44144"/>
                              <a14:foregroundMark x1="27518" y1="8108" x2="28583" y2="27518"/>
                              <a14:foregroundMark x1="27846" y1="9091" x2="27928" y2="15889"/>
                              <a14:foregroundMark x1="28256" y1="9091" x2="27928" y2="15233"/>
                              <a14:foregroundMark x1="27928" y1="9582" x2="27928" y2="15315"/>
                              <a14:foregroundMark x1="27518" y1="8518" x2="28583" y2="33743"/>
                              <a14:foregroundMark x1="28010" y1="9500" x2="28256" y2="33170"/>
                              <a14:foregroundMark x1="29238" y1="17199" x2="29238" y2="27027"/>
                              <a14:foregroundMark x1="28829" y1="20147" x2="28665" y2="29484"/>
                              <a14:foregroundMark x1="28665" y1="18509" x2="28665" y2="29975"/>
                              <a14:foregroundMark x1="28419" y1="18591" x2="28337" y2="29730"/>
                              <a14:foregroundMark x1="28256" y1="16462" x2="28256" y2="25471"/>
                              <a14:foregroundMark x1="27437" y1="9173" x2="27437" y2="20147"/>
                              <a14:foregroundMark x1="28010" y1="9337" x2="28337" y2="26454"/>
                              <a14:foregroundMark x1="28665" y1="8681" x2="28665" y2="17690"/>
                              <a14:foregroundMark x1="27928" y1="9582" x2="27928" y2="16871"/>
                              <a14:foregroundMark x1="27928" y1="10074" x2="27928" y2="16380"/>
                              <a14:foregroundMark x1="27928" y1="9910" x2="28092" y2="16953"/>
                              <a14:foregroundMark x1="27518" y1="10319" x2="28993" y2="23260"/>
                              <a14:foregroundMark x1="27764" y1="16462" x2="28092" y2="24652"/>
                              <a14:foregroundMark x1="27928" y1="18755" x2="27928" y2="22113"/>
                              <a14:foregroundMark x1="27682" y1="19165" x2="28010" y2="23915"/>
                              <a14:foregroundMark x1="29238" y1="36773" x2="28911" y2="43571"/>
                              <a14:foregroundMark x1="28829" y1="37183" x2="28829" y2="41769"/>
                              <a14:foregroundMark x1="28501" y1="36691" x2="28665" y2="40704"/>
                              <a14:foregroundMark x1="28665" y1="34562" x2="29566" y2="42015"/>
                              <a14:foregroundMark x1="29566" y1="33415" x2="30221" y2="41114"/>
                              <a14:foregroundMark x1="30221" y1="32187" x2="30631" y2="40459"/>
                              <a14:foregroundMark x1="30631" y1="26699" x2="30631" y2="33989"/>
                              <a14:foregroundMark x1="29484" y1="26699" x2="29484" y2="34808"/>
                              <a14:foregroundMark x1="28993" y1="24980" x2="29075" y2="33088"/>
                              <a14:foregroundMark x1="28501" y1="23833" x2="28501" y2="32596"/>
                              <a14:foregroundMark x1="28501" y1="23260" x2="29075" y2="33661"/>
                              <a14:foregroundMark x1="28419" y1="22932" x2="28419" y2="29975"/>
                              <a14:foregroundMark x1="28419" y1="21048" x2="28665" y2="31695"/>
                              <a14:foregroundMark x1="27928" y1="24161" x2="28419" y2="33907"/>
                              <a14:foregroundMark x1="28419" y1="24324" x2="30303" y2="36937"/>
                              <a14:backgroundMark x1="26044" y1="32596" x2="27764" y2="70844"/>
                              <a14:backgroundMark x1="33661" y1="54300" x2="36118" y2="74283"/>
                              <a14:backgroundMark x1="30958" y1="4423" x2="55610" y2="12940"/>
                              <a14:backgroundMark x1="51515" y1="11548" x2="67322" y2="26044"/>
                              <a14:backgroundMark x1="61916" y1="27191" x2="71744" y2="26618"/>
                              <a14:backgroundMark x1="69533" y1="6388" x2="71744" y2="19247"/>
                              <a14:backgroundMark x1="75020" y1="32924" x2="74201" y2="94267"/>
                              <a14:backgroundMark x1="70925" y1="92056" x2="38575" y2="91237"/>
                              <a14:backgroundMark x1="32023" y1="94758" x2="26044" y2="7699"/>
                              <a14:backgroundMark x1="31450" y1="53972" x2="34480" y2="93694"/>
                              <a14:backgroundMark x1="38575" y1="94758" x2="59132" y2="95086"/>
                              <a14:backgroundMark x1="37265" y1="58067" x2="45209" y2="80835"/>
                              <a14:backgroundMark x1="43243" y1="71007" x2="67649" y2="81081"/>
                              <a14:backgroundMark x1="70106" y1="73464" x2="40213" y2="84685"/>
                            </a14:backgroundRemoval>
                          </a14:imgEffect>
                        </a14:imgLayer>
                      </a14:imgProps>
                    </a:ext>
                    <a:ext uri="{28A0092B-C50C-407E-A947-70E740481C1C}">
                      <a14:useLocalDpi xmlns:a14="http://schemas.microsoft.com/office/drawing/2010/main"/>
                    </a:ext>
                  </a:extLst>
                </a:blip>
                <a:srcRect l="20048" r="23612"/>
                <a:stretch/>
              </p:blipFill>
              <p:spPr bwMode="auto">
                <a:xfrm>
                  <a:off x="-84753" y="2896722"/>
                  <a:ext cx="2238173" cy="3972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9" name="Picture 3"/>
              <p:cNvPicPr>
                <a:picLocks noChangeAspect="1" noChangeArrowheads="1"/>
              </p:cNvPicPr>
              <p:nvPr/>
            </p:nvPicPr>
            <p:blipFill rotWithShape="1">
              <a:blip r:embed="rId8" cstate="email">
                <a:clrChange>
                  <a:clrFrom>
                    <a:srgbClr val="CBC9CC"/>
                  </a:clrFrom>
                  <a:clrTo>
                    <a:srgbClr val="CBC9CC">
                      <a:alpha val="0"/>
                    </a:srgbClr>
                  </a:clrTo>
                </a:clrChange>
                <a:extLst>
                  <a:ext uri="{BEBA8EAE-BF5A-486C-A8C5-ECC9F3942E4B}">
                    <a14:imgProps xmlns:a14="http://schemas.microsoft.com/office/drawing/2010/main">
                      <a14:imgLayer r:embed="rId9">
                        <a14:imgEffect>
                          <a14:backgroundRemoval t="2439" b="97073" l="9016" r="67213"/>
                        </a14:imgEffect>
                      </a14:imgLayer>
                    </a14:imgProps>
                  </a:ext>
                  <a:ext uri="{28A0092B-C50C-407E-A947-70E740481C1C}">
                    <a14:useLocalDpi xmlns:a14="http://schemas.microsoft.com/office/drawing/2010/main"/>
                  </a:ext>
                </a:extLst>
              </a:blip>
              <a:srcRect/>
              <a:stretch/>
            </p:blipFill>
            <p:spPr bwMode="auto">
              <a:xfrm>
                <a:off x="100462" y="5057191"/>
                <a:ext cx="1150930" cy="193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Tree>
    <p:extLst>
      <p:ext uri="{BB962C8B-B14F-4D97-AF65-F5344CB8AC3E}">
        <p14:creationId xmlns:p14="http://schemas.microsoft.com/office/powerpoint/2010/main" val="44555460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Vì sao cần Mô hình hoá dữ liệu?</a:t>
            </a:r>
          </a:p>
        </p:txBody>
      </p:sp>
      <p:sp>
        <p:nvSpPr>
          <p:cNvPr id="3" name="Content Placeholder 2"/>
          <p:cNvSpPr>
            <a:spLocks noGrp="1"/>
          </p:cNvSpPr>
          <p:nvPr>
            <p:ph idx="1"/>
          </p:nvPr>
        </p:nvSpPr>
        <p:spPr/>
        <p:txBody>
          <a:bodyPr>
            <a:normAutofit/>
          </a:bodyPr>
          <a:lstStyle/>
          <a:p>
            <a:r>
              <a:rPr lang="en-US"/>
              <a:t>Cố gắng tạo ra một biểu diễn của thế giới thực </a:t>
            </a:r>
          </a:p>
          <a:p>
            <a:pPr lvl="1"/>
            <a:r>
              <a:rPr lang="en-US"/>
              <a:t>Bỏ qua một số ít sự phức tạp của thế giới thực  </a:t>
            </a:r>
          </a:p>
          <a:p>
            <a:pPr lvl="1"/>
            <a:r>
              <a:rPr lang="en-US"/>
              <a:t>Sự đơn giản dựa vào một tập nhỏ các ký hiệu </a:t>
            </a:r>
          </a:p>
          <a:p>
            <a:r>
              <a:rPr lang="en-US"/>
              <a:t>Cố gắng rút gọn tổ chức dữ liệu thành sự mô tả của các thực thể và các mối liên hệ giữa chúng </a:t>
            </a:r>
          </a:p>
          <a:p>
            <a:pPr lvl="1"/>
            <a:r>
              <a:rPr lang="en-US"/>
              <a:t>Sự mô tả của các yêu cầu thông tin mà máy tính có thể sử dụng </a:t>
            </a:r>
          </a:p>
          <a:p>
            <a:r>
              <a:rPr lang="en-US"/>
              <a:t>Tiến trình mô hình hóa độc lập với nền tảng phát triển (phần mềm) </a:t>
            </a:r>
          </a:p>
          <a:p>
            <a:r>
              <a:rPr lang="en-US"/>
              <a:t>Mô hình được sử dụng để trao đổi giữa người thiết kế CSDL và người sử dụng CSLD đó </a:t>
            </a:r>
          </a:p>
          <a:p>
            <a:endParaRPr lang="en-US"/>
          </a:p>
        </p:txBody>
      </p:sp>
    </p:spTree>
    <p:extLst>
      <p:ext uri="{BB962C8B-B14F-4D97-AF65-F5344CB8AC3E}">
        <p14:creationId xmlns:p14="http://schemas.microsoft.com/office/powerpoint/2010/main" val="357613488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t="-5785" b="-5785"/>
          <a:stretch>
            <a:fillRect/>
          </a:stretch>
        </p:blipFill>
        <p:spPr/>
      </p:pic>
    </p:spTree>
    <p:extLst>
      <p:ext uri="{BB962C8B-B14F-4D97-AF65-F5344CB8AC3E}">
        <p14:creationId xmlns:p14="http://schemas.microsoft.com/office/powerpoint/2010/main" val="168349143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Quá trình thiết kế CSDL</a:t>
            </a:r>
          </a:p>
        </p:txBody>
      </p:sp>
      <p:pic>
        <p:nvPicPr>
          <p:cNvPr id="5" name="Picture 4"/>
          <p:cNvPicPr>
            <a:picLocks noChangeAspect="1"/>
          </p:cNvPicPr>
          <p:nvPr/>
        </p:nvPicPr>
        <p:blipFill>
          <a:blip r:embed="rId2"/>
          <a:stretch>
            <a:fillRect/>
          </a:stretch>
        </p:blipFill>
        <p:spPr>
          <a:xfrm>
            <a:off x="0" y="2438400"/>
            <a:ext cx="9004300" cy="1409700"/>
          </a:xfrm>
          <a:prstGeom prst="rect">
            <a:avLst/>
          </a:prstGeom>
        </p:spPr>
      </p:pic>
    </p:spTree>
    <p:extLst>
      <p:ext uri="{BB962C8B-B14F-4D97-AF65-F5344CB8AC3E}">
        <p14:creationId xmlns:p14="http://schemas.microsoft.com/office/powerpoint/2010/main" val="211209854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Quá trình thiết kế CSDL</a:t>
            </a:r>
            <a:endParaRPr lang="en-US"/>
          </a:p>
        </p:txBody>
      </p:sp>
      <p:sp>
        <p:nvSpPr>
          <p:cNvPr id="3" name="Content Placeholder 2"/>
          <p:cNvSpPr>
            <a:spLocks noGrp="1"/>
          </p:cNvSpPr>
          <p:nvPr>
            <p:ph idx="1"/>
          </p:nvPr>
        </p:nvSpPr>
        <p:spPr/>
        <p:txBody>
          <a:bodyPr>
            <a:normAutofit/>
          </a:bodyPr>
          <a:lstStyle/>
          <a:p>
            <a:r>
              <a:rPr lang="en-US"/>
              <a:t>Thu thập và phân tích yêu cầu</a:t>
            </a:r>
          </a:p>
          <a:p>
            <a:pPr lvl="1"/>
            <a:r>
              <a:rPr lang="en-US"/>
              <a:t>Các yêu cầu về CSDL</a:t>
            </a:r>
          </a:p>
          <a:p>
            <a:pPr lvl="1"/>
            <a:r>
              <a:rPr lang="en-US"/>
              <a:t>Các yêu cầu về chức năng (thao tác trên CSDL) </a:t>
            </a:r>
          </a:p>
          <a:p>
            <a:r>
              <a:rPr lang="en-US"/>
              <a:t>Thiết kế quan niệm và phân tích chức năng </a:t>
            </a:r>
          </a:p>
          <a:p>
            <a:pPr lvl="1"/>
            <a:r>
              <a:rPr lang="en-US"/>
              <a:t>Tạo một sơ đồ quan niệm, ví dụ: ERD</a:t>
            </a:r>
          </a:p>
          <a:p>
            <a:pPr lvl="1"/>
            <a:r>
              <a:rPr lang="en-US"/>
              <a:t> Đặc tả giao tác cấp cao tương ứng với các thao tác trên CSDL </a:t>
            </a:r>
            <a:endParaRPr lang="en-US">
              <a:effectLst/>
            </a:endParaRPr>
          </a:p>
          <a:p>
            <a:r>
              <a:rPr lang="en-US"/>
              <a:t>Thiết kế logic</a:t>
            </a:r>
          </a:p>
          <a:p>
            <a:pPr lvl="1"/>
            <a:r>
              <a:rPr lang="en-US"/>
              <a:t>Ánh xạ lược đồ quan niệm thành lược đồ logic: vd: mô hình quan hệ</a:t>
            </a:r>
            <a:br>
              <a:rPr lang="en-US"/>
            </a:br>
            <a:endParaRPr lang="en-US"/>
          </a:p>
          <a:p>
            <a:endParaRPr lang="en-US"/>
          </a:p>
        </p:txBody>
      </p:sp>
    </p:spTree>
    <p:extLst>
      <p:ext uri="{BB962C8B-B14F-4D97-AF65-F5344CB8AC3E}">
        <p14:creationId xmlns:p14="http://schemas.microsoft.com/office/powerpoint/2010/main" val="369390881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cách tiếp cận csdl</a:t>
            </a:r>
          </a:p>
        </p:txBody>
      </p:sp>
      <p:sp>
        <p:nvSpPr>
          <p:cNvPr id="3" name="Content Placeholder 2"/>
          <p:cNvSpPr>
            <a:spLocks noGrp="1"/>
          </p:cNvSpPr>
          <p:nvPr>
            <p:ph idx="1"/>
          </p:nvPr>
        </p:nvSpPr>
        <p:spPr/>
        <p:txBody>
          <a:bodyPr/>
          <a:lstStyle/>
          <a:p>
            <a:r>
              <a:rPr lang="en-US"/>
              <a:t>Tiếp cận từ trên xuống – Top Down</a:t>
            </a:r>
          </a:p>
          <a:p>
            <a:pPr lvl="1"/>
            <a:r>
              <a:rPr lang="en-US"/>
              <a:t>Xác định các thực thể dữ liệu</a:t>
            </a:r>
          </a:p>
          <a:p>
            <a:pPr lvl="1"/>
            <a:r>
              <a:rPr lang="en-US"/>
              <a:t>Xác định các thuộc tính thực thể</a:t>
            </a:r>
          </a:p>
          <a:p>
            <a:pPr lvl="1"/>
            <a:r>
              <a:rPr lang="en-US"/>
              <a:t>Xác định các mối liên hệ giữa các thực thể </a:t>
            </a:r>
          </a:p>
          <a:p>
            <a:pPr marL="457200" lvl="1" indent="0">
              <a:buNone/>
            </a:pPr>
            <a:r>
              <a:rPr lang="en-US"/>
              <a:t>-&gt;</a:t>
            </a:r>
            <a:r>
              <a:rPr lang="en-US">
                <a:solidFill>
                  <a:srgbClr val="FF0000"/>
                </a:solidFill>
              </a:rPr>
              <a:t>Tính trừu tượng cao - khó </a:t>
            </a:r>
          </a:p>
          <a:p>
            <a:pPr marL="457200" lvl="1" indent="0">
              <a:buNone/>
            </a:pPr>
            <a:endParaRPr lang="en-US"/>
          </a:p>
          <a:p>
            <a:r>
              <a:rPr lang="en-US"/>
              <a:t>Tiếp cận từ dưới lên – Buttom Up</a:t>
            </a:r>
          </a:p>
          <a:p>
            <a:pPr lvl="1"/>
            <a:r>
              <a:rPr lang="en-US"/>
              <a:t>Tập hợp các yếu tố dữ liệu từ thực tế</a:t>
            </a:r>
          </a:p>
          <a:p>
            <a:pPr lvl="1"/>
            <a:r>
              <a:rPr lang="en-US"/>
              <a:t>Gom thành các thực thể</a:t>
            </a:r>
          </a:p>
          <a:p>
            <a:pPr lvl="1"/>
            <a:r>
              <a:rPr lang="en-US"/>
              <a:t>Xác định mối quan hệ giữa các thực thể </a:t>
            </a:r>
          </a:p>
          <a:p>
            <a:pPr marL="457200" lvl="1" indent="0">
              <a:buNone/>
            </a:pPr>
            <a:r>
              <a:rPr lang="en-US"/>
              <a:t>-&gt; </a:t>
            </a:r>
            <a:r>
              <a:rPr lang="en-US">
                <a:solidFill>
                  <a:srgbClr val="FF0000"/>
                </a:solidFill>
              </a:rPr>
              <a:t>Xuất phát từ thực tế - dễ </a:t>
            </a:r>
          </a:p>
          <a:p>
            <a:pPr marL="457200" lvl="1" indent="0">
              <a:buNone/>
            </a:pPr>
            <a:endParaRPr lang="en-US"/>
          </a:p>
          <a:p>
            <a:endParaRPr lang="en-US"/>
          </a:p>
        </p:txBody>
      </p:sp>
    </p:spTree>
    <p:extLst>
      <p:ext uri="{BB962C8B-B14F-4D97-AF65-F5344CB8AC3E}">
        <p14:creationId xmlns:p14="http://schemas.microsoft.com/office/powerpoint/2010/main" val="117327497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Khái niệm thực thể</a:t>
            </a:r>
          </a:p>
        </p:txBody>
      </p:sp>
      <p:sp>
        <p:nvSpPr>
          <p:cNvPr id="3" name="Content Placeholder 2"/>
          <p:cNvSpPr>
            <a:spLocks noGrp="1"/>
          </p:cNvSpPr>
          <p:nvPr>
            <p:ph idx="1"/>
          </p:nvPr>
        </p:nvSpPr>
        <p:spPr/>
        <p:txBody>
          <a:bodyPr/>
          <a:lstStyle/>
          <a:p>
            <a:r>
              <a:rPr lang="en-US"/>
              <a:t>Một thực thể (entity) là một đối tượng của thế giới thực</a:t>
            </a:r>
            <a:endParaRPr lang="en-US">
              <a:latin typeface="Wingdings"/>
            </a:endParaRPr>
          </a:p>
          <a:p>
            <a:r>
              <a:rPr lang="en-US"/>
              <a:t>Tập hợp các thực thể giống nhau tạo thành 1 tập thực thể (entity set) </a:t>
            </a:r>
          </a:p>
          <a:p>
            <a:pPr lvl="1"/>
            <a:endParaRPr lang="en-US"/>
          </a:p>
        </p:txBody>
      </p:sp>
      <p:pic>
        <p:nvPicPr>
          <p:cNvPr id="4" name="Picture 3"/>
          <p:cNvPicPr>
            <a:picLocks noChangeAspect="1"/>
          </p:cNvPicPr>
          <p:nvPr/>
        </p:nvPicPr>
        <p:blipFill>
          <a:blip r:embed="rId2"/>
          <a:stretch>
            <a:fillRect/>
          </a:stretch>
        </p:blipFill>
        <p:spPr>
          <a:xfrm>
            <a:off x="457200" y="3276600"/>
            <a:ext cx="8255000" cy="2197100"/>
          </a:xfrm>
          <a:prstGeom prst="rect">
            <a:avLst/>
          </a:prstGeom>
        </p:spPr>
      </p:pic>
    </p:spTree>
    <p:extLst>
      <p:ext uri="{BB962C8B-B14F-4D97-AF65-F5344CB8AC3E}">
        <p14:creationId xmlns:p14="http://schemas.microsoft.com/office/powerpoint/2010/main" val="180175217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ags/tag2.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7959</TotalTime>
  <Words>1593</Words>
  <Application>Microsoft Macintosh PowerPoint</Application>
  <PresentationFormat>On-screen Show (4:3)</PresentationFormat>
  <Paragraphs>166</Paragraphs>
  <Slides>35</Slides>
  <Notes>2</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Custom Design</vt:lpstr>
      <vt:lpstr>CƠ SỞ DỮ LIỆU</vt:lpstr>
      <vt:lpstr>Mục tiêu</vt:lpstr>
      <vt:lpstr>Phần 1</vt:lpstr>
      <vt:lpstr>Vì sao cần Mô hình hoá dữ liệu?</vt:lpstr>
      <vt:lpstr>PowerPoint Presentation</vt:lpstr>
      <vt:lpstr>Quá trình thiết kế CSDL</vt:lpstr>
      <vt:lpstr>Quá trình thiết kế CSDL</vt:lpstr>
      <vt:lpstr>Các cách tiếp cận csdl</vt:lpstr>
      <vt:lpstr>Khái niệm thực thể</vt:lpstr>
      <vt:lpstr>Thuộc tính</vt:lpstr>
      <vt:lpstr>Các loại thuộc tính</vt:lpstr>
      <vt:lpstr>Quan hệ</vt:lpstr>
      <vt:lpstr>Lược đồ erd</vt:lpstr>
      <vt:lpstr>Ví dụ</vt:lpstr>
      <vt:lpstr>Mối quan hệ</vt:lpstr>
      <vt:lpstr>Câu hỏi</vt:lpstr>
      <vt:lpstr>Thuộc tính trên mối quan hệ</vt:lpstr>
      <vt:lpstr>Thuộc tính khoá</vt:lpstr>
      <vt:lpstr>Bài tập – xây dựng sơ đồ ER </vt:lpstr>
      <vt:lpstr>PowerPoint Presentation</vt:lpstr>
      <vt:lpstr>CƠ SỞ DỮ LIỆU</vt:lpstr>
      <vt:lpstr>Chuẩn hoá dữ liệu</vt:lpstr>
      <vt:lpstr>Các dạng chuẩn</vt:lpstr>
      <vt:lpstr>Dạng chuẩn 1NF</vt:lpstr>
      <vt:lpstr>Dạng chuẩn 1NF</vt:lpstr>
      <vt:lpstr>Dạng chuẩn 2nf</vt:lpstr>
      <vt:lpstr>Dạng chuẩn 2nf (2)</vt:lpstr>
      <vt:lpstr>Ví dụ</vt:lpstr>
      <vt:lpstr>Dạng chuẩn 3</vt:lpstr>
      <vt:lpstr>Dạng chuẩn 3 (2)</vt:lpstr>
      <vt:lpstr>Ví dụ</vt:lpstr>
      <vt:lpstr>Tóm tắt 3 dạng chuẩn 1-3</vt:lpstr>
      <vt:lpstr>Tổng kết</vt:lpstr>
      <vt:lpstr>Tổng kết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Huyen tt</cp:lastModifiedBy>
  <cp:revision>1458</cp:revision>
  <dcterms:created xsi:type="dcterms:W3CDTF">2013-04-23T08:05:33Z</dcterms:created>
  <dcterms:modified xsi:type="dcterms:W3CDTF">2017-08-15T02:45:44Z</dcterms:modified>
</cp:coreProperties>
</file>