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2"/>
  </p:notesMasterIdLst>
  <p:sldIdLst>
    <p:sldId id="541" r:id="rId2"/>
    <p:sldId id="637" r:id="rId3"/>
    <p:sldId id="664" r:id="rId4"/>
    <p:sldId id="665" r:id="rId5"/>
    <p:sldId id="666" r:id="rId6"/>
    <p:sldId id="667" r:id="rId7"/>
    <p:sldId id="639" r:id="rId8"/>
    <p:sldId id="646" r:id="rId9"/>
    <p:sldId id="643" r:id="rId10"/>
    <p:sldId id="644" r:id="rId11"/>
    <p:sldId id="645" r:id="rId12"/>
    <p:sldId id="647" r:id="rId13"/>
    <p:sldId id="658" r:id="rId14"/>
    <p:sldId id="659" r:id="rId15"/>
    <p:sldId id="649" r:id="rId16"/>
    <p:sldId id="650" r:id="rId17"/>
    <p:sldId id="661" r:id="rId18"/>
    <p:sldId id="668" r:id="rId19"/>
    <p:sldId id="651" r:id="rId20"/>
    <p:sldId id="652" r:id="rId21"/>
    <p:sldId id="660" r:id="rId22"/>
    <p:sldId id="653" r:id="rId23"/>
    <p:sldId id="654" r:id="rId24"/>
    <p:sldId id="662" r:id="rId25"/>
    <p:sldId id="655" r:id="rId26"/>
    <p:sldId id="656" r:id="rId27"/>
    <p:sldId id="641" r:id="rId28"/>
    <p:sldId id="486" r:id="rId29"/>
    <p:sldId id="663" r:id="rId30"/>
    <p:sldId id="62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FF5A33"/>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203" autoAdjust="0"/>
  </p:normalViewPr>
  <p:slideViewPr>
    <p:cSldViewPr>
      <p:cViewPr>
        <p:scale>
          <a:sx n="78" d="100"/>
          <a:sy n="78" d="100"/>
        </p:scale>
        <p:origin x="-1368" y="-80"/>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8/15/17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02756" indent="-270291" eaLnBrk="0" hangingPunct="0">
              <a:defRPr>
                <a:solidFill>
                  <a:schemeClr val="tx1"/>
                </a:solidFill>
                <a:latin typeface="Arial" charset="0"/>
                <a:ea typeface="Arial" charset="0"/>
                <a:cs typeface="Arial" charset="0"/>
              </a:defRPr>
            </a:lvl2pPr>
            <a:lvl3pPr marL="1081164" indent="-216233" eaLnBrk="0" hangingPunct="0">
              <a:defRPr>
                <a:solidFill>
                  <a:schemeClr val="tx1"/>
                </a:solidFill>
                <a:latin typeface="Arial" charset="0"/>
                <a:ea typeface="Arial" charset="0"/>
                <a:cs typeface="Arial" charset="0"/>
              </a:defRPr>
            </a:lvl3pPr>
            <a:lvl4pPr marL="1513629" indent="-216233" eaLnBrk="0" hangingPunct="0">
              <a:defRPr>
                <a:solidFill>
                  <a:schemeClr val="tx1"/>
                </a:solidFill>
                <a:latin typeface="Arial" charset="0"/>
                <a:ea typeface="Arial" charset="0"/>
                <a:cs typeface="Arial" charset="0"/>
              </a:defRPr>
            </a:lvl4pPr>
            <a:lvl5pPr marL="1946095" indent="-216233" eaLnBrk="0" hangingPunct="0">
              <a:defRPr>
                <a:solidFill>
                  <a:schemeClr val="tx1"/>
                </a:solidFill>
                <a:latin typeface="Arial" charset="0"/>
                <a:ea typeface="Arial" charset="0"/>
                <a:cs typeface="Arial" charset="0"/>
              </a:defRPr>
            </a:lvl5pPr>
            <a:lvl6pPr marL="2378560" indent="-216233" eaLnBrk="0" fontAlgn="base" hangingPunct="0">
              <a:spcBef>
                <a:spcPct val="0"/>
              </a:spcBef>
              <a:spcAft>
                <a:spcPct val="0"/>
              </a:spcAft>
              <a:defRPr>
                <a:solidFill>
                  <a:schemeClr val="tx1"/>
                </a:solidFill>
                <a:latin typeface="Arial" charset="0"/>
                <a:ea typeface="Arial" charset="0"/>
                <a:cs typeface="Arial" charset="0"/>
              </a:defRPr>
            </a:lvl6pPr>
            <a:lvl7pPr marL="2811026" indent="-216233" eaLnBrk="0" fontAlgn="base" hangingPunct="0">
              <a:spcBef>
                <a:spcPct val="0"/>
              </a:spcBef>
              <a:spcAft>
                <a:spcPct val="0"/>
              </a:spcAft>
              <a:defRPr>
                <a:solidFill>
                  <a:schemeClr val="tx1"/>
                </a:solidFill>
                <a:latin typeface="Arial" charset="0"/>
                <a:ea typeface="Arial" charset="0"/>
                <a:cs typeface="Arial" charset="0"/>
              </a:defRPr>
            </a:lvl7pPr>
            <a:lvl8pPr marL="3243491" indent="-216233" eaLnBrk="0" fontAlgn="base" hangingPunct="0">
              <a:spcBef>
                <a:spcPct val="0"/>
              </a:spcBef>
              <a:spcAft>
                <a:spcPct val="0"/>
              </a:spcAft>
              <a:defRPr>
                <a:solidFill>
                  <a:schemeClr val="tx1"/>
                </a:solidFill>
                <a:latin typeface="Arial" charset="0"/>
                <a:ea typeface="Arial" charset="0"/>
                <a:cs typeface="Arial" charset="0"/>
              </a:defRPr>
            </a:lvl8pPr>
            <a:lvl9pPr marL="3675957" indent="-216233"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3B93C58-C1C1-D644-8C56-9568097A668E}" type="slidenum">
              <a:rPr lang="en-US"/>
              <a:pPr eaLnBrk="1" hangingPunct="1"/>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Giảng viên có thể demo trong hệ quản trị CSDL MySQL hoặc SQL Server</a:t>
            </a:r>
          </a:p>
        </p:txBody>
      </p:sp>
      <p:sp>
        <p:nvSpPr>
          <p:cNvPr id="4" name="Slide Number Placeholder 3"/>
          <p:cNvSpPr>
            <a:spLocks noGrp="1"/>
          </p:cNvSpPr>
          <p:nvPr>
            <p:ph type="sldNum" sz="quarter" idx="10"/>
          </p:nvPr>
        </p:nvSpPr>
        <p:spPr/>
        <p:txBody>
          <a:bodyPr/>
          <a:lstStyle/>
          <a:p>
            <a:fld id="{A4D6F88A-F17F-491B-A558-A5E9980DD532}" type="slidenum">
              <a:rPr lang="en-US" smtClean="0"/>
              <a:pPr/>
              <a:t>14</a:t>
            </a:fld>
            <a:endParaRPr lang="en-US"/>
          </a:p>
        </p:txBody>
      </p:sp>
    </p:spTree>
    <p:extLst>
      <p:ext uri="{BB962C8B-B14F-4D97-AF65-F5344CB8AC3E}">
        <p14:creationId xmlns:p14="http://schemas.microsoft.com/office/powerpoint/2010/main" val="4114215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15</a:t>
            </a:fld>
            <a:endParaRPr lang="en-US"/>
          </a:p>
        </p:txBody>
      </p:sp>
    </p:spTree>
    <p:extLst>
      <p:ext uri="{BB962C8B-B14F-4D97-AF65-F5344CB8AC3E}">
        <p14:creationId xmlns:p14="http://schemas.microsoft.com/office/powerpoint/2010/main" val="1279607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28</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30</a:t>
            </a:fld>
            <a:endParaRPr lang="en-US"/>
          </a:p>
        </p:txBody>
      </p:sp>
    </p:spTree>
    <p:extLst>
      <p:ext uri="{BB962C8B-B14F-4D97-AF65-F5344CB8AC3E}">
        <p14:creationId xmlns:p14="http://schemas.microsoft.com/office/powerpoint/2010/main" val="533016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4.png"/><Relationship Id="rId5" Type="http://schemas.microsoft.com/office/2007/relationships/hdphoto" Target="../media/hdphoto2.wdp"/><Relationship Id="rId6" Type="http://schemas.openxmlformats.org/officeDocument/2006/relationships/image" Target="../media/image5.png"/><Relationship Id="rId7" Type="http://schemas.microsoft.com/office/2007/relationships/hdphoto" Target="../media/hdphoto3.wdp"/><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4114800" y="49530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6" name="Straight Connector 5"/>
          <p:cNvCxnSpPr/>
          <p:nvPr userDrawn="1"/>
        </p:nvCxnSpPr>
        <p:spPr>
          <a:xfrm>
            <a:off x="4187952" y="4953000"/>
            <a:ext cx="4727448" cy="0"/>
          </a:xfrm>
          <a:prstGeom prst="line">
            <a:avLst/>
          </a:prstGeom>
          <a:ln w="3175">
            <a:solidFill>
              <a:srgbClr val="FF5A33"/>
            </a:solidFill>
            <a:prstDash val="sysDot"/>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81000" y="2133600"/>
            <a:ext cx="3276600" cy="3048000"/>
          </a:xfrm>
          <a:prstGeom prst="ellipse">
            <a:avLst/>
          </a:prstGeom>
          <a:solidFill>
            <a:schemeClr val="bg1"/>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a:xfrm>
            <a:off x="4130040" y="4284596"/>
            <a:ext cx="4575048" cy="704980"/>
          </a:xfrm>
        </p:spPr>
        <p:txBody>
          <a:bodyPr>
            <a:normAutofit/>
          </a:bodyPr>
          <a:lstStyle>
            <a:lvl1pPr algn="l">
              <a:defRPr lang="en-US" sz="3400" b="1" kern="1200" cap="small" baseline="0" dirty="0">
                <a:solidFill>
                  <a:srgbClr val="FF5A33"/>
                </a:solidFill>
                <a:effectLst>
                  <a:outerShdw blurRad="38100" dist="38100" dir="2700000" algn="tl">
                    <a:srgbClr val="000000">
                      <a:alpha val="43137"/>
                    </a:srgbClr>
                  </a:outerShdw>
                </a:effectLst>
                <a:latin typeface="+mn-lt"/>
                <a:ea typeface="+mn-ea"/>
                <a:cs typeface="+mn-cs"/>
              </a:defRPr>
            </a:lvl1pPr>
          </a:lstStyle>
          <a:p>
            <a:r>
              <a:rPr lang="en-US" dirty="0" err="1" smtClean="0"/>
              <a:t>Tên</a:t>
            </a:r>
            <a:r>
              <a:rPr lang="en-US" dirty="0" smtClean="0"/>
              <a:t> </a:t>
            </a:r>
            <a:r>
              <a:rPr lang="en-US" dirty="0" err="1" smtClean="0"/>
              <a:t>môn</a:t>
            </a:r>
            <a:r>
              <a:rPr lang="en-US" dirty="0" smtClean="0"/>
              <a:t> </a:t>
            </a:r>
            <a:r>
              <a:rPr lang="en-US" dirty="0" err="1" smtClean="0"/>
              <a:t>học</a:t>
            </a:r>
            <a:endParaRPr lang="en-US" dirty="0"/>
          </a:p>
        </p:txBody>
      </p:sp>
      <p:sp>
        <p:nvSpPr>
          <p:cNvPr id="10" name="Picture Placeholder 9"/>
          <p:cNvSpPr>
            <a:spLocks noGrp="1"/>
          </p:cNvSpPr>
          <p:nvPr>
            <p:ph type="pic" sz="quarter" idx="10" hasCustomPrompt="1"/>
          </p:nvPr>
        </p:nvSpPr>
        <p:spPr>
          <a:xfrm>
            <a:off x="762000" y="2743200"/>
            <a:ext cx="2514600" cy="1828800"/>
          </a:xfrm>
        </p:spPr>
        <p:txBody>
          <a:bodyPr/>
          <a:lstStyle>
            <a:lvl1pPr>
              <a:defRPr/>
            </a:lvl1pPr>
          </a:lstStyle>
          <a:p>
            <a:r>
              <a:rPr lang="en-US" dirty="0" smtClean="0"/>
              <a:t>Logo</a:t>
            </a:r>
            <a:endParaRPr lang="en-US" dirty="0"/>
          </a:p>
        </p:txBody>
      </p:sp>
    </p:spTree>
    <p:extLst>
      <p:ext uri="{BB962C8B-B14F-4D97-AF65-F5344CB8AC3E}">
        <p14:creationId xmlns:p14="http://schemas.microsoft.com/office/powerpoint/2010/main" val="37455373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8/15/17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8/15/17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smtClean="0"/>
              <a:t>Click to edit Master title style</a:t>
            </a:r>
            <a:endParaRPr lang="en-US" dirty="0"/>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smtClean="0"/>
              <a:t>Nội</a:t>
            </a:r>
            <a:r>
              <a:rPr lang="en-US" dirty="0" smtClean="0"/>
              <a:t> dung </a:t>
            </a:r>
            <a:r>
              <a:rPr lang="en-US" dirty="0" err="1" smtClean="0"/>
              <a:t>cần</a:t>
            </a:r>
            <a:r>
              <a:rPr lang="en-US" dirty="0" smtClean="0"/>
              <a:t> </a:t>
            </a:r>
            <a:r>
              <a:rPr lang="en-US" dirty="0" err="1" smtClean="0"/>
              <a:t>viết</a:t>
            </a:r>
            <a:r>
              <a:rPr lang="en-US" dirty="0" smtClean="0"/>
              <a:t> …….</a:t>
            </a:r>
          </a:p>
          <a:p>
            <a:r>
              <a:rPr lang="en-US" dirty="0" smtClean="0"/>
              <a:t>960, abstract, background, banner, bar, box, business, button, circle, clean,</a:t>
            </a:r>
          </a:p>
          <a:p>
            <a:r>
              <a:rPr lang="en-US" b="1" dirty="0" err="1" smtClean="0"/>
              <a:t>Nôi</a:t>
            </a:r>
            <a:r>
              <a:rPr lang="en-US" b="1" dirty="0" smtClean="0"/>
              <a:t> dung </a:t>
            </a:r>
            <a:r>
              <a:rPr lang="en-US" b="1" dirty="0" err="1" smtClean="0"/>
              <a:t>cần</a:t>
            </a:r>
            <a:r>
              <a:rPr lang="en-US" b="1" dirty="0" smtClean="0"/>
              <a:t> </a:t>
            </a:r>
            <a:r>
              <a:rPr lang="en-US" b="1" dirty="0" err="1" smtClean="0"/>
              <a:t>nhấn</a:t>
            </a:r>
            <a:r>
              <a:rPr lang="en-US" b="1" dirty="0" smtClean="0"/>
              <a:t> </a:t>
            </a:r>
            <a:r>
              <a:rPr lang="en-US" b="1" dirty="0" err="1" smtClean="0"/>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val="3971389339"/>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D61BFD7-1BFB-4165-B6C8-93BD150BB7E4}" type="datetimeFigureOut">
              <a:rPr lang="en-US" smtClean="0"/>
              <a:t>8/15/17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012" y="218718"/>
            <a:ext cx="1502388" cy="522314"/>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t>8/15/17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61BFD7-1BFB-4165-B6C8-93BD150BB7E4}" type="datetimeFigureOut">
              <a:rPr lang="en-US" smtClean="0"/>
              <a:t>8/15/17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61BFD7-1BFB-4165-B6C8-93BD150BB7E4}" type="datetimeFigureOut">
              <a:rPr lang="en-US" smtClean="0"/>
              <a:t>8/15/17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8/15/17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2799530" y="2575401"/>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26464" y="609600"/>
            <a:ext cx="544347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smtClean="0">
                <a:solidFill>
                  <a:schemeClr val="bg1"/>
                </a:solidFill>
              </a:rPr>
              <a:t>DEM</a:t>
            </a:r>
            <a:r>
              <a:rPr lang="en-US" sz="11500" b="1" dirty="0" smtClean="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512564" y="3568725"/>
            <a:ext cx="2616710"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t>8/15/17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8/15/17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8/15/17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8/15/17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5.xml"/><Relationship Id="rId5" Type="http://schemas.openxmlformats.org/officeDocument/2006/relationships/image" Target="../media/image18.png"/><Relationship Id="rId6" Type="http://schemas.openxmlformats.org/officeDocument/2006/relationships/image" Target="../media/image19.png"/><Relationship Id="rId7" Type="http://schemas.microsoft.com/office/2007/relationships/hdphoto" Target="../media/hdphoto4.wdp"/><Relationship Id="rId8" Type="http://schemas.openxmlformats.org/officeDocument/2006/relationships/image" Target="../media/image20.png"/><Relationship Id="rId9" Type="http://schemas.microsoft.com/office/2007/relationships/hdphoto" Target="../media/hdphoto5.wdp"/><Relationship Id="rId1" Type="http://schemas.openxmlformats.org/officeDocument/2006/relationships/tags" Target="../tags/tag1.xml"/><Relationship Id="rId2"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57600" y="4953000"/>
            <a:ext cx="5486400" cy="990600"/>
          </a:xfrm>
        </p:spPr>
        <p:txBody>
          <a:bodyPr/>
          <a:lstStyle/>
          <a:p>
            <a:r>
              <a:rPr lang="en-US" smtClean="0"/>
              <a:t>Bài 4: ngôn ngữ định nghĩa dữ liệu ddl</a:t>
            </a:r>
          </a:p>
          <a:p>
            <a:r>
              <a:rPr lang="en-US"/>
              <a:t>Phần 1</a:t>
            </a:r>
            <a:endParaRPr lang="en-US" dirty="0"/>
          </a:p>
        </p:txBody>
      </p:sp>
      <p:sp>
        <p:nvSpPr>
          <p:cNvPr id="11" name="Title 10"/>
          <p:cNvSpPr>
            <a:spLocks noGrp="1"/>
          </p:cNvSpPr>
          <p:nvPr>
            <p:ph type="title"/>
          </p:nvPr>
        </p:nvSpPr>
        <p:spPr/>
        <p:txBody>
          <a:bodyPr/>
          <a:lstStyle/>
          <a:p>
            <a:r>
              <a:rPr lang="en-US"/>
              <a:t>Cơ sở dữ liệu</a:t>
            </a:r>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04900" y="2743200"/>
            <a:ext cx="1828800" cy="1828800"/>
          </a:xfrm>
        </p:spPr>
      </p:pic>
    </p:spTree>
    <p:extLst>
      <p:ext uri="{BB962C8B-B14F-4D97-AF65-F5344CB8AC3E}">
        <p14:creationId xmlns:p14="http://schemas.microsoft.com/office/powerpoint/2010/main" val="24858633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kiểu dữ liệu trong my sql</a:t>
            </a:r>
          </a:p>
        </p:txBody>
      </p:sp>
      <p:pic>
        <p:nvPicPr>
          <p:cNvPr id="4" name="Content Placeholder 3" descr="hinh9.jpg"/>
          <p:cNvPicPr>
            <a:picLocks noGrp="1" noChangeAspect="1"/>
          </p:cNvPicPr>
          <p:nvPr>
            <p:ph idx="1"/>
          </p:nvPr>
        </p:nvPicPr>
        <p:blipFill rotWithShape="1">
          <a:blip r:embed="rId2">
            <a:extLst>
              <a:ext uri="{28A0092B-C50C-407E-A947-70E740481C1C}">
                <a14:useLocalDpi xmlns:a14="http://schemas.microsoft.com/office/drawing/2010/main" val="0"/>
              </a:ext>
            </a:extLst>
          </a:blip>
          <a:srcRect l="-49285" r="-49285" b="10059"/>
          <a:stretch/>
        </p:blipFill>
        <p:spPr>
          <a:xfrm>
            <a:off x="457200" y="1066801"/>
            <a:ext cx="8229600" cy="4728922"/>
          </a:xfrm>
        </p:spPr>
      </p:pic>
    </p:spTree>
    <p:extLst>
      <p:ext uri="{BB962C8B-B14F-4D97-AF65-F5344CB8AC3E}">
        <p14:creationId xmlns:p14="http://schemas.microsoft.com/office/powerpoint/2010/main" val="34916542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inh10.png"/>
          <p:cNvPicPr>
            <a:picLocks noGrp="1" noChangeAspect="1"/>
          </p:cNvPicPr>
          <p:nvPr>
            <p:ph idx="1"/>
          </p:nvPr>
        </p:nvPicPr>
        <p:blipFill>
          <a:blip r:embed="rId2">
            <a:extLst>
              <a:ext uri="{28A0092B-C50C-407E-A947-70E740481C1C}">
                <a14:useLocalDpi xmlns:a14="http://schemas.microsoft.com/office/drawing/2010/main" val="0"/>
              </a:ext>
            </a:extLst>
          </a:blip>
          <a:srcRect l="-77369" r="-77369"/>
          <a:stretch>
            <a:fillRect/>
          </a:stretch>
        </p:blipFill>
        <p:spPr>
          <a:xfrm>
            <a:off x="-139150" y="0"/>
            <a:ext cx="10734261" cy="6858000"/>
          </a:xfrm>
        </p:spPr>
      </p:pic>
    </p:spTree>
    <p:extLst>
      <p:ext uri="{BB962C8B-B14F-4D97-AF65-F5344CB8AC3E}">
        <p14:creationId xmlns:p14="http://schemas.microsoft.com/office/powerpoint/2010/main" val="309009382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p:cNvSpPr>
            <a:spLocks noGrp="1"/>
          </p:cNvSpPr>
          <p:nvPr>
            <p:ph idx="1"/>
          </p:nvPr>
        </p:nvSpPr>
        <p:spPr/>
        <p:txBody>
          <a:bodyPr/>
          <a:lstStyle/>
          <a:p>
            <a:pPr>
              <a:lnSpc>
                <a:spcPct val="150000"/>
              </a:lnSpc>
              <a:buFontTx/>
              <a:buBlip>
                <a:blip r:embed="rId3"/>
              </a:buBlip>
            </a:pPr>
            <a:r>
              <a:rPr lang="en-US" sz="2400">
                <a:latin typeface="Tahoma" charset="0"/>
                <a:cs typeface="Tahoma" charset="0"/>
              </a:rPr>
              <a:t>Ngôn ngữ định nghĩa dữ liệu (</a:t>
            </a:r>
            <a:r>
              <a:rPr lang="en-US" sz="2400">
                <a:solidFill>
                  <a:srgbClr val="FF6600"/>
                </a:solidFill>
                <a:latin typeface="Tahoma" charset="0"/>
                <a:cs typeface="Tahoma" charset="0"/>
              </a:rPr>
              <a:t>DDL – Data Definition Language</a:t>
            </a:r>
            <a:r>
              <a:rPr lang="en-US" sz="2400">
                <a:latin typeface="Tahoma" charset="0"/>
                <a:cs typeface="Tahoma" charset="0"/>
              </a:rPr>
              <a:t>) gồm các lệnh cho phép tạo ra, thay đổi hoặc xóa các đối tượng trong cơ sở dữ liệu</a:t>
            </a:r>
          </a:p>
          <a:p>
            <a:pPr>
              <a:lnSpc>
                <a:spcPct val="150000"/>
              </a:lnSpc>
              <a:buBlip>
                <a:blip r:embed="rId3"/>
              </a:buBlip>
            </a:pPr>
            <a:r>
              <a:rPr lang="en-CA" sz="2400" dirty="0"/>
              <a:t>Các đối tượng bao gồm: Database, Table, Index, Sequence, Function, Procedure, Trigger, View</a:t>
            </a:r>
            <a:endParaRPr lang="en-US" sz="2400">
              <a:latin typeface="Tahoma" charset="0"/>
              <a:cs typeface="Tahoma" charset="0"/>
            </a:endParaRPr>
          </a:p>
          <a:p>
            <a:pPr>
              <a:lnSpc>
                <a:spcPct val="150000"/>
              </a:lnSpc>
              <a:buFontTx/>
              <a:buBlip>
                <a:blip r:embed="rId3"/>
              </a:buBlip>
            </a:pPr>
            <a:r>
              <a:rPr lang="vi-VN" sz="2400">
                <a:latin typeface="Tahoma" charset="0"/>
                <a:cs typeface="Tahoma" charset="0"/>
              </a:rPr>
              <a:t>Chúng ta cũng có thể định nghĩa các khoá (key), chỉ mục (index), chỉ định các liên kết giữa các bảng và thiết lập các quan hệ ràng buộc giữa các bảng trong CSDL </a:t>
            </a:r>
            <a:endParaRPr lang="en-US" sz="2400">
              <a:latin typeface="Tahoma" charset="0"/>
              <a:cs typeface="Tahoma" charset="0"/>
            </a:endParaRPr>
          </a:p>
        </p:txBody>
      </p:sp>
      <p:sp>
        <p:nvSpPr>
          <p:cNvPr id="25603" name="Title 2"/>
          <p:cNvSpPr>
            <a:spLocks noGrp="1"/>
          </p:cNvSpPr>
          <p:nvPr>
            <p:ph type="title"/>
          </p:nvPr>
        </p:nvSpPr>
        <p:spPr/>
        <p:txBody>
          <a:bodyPr/>
          <a:lstStyle/>
          <a:p>
            <a:r>
              <a:rPr lang="en-US">
                <a:latin typeface="Tahoma" charset="0"/>
                <a:cs typeface="Tahoma" charset="0"/>
              </a:rPr>
              <a:t>Ngôn ngữ định nghĩa dữ liệu</a:t>
            </a:r>
          </a:p>
        </p:txBody>
      </p:sp>
      <p:sp>
        <p:nvSpPr>
          <p:cNvPr id="4" name="Footer Placeholder 3"/>
          <p:cNvSpPr>
            <a:spLocks noGrp="1"/>
          </p:cNvSpPr>
          <p:nvPr>
            <p:ph type="ftr" sz="quarter"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4 - Ngôn ngữ truy vấn có cấu trúc (SQL)</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76E4110-7C41-3D47-A9F3-9AE5A6E8CA19}" type="slidenum">
              <a:rPr lang="en-US">
                <a:solidFill>
                  <a:srgbClr val="898989"/>
                </a:solidFill>
                <a:latin typeface="Tahoma" charset="0"/>
                <a:cs typeface="Tahoma" charset="0"/>
              </a:rPr>
              <a:pPr eaLnBrk="1" hangingPunct="1"/>
              <a:t>12</a:t>
            </a:fld>
            <a:endParaRPr lang="en-US">
              <a:solidFill>
                <a:srgbClr val="898989"/>
              </a:solidFill>
              <a:latin typeface="Tahoma" charset="0"/>
              <a:cs typeface="Tahoma" charset="0"/>
            </a:endParaRPr>
          </a:p>
        </p:txBody>
      </p:sp>
    </p:spTree>
    <p:extLst>
      <p:ext uri="{BB962C8B-B14F-4D97-AF65-F5344CB8AC3E}">
        <p14:creationId xmlns:p14="http://schemas.microsoft.com/office/powerpoint/2010/main" val="10992012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Nguyên tắc khi đặt tên</a:t>
            </a:r>
          </a:p>
        </p:txBody>
      </p:sp>
      <p:sp>
        <p:nvSpPr>
          <p:cNvPr id="3" name="Content Placeholder 2"/>
          <p:cNvSpPr>
            <a:spLocks noGrp="1"/>
          </p:cNvSpPr>
          <p:nvPr>
            <p:ph idx="1"/>
          </p:nvPr>
        </p:nvSpPr>
        <p:spPr/>
        <p:txBody>
          <a:bodyPr>
            <a:normAutofit/>
          </a:bodyPr>
          <a:lstStyle/>
          <a:p>
            <a:r>
              <a:rPr lang="en-CA" dirty="0"/>
              <a:t> Kí tự đầu tiên của một định danh phải là một kí tự chữ cái theo chuẩn Unicode 2.0, hoặc dấu (_), hoặc dấu @ (tên biến), hoặc # (bảng tạm). </a:t>
            </a:r>
          </a:p>
          <a:p>
            <a:r>
              <a:rPr lang="en-CA" dirty="0"/>
              <a:t>Không trùng với các từ khoá và từ dành riêng của ngôn ngữ T-SQL.</a:t>
            </a:r>
          </a:p>
          <a:p>
            <a:r>
              <a:rPr lang="en-CA" dirty="0"/>
              <a:t>Không chứa các kí tự đặt biệt +, -, *, /, !, ~, | ....</a:t>
            </a:r>
          </a:p>
          <a:p>
            <a:r>
              <a:rPr lang="en-CA" dirty="0"/>
              <a:t>Ví dụ tên hợp lệ: Nhan_vien, _PhongBan</a:t>
            </a:r>
          </a:p>
          <a:p>
            <a:r>
              <a:rPr lang="en-CA" dirty="0"/>
              <a:t>Tên không hợp lệ: [%], SELECT</a:t>
            </a:r>
          </a:p>
          <a:p>
            <a:pPr marL="0" indent="0">
              <a:buNone/>
            </a:pPr>
            <a:endParaRPr lang="en-US"/>
          </a:p>
        </p:txBody>
      </p:sp>
    </p:spTree>
    <p:extLst>
      <p:ext uri="{BB962C8B-B14F-4D97-AF65-F5344CB8AC3E}">
        <p14:creationId xmlns:p14="http://schemas.microsoft.com/office/powerpoint/2010/main" val="76581290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Tạo cơ sở dữ liệu</a:t>
            </a:r>
          </a:p>
        </p:txBody>
      </p:sp>
      <p:sp>
        <p:nvSpPr>
          <p:cNvPr id="3" name="Content Placeholder 2"/>
          <p:cNvSpPr>
            <a:spLocks noGrp="1"/>
          </p:cNvSpPr>
          <p:nvPr>
            <p:ph idx="1"/>
          </p:nvPr>
        </p:nvSpPr>
        <p:spPr/>
        <p:txBody>
          <a:bodyPr/>
          <a:lstStyle/>
          <a:p>
            <a:r>
              <a:rPr lang="en-US"/>
              <a:t>Cú pháp:</a:t>
            </a:r>
          </a:p>
          <a:p>
            <a:endParaRPr lang="en-US"/>
          </a:p>
          <a:p>
            <a:endParaRPr lang="en-US"/>
          </a:p>
          <a:p>
            <a:endParaRPr lang="en-US"/>
          </a:p>
          <a:p>
            <a:r>
              <a:rPr lang="en-US"/>
              <a:t>Ví dụ:</a:t>
            </a:r>
          </a:p>
          <a:p>
            <a:endParaRPr lang="en-US"/>
          </a:p>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591967602"/>
              </p:ext>
            </p:extLst>
          </p:nvPr>
        </p:nvGraphicFramePr>
        <p:xfrm>
          <a:off x="1143000" y="1905000"/>
          <a:ext cx="6096000" cy="914400"/>
        </p:xfrm>
        <a:graphic>
          <a:graphicData uri="http://schemas.openxmlformats.org/drawingml/2006/table">
            <a:tbl>
              <a:tblPr firstRow="1" bandRow="1">
                <a:tableStyleId>{5C22544A-7EE6-4342-B048-85BDC9FD1C3A}</a:tableStyleId>
              </a:tblPr>
              <a:tblGrid>
                <a:gridCol w="6096000"/>
              </a:tblGrid>
              <a:tr h="37084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CA" sz="2400" dirty="0" smtClean="0">
                          <a:latin typeface="Courier New" pitchFamily="49" charset="0"/>
                          <a:cs typeface="Courier New" pitchFamily="49" charset="0"/>
                        </a:rPr>
                        <a:t>CREATE DATABASE </a:t>
                      </a:r>
                      <a:r>
                        <a:rPr lang="en-CA" sz="2400" dirty="0" err="1" smtClean="0">
                          <a:latin typeface="Courier New" pitchFamily="49" charset="0"/>
                          <a:cs typeface="Courier New" pitchFamily="49" charset="0"/>
                        </a:rPr>
                        <a:t>database_name;</a:t>
                      </a:r>
                      <a:endParaRPr lang="en-CA" sz="2400" dirty="0" smtClean="0">
                        <a:latin typeface="Courier New" pitchFamily="49" charset="0"/>
                        <a:cs typeface="Courier New" pitchFamily="49" charset="0"/>
                      </a:endParaRPr>
                    </a:p>
                    <a:p>
                      <a:endParaRPr lang="en-US"/>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69657746"/>
              </p:ext>
            </p:extLst>
          </p:nvPr>
        </p:nvGraphicFramePr>
        <p:xfrm>
          <a:off x="1143000" y="3886200"/>
          <a:ext cx="6096000" cy="914400"/>
        </p:xfrm>
        <a:graphic>
          <a:graphicData uri="http://schemas.openxmlformats.org/drawingml/2006/table">
            <a:tbl>
              <a:tblPr firstRow="1" bandRow="1">
                <a:tableStyleId>{5C22544A-7EE6-4342-B048-85BDC9FD1C3A}</a:tableStyleId>
              </a:tblPr>
              <a:tblGrid>
                <a:gridCol w="6096000"/>
              </a:tblGrid>
              <a:tr h="91440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CA" sz="2400" b="1" kern="1200" dirty="0" smtClean="0">
                          <a:solidFill>
                            <a:schemeClr val="lt1"/>
                          </a:solidFill>
                          <a:latin typeface="Courier New" pitchFamily="49" charset="0"/>
                          <a:ea typeface="+mn-ea"/>
                          <a:cs typeface="Courier New" pitchFamily="49" charset="0"/>
                        </a:rPr>
                        <a:t>CREATE</a:t>
                      </a:r>
                      <a:r>
                        <a:rPr lang="en-CA" sz="1800" dirty="0" smtClean="0">
                          <a:latin typeface="Courier New" pitchFamily="49" charset="0"/>
                          <a:cs typeface="Courier New" pitchFamily="49" charset="0"/>
                        </a:rPr>
                        <a:t> </a:t>
                      </a:r>
                      <a:r>
                        <a:rPr lang="en-CA" sz="2400" b="1" kern="1200" dirty="0" smtClean="0">
                          <a:solidFill>
                            <a:schemeClr val="lt1"/>
                          </a:solidFill>
                          <a:latin typeface="Courier New" pitchFamily="49" charset="0"/>
                          <a:ea typeface="+mn-ea"/>
                          <a:cs typeface="Courier New" pitchFamily="49" charset="0"/>
                        </a:rPr>
                        <a:t>DATABASE</a:t>
                      </a:r>
                      <a:r>
                        <a:rPr lang="en-CA" sz="1800" dirty="0" smtClean="0">
                          <a:latin typeface="Courier New" pitchFamily="49" charset="0"/>
                          <a:cs typeface="Courier New" pitchFamily="49" charset="0"/>
                        </a:rPr>
                        <a:t> </a:t>
                      </a:r>
                      <a:r>
                        <a:rPr lang="en-CA" sz="2400" b="1" kern="1200" dirty="0" smtClean="0">
                          <a:solidFill>
                            <a:schemeClr val="lt1"/>
                          </a:solidFill>
                          <a:latin typeface="Courier New" pitchFamily="49" charset="0"/>
                          <a:ea typeface="+mn-ea"/>
                          <a:cs typeface="Courier New" pitchFamily="49" charset="0"/>
                        </a:rPr>
                        <a:t>quanLyNhanSu</a:t>
                      </a:r>
                      <a:r>
                        <a:rPr lang="en-CA" sz="1800" dirty="0" smtClean="0">
                          <a:latin typeface="Courier New" pitchFamily="49" charset="0"/>
                          <a:cs typeface="Courier New" pitchFamily="49" charset="0"/>
                        </a:rPr>
                        <a:t>;</a:t>
                      </a:r>
                      <a:endParaRPr lang="en-US"/>
                    </a:p>
                  </a:txBody>
                  <a:tcPr/>
                </a:tc>
              </a:tr>
            </a:tbl>
          </a:graphicData>
        </a:graphic>
      </p:graphicFrame>
    </p:spTree>
    <p:extLst>
      <p:ext uri="{BB962C8B-B14F-4D97-AF65-F5344CB8AC3E}">
        <p14:creationId xmlns:p14="http://schemas.microsoft.com/office/powerpoint/2010/main" val="28449401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a:xfrm>
            <a:off x="457200" y="1066800"/>
            <a:ext cx="8229600" cy="5257800"/>
          </a:xfrm>
        </p:spPr>
        <p:txBody>
          <a:bodyPr/>
          <a:lstStyle/>
          <a:p>
            <a:pPr>
              <a:lnSpc>
                <a:spcPct val="150000"/>
              </a:lnSpc>
              <a:buFontTx/>
              <a:buBlip>
                <a:blip r:embed="rId3"/>
              </a:buBlip>
            </a:pPr>
            <a:r>
              <a:rPr lang="vi-VN" sz="2400">
                <a:solidFill>
                  <a:srgbClr val="00B050"/>
                </a:solidFill>
                <a:latin typeface="Tahoma" charset="0"/>
                <a:cs typeface="Tahoma" charset="0"/>
              </a:rPr>
              <a:t>CREATE TABLE </a:t>
            </a:r>
            <a:r>
              <a:rPr lang="en-US" sz="2400">
                <a:solidFill>
                  <a:srgbClr val="00B050"/>
                </a:solidFill>
                <a:latin typeface="Tahoma" charset="0"/>
                <a:cs typeface="Tahoma" charset="0"/>
              </a:rPr>
              <a:t> </a:t>
            </a:r>
            <a:r>
              <a:rPr lang="vi-VN" sz="2400">
                <a:solidFill>
                  <a:srgbClr val="CC0066"/>
                </a:solidFill>
                <a:latin typeface="Tahoma" charset="0"/>
                <a:cs typeface="Tahoma" charset="0"/>
              </a:rPr>
              <a:t>table_name ( </a:t>
            </a:r>
          </a:p>
          <a:p>
            <a:pPr>
              <a:lnSpc>
                <a:spcPct val="150000"/>
              </a:lnSpc>
              <a:buFontTx/>
              <a:buNone/>
            </a:pPr>
            <a:r>
              <a:rPr lang="en-US" sz="2400">
                <a:solidFill>
                  <a:srgbClr val="CC0066"/>
                </a:solidFill>
                <a:latin typeface="Tahoma" charset="0"/>
                <a:cs typeface="Tahoma" charset="0"/>
              </a:rPr>
              <a:t>		</a:t>
            </a:r>
            <a:r>
              <a:rPr lang="vi-VN" sz="2400">
                <a:solidFill>
                  <a:srgbClr val="CC0066"/>
                </a:solidFill>
                <a:latin typeface="Tahoma" charset="0"/>
                <a:cs typeface="Tahoma" charset="0"/>
              </a:rPr>
              <a:t>column_name1 </a:t>
            </a:r>
            <a:r>
              <a:rPr lang="en-US" sz="2400">
                <a:solidFill>
                  <a:srgbClr val="CC0066"/>
                </a:solidFill>
                <a:latin typeface="Tahoma" charset="0"/>
                <a:cs typeface="Tahoma" charset="0"/>
              </a:rPr>
              <a:t>	</a:t>
            </a:r>
            <a:r>
              <a:rPr lang="vi-VN" sz="2400">
                <a:solidFill>
                  <a:srgbClr val="7030A0"/>
                </a:solidFill>
                <a:latin typeface="Tahoma" charset="0"/>
                <a:cs typeface="Tahoma" charset="0"/>
              </a:rPr>
              <a:t>data_type[option]</a:t>
            </a:r>
            <a:r>
              <a:rPr lang="vi-VN" sz="2400">
                <a:solidFill>
                  <a:srgbClr val="CC0066"/>
                </a:solidFill>
                <a:latin typeface="Tahoma" charset="0"/>
                <a:cs typeface="Tahoma" charset="0"/>
              </a:rPr>
              <a:t>,, </a:t>
            </a:r>
          </a:p>
          <a:p>
            <a:pPr>
              <a:lnSpc>
                <a:spcPct val="150000"/>
              </a:lnSpc>
              <a:buFontTx/>
              <a:buNone/>
            </a:pPr>
            <a:r>
              <a:rPr lang="en-US" sz="2400">
                <a:solidFill>
                  <a:srgbClr val="CC0066"/>
                </a:solidFill>
                <a:latin typeface="Tahoma" charset="0"/>
                <a:cs typeface="Tahoma" charset="0"/>
              </a:rPr>
              <a:t>		</a:t>
            </a:r>
            <a:r>
              <a:rPr lang="vi-VN" sz="2400">
                <a:solidFill>
                  <a:srgbClr val="CC0066"/>
                </a:solidFill>
                <a:latin typeface="Tahoma" charset="0"/>
                <a:cs typeface="Tahoma" charset="0"/>
              </a:rPr>
              <a:t>column_name2 </a:t>
            </a:r>
            <a:r>
              <a:rPr lang="en-US" sz="2400">
                <a:solidFill>
                  <a:srgbClr val="CC0066"/>
                </a:solidFill>
                <a:latin typeface="Tahoma" charset="0"/>
                <a:cs typeface="Tahoma" charset="0"/>
              </a:rPr>
              <a:t> </a:t>
            </a:r>
            <a:r>
              <a:rPr lang="vi-VN" sz="2400">
                <a:solidFill>
                  <a:srgbClr val="7030A0"/>
                </a:solidFill>
                <a:latin typeface="Tahoma" charset="0"/>
                <a:cs typeface="Tahoma" charset="0"/>
              </a:rPr>
              <a:t>data_type[option],</a:t>
            </a:r>
            <a:r>
              <a:rPr lang="vi-VN" sz="2400">
                <a:solidFill>
                  <a:srgbClr val="CC0066"/>
                </a:solidFill>
                <a:latin typeface="Tahoma" charset="0"/>
                <a:cs typeface="Tahoma" charset="0"/>
              </a:rPr>
              <a:t>, </a:t>
            </a:r>
          </a:p>
          <a:p>
            <a:pPr>
              <a:lnSpc>
                <a:spcPct val="150000"/>
              </a:lnSpc>
              <a:buFontTx/>
              <a:buNone/>
            </a:pPr>
            <a:r>
              <a:rPr lang="en-US" sz="2400">
                <a:solidFill>
                  <a:srgbClr val="CC0066"/>
                </a:solidFill>
                <a:latin typeface="Tahoma" charset="0"/>
                <a:cs typeface="Tahoma" charset="0"/>
              </a:rPr>
              <a:t>		</a:t>
            </a:r>
            <a:r>
              <a:rPr lang="vi-VN" sz="2400">
                <a:solidFill>
                  <a:srgbClr val="CC0066"/>
                </a:solidFill>
                <a:latin typeface="Tahoma" charset="0"/>
                <a:cs typeface="Tahoma" charset="0"/>
              </a:rPr>
              <a:t>.......); </a:t>
            </a:r>
          </a:p>
          <a:p>
            <a:pPr>
              <a:lnSpc>
                <a:spcPct val="150000"/>
              </a:lnSpc>
              <a:buFontTx/>
              <a:buBlip>
                <a:blip r:embed="rId3"/>
              </a:buBlip>
            </a:pPr>
            <a:r>
              <a:rPr lang="vi-VN" sz="2400">
                <a:solidFill>
                  <a:srgbClr val="953735"/>
                </a:solidFill>
                <a:latin typeface="Tahoma" charset="0"/>
                <a:cs typeface="Tahoma" charset="0"/>
              </a:rPr>
              <a:t>Trongđó: </a:t>
            </a:r>
          </a:p>
          <a:p>
            <a:pPr lvl="1">
              <a:lnSpc>
                <a:spcPct val="150000"/>
              </a:lnSpc>
              <a:buFontTx/>
              <a:buBlip>
                <a:blip r:embed="rId4"/>
              </a:buBlip>
            </a:pPr>
            <a:r>
              <a:rPr lang="vi-VN" sz="2000">
                <a:solidFill>
                  <a:srgbClr val="CC0066"/>
                </a:solidFill>
                <a:latin typeface="Tahoma" charset="0"/>
                <a:cs typeface="Tahoma" charset="0"/>
              </a:rPr>
              <a:t>table_name</a:t>
            </a:r>
            <a:r>
              <a:rPr lang="vi-VN" sz="2000">
                <a:latin typeface="Tahoma" charset="0"/>
                <a:cs typeface="Tahoma" charset="0"/>
              </a:rPr>
              <a:t> là tên bảng cần tạo, </a:t>
            </a:r>
          </a:p>
          <a:p>
            <a:pPr lvl="1">
              <a:lnSpc>
                <a:spcPct val="150000"/>
              </a:lnSpc>
              <a:buFontTx/>
              <a:buBlip>
                <a:blip r:embed="rId4"/>
              </a:buBlip>
            </a:pPr>
            <a:r>
              <a:rPr lang="vi-VN" sz="2000">
                <a:solidFill>
                  <a:srgbClr val="CC0066"/>
                </a:solidFill>
                <a:latin typeface="Tahoma" charset="0"/>
                <a:cs typeface="Tahoma" charset="0"/>
              </a:rPr>
              <a:t>column_name</a:t>
            </a:r>
            <a:r>
              <a:rPr lang="vi-VN" sz="2000">
                <a:latin typeface="Tahoma" charset="0"/>
                <a:cs typeface="Tahoma" charset="0"/>
              </a:rPr>
              <a:t> là tên các trường cần tạo, </a:t>
            </a:r>
          </a:p>
          <a:p>
            <a:pPr lvl="1">
              <a:lnSpc>
                <a:spcPct val="150000"/>
              </a:lnSpc>
              <a:buFontTx/>
              <a:buBlip>
                <a:blip r:embed="rId4"/>
              </a:buBlip>
            </a:pPr>
            <a:r>
              <a:rPr lang="vi-VN" sz="2000">
                <a:solidFill>
                  <a:srgbClr val="7030A0"/>
                </a:solidFill>
                <a:latin typeface="Tahoma" charset="0"/>
                <a:cs typeface="Tahoma" charset="0"/>
              </a:rPr>
              <a:t>data_type</a:t>
            </a:r>
            <a:r>
              <a:rPr lang="vi-VN" sz="2000">
                <a:solidFill>
                  <a:srgbClr val="CC0066"/>
                </a:solidFill>
                <a:latin typeface="Tahoma" charset="0"/>
                <a:cs typeface="Tahoma" charset="0"/>
              </a:rPr>
              <a:t> </a:t>
            </a:r>
            <a:r>
              <a:rPr lang="vi-VN" sz="2000">
                <a:latin typeface="Tahoma" charset="0"/>
                <a:cs typeface="Tahoma" charset="0"/>
              </a:rPr>
              <a:t>là kiểu dữ liệu tươngứng. </a:t>
            </a:r>
          </a:p>
          <a:p>
            <a:pPr lvl="1">
              <a:lnSpc>
                <a:spcPct val="150000"/>
              </a:lnSpc>
              <a:buFontTx/>
              <a:buBlip>
                <a:blip r:embed="rId4"/>
              </a:buBlip>
            </a:pPr>
            <a:r>
              <a:rPr lang="en-US" sz="2000">
                <a:solidFill>
                  <a:srgbClr val="7030A0"/>
                </a:solidFill>
                <a:latin typeface="Tahoma" charset="0"/>
                <a:cs typeface="Tahoma" charset="0"/>
              </a:rPr>
              <a:t>o</a:t>
            </a:r>
            <a:r>
              <a:rPr lang="vi-VN" sz="2000">
                <a:solidFill>
                  <a:srgbClr val="7030A0"/>
                </a:solidFill>
                <a:latin typeface="Tahoma" charset="0"/>
                <a:cs typeface="Tahoma" charset="0"/>
              </a:rPr>
              <a:t>ption </a:t>
            </a:r>
            <a:r>
              <a:rPr lang="vi-VN" sz="2000">
                <a:latin typeface="Tahoma" charset="0"/>
                <a:cs typeface="Tahoma" charset="0"/>
              </a:rPr>
              <a:t>là một số ràng buộc như giá trị mặc</a:t>
            </a:r>
            <a:r>
              <a:rPr lang="en-US" sz="2000">
                <a:latin typeface="Tahoma" charset="0"/>
                <a:cs typeface="Tahoma" charset="0"/>
              </a:rPr>
              <a:t> </a:t>
            </a:r>
            <a:r>
              <a:rPr lang="vi-VN" sz="2000">
                <a:latin typeface="Tahoma" charset="0"/>
                <a:cs typeface="Tahoma" charset="0"/>
              </a:rPr>
              <a:t>định, not null,… </a:t>
            </a:r>
          </a:p>
          <a:p>
            <a:pPr>
              <a:buFontTx/>
              <a:buBlip>
                <a:blip r:embed="rId3"/>
              </a:buBlip>
            </a:pPr>
            <a:endParaRPr lang="en-US" sz="2400">
              <a:solidFill>
                <a:srgbClr val="953735"/>
              </a:solidFill>
              <a:latin typeface="Tahoma" charset="0"/>
              <a:cs typeface="Tahoma" charset="0"/>
            </a:endParaRPr>
          </a:p>
        </p:txBody>
      </p:sp>
      <p:sp>
        <p:nvSpPr>
          <p:cNvPr id="27651" name="Title 2"/>
          <p:cNvSpPr>
            <a:spLocks noGrp="1"/>
          </p:cNvSpPr>
          <p:nvPr>
            <p:ph type="title"/>
          </p:nvPr>
        </p:nvSpPr>
        <p:spPr/>
        <p:txBody>
          <a:bodyPr/>
          <a:lstStyle/>
          <a:p>
            <a:r>
              <a:rPr lang="en-US">
                <a:latin typeface="Tahoma" charset="0"/>
                <a:cs typeface="Tahoma" charset="0"/>
              </a:rPr>
              <a:t>Lệnh CREATE TABLE</a:t>
            </a:r>
          </a:p>
        </p:txBody>
      </p:sp>
      <p:sp>
        <p:nvSpPr>
          <p:cNvPr id="4" name="Footer Placeholder 3"/>
          <p:cNvSpPr>
            <a:spLocks noGrp="1"/>
          </p:cNvSpPr>
          <p:nvPr>
            <p:ph type="ftr" sz="quarter"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6 - Ngôn ngữ truy vấn có cấu trúc (SQL)</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E8F68FF2-ED4D-9E4F-8463-973E135AC33A}" type="slidenum">
              <a:rPr lang="en-US">
                <a:solidFill>
                  <a:srgbClr val="898989"/>
                </a:solidFill>
                <a:latin typeface="Tahoma" charset="0"/>
                <a:cs typeface="Tahoma" charset="0"/>
              </a:rPr>
              <a:pPr eaLnBrk="1" hangingPunct="1"/>
              <a:t>15</a:t>
            </a:fld>
            <a:endParaRPr lang="en-US">
              <a:solidFill>
                <a:srgbClr val="898989"/>
              </a:solidFill>
              <a:latin typeface="Tahoma" charset="0"/>
              <a:cs typeface="Tahoma" charset="0"/>
            </a:endParaRPr>
          </a:p>
        </p:txBody>
      </p:sp>
    </p:spTree>
    <p:extLst>
      <p:ext uri="{BB962C8B-B14F-4D97-AF65-F5344CB8AC3E}">
        <p14:creationId xmlns:p14="http://schemas.microsoft.com/office/powerpoint/2010/main" val="282223345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3657600"/>
          </a:xfrm>
        </p:spPr>
        <p:txBody>
          <a:bodyPr>
            <a:normAutofit fontScale="62500" lnSpcReduction="20000"/>
          </a:bodyPr>
          <a:lstStyle/>
          <a:p>
            <a:pPr>
              <a:lnSpc>
                <a:spcPct val="150000"/>
              </a:lnSpc>
              <a:buFontTx/>
              <a:buNone/>
              <a:defRPr/>
            </a:pPr>
            <a:r>
              <a:rPr lang="en-US" sz="4500" b="1" smtClean="0">
                <a:solidFill>
                  <a:srgbClr val="FF0000"/>
                </a:solidFill>
                <a:ea typeface="+mn-ea"/>
              </a:rPr>
              <a:t>CREATE TABLE          </a:t>
            </a:r>
            <a:r>
              <a:rPr lang="en-US" sz="4500" b="1">
                <a:solidFill>
                  <a:srgbClr val="00B050"/>
                </a:solidFill>
              </a:rPr>
              <a:t>NHAN_VIEN</a:t>
            </a:r>
            <a:r>
              <a:rPr lang="en-US" sz="4500" b="1" smtClean="0">
                <a:solidFill>
                  <a:srgbClr val="00B050"/>
                </a:solidFill>
                <a:ea typeface="+mn-ea"/>
              </a:rPr>
              <a:t> </a:t>
            </a:r>
            <a:r>
              <a:rPr lang="en-US" sz="4500" smtClean="0">
                <a:ea typeface="+mn-ea"/>
              </a:rPr>
              <a:t>(</a:t>
            </a:r>
          </a:p>
          <a:p>
            <a:pPr>
              <a:buFontTx/>
              <a:buNone/>
              <a:defRPr/>
            </a:pPr>
            <a:r>
              <a:rPr lang="en-US" sz="4500" smtClean="0">
                <a:ea typeface="+mn-ea"/>
              </a:rPr>
              <a:t>ID_NHANVIEN	 NUMBER(6) 	NOT NULL, </a:t>
            </a:r>
          </a:p>
          <a:p>
            <a:pPr>
              <a:buFontTx/>
              <a:buNone/>
              <a:defRPr/>
            </a:pPr>
            <a:r>
              <a:rPr lang="en-US" sz="4500" smtClean="0">
                <a:ea typeface="+mn-ea"/>
              </a:rPr>
              <a:t>HO_NV		VARCHAR2(20) 	NULL, </a:t>
            </a:r>
          </a:p>
          <a:p>
            <a:pPr>
              <a:buFontTx/>
              <a:buNone/>
              <a:defRPr/>
            </a:pPr>
            <a:r>
              <a:rPr lang="en-US" sz="4500"/>
              <a:t>TEN_NV</a:t>
            </a:r>
            <a:r>
              <a:rPr lang="en-US" sz="4500" smtClean="0">
                <a:ea typeface="+mn-ea"/>
              </a:rPr>
              <a:t>		VARCHAR2(25) 	NOT NULL, </a:t>
            </a:r>
          </a:p>
          <a:p>
            <a:pPr>
              <a:buFontTx/>
              <a:buNone/>
              <a:defRPr/>
            </a:pPr>
            <a:r>
              <a:rPr lang="en-US" sz="4500"/>
              <a:t>NGAY_SINH       DATE,</a:t>
            </a:r>
            <a:endParaRPr lang="en-US" sz="4500" smtClean="0">
              <a:ea typeface="+mn-ea"/>
            </a:endParaRPr>
          </a:p>
          <a:p>
            <a:pPr>
              <a:buFontTx/>
              <a:buNone/>
              <a:defRPr/>
            </a:pPr>
            <a:r>
              <a:rPr lang="en-US" sz="4500" smtClean="0">
                <a:ea typeface="+mn-ea"/>
              </a:rPr>
              <a:t>LUONG		NUMBER(8,2) 	NULL, </a:t>
            </a:r>
          </a:p>
          <a:p>
            <a:pPr>
              <a:buFontTx/>
              <a:buNone/>
              <a:defRPr/>
            </a:pPr>
            <a:r>
              <a:rPr lang="en-US" sz="4500" smtClean="0">
                <a:ea typeface="+mn-ea"/>
              </a:rPr>
              <a:t>PHG  	         CHAR(5) 	NULL</a:t>
            </a:r>
          </a:p>
          <a:p>
            <a:pPr>
              <a:buFontTx/>
              <a:buNone/>
              <a:defRPr/>
            </a:pPr>
            <a:r>
              <a:rPr lang="en-US" sz="2900" smtClean="0">
                <a:ea typeface="+mn-ea"/>
              </a:rPr>
              <a:t>);</a:t>
            </a:r>
            <a:endParaRPr lang="en-US" sz="2900">
              <a:ea typeface="+mn-ea"/>
            </a:endParaRPr>
          </a:p>
        </p:txBody>
      </p:sp>
      <p:sp>
        <p:nvSpPr>
          <p:cNvPr id="28675" name="Title 2"/>
          <p:cNvSpPr>
            <a:spLocks noGrp="1"/>
          </p:cNvSpPr>
          <p:nvPr>
            <p:ph type="title"/>
          </p:nvPr>
        </p:nvSpPr>
        <p:spPr/>
        <p:txBody>
          <a:bodyPr/>
          <a:lstStyle/>
          <a:p>
            <a:r>
              <a:rPr lang="en-US">
                <a:latin typeface="Tahoma" charset="0"/>
                <a:cs typeface="Tahoma" charset="0"/>
              </a:rPr>
              <a:t>Ví dụ lệnh CREATE TABLE</a:t>
            </a:r>
          </a:p>
        </p:txBody>
      </p:sp>
      <p:sp>
        <p:nvSpPr>
          <p:cNvPr id="4" name="Footer Placeholder 3"/>
          <p:cNvSpPr>
            <a:spLocks noGrp="1"/>
          </p:cNvSpPr>
          <p:nvPr>
            <p:ph type="ftr" sz="quarter"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vi-VN">
                <a:solidFill>
                  <a:srgbClr val="898989"/>
                </a:solidFill>
                <a:latin typeface="Tahoma" charset="0"/>
                <a:cs typeface="Tahoma" charset="0"/>
              </a:rPr>
              <a:t>Slide 4 - Ngôn ngữ truy vấn có cấu trúc (SQL)</a:t>
            </a:r>
            <a:endParaRPr lang="en-US">
              <a:solidFill>
                <a:srgbClr val="898989"/>
              </a:solidFill>
              <a:latin typeface="Tahoma" charset="0"/>
              <a:cs typeface="Tahoma" charset="0"/>
            </a:endParaRP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4DC8EB5-6CF8-D349-B3B8-3D2BCBEE6F25}" type="slidenum">
              <a:rPr lang="en-US">
                <a:solidFill>
                  <a:srgbClr val="898989"/>
                </a:solidFill>
                <a:latin typeface="Tahoma" charset="0"/>
                <a:cs typeface="Tahoma" charset="0"/>
              </a:rPr>
              <a:pPr eaLnBrk="1" hangingPunct="1"/>
              <a:t>16</a:t>
            </a:fld>
            <a:endParaRPr lang="en-US">
              <a:solidFill>
                <a:srgbClr val="898989"/>
              </a:solidFill>
              <a:latin typeface="Tahoma" charset="0"/>
              <a:cs typeface="Tahoma" charset="0"/>
            </a:endParaRPr>
          </a:p>
        </p:txBody>
      </p:sp>
    </p:spTree>
    <p:extLst>
      <p:ext uri="{BB962C8B-B14F-4D97-AF65-F5344CB8AC3E}">
        <p14:creationId xmlns:p14="http://schemas.microsoft.com/office/powerpoint/2010/main" val="342283343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p>
        </p:txBody>
      </p:sp>
      <p:sp>
        <p:nvSpPr>
          <p:cNvPr id="3" name="Content Placeholder 2"/>
          <p:cNvSpPr>
            <a:spLocks noGrp="1"/>
          </p:cNvSpPr>
          <p:nvPr>
            <p:ph idx="1"/>
          </p:nvPr>
        </p:nvSpPr>
        <p:spPr/>
        <p:txBody>
          <a:bodyPr/>
          <a:lstStyle/>
          <a:p>
            <a:r>
              <a:rPr lang="en-US"/>
              <a:t>Tạo một cơ sở dữ liệu có tên quanLyNhanVien</a:t>
            </a:r>
          </a:p>
          <a:p>
            <a:r>
              <a:rPr lang="en-US"/>
              <a:t>Tạo các bảng trong csdl quanLyNhanVien gồm:</a:t>
            </a:r>
          </a:p>
        </p:txBody>
      </p:sp>
      <p:pic>
        <p:nvPicPr>
          <p:cNvPr id="4" name="Picture 3" descr="HINH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590800"/>
            <a:ext cx="8162823" cy="1905000"/>
          </a:xfrm>
          <a:prstGeom prst="rect">
            <a:avLst/>
          </a:prstGeom>
        </p:spPr>
      </p:pic>
    </p:spTree>
    <p:extLst>
      <p:ext uri="{BB962C8B-B14F-4D97-AF65-F5344CB8AC3E}">
        <p14:creationId xmlns:p14="http://schemas.microsoft.com/office/powerpoint/2010/main" val="10199477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57600" y="4953000"/>
            <a:ext cx="5486400" cy="990600"/>
          </a:xfrm>
        </p:spPr>
        <p:txBody>
          <a:bodyPr>
            <a:normAutofit fontScale="92500"/>
          </a:bodyPr>
          <a:lstStyle/>
          <a:p>
            <a:r>
              <a:rPr lang="en-US" smtClean="0"/>
              <a:t>Bài 4: ngôn ngữ định nghĩa dữ liệu ddl</a:t>
            </a:r>
          </a:p>
          <a:p>
            <a:r>
              <a:rPr lang="en-US"/>
              <a:t>Phần 2 : các câu lệnh thay đổi và xoá bảng</a:t>
            </a:r>
            <a:endParaRPr lang="en-US" dirty="0"/>
          </a:p>
        </p:txBody>
      </p:sp>
      <p:sp>
        <p:nvSpPr>
          <p:cNvPr id="11" name="Title 10"/>
          <p:cNvSpPr>
            <a:spLocks noGrp="1"/>
          </p:cNvSpPr>
          <p:nvPr>
            <p:ph type="title"/>
          </p:nvPr>
        </p:nvSpPr>
        <p:spPr/>
        <p:txBody>
          <a:bodyPr/>
          <a:lstStyle/>
          <a:p>
            <a:r>
              <a:rPr lang="en-US"/>
              <a:t>Cơ sở dữ liệu</a:t>
            </a:r>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04900" y="2743200"/>
            <a:ext cx="1828800" cy="1828800"/>
          </a:xfrm>
        </p:spPr>
      </p:pic>
    </p:spTree>
    <p:extLst>
      <p:ext uri="{BB962C8B-B14F-4D97-AF65-F5344CB8AC3E}">
        <p14:creationId xmlns:p14="http://schemas.microsoft.com/office/powerpoint/2010/main" val="147835795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1"/>
          <p:cNvSpPr>
            <a:spLocks noGrp="1"/>
          </p:cNvSpPr>
          <p:nvPr>
            <p:ph idx="1"/>
          </p:nvPr>
        </p:nvSpPr>
        <p:spPr>
          <a:xfrm>
            <a:off x="457200" y="1295400"/>
            <a:ext cx="8229600" cy="4830763"/>
          </a:xfrm>
        </p:spPr>
        <p:txBody>
          <a:bodyPr/>
          <a:lstStyle/>
          <a:p>
            <a:pPr>
              <a:lnSpc>
                <a:spcPct val="150000"/>
              </a:lnSpc>
              <a:buFontTx/>
              <a:buBlip>
                <a:blip r:embed="rId2"/>
              </a:buBlip>
            </a:pPr>
            <a:r>
              <a:rPr lang="en-US">
                <a:solidFill>
                  <a:srgbClr val="953735"/>
                </a:solidFill>
                <a:latin typeface="Tahoma" charset="0"/>
                <a:cs typeface="Tahoma" charset="0"/>
              </a:rPr>
              <a:t> </a:t>
            </a:r>
            <a:r>
              <a:rPr lang="en-US" sz="2800">
                <a:solidFill>
                  <a:srgbClr val="953735"/>
                </a:solidFill>
                <a:latin typeface="Tahoma" charset="0"/>
                <a:cs typeface="Tahoma" charset="0"/>
              </a:rPr>
              <a:t>Lệnh ALTER TABLE cho phép thay đổi các định nghĩa trên bảng như:</a:t>
            </a:r>
            <a:endParaRPr lang="en-US">
              <a:solidFill>
                <a:srgbClr val="953735"/>
              </a:solidFill>
              <a:latin typeface="Tahoma" charset="0"/>
              <a:cs typeface="Tahoma" charset="0"/>
            </a:endParaRPr>
          </a:p>
          <a:p>
            <a:pPr lvl="1">
              <a:lnSpc>
                <a:spcPct val="150000"/>
              </a:lnSpc>
              <a:buFontTx/>
              <a:buBlip>
                <a:blip r:embed="rId3"/>
              </a:buBlip>
            </a:pPr>
            <a:r>
              <a:rPr lang="en-US" sz="2000">
                <a:latin typeface="Tahoma" charset="0"/>
                <a:cs typeface="Tahoma" charset="0"/>
              </a:rPr>
              <a:t>Thêm/xóa cột trong bảng</a:t>
            </a:r>
          </a:p>
          <a:p>
            <a:pPr lvl="1">
              <a:lnSpc>
                <a:spcPct val="150000"/>
              </a:lnSpc>
              <a:buFontTx/>
              <a:buBlip>
                <a:blip r:embed="rId3"/>
              </a:buBlip>
            </a:pPr>
            <a:r>
              <a:rPr lang="en-US" sz="2000">
                <a:latin typeface="Tahoma" charset="0"/>
                <a:cs typeface="Tahoma" charset="0"/>
              </a:rPr>
              <a:t>Thay đổi kiểu dữ liệu cho các cột trong bảng</a:t>
            </a:r>
          </a:p>
          <a:p>
            <a:pPr lvl="1">
              <a:lnSpc>
                <a:spcPct val="150000"/>
              </a:lnSpc>
              <a:buFontTx/>
              <a:buBlip>
                <a:blip r:embed="rId3"/>
              </a:buBlip>
            </a:pPr>
            <a:r>
              <a:rPr lang="en-US" sz="2000">
                <a:latin typeface="Tahoma" charset="0"/>
                <a:cs typeface="Tahoma" charset="0"/>
              </a:rPr>
              <a:t>Thay đổi thuộc tính bộ nhớ cấp cho bảng</a:t>
            </a:r>
          </a:p>
          <a:p>
            <a:pPr lvl="1">
              <a:lnSpc>
                <a:spcPct val="150000"/>
              </a:lnSpc>
              <a:buFontTx/>
              <a:buBlip>
                <a:blip r:embed="rId3"/>
              </a:buBlip>
            </a:pPr>
            <a:r>
              <a:rPr lang="en-US" sz="2000">
                <a:latin typeface="Tahoma" charset="0"/>
                <a:cs typeface="Tahoma" charset="0"/>
              </a:rPr>
              <a:t>Thêm/xóa/thay đổi các ràng buộc </a:t>
            </a:r>
          </a:p>
          <a:p>
            <a:pPr lvl="1">
              <a:buFontTx/>
              <a:buBlip>
                <a:blip r:embed="rId3"/>
              </a:buBlip>
            </a:pPr>
            <a:endParaRPr lang="en-US">
              <a:latin typeface="Tahoma" charset="0"/>
              <a:cs typeface="Tahoma" charset="0"/>
            </a:endParaRPr>
          </a:p>
        </p:txBody>
      </p:sp>
      <p:sp>
        <p:nvSpPr>
          <p:cNvPr id="29699" name="Title 2"/>
          <p:cNvSpPr>
            <a:spLocks noGrp="1"/>
          </p:cNvSpPr>
          <p:nvPr>
            <p:ph type="title"/>
          </p:nvPr>
        </p:nvSpPr>
        <p:spPr/>
        <p:txBody>
          <a:bodyPr/>
          <a:lstStyle/>
          <a:p>
            <a:r>
              <a:rPr lang="en-US">
                <a:latin typeface="Tahoma" charset="0"/>
                <a:cs typeface="Tahoma" charset="0"/>
              </a:rPr>
              <a:t>Lệnh ALTER TABLE</a:t>
            </a:r>
          </a:p>
        </p:txBody>
      </p:sp>
      <p:sp>
        <p:nvSpPr>
          <p:cNvPr id="4" name="Footer Placeholder 3"/>
          <p:cNvSpPr>
            <a:spLocks noGrp="1"/>
          </p:cNvSpPr>
          <p:nvPr>
            <p:ph type="ftr" sz="quarter"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4 - Ngôn ngữ truy vấn có cấu trúc (SQL)</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5B229EB-DF9B-AB4D-B3C9-FBD09BC9970F}" type="slidenum">
              <a:rPr lang="en-US">
                <a:solidFill>
                  <a:srgbClr val="898989"/>
                </a:solidFill>
                <a:latin typeface="Tahoma" charset="0"/>
                <a:cs typeface="Tahoma" charset="0"/>
              </a:rPr>
              <a:pPr eaLnBrk="1" hangingPunct="1"/>
              <a:t>19</a:t>
            </a:fld>
            <a:endParaRPr lang="en-US">
              <a:solidFill>
                <a:srgbClr val="898989"/>
              </a:solidFill>
              <a:latin typeface="Tahoma" charset="0"/>
              <a:cs typeface="Tahoma" charset="0"/>
            </a:endParaRPr>
          </a:p>
        </p:txBody>
      </p:sp>
    </p:spTree>
    <p:extLst>
      <p:ext uri="{BB962C8B-B14F-4D97-AF65-F5344CB8AC3E}">
        <p14:creationId xmlns:p14="http://schemas.microsoft.com/office/powerpoint/2010/main" val="45969706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6830420" y="1501139"/>
            <a:ext cx="2313580" cy="53568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a:xfrm>
            <a:off x="457200" y="1066800"/>
            <a:ext cx="6858000" cy="5257800"/>
          </a:xfrm>
        </p:spPr>
        <p:txBody>
          <a:bodyPr/>
          <a:lstStyle/>
          <a:p>
            <a:pPr>
              <a:buFont typeface="Wingdings" pitchFamily="2" charset="2"/>
              <a:buChar char="¤"/>
            </a:pPr>
            <a:r>
              <a:rPr lang="en-US" dirty="0" err="1" smtClean="0"/>
              <a:t>Kết</a:t>
            </a:r>
            <a:r>
              <a:rPr lang="en-US" dirty="0" smtClean="0"/>
              <a:t> </a:t>
            </a:r>
            <a:r>
              <a:rPr lang="en-US" dirty="0" err="1" smtClean="0"/>
              <a:t>thúc</a:t>
            </a:r>
            <a:r>
              <a:rPr lang="en-US" dirty="0" smtClean="0"/>
              <a:t>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bạn</a:t>
            </a:r>
            <a:r>
              <a:rPr lang="en-US" dirty="0" smtClean="0"/>
              <a:t> </a:t>
            </a:r>
            <a:r>
              <a:rPr lang="en-US" dirty="0" err="1" smtClean="0"/>
              <a:t>có</a:t>
            </a:r>
            <a:r>
              <a:rPr lang="en-US" dirty="0" smtClean="0"/>
              <a:t> </a:t>
            </a:r>
            <a:r>
              <a:rPr lang="en-US" dirty="0" err="1" smtClean="0"/>
              <a:t>khả</a:t>
            </a:r>
            <a:r>
              <a:rPr lang="en-US" dirty="0" smtClean="0"/>
              <a:t> </a:t>
            </a:r>
            <a:r>
              <a:rPr lang="en-US" dirty="0" err="1" smtClean="0"/>
              <a:t>năng</a:t>
            </a:r>
            <a:endParaRPr lang="en-US" dirty="0" smtClean="0"/>
          </a:p>
          <a:p>
            <a:pPr lvl="1"/>
            <a:r>
              <a:rPr lang="en-US">
                <a:solidFill>
                  <a:srgbClr val="000000"/>
                </a:solidFill>
                <a:latin typeface="Lucida Grande"/>
                <a:ea typeface="Lucida Grande"/>
                <a:cs typeface="Lucida Grande"/>
              </a:rPr>
              <a:t>Giới thiệu về ngôn ngữ SQL</a:t>
            </a:r>
          </a:p>
          <a:p>
            <a:pPr lvl="1"/>
            <a:r>
              <a:rPr lang="en-US">
                <a:solidFill>
                  <a:srgbClr val="000000"/>
                </a:solidFill>
                <a:latin typeface="Lucida Grande"/>
                <a:ea typeface="Lucida Grande"/>
                <a:cs typeface="Lucida Grande"/>
              </a:rPr>
              <a:t>Phân loại ngôn ngữ SQL: DML, DDL, DCL và DQL</a:t>
            </a:r>
            <a:endParaRPr lang="en-US" dirty="0"/>
          </a:p>
          <a:p>
            <a:pPr lvl="1">
              <a:buFont typeface="Wingdings" pitchFamily="2" charset="2"/>
              <a:buChar char="¤"/>
            </a:pPr>
            <a:r>
              <a:rPr lang="en-US" dirty="0"/>
              <a:t>Hiểu về kiểu dữ liệu</a:t>
            </a:r>
          </a:p>
          <a:p>
            <a:pPr lvl="1">
              <a:buFont typeface="Wingdings" pitchFamily="2" charset="2"/>
              <a:buChar char="¤"/>
            </a:pPr>
            <a:r>
              <a:rPr lang="en-US" dirty="0"/>
              <a:t>Khái niệm về ngôn ngữ DDL</a:t>
            </a:r>
          </a:p>
          <a:p>
            <a:pPr lvl="1">
              <a:buFont typeface="Wingdings" pitchFamily="2" charset="2"/>
              <a:buChar char="¤"/>
            </a:pPr>
            <a:r>
              <a:rPr lang="en-US" dirty="0"/>
              <a:t>Các câu lệnh tạo bảng</a:t>
            </a:r>
          </a:p>
          <a:p>
            <a:pPr lvl="1">
              <a:buFont typeface="Wingdings" pitchFamily="2" charset="2"/>
              <a:buChar char="¤"/>
            </a:pPr>
            <a:r>
              <a:rPr lang="en-US" dirty="0"/>
              <a:t>Các câu lệnh thay đổi cấu trúc bảng</a:t>
            </a:r>
          </a:p>
          <a:p>
            <a:pPr lvl="1">
              <a:buFont typeface="Wingdings" pitchFamily="2" charset="2"/>
              <a:buChar char="¤"/>
            </a:pPr>
            <a:r>
              <a:rPr lang="en-US" dirty="0"/>
              <a:t>Các câu lệnh xoá bảng</a:t>
            </a:r>
            <a:endParaRPr lang="vi-VN" dirty="0"/>
          </a:p>
        </p:txBody>
      </p:sp>
    </p:spTree>
    <p:extLst>
      <p:ext uri="{BB962C8B-B14F-4D97-AF65-F5344CB8AC3E}">
        <p14:creationId xmlns:p14="http://schemas.microsoft.com/office/powerpoint/2010/main" val="362125633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a:xfrm>
            <a:off x="381000" y="914400"/>
            <a:ext cx="8305800" cy="4953000"/>
          </a:xfrm>
        </p:spPr>
        <p:txBody>
          <a:bodyPr>
            <a:normAutofit lnSpcReduction="10000"/>
          </a:bodyPr>
          <a:lstStyle/>
          <a:p>
            <a:pPr>
              <a:lnSpc>
                <a:spcPct val="150000"/>
              </a:lnSpc>
              <a:buFontTx/>
              <a:buBlip>
                <a:blip r:embed="rId2"/>
              </a:buBlip>
            </a:pPr>
            <a:r>
              <a:rPr lang="en-US" sz="2400">
                <a:solidFill>
                  <a:srgbClr val="953735"/>
                </a:solidFill>
                <a:latin typeface="Tahoma" charset="0"/>
                <a:cs typeface="Tahoma" charset="0"/>
              </a:rPr>
              <a:t>Thêm một cột:</a:t>
            </a:r>
          </a:p>
          <a:p>
            <a:pPr lvl="1">
              <a:lnSpc>
                <a:spcPct val="150000"/>
              </a:lnSpc>
              <a:buFontTx/>
              <a:buNone/>
            </a:pPr>
            <a:r>
              <a:rPr lang="en-US" sz="2000">
                <a:solidFill>
                  <a:srgbClr val="CC0066"/>
                </a:solidFill>
                <a:latin typeface="Tahoma" charset="0"/>
                <a:cs typeface="Tahoma" charset="0"/>
              </a:rPr>
              <a:t>ALTER TABLE </a:t>
            </a:r>
            <a:r>
              <a:rPr lang="en-US" sz="2000">
                <a:solidFill>
                  <a:srgbClr val="00B050"/>
                </a:solidFill>
                <a:latin typeface="Tahoma" charset="0"/>
                <a:cs typeface="Tahoma" charset="0"/>
              </a:rPr>
              <a:t>table_name</a:t>
            </a:r>
          </a:p>
          <a:p>
            <a:pPr lvl="1">
              <a:lnSpc>
                <a:spcPct val="150000"/>
              </a:lnSpc>
              <a:buFontTx/>
              <a:buNone/>
            </a:pPr>
            <a:r>
              <a:rPr lang="en-US" sz="2000">
                <a:solidFill>
                  <a:srgbClr val="CC0066"/>
                </a:solidFill>
                <a:latin typeface="Tahoma" charset="0"/>
                <a:cs typeface="Tahoma" charset="0"/>
              </a:rPr>
              <a:t>ADD COLUMN</a:t>
            </a:r>
            <a:r>
              <a:rPr lang="en-US" sz="2000">
                <a:latin typeface="Tahoma" charset="0"/>
                <a:cs typeface="Tahoma" charset="0"/>
              </a:rPr>
              <a:t> </a:t>
            </a:r>
            <a:r>
              <a:rPr lang="en-US" sz="2000">
                <a:solidFill>
                  <a:srgbClr val="00B050"/>
                </a:solidFill>
                <a:latin typeface="Tahoma" charset="0"/>
                <a:cs typeface="Tahoma" charset="0"/>
              </a:rPr>
              <a:t>column_name	data_type</a:t>
            </a:r>
            <a:r>
              <a:rPr lang="en-US" sz="2000">
                <a:latin typeface="Tahoma" charset="0"/>
                <a:cs typeface="Tahoma" charset="0"/>
              </a:rPr>
              <a:t>;</a:t>
            </a:r>
          </a:p>
          <a:p>
            <a:pPr>
              <a:lnSpc>
                <a:spcPct val="150000"/>
              </a:lnSpc>
              <a:buFontTx/>
              <a:buBlip>
                <a:blip r:embed="rId2"/>
              </a:buBlip>
            </a:pPr>
            <a:r>
              <a:rPr lang="en-US" sz="2400">
                <a:solidFill>
                  <a:srgbClr val="953735"/>
                </a:solidFill>
                <a:latin typeface="Tahoma" charset="0"/>
                <a:cs typeface="Tahoma" charset="0"/>
              </a:rPr>
              <a:t>Xóa một cột:</a:t>
            </a:r>
          </a:p>
          <a:p>
            <a:pPr lvl="1">
              <a:lnSpc>
                <a:spcPct val="150000"/>
              </a:lnSpc>
              <a:buFontTx/>
              <a:buNone/>
            </a:pPr>
            <a:r>
              <a:rPr lang="en-US" sz="2000">
                <a:solidFill>
                  <a:srgbClr val="CC0066"/>
                </a:solidFill>
                <a:latin typeface="Tahoma" charset="0"/>
                <a:cs typeface="Tahoma" charset="0"/>
              </a:rPr>
              <a:t>ALTER TABLE </a:t>
            </a:r>
            <a:r>
              <a:rPr lang="en-US" sz="2000">
                <a:solidFill>
                  <a:srgbClr val="00B050"/>
                </a:solidFill>
                <a:latin typeface="Tahoma" charset="0"/>
                <a:cs typeface="Tahoma" charset="0"/>
              </a:rPr>
              <a:t>table_name </a:t>
            </a:r>
          </a:p>
          <a:p>
            <a:pPr lvl="1">
              <a:lnSpc>
                <a:spcPct val="150000"/>
              </a:lnSpc>
              <a:buFontTx/>
              <a:buNone/>
            </a:pPr>
            <a:r>
              <a:rPr lang="en-US" sz="2000">
                <a:solidFill>
                  <a:srgbClr val="CC0066"/>
                </a:solidFill>
                <a:latin typeface="Tahoma" charset="0"/>
                <a:cs typeface="Tahoma" charset="0"/>
              </a:rPr>
              <a:t>DROP COLUMN</a:t>
            </a:r>
            <a:r>
              <a:rPr lang="en-US" sz="2000">
                <a:latin typeface="Tahoma" charset="0"/>
                <a:cs typeface="Tahoma" charset="0"/>
              </a:rPr>
              <a:t> </a:t>
            </a:r>
            <a:r>
              <a:rPr lang="en-US" sz="2000">
                <a:solidFill>
                  <a:srgbClr val="00B050"/>
                </a:solidFill>
                <a:latin typeface="Tahoma" charset="0"/>
                <a:cs typeface="Tahoma" charset="0"/>
              </a:rPr>
              <a:t>column_name;</a:t>
            </a:r>
            <a:r>
              <a:rPr lang="en-US" sz="2000">
                <a:latin typeface="Tahoma" charset="0"/>
                <a:cs typeface="Tahoma" charset="0"/>
              </a:rPr>
              <a:t> </a:t>
            </a:r>
          </a:p>
          <a:p>
            <a:pPr>
              <a:lnSpc>
                <a:spcPct val="150000"/>
              </a:lnSpc>
              <a:buFontTx/>
              <a:buBlip>
                <a:blip r:embed="rId2"/>
              </a:buBlip>
            </a:pPr>
            <a:r>
              <a:rPr lang="en-US" sz="2400">
                <a:solidFill>
                  <a:srgbClr val="953735"/>
                </a:solidFill>
                <a:latin typeface="Tahoma" charset="0"/>
                <a:cs typeface="Tahoma" charset="0"/>
              </a:rPr>
              <a:t>Ví dụ:</a:t>
            </a:r>
          </a:p>
          <a:p>
            <a:pPr lvl="1">
              <a:lnSpc>
                <a:spcPct val="150000"/>
              </a:lnSpc>
              <a:buFontTx/>
              <a:buNone/>
            </a:pPr>
            <a:r>
              <a:rPr lang="en-US" sz="2000">
                <a:solidFill>
                  <a:srgbClr val="CC0066"/>
                </a:solidFill>
                <a:latin typeface="Tahoma" charset="0"/>
                <a:cs typeface="Tahoma" charset="0"/>
              </a:rPr>
              <a:t>ALTER TABLE NHAN_VIEN</a:t>
            </a:r>
          </a:p>
          <a:p>
            <a:pPr lvl="1">
              <a:lnSpc>
                <a:spcPct val="150000"/>
              </a:lnSpc>
              <a:buFontTx/>
              <a:buNone/>
            </a:pPr>
            <a:r>
              <a:rPr lang="en-US" sz="2000">
                <a:solidFill>
                  <a:srgbClr val="CC0066"/>
                </a:solidFill>
                <a:latin typeface="Tahoma" charset="0"/>
                <a:cs typeface="Tahoma" charset="0"/>
              </a:rPr>
              <a:t>ADD COLUMN</a:t>
            </a:r>
            <a:r>
              <a:rPr lang="en-US" sz="2000">
                <a:latin typeface="Tahoma" charset="0"/>
                <a:cs typeface="Tahoma" charset="0"/>
              </a:rPr>
              <a:t> </a:t>
            </a:r>
            <a:r>
              <a:rPr lang="en-US" sz="2000">
                <a:solidFill>
                  <a:srgbClr val="00B050"/>
                </a:solidFill>
                <a:latin typeface="Tahoma" charset="0"/>
                <a:cs typeface="Tahoma" charset="0"/>
              </a:rPr>
              <a:t>EMAIL VARCHAR(50) </a:t>
            </a:r>
            <a:r>
              <a:rPr lang="en-US" sz="2000">
                <a:latin typeface="Tahoma" charset="0"/>
                <a:cs typeface="Tahoma" charset="0"/>
              </a:rPr>
              <a:t>;</a:t>
            </a:r>
          </a:p>
        </p:txBody>
      </p:sp>
      <p:sp>
        <p:nvSpPr>
          <p:cNvPr id="30723" name="Title 2"/>
          <p:cNvSpPr>
            <a:spLocks noGrp="1"/>
          </p:cNvSpPr>
          <p:nvPr>
            <p:ph type="title"/>
          </p:nvPr>
        </p:nvSpPr>
        <p:spPr/>
        <p:txBody>
          <a:bodyPr/>
          <a:lstStyle/>
          <a:p>
            <a:r>
              <a:rPr lang="en-US">
                <a:latin typeface="Tahoma" charset="0"/>
                <a:cs typeface="Tahoma" charset="0"/>
              </a:rPr>
              <a:t>Lệnh ALTER TABLE</a:t>
            </a:r>
          </a:p>
        </p:txBody>
      </p:sp>
      <p:sp>
        <p:nvSpPr>
          <p:cNvPr id="4" name="Footer Placeholder 3"/>
          <p:cNvSpPr>
            <a:spLocks noGrp="1"/>
          </p:cNvSpPr>
          <p:nvPr>
            <p:ph type="ftr" sz="quarter"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4 - Ngôn ngữ truy vấn có cấu trúc (SQL)</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9000FDD-49C6-5649-8CA5-B3ED37B6B20A}" type="slidenum">
              <a:rPr lang="en-US">
                <a:solidFill>
                  <a:srgbClr val="898989"/>
                </a:solidFill>
                <a:latin typeface="Tahoma" charset="0"/>
                <a:cs typeface="Tahoma" charset="0"/>
              </a:rPr>
              <a:pPr eaLnBrk="1" hangingPunct="1"/>
              <a:t>20</a:t>
            </a:fld>
            <a:endParaRPr lang="en-US">
              <a:solidFill>
                <a:srgbClr val="898989"/>
              </a:solidFill>
              <a:latin typeface="Tahoma" charset="0"/>
              <a:cs typeface="Tahoma" charset="0"/>
            </a:endParaRPr>
          </a:p>
        </p:txBody>
      </p:sp>
    </p:spTree>
    <p:extLst>
      <p:ext uri="{BB962C8B-B14F-4D97-AF65-F5344CB8AC3E}">
        <p14:creationId xmlns:p14="http://schemas.microsoft.com/office/powerpoint/2010/main" val="22858826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THÊM RÀNG BUỘC VÀO BẢNG </a:t>
            </a:r>
          </a:p>
        </p:txBody>
      </p:sp>
      <p:sp>
        <p:nvSpPr>
          <p:cNvPr id="3" name="Content Placeholder 2"/>
          <p:cNvSpPr>
            <a:spLocks noGrp="1"/>
          </p:cNvSpPr>
          <p:nvPr>
            <p:ph idx="1"/>
          </p:nvPr>
        </p:nvSpPr>
        <p:spPr/>
        <p:txBody>
          <a:bodyPr/>
          <a:lstStyle/>
          <a:p>
            <a:r>
              <a:rPr lang="en-US"/>
              <a:t>Ràng buộc là các qui tắc để hạn chế các giá trị được lưu trữ vào bảng</a:t>
            </a:r>
          </a:p>
          <a:p>
            <a:r>
              <a:rPr lang="en-US"/>
              <a:t>Các ràng buộc được kiểm tra trước khi một hàng mới thêm vào bảng hoặc cập nhật hàng</a:t>
            </a:r>
          </a:p>
          <a:p>
            <a:r>
              <a:rPr lang="en-US"/>
              <a:t>Cú pháp:</a:t>
            </a:r>
          </a:p>
        </p:txBody>
      </p:sp>
      <p:graphicFrame>
        <p:nvGraphicFramePr>
          <p:cNvPr id="4" name="Table 3"/>
          <p:cNvGraphicFramePr>
            <a:graphicFrameLocks noGrp="1"/>
          </p:cNvGraphicFramePr>
          <p:nvPr>
            <p:extLst>
              <p:ext uri="{D42A27DB-BD31-4B8C-83A1-F6EECF244321}">
                <p14:modId xmlns:p14="http://schemas.microsoft.com/office/powerpoint/2010/main" val="4205918255"/>
              </p:ext>
            </p:extLst>
          </p:nvPr>
        </p:nvGraphicFramePr>
        <p:xfrm>
          <a:off x="1295400" y="3657600"/>
          <a:ext cx="6324600" cy="2286000"/>
        </p:xfrm>
        <a:graphic>
          <a:graphicData uri="http://schemas.openxmlformats.org/drawingml/2006/table">
            <a:tbl>
              <a:tblPr firstRow="1" bandRow="1">
                <a:tableStyleId>{5C22544A-7EE6-4342-B048-85BDC9FD1C3A}</a:tableStyleId>
              </a:tblPr>
              <a:tblGrid>
                <a:gridCol w="6324600"/>
              </a:tblGrid>
              <a:tr h="2286000">
                <a:tc>
                  <a:txBody>
                    <a:bodyPr/>
                    <a:lstStyle/>
                    <a:p>
                      <a:pPr lvl="1">
                        <a:lnSpc>
                          <a:spcPct val="150000"/>
                        </a:lnSpc>
                        <a:buFontTx/>
                        <a:buNone/>
                      </a:pPr>
                      <a:r>
                        <a:rPr lang="en-US" sz="2000">
                          <a:solidFill>
                            <a:schemeClr val="bg1"/>
                          </a:solidFill>
                          <a:latin typeface="Tahoma" charset="0"/>
                          <a:cs typeface="Tahoma" charset="0"/>
                        </a:rPr>
                        <a:t>ALTER TABLE</a:t>
                      </a:r>
                      <a:r>
                        <a:rPr lang="en-US" sz="2000">
                          <a:solidFill>
                            <a:srgbClr val="CC0066"/>
                          </a:solidFill>
                          <a:latin typeface="Tahoma" charset="0"/>
                          <a:cs typeface="Tahoma" charset="0"/>
                        </a:rPr>
                        <a:t> </a:t>
                      </a:r>
                      <a:r>
                        <a:rPr lang="en-US" sz="2000">
                          <a:solidFill>
                            <a:srgbClr val="CCFFCC"/>
                          </a:solidFill>
                          <a:latin typeface="Tahoma" charset="0"/>
                          <a:cs typeface="Tahoma" charset="0"/>
                        </a:rPr>
                        <a:t>table_name</a:t>
                      </a:r>
                    </a:p>
                    <a:p>
                      <a:pPr lvl="1">
                        <a:lnSpc>
                          <a:spcPct val="150000"/>
                        </a:lnSpc>
                        <a:buFontTx/>
                        <a:buNone/>
                      </a:pPr>
                      <a:r>
                        <a:rPr lang="en-US" sz="2000">
                          <a:solidFill>
                            <a:srgbClr val="FFFFFF"/>
                          </a:solidFill>
                          <a:latin typeface="Tahoma" charset="0"/>
                          <a:cs typeface="Tahoma" charset="0"/>
                        </a:rPr>
                        <a:t>ADD CONSTRAINT </a:t>
                      </a:r>
                      <a:r>
                        <a:rPr lang="en-US" sz="2000">
                          <a:solidFill>
                            <a:srgbClr val="CCFFCC"/>
                          </a:solidFill>
                          <a:latin typeface="Tahoma" charset="0"/>
                          <a:cs typeface="Tahoma" charset="0"/>
                        </a:rPr>
                        <a:t>constraint_name</a:t>
                      </a:r>
                    </a:p>
                    <a:p>
                      <a:pPr lvl="1">
                        <a:lnSpc>
                          <a:spcPct val="150000"/>
                        </a:lnSpc>
                        <a:buFontTx/>
                        <a:buNone/>
                      </a:pPr>
                      <a:r>
                        <a:rPr lang="en-US" sz="2000">
                          <a:solidFill>
                            <a:srgbClr val="FFFFFF"/>
                          </a:solidFill>
                          <a:latin typeface="Tahoma" charset="0"/>
                          <a:cs typeface="Tahoma" charset="0"/>
                        </a:rPr>
                        <a:t>CHECK</a:t>
                      </a:r>
                      <a:r>
                        <a:rPr lang="en-US" sz="2000">
                          <a:solidFill>
                            <a:srgbClr val="CC0066"/>
                          </a:solidFill>
                          <a:latin typeface="Tahoma" charset="0"/>
                          <a:cs typeface="Tahoma" charset="0"/>
                        </a:rPr>
                        <a:t> </a:t>
                      </a:r>
                      <a:r>
                        <a:rPr lang="en-US" sz="2000">
                          <a:solidFill>
                            <a:srgbClr val="CCFFCC"/>
                          </a:solidFill>
                          <a:latin typeface="Tahoma" charset="0"/>
                          <a:cs typeface="Tahoma" charset="0"/>
                        </a:rPr>
                        <a:t>(condition);</a:t>
                      </a:r>
                    </a:p>
                    <a:p>
                      <a:endParaRPr lang="en-US"/>
                    </a:p>
                  </a:txBody>
                  <a:tcPr/>
                </a:tc>
              </a:tr>
            </a:tbl>
          </a:graphicData>
        </a:graphic>
      </p:graphicFrame>
    </p:spTree>
    <p:extLst>
      <p:ext uri="{BB962C8B-B14F-4D97-AF65-F5344CB8AC3E}">
        <p14:creationId xmlns:p14="http://schemas.microsoft.com/office/powerpoint/2010/main" val="57726375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p:cNvSpPr>
            <a:spLocks noGrp="1"/>
          </p:cNvSpPr>
          <p:nvPr>
            <p:ph idx="1"/>
          </p:nvPr>
        </p:nvSpPr>
        <p:spPr>
          <a:xfrm>
            <a:off x="381000" y="1066800"/>
            <a:ext cx="8305800" cy="4678363"/>
          </a:xfrm>
        </p:spPr>
        <p:txBody>
          <a:bodyPr>
            <a:normAutofit/>
          </a:bodyPr>
          <a:lstStyle/>
          <a:p>
            <a:pPr>
              <a:lnSpc>
                <a:spcPct val="150000"/>
              </a:lnSpc>
              <a:buFontTx/>
              <a:buBlip>
                <a:blip r:embed="rId2"/>
              </a:buBlip>
            </a:pPr>
            <a:r>
              <a:rPr lang="en-US" sz="2400">
                <a:solidFill>
                  <a:srgbClr val="953735"/>
                </a:solidFill>
                <a:latin typeface="Tahoma" charset="0"/>
                <a:cs typeface="Tahoma" charset="0"/>
              </a:rPr>
              <a:t>Thêm một ràng buộc kiểm tra - Check:</a:t>
            </a:r>
          </a:p>
          <a:p>
            <a:pPr marL="0" indent="0">
              <a:lnSpc>
                <a:spcPct val="150000"/>
              </a:lnSpc>
              <a:buNone/>
            </a:pPr>
            <a:r>
              <a:rPr lang="en-US" sz="2400">
                <a:solidFill>
                  <a:srgbClr val="953735"/>
                </a:solidFill>
                <a:latin typeface="Tahoma" charset="0"/>
                <a:cs typeface="Tahoma" charset="0"/>
              </a:rPr>
              <a:t>	</a:t>
            </a:r>
            <a:r>
              <a:rPr lang="en-US" sz="2000">
                <a:solidFill>
                  <a:srgbClr val="0000FF"/>
                </a:solidFill>
                <a:latin typeface="Tahoma" charset="0"/>
                <a:cs typeface="Tahoma" charset="0"/>
              </a:rPr>
              <a:t>ALTER TABLE NHAN_VIEN</a:t>
            </a:r>
            <a:endParaRPr lang="en-US" sz="2000">
              <a:solidFill>
                <a:srgbClr val="00B050"/>
              </a:solidFill>
              <a:latin typeface="Tahoma" charset="0"/>
              <a:cs typeface="Tahoma" charset="0"/>
            </a:endParaRPr>
          </a:p>
          <a:p>
            <a:pPr lvl="2">
              <a:buFontTx/>
              <a:buNone/>
            </a:pPr>
            <a:r>
              <a:rPr lang="en-US" sz="2000">
                <a:solidFill>
                  <a:srgbClr val="FF0000"/>
                </a:solidFill>
                <a:latin typeface="Tahoma" charset="0"/>
                <a:cs typeface="Tahoma" charset="0"/>
              </a:rPr>
              <a:t>ADD  CONSTRAINT </a:t>
            </a:r>
            <a:r>
              <a:rPr lang="en-US" sz="2000">
                <a:solidFill>
                  <a:srgbClr val="00B050"/>
                </a:solidFill>
                <a:latin typeface="Tahoma" charset="0"/>
                <a:cs typeface="Tahoma" charset="0"/>
              </a:rPr>
              <a:t>CHK_SALARY_MIN </a:t>
            </a:r>
          </a:p>
          <a:p>
            <a:pPr lvl="2">
              <a:buFontTx/>
              <a:buNone/>
            </a:pPr>
            <a:r>
              <a:rPr lang="en-US">
                <a:solidFill>
                  <a:srgbClr val="0000FF"/>
                </a:solidFill>
                <a:latin typeface="Tahoma" charset="0"/>
                <a:cs typeface="Tahoma" charset="0"/>
              </a:rPr>
              <a:t>CHECK</a:t>
            </a:r>
            <a:r>
              <a:rPr lang="en-US" sz="2000">
                <a:latin typeface="Tahoma" charset="0"/>
                <a:cs typeface="Tahoma" charset="0"/>
              </a:rPr>
              <a:t> (</a:t>
            </a:r>
            <a:r>
              <a:rPr lang="en-US" sz="2000">
                <a:solidFill>
                  <a:schemeClr val="accent2"/>
                </a:solidFill>
                <a:latin typeface="Tahoma" charset="0"/>
                <a:cs typeface="Tahoma" charset="0"/>
              </a:rPr>
              <a:t>LUONG &gt;= 100</a:t>
            </a:r>
            <a:r>
              <a:rPr lang="en-US" sz="2000">
                <a:latin typeface="Tahoma" charset="0"/>
                <a:cs typeface="Tahoma" charset="0"/>
              </a:rPr>
              <a:t>);</a:t>
            </a:r>
          </a:p>
          <a:p>
            <a:pPr>
              <a:lnSpc>
                <a:spcPct val="150000"/>
              </a:lnSpc>
              <a:buFontTx/>
              <a:buBlip>
                <a:blip r:embed="rId2"/>
              </a:buBlip>
            </a:pPr>
            <a:r>
              <a:rPr lang="en-US" sz="2400">
                <a:solidFill>
                  <a:srgbClr val="953735"/>
                </a:solidFill>
                <a:latin typeface="Tahoma" charset="0"/>
                <a:cs typeface="Tahoma" charset="0"/>
              </a:rPr>
              <a:t>Thêm một ràng buộc Khoá chính- Primary key:</a:t>
            </a:r>
          </a:p>
          <a:p>
            <a:pPr lvl="2">
              <a:buFontTx/>
              <a:buNone/>
            </a:pPr>
            <a:r>
              <a:rPr lang="en-US">
                <a:solidFill>
                  <a:srgbClr val="0000FF"/>
                </a:solidFill>
                <a:latin typeface="Tahoma" charset="0"/>
                <a:cs typeface="Tahoma" charset="0"/>
              </a:rPr>
              <a:t>ALTER TABLE NHAN_VIEN</a:t>
            </a:r>
            <a:endParaRPr lang="en-US">
              <a:solidFill>
                <a:srgbClr val="00B050"/>
              </a:solidFill>
              <a:latin typeface="Tahoma" charset="0"/>
              <a:cs typeface="Tahoma" charset="0"/>
            </a:endParaRPr>
          </a:p>
          <a:p>
            <a:pPr lvl="2">
              <a:buFontTx/>
              <a:buNone/>
            </a:pPr>
            <a:r>
              <a:rPr lang="en-US">
                <a:solidFill>
                  <a:srgbClr val="FF0000"/>
                </a:solidFill>
                <a:latin typeface="Tahoma" charset="0"/>
                <a:cs typeface="Tahoma" charset="0"/>
              </a:rPr>
              <a:t>ADD  CONSTRAINT </a:t>
            </a:r>
            <a:r>
              <a:rPr lang="en-US">
                <a:solidFill>
                  <a:srgbClr val="00B050"/>
                </a:solidFill>
                <a:latin typeface="Tahoma" charset="0"/>
                <a:cs typeface="Tahoma" charset="0"/>
              </a:rPr>
              <a:t>PRI_NhanVien</a:t>
            </a:r>
          </a:p>
          <a:p>
            <a:pPr lvl="2">
              <a:buFontTx/>
              <a:buNone/>
            </a:pPr>
            <a:r>
              <a:rPr lang="en-US">
                <a:solidFill>
                  <a:srgbClr val="0000FF"/>
                </a:solidFill>
                <a:latin typeface="Tahoma" charset="0"/>
                <a:cs typeface="Tahoma" charset="0"/>
              </a:rPr>
              <a:t>PRIMARY KEY </a:t>
            </a:r>
            <a:r>
              <a:rPr lang="en-US">
                <a:latin typeface="Tahoma" charset="0"/>
                <a:cs typeface="Tahoma" charset="0"/>
              </a:rPr>
              <a:t>(</a:t>
            </a:r>
            <a:r>
              <a:rPr lang="en-US">
                <a:solidFill>
                  <a:srgbClr val="800000"/>
                </a:solidFill>
                <a:latin typeface="Tahoma" charset="0"/>
                <a:cs typeface="Tahoma" charset="0"/>
              </a:rPr>
              <a:t>ID_NHANVIEN</a:t>
            </a:r>
            <a:r>
              <a:rPr lang="en-US">
                <a:latin typeface="Tahoma" charset="0"/>
                <a:cs typeface="Tahoma" charset="0"/>
              </a:rPr>
              <a:t>);</a:t>
            </a:r>
          </a:p>
          <a:p>
            <a:pPr marL="457200" lvl="1" indent="0">
              <a:lnSpc>
                <a:spcPct val="150000"/>
              </a:lnSpc>
              <a:buNone/>
            </a:pPr>
            <a:endParaRPr lang="en-US" sz="2000">
              <a:latin typeface="Tahoma" charset="0"/>
              <a:cs typeface="Tahoma" charset="0"/>
            </a:endParaRPr>
          </a:p>
          <a:p>
            <a:pPr marL="0" indent="0">
              <a:lnSpc>
                <a:spcPct val="150000"/>
              </a:lnSpc>
              <a:buNone/>
            </a:pPr>
            <a:endParaRPr lang="en-US" sz="2400">
              <a:solidFill>
                <a:srgbClr val="953735"/>
              </a:solidFill>
              <a:latin typeface="Tahoma" charset="0"/>
              <a:cs typeface="Tahoma" charset="0"/>
            </a:endParaRPr>
          </a:p>
        </p:txBody>
      </p:sp>
      <p:sp>
        <p:nvSpPr>
          <p:cNvPr id="31747" name="Title 2"/>
          <p:cNvSpPr>
            <a:spLocks noGrp="1"/>
          </p:cNvSpPr>
          <p:nvPr>
            <p:ph type="title"/>
          </p:nvPr>
        </p:nvSpPr>
        <p:spPr/>
        <p:txBody>
          <a:bodyPr/>
          <a:lstStyle/>
          <a:p>
            <a:r>
              <a:rPr lang="en-US">
                <a:latin typeface="Tahoma" charset="0"/>
                <a:cs typeface="Tahoma" charset="0"/>
              </a:rPr>
              <a:t>Ví dụ</a:t>
            </a:r>
          </a:p>
        </p:txBody>
      </p:sp>
      <p:sp>
        <p:nvSpPr>
          <p:cNvPr id="4" name="Footer Placeholder 3"/>
          <p:cNvSpPr>
            <a:spLocks noGrp="1"/>
          </p:cNvSpPr>
          <p:nvPr>
            <p:ph type="ftr" sz="quarter"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4 - Ngôn ngữ truy vấn có cấu trúc (SQL)</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54C7811-6528-C04B-84FA-E68B9137A26D}" type="slidenum">
              <a:rPr lang="en-US">
                <a:solidFill>
                  <a:srgbClr val="898989"/>
                </a:solidFill>
                <a:latin typeface="Tahoma" charset="0"/>
                <a:cs typeface="Tahoma" charset="0"/>
              </a:rPr>
              <a:pPr eaLnBrk="1" hangingPunct="1"/>
              <a:t>22</a:t>
            </a:fld>
            <a:endParaRPr lang="en-US">
              <a:solidFill>
                <a:srgbClr val="898989"/>
              </a:solidFill>
              <a:latin typeface="Tahoma" charset="0"/>
              <a:cs typeface="Tahoma" charset="0"/>
            </a:endParaRPr>
          </a:p>
        </p:txBody>
      </p:sp>
    </p:spTree>
    <p:extLst>
      <p:ext uri="{BB962C8B-B14F-4D97-AF65-F5344CB8AC3E}">
        <p14:creationId xmlns:p14="http://schemas.microsoft.com/office/powerpoint/2010/main" val="427839651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059363"/>
          </a:xfrm>
        </p:spPr>
        <p:txBody>
          <a:bodyPr>
            <a:normAutofit/>
          </a:bodyPr>
          <a:lstStyle/>
          <a:p>
            <a:pPr algn="just">
              <a:lnSpc>
                <a:spcPct val="150000"/>
              </a:lnSpc>
            </a:pPr>
            <a:r>
              <a:rPr lang="en-US" sz="2400">
                <a:solidFill>
                  <a:srgbClr val="953735"/>
                </a:solidFill>
                <a:latin typeface="Tahoma" charset="0"/>
                <a:cs typeface="Tahoma" charset="0"/>
              </a:rPr>
              <a:t>Định nghĩa </a:t>
            </a:r>
            <a:r>
              <a:rPr lang="vi-VN" sz="2400">
                <a:solidFill>
                  <a:srgbClr val="953735"/>
                </a:solidFill>
                <a:latin typeface="Tahoma" charset="0"/>
                <a:cs typeface="Tahoma" charset="0"/>
              </a:rPr>
              <a:t>một ràng buộc tham chiếu có tên </a:t>
            </a:r>
            <a:r>
              <a:rPr lang="vi-VN" sz="2400">
                <a:solidFill>
                  <a:srgbClr val="0070C0"/>
                </a:solidFill>
                <a:latin typeface="Tahoma" charset="0"/>
                <a:cs typeface="Tahoma" charset="0"/>
              </a:rPr>
              <a:t>EMP_DEPT_FK </a:t>
            </a:r>
            <a:r>
              <a:rPr lang="vi-VN" sz="2400">
                <a:solidFill>
                  <a:srgbClr val="953735"/>
                </a:solidFill>
                <a:latin typeface="Tahoma" charset="0"/>
                <a:cs typeface="Tahoma" charset="0"/>
              </a:rPr>
              <a:t>sẽ được thêm vào bảng </a:t>
            </a:r>
            <a:r>
              <a:rPr lang="vi-VN" sz="2400">
                <a:solidFill>
                  <a:srgbClr val="FF0000"/>
                </a:solidFill>
                <a:latin typeface="Tahoma" charset="0"/>
                <a:cs typeface="Tahoma" charset="0"/>
              </a:rPr>
              <a:t>NHAN_VIEN</a:t>
            </a:r>
            <a:r>
              <a:rPr lang="vi-VN" sz="2400">
                <a:solidFill>
                  <a:srgbClr val="953735"/>
                </a:solidFill>
                <a:latin typeface="Tahoma" charset="0"/>
                <a:cs typeface="Tahoma" charset="0"/>
              </a:rPr>
              <a:t> để định nghĩa cột </a:t>
            </a:r>
            <a:r>
              <a:rPr lang="vi-VN" sz="2400">
                <a:solidFill>
                  <a:srgbClr val="FF0000"/>
                </a:solidFill>
                <a:latin typeface="Tahoma" charset="0"/>
                <a:cs typeface="Tahoma" charset="0"/>
              </a:rPr>
              <a:t>PHG</a:t>
            </a:r>
            <a:r>
              <a:rPr lang="vi-VN" sz="2400">
                <a:solidFill>
                  <a:srgbClr val="953735"/>
                </a:solidFill>
                <a:latin typeface="Tahoma" charset="0"/>
                <a:cs typeface="Tahoma" charset="0"/>
              </a:rPr>
              <a:t> là khóa ngoại tương ứng với cột khóa chính </a:t>
            </a:r>
            <a:r>
              <a:rPr lang="vi-VN" sz="2400">
                <a:solidFill>
                  <a:srgbClr val="FF0000"/>
                </a:solidFill>
                <a:latin typeface="Tahoma" charset="0"/>
                <a:cs typeface="Tahoma" charset="0"/>
              </a:rPr>
              <a:t>(MA_PB) </a:t>
            </a:r>
            <a:r>
              <a:rPr lang="vi-VN" sz="2400">
                <a:solidFill>
                  <a:srgbClr val="953735"/>
                </a:solidFill>
                <a:latin typeface="Tahoma" charset="0"/>
                <a:cs typeface="Tahoma" charset="0"/>
              </a:rPr>
              <a:t>của bảng </a:t>
            </a:r>
            <a:r>
              <a:rPr lang="vi-VN" sz="2400">
                <a:solidFill>
                  <a:srgbClr val="FF0000"/>
                </a:solidFill>
                <a:latin typeface="Tahoma" charset="0"/>
                <a:cs typeface="Tahoma" charset="0"/>
              </a:rPr>
              <a:t>PHONG_BAN</a:t>
            </a:r>
          </a:p>
          <a:p>
            <a:pPr>
              <a:lnSpc>
                <a:spcPct val="150000"/>
              </a:lnSpc>
              <a:buFontTx/>
              <a:buNone/>
            </a:pPr>
            <a:r>
              <a:rPr lang="en-US" sz="2400">
                <a:latin typeface="Tahoma" charset="0"/>
                <a:cs typeface="Tahoma" charset="0"/>
              </a:rPr>
              <a:t>	ALTER TABLE </a:t>
            </a:r>
            <a:r>
              <a:rPr lang="vi-VN" sz="2400">
                <a:solidFill>
                  <a:srgbClr val="FF0000"/>
                </a:solidFill>
                <a:latin typeface="Tahoma" charset="0"/>
                <a:cs typeface="Tahoma" charset="0"/>
              </a:rPr>
              <a:t>NHAN_VIEN</a:t>
            </a:r>
            <a:r>
              <a:rPr lang="vi-VN" sz="2400">
                <a:solidFill>
                  <a:srgbClr val="953735"/>
                </a:solidFill>
                <a:latin typeface="Tahoma" charset="0"/>
                <a:cs typeface="Tahoma" charset="0"/>
              </a:rPr>
              <a:t> </a:t>
            </a:r>
            <a:endParaRPr lang="en-US" sz="2400">
              <a:solidFill>
                <a:srgbClr val="953735"/>
              </a:solidFill>
              <a:latin typeface="Tahoma" charset="0"/>
              <a:cs typeface="Tahoma" charset="0"/>
            </a:endParaRPr>
          </a:p>
          <a:p>
            <a:pPr>
              <a:lnSpc>
                <a:spcPct val="150000"/>
              </a:lnSpc>
              <a:buFontTx/>
              <a:buNone/>
            </a:pPr>
            <a:r>
              <a:rPr lang="en-US" sz="2400">
                <a:solidFill>
                  <a:srgbClr val="000000"/>
                </a:solidFill>
                <a:latin typeface="Tahoma" charset="0"/>
                <a:cs typeface="Tahoma" charset="0"/>
              </a:rPr>
              <a:t>	ADD CONSTRAINT </a:t>
            </a:r>
            <a:r>
              <a:rPr lang="vi-VN" sz="2400">
                <a:solidFill>
                  <a:srgbClr val="0070C0"/>
                </a:solidFill>
                <a:latin typeface="Tahoma" charset="0"/>
                <a:cs typeface="Tahoma" charset="0"/>
              </a:rPr>
              <a:t>EMP_DEPT_FK</a:t>
            </a:r>
            <a:r>
              <a:rPr lang="en-US" sz="2400">
                <a:solidFill>
                  <a:srgbClr val="953735"/>
                </a:solidFill>
                <a:latin typeface="Tahoma" charset="0"/>
                <a:cs typeface="Tahoma" charset="0"/>
              </a:rPr>
              <a:t> </a:t>
            </a:r>
          </a:p>
          <a:p>
            <a:pPr>
              <a:lnSpc>
                <a:spcPct val="150000"/>
              </a:lnSpc>
              <a:buFontTx/>
              <a:buNone/>
            </a:pPr>
            <a:r>
              <a:rPr lang="en-US" sz="2400">
                <a:solidFill>
                  <a:srgbClr val="000000"/>
                </a:solidFill>
                <a:latin typeface="Tahoma" charset="0"/>
                <a:cs typeface="Tahoma" charset="0"/>
              </a:rPr>
              <a:t>	FOREIGN KEY </a:t>
            </a:r>
            <a:r>
              <a:rPr lang="en-US" sz="2400">
                <a:solidFill>
                  <a:srgbClr val="953735"/>
                </a:solidFill>
                <a:latin typeface="Tahoma" charset="0"/>
                <a:cs typeface="Tahoma" charset="0"/>
              </a:rPr>
              <a:t>(</a:t>
            </a:r>
            <a:r>
              <a:rPr lang="vi-VN" sz="2400">
                <a:solidFill>
                  <a:srgbClr val="FF0000"/>
                </a:solidFill>
                <a:latin typeface="Tahoma" charset="0"/>
                <a:cs typeface="Tahoma" charset="0"/>
              </a:rPr>
              <a:t>PHG</a:t>
            </a:r>
            <a:r>
              <a:rPr lang="vi-VN" sz="2400">
                <a:solidFill>
                  <a:srgbClr val="953735"/>
                </a:solidFill>
                <a:latin typeface="Tahoma" charset="0"/>
                <a:cs typeface="Tahoma" charset="0"/>
              </a:rPr>
              <a:t> </a:t>
            </a:r>
            <a:r>
              <a:rPr lang="en-US" sz="2400">
                <a:solidFill>
                  <a:srgbClr val="953735"/>
                </a:solidFill>
                <a:latin typeface="Tahoma" charset="0"/>
                <a:cs typeface="Tahoma" charset="0"/>
              </a:rPr>
              <a:t>) </a:t>
            </a:r>
          </a:p>
          <a:p>
            <a:pPr>
              <a:lnSpc>
                <a:spcPct val="150000"/>
              </a:lnSpc>
              <a:buFontTx/>
              <a:buNone/>
            </a:pPr>
            <a:r>
              <a:rPr lang="en-US" sz="2400">
                <a:solidFill>
                  <a:srgbClr val="953735"/>
                </a:solidFill>
                <a:latin typeface="Tahoma" charset="0"/>
                <a:cs typeface="Tahoma" charset="0"/>
              </a:rPr>
              <a:t>	</a:t>
            </a:r>
            <a:r>
              <a:rPr lang="en-US" sz="2400">
                <a:solidFill>
                  <a:srgbClr val="000000"/>
                </a:solidFill>
                <a:latin typeface="Tahoma" charset="0"/>
                <a:cs typeface="Tahoma" charset="0"/>
              </a:rPr>
              <a:t>REFERENCES</a:t>
            </a:r>
            <a:r>
              <a:rPr lang="en-US" sz="2400">
                <a:solidFill>
                  <a:srgbClr val="953735"/>
                </a:solidFill>
                <a:latin typeface="Tahoma" charset="0"/>
                <a:cs typeface="Tahoma" charset="0"/>
              </a:rPr>
              <a:t> </a:t>
            </a:r>
            <a:r>
              <a:rPr lang="vi-VN" sz="2400">
                <a:solidFill>
                  <a:srgbClr val="FF0000"/>
                </a:solidFill>
                <a:latin typeface="Tahoma" charset="0"/>
                <a:cs typeface="Tahoma" charset="0"/>
              </a:rPr>
              <a:t>PHONG_BAN </a:t>
            </a:r>
            <a:r>
              <a:rPr lang="en-US" sz="2400">
                <a:solidFill>
                  <a:srgbClr val="953735"/>
                </a:solidFill>
                <a:latin typeface="Tahoma" charset="0"/>
                <a:cs typeface="Tahoma" charset="0"/>
              </a:rPr>
              <a:t>(</a:t>
            </a:r>
            <a:r>
              <a:rPr lang="vi-VN" sz="2400">
                <a:solidFill>
                  <a:srgbClr val="FF0000"/>
                </a:solidFill>
                <a:latin typeface="Tahoma" charset="0"/>
                <a:cs typeface="Tahoma" charset="0"/>
              </a:rPr>
              <a:t>MA_PB</a:t>
            </a:r>
            <a:r>
              <a:rPr lang="en-US" sz="2400">
                <a:solidFill>
                  <a:srgbClr val="953735"/>
                </a:solidFill>
                <a:latin typeface="Tahoma" charset="0"/>
                <a:cs typeface="Tahoma" charset="0"/>
              </a:rPr>
              <a:t>);</a:t>
            </a:r>
          </a:p>
          <a:p>
            <a:pPr>
              <a:lnSpc>
                <a:spcPct val="150000"/>
              </a:lnSpc>
              <a:buFontTx/>
              <a:buNone/>
            </a:pPr>
            <a:endParaRPr lang="en-US" sz="2400">
              <a:solidFill>
                <a:srgbClr val="FF0000"/>
              </a:solidFill>
              <a:latin typeface="Tahoma" charset="0"/>
              <a:cs typeface="Tahoma" charset="0"/>
            </a:endParaRPr>
          </a:p>
        </p:txBody>
      </p:sp>
      <p:sp>
        <p:nvSpPr>
          <p:cNvPr id="32771" name="Title 2"/>
          <p:cNvSpPr>
            <a:spLocks noGrp="1"/>
          </p:cNvSpPr>
          <p:nvPr>
            <p:ph type="title"/>
          </p:nvPr>
        </p:nvSpPr>
        <p:spPr>
          <a:xfrm>
            <a:off x="2209800" y="304800"/>
            <a:ext cx="6629400" cy="487362"/>
          </a:xfrm>
        </p:spPr>
        <p:txBody>
          <a:bodyPr/>
          <a:lstStyle/>
          <a:p>
            <a:r>
              <a:rPr lang="en-US">
                <a:latin typeface="Tahoma" charset="0"/>
                <a:cs typeface="Tahoma" charset="0"/>
              </a:rPr>
              <a:t>Ví dụ</a:t>
            </a:r>
          </a:p>
        </p:txBody>
      </p:sp>
      <p:sp>
        <p:nvSpPr>
          <p:cNvPr id="4" name="Footer Placeholder 3"/>
          <p:cNvSpPr>
            <a:spLocks noGrp="1"/>
          </p:cNvSpPr>
          <p:nvPr>
            <p:ph type="ftr" sz="quarter"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vi-VN">
                <a:solidFill>
                  <a:srgbClr val="898989"/>
                </a:solidFill>
                <a:latin typeface="Tahoma" charset="0"/>
                <a:cs typeface="Tahoma" charset="0"/>
              </a:rPr>
              <a:t>Slide 4 - Ngôn ngữ truy vấn có cấu trúc (SQL)</a:t>
            </a:r>
            <a:endParaRPr lang="en-US">
              <a:solidFill>
                <a:srgbClr val="898989"/>
              </a:solidFill>
              <a:latin typeface="Tahoma" charset="0"/>
              <a:cs typeface="Tahoma" charset="0"/>
            </a:endParaRP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B8EB8E1-5EAE-164C-AEEA-49C4C3CCD179}" type="slidenum">
              <a:rPr lang="en-US">
                <a:solidFill>
                  <a:srgbClr val="898989"/>
                </a:solidFill>
                <a:latin typeface="Tahoma" charset="0"/>
                <a:cs typeface="Tahoma" charset="0"/>
              </a:rPr>
              <a:pPr eaLnBrk="1" hangingPunct="1"/>
              <a:t>23</a:t>
            </a:fld>
            <a:endParaRPr lang="en-US">
              <a:solidFill>
                <a:srgbClr val="898989"/>
              </a:solidFill>
              <a:latin typeface="Tahoma" charset="0"/>
              <a:cs typeface="Tahoma" charset="0"/>
            </a:endParaRPr>
          </a:p>
        </p:txBody>
      </p:sp>
    </p:spTree>
    <p:extLst>
      <p:ext uri="{BB962C8B-B14F-4D97-AF65-F5344CB8AC3E}">
        <p14:creationId xmlns:p14="http://schemas.microsoft.com/office/powerpoint/2010/main" val="249144259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p>
        </p:txBody>
      </p:sp>
      <p:sp>
        <p:nvSpPr>
          <p:cNvPr id="3" name="Content Placeholder 2"/>
          <p:cNvSpPr>
            <a:spLocks noGrp="1"/>
          </p:cNvSpPr>
          <p:nvPr>
            <p:ph idx="1"/>
          </p:nvPr>
        </p:nvSpPr>
        <p:spPr/>
        <p:txBody>
          <a:bodyPr/>
          <a:lstStyle/>
          <a:p>
            <a:r>
              <a:rPr lang="en-US"/>
              <a:t>Thêm ràng buộc khoá chính và khoá ngoại cho các bảng trong csdl quản lý nhân viên</a:t>
            </a:r>
          </a:p>
          <a:p>
            <a:r>
              <a:rPr lang="en-US"/>
              <a:t>Thêm 1 cột có tên Mo_ta vào bảng phòng ban để chứa phần mô tả về phòng ban</a:t>
            </a:r>
          </a:p>
          <a:p>
            <a:r>
              <a:rPr lang="en-US"/>
              <a:t>Thêm ràng buộc kiểm tra vào bảng QUANLY_DUAN yêu cầu cột số giờ chỉ chứa giá trị lớn hơn 0</a:t>
            </a:r>
          </a:p>
          <a:p>
            <a:pPr marL="0" indent="0">
              <a:buNone/>
            </a:pPr>
            <a:r>
              <a:rPr lang="en-US"/>
              <a:t> </a:t>
            </a:r>
          </a:p>
        </p:txBody>
      </p:sp>
    </p:spTree>
    <p:extLst>
      <p:ext uri="{BB962C8B-B14F-4D97-AF65-F5344CB8AC3E}">
        <p14:creationId xmlns:p14="http://schemas.microsoft.com/office/powerpoint/2010/main" val="268971649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059363"/>
          </a:xfrm>
        </p:spPr>
        <p:txBody>
          <a:bodyPr/>
          <a:lstStyle/>
          <a:p>
            <a:pPr>
              <a:buFontTx/>
              <a:buBlip>
                <a:blip r:embed="rId2"/>
              </a:buBlip>
            </a:pPr>
            <a:r>
              <a:rPr lang="en-US" sz="2400">
                <a:solidFill>
                  <a:srgbClr val="953735"/>
                </a:solidFill>
                <a:latin typeface="Tahoma" charset="0"/>
                <a:cs typeface="Tahoma" charset="0"/>
              </a:rPr>
              <a:t>Thêm ràng buộc UNIQUE</a:t>
            </a:r>
          </a:p>
          <a:p>
            <a:pPr lvl="1">
              <a:lnSpc>
                <a:spcPct val="150000"/>
              </a:lnSpc>
              <a:buFontTx/>
              <a:buNone/>
            </a:pPr>
            <a:r>
              <a:rPr lang="en-US" sz="2000">
                <a:solidFill>
                  <a:srgbClr val="FF0000"/>
                </a:solidFill>
                <a:latin typeface="Tahoma" charset="0"/>
                <a:cs typeface="Tahoma" charset="0"/>
              </a:rPr>
              <a:t>ALTER TABLE </a:t>
            </a:r>
            <a:r>
              <a:rPr lang="vi-VN" sz="2000">
                <a:solidFill>
                  <a:srgbClr val="FF0000"/>
                </a:solidFill>
                <a:latin typeface="Tahoma" charset="0"/>
                <a:cs typeface="Tahoma" charset="0"/>
              </a:rPr>
              <a:t>NHAN_VIEN</a:t>
            </a:r>
            <a:r>
              <a:rPr lang="vi-VN" sz="2000">
                <a:solidFill>
                  <a:srgbClr val="953735"/>
                </a:solidFill>
                <a:latin typeface="Tahoma" charset="0"/>
                <a:cs typeface="Tahoma" charset="0"/>
              </a:rPr>
              <a:t> </a:t>
            </a:r>
            <a:endParaRPr lang="en-US" sz="2000">
              <a:latin typeface="Tahoma" charset="0"/>
              <a:cs typeface="Tahoma" charset="0"/>
            </a:endParaRPr>
          </a:p>
          <a:p>
            <a:pPr lvl="1">
              <a:lnSpc>
                <a:spcPct val="150000"/>
              </a:lnSpc>
              <a:buFontTx/>
              <a:buNone/>
            </a:pPr>
            <a:r>
              <a:rPr lang="en-US" sz="2000">
                <a:solidFill>
                  <a:srgbClr val="FF0000"/>
                </a:solidFill>
                <a:latin typeface="Tahoma" charset="0"/>
                <a:cs typeface="Tahoma" charset="0"/>
              </a:rPr>
              <a:t>ADD CONSTRAINT</a:t>
            </a:r>
            <a:r>
              <a:rPr lang="en-US" sz="2000">
                <a:latin typeface="Tahoma" charset="0"/>
                <a:cs typeface="Tahoma" charset="0"/>
              </a:rPr>
              <a:t> NHANVIEN_UNQ_EMAIL </a:t>
            </a:r>
          </a:p>
          <a:p>
            <a:pPr lvl="1">
              <a:lnSpc>
                <a:spcPct val="150000"/>
              </a:lnSpc>
              <a:buFontTx/>
              <a:buNone/>
            </a:pPr>
            <a:r>
              <a:rPr lang="en-US" sz="2000">
                <a:solidFill>
                  <a:srgbClr val="FF0000"/>
                </a:solidFill>
                <a:latin typeface="Tahoma" charset="0"/>
                <a:cs typeface="Tahoma" charset="0"/>
              </a:rPr>
              <a:t>UNIQUE </a:t>
            </a:r>
            <a:r>
              <a:rPr lang="en-US" sz="2000">
                <a:latin typeface="Tahoma" charset="0"/>
                <a:cs typeface="Tahoma" charset="0"/>
              </a:rPr>
              <a:t>(EMAIL);</a:t>
            </a:r>
          </a:p>
          <a:p>
            <a:pPr>
              <a:buFontTx/>
              <a:buBlip>
                <a:blip r:embed="rId2"/>
              </a:buBlip>
            </a:pPr>
            <a:endParaRPr lang="en-US" sz="2400">
              <a:solidFill>
                <a:srgbClr val="FF0000"/>
              </a:solidFill>
              <a:latin typeface="Tahoma" charset="0"/>
              <a:cs typeface="Tahoma" charset="0"/>
            </a:endParaRPr>
          </a:p>
          <a:p>
            <a:pPr>
              <a:buFontTx/>
              <a:buBlip>
                <a:blip r:embed="rId2"/>
              </a:buBlip>
            </a:pPr>
            <a:r>
              <a:rPr lang="en-US" sz="2400">
                <a:solidFill>
                  <a:srgbClr val="953735"/>
                </a:solidFill>
                <a:latin typeface="Tahoma" charset="0"/>
                <a:cs typeface="Tahoma" charset="0"/>
              </a:rPr>
              <a:t>Ràng buộc UNIQUE có thể được loại bỏ với lệnh ALTER</a:t>
            </a:r>
          </a:p>
          <a:p>
            <a:pPr lvl="1">
              <a:lnSpc>
                <a:spcPct val="150000"/>
              </a:lnSpc>
              <a:buFontTx/>
              <a:buNone/>
            </a:pPr>
            <a:r>
              <a:rPr lang="en-US" sz="2000">
                <a:solidFill>
                  <a:srgbClr val="FF0000"/>
                </a:solidFill>
                <a:latin typeface="Tahoma" charset="0"/>
                <a:cs typeface="Tahoma" charset="0"/>
              </a:rPr>
              <a:t>ALTER TABLE</a:t>
            </a:r>
            <a:r>
              <a:rPr lang="en-US" sz="2000">
                <a:latin typeface="Tahoma" charset="0"/>
                <a:cs typeface="Tahoma" charset="0"/>
              </a:rPr>
              <a:t> EMPLOYEE_INPUT </a:t>
            </a:r>
          </a:p>
          <a:p>
            <a:pPr lvl="1">
              <a:lnSpc>
                <a:spcPct val="150000"/>
              </a:lnSpc>
              <a:buFontTx/>
              <a:buNone/>
            </a:pPr>
            <a:r>
              <a:rPr lang="en-US" sz="2000">
                <a:solidFill>
                  <a:srgbClr val="FF0000"/>
                </a:solidFill>
                <a:latin typeface="Tahoma" charset="0"/>
                <a:cs typeface="Tahoma" charset="0"/>
              </a:rPr>
              <a:t>DROP CONSTRAINT </a:t>
            </a:r>
            <a:r>
              <a:rPr lang="en-US" sz="2000">
                <a:latin typeface="Tahoma" charset="0"/>
                <a:cs typeface="Tahoma" charset="0"/>
              </a:rPr>
              <a:t>EMPLOYEES_UNQ_EMAIL;</a:t>
            </a:r>
            <a:endParaRPr lang="en-US" sz="2000">
              <a:solidFill>
                <a:srgbClr val="FF0000"/>
              </a:solidFill>
              <a:latin typeface="Tahoma" charset="0"/>
              <a:cs typeface="Tahoma" charset="0"/>
            </a:endParaRPr>
          </a:p>
        </p:txBody>
      </p:sp>
      <p:sp>
        <p:nvSpPr>
          <p:cNvPr id="33795" name="Title 2"/>
          <p:cNvSpPr>
            <a:spLocks noGrp="1"/>
          </p:cNvSpPr>
          <p:nvPr>
            <p:ph type="title"/>
          </p:nvPr>
        </p:nvSpPr>
        <p:spPr/>
        <p:txBody>
          <a:bodyPr/>
          <a:lstStyle/>
          <a:p>
            <a:r>
              <a:rPr lang="en-US">
                <a:latin typeface="Tahoma" charset="0"/>
                <a:cs typeface="Tahoma" charset="0"/>
              </a:rPr>
              <a:t>Lệnh ALTER TABLE</a:t>
            </a:r>
          </a:p>
        </p:txBody>
      </p:sp>
      <p:sp>
        <p:nvSpPr>
          <p:cNvPr id="4" name="Footer Placeholder 3"/>
          <p:cNvSpPr>
            <a:spLocks noGrp="1"/>
          </p:cNvSpPr>
          <p:nvPr>
            <p:ph type="ftr" sz="quarter"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vi-VN">
                <a:solidFill>
                  <a:srgbClr val="898989"/>
                </a:solidFill>
                <a:latin typeface="Tahoma" charset="0"/>
                <a:cs typeface="Tahoma" charset="0"/>
              </a:rPr>
              <a:t>Slide 4 - Ngôn ngữ truy vấn có cấu trúc (SQL)</a:t>
            </a:r>
            <a:endParaRPr lang="en-US">
              <a:solidFill>
                <a:srgbClr val="898989"/>
              </a:solidFill>
              <a:latin typeface="Tahoma" charset="0"/>
              <a:cs typeface="Tahoma" charset="0"/>
            </a:endParaRP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EEE7B80-39ED-5E43-B006-15C14EA72071}" type="slidenum">
              <a:rPr lang="en-US">
                <a:solidFill>
                  <a:srgbClr val="898989"/>
                </a:solidFill>
                <a:latin typeface="Tahoma" charset="0"/>
                <a:cs typeface="Tahoma" charset="0"/>
              </a:rPr>
              <a:pPr eaLnBrk="1" hangingPunct="1"/>
              <a:t>25</a:t>
            </a:fld>
            <a:endParaRPr lang="en-US">
              <a:solidFill>
                <a:srgbClr val="898989"/>
              </a:solidFill>
              <a:latin typeface="Tahoma" charset="0"/>
              <a:cs typeface="Tahoma" charset="0"/>
            </a:endParaRPr>
          </a:p>
        </p:txBody>
      </p:sp>
    </p:spTree>
    <p:extLst>
      <p:ext uri="{BB962C8B-B14F-4D97-AF65-F5344CB8AC3E}">
        <p14:creationId xmlns:p14="http://schemas.microsoft.com/office/powerpoint/2010/main" val="78582881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buFontTx/>
              <a:buBlip>
                <a:blip r:embed="rId2"/>
              </a:buBlip>
            </a:pPr>
            <a:r>
              <a:rPr lang="en-US" sz="2800">
                <a:solidFill>
                  <a:srgbClr val="953735"/>
                </a:solidFill>
                <a:latin typeface="Tahoma" charset="0"/>
                <a:cs typeface="Tahoma" charset="0"/>
              </a:rPr>
              <a:t>Lệnh DROP dùng để bỏ đối tượng không cần thiết khỏi CSDL</a:t>
            </a:r>
          </a:p>
          <a:p>
            <a:pPr>
              <a:lnSpc>
                <a:spcPct val="150000"/>
              </a:lnSpc>
              <a:buFontTx/>
              <a:buBlip>
                <a:blip r:embed="rId2"/>
              </a:buBlip>
            </a:pPr>
            <a:r>
              <a:rPr lang="en-US">
                <a:solidFill>
                  <a:srgbClr val="953735"/>
                </a:solidFill>
                <a:latin typeface="Tahoma" charset="0"/>
                <a:cs typeface="Tahoma" charset="0"/>
              </a:rPr>
              <a:t>Cú pháp:</a:t>
            </a:r>
          </a:p>
          <a:p>
            <a:pPr lvl="1"/>
            <a:r>
              <a:rPr lang="en-CA" dirty="0"/>
              <a:t>DROP TABLE &lt;</a:t>
            </a:r>
            <a:r>
              <a:rPr lang="en-CA" dirty="0" err="1"/>
              <a:t>tableName</a:t>
            </a:r>
            <a:r>
              <a:rPr lang="en-CA" dirty="0"/>
              <a:t>&gt;</a:t>
            </a:r>
          </a:p>
          <a:p>
            <a:pPr lvl="1"/>
            <a:r>
              <a:rPr lang="en-CA" dirty="0"/>
              <a:t>DROP DATABASE &lt;</a:t>
            </a:r>
            <a:r>
              <a:rPr lang="en-CA" dirty="0" err="1"/>
              <a:t>databaseName</a:t>
            </a:r>
            <a:r>
              <a:rPr lang="en-CA" dirty="0"/>
              <a:t>&gt;</a:t>
            </a:r>
          </a:p>
          <a:p>
            <a:pPr marL="0" indent="0">
              <a:lnSpc>
                <a:spcPct val="150000"/>
              </a:lnSpc>
              <a:buNone/>
            </a:pPr>
            <a:endParaRPr lang="en-US" sz="2800">
              <a:solidFill>
                <a:srgbClr val="953735"/>
              </a:solidFill>
              <a:latin typeface="Tahoma" charset="0"/>
              <a:cs typeface="Tahoma" charset="0"/>
            </a:endParaRPr>
          </a:p>
        </p:txBody>
      </p:sp>
      <p:sp>
        <p:nvSpPr>
          <p:cNvPr id="34819" name="Title 2"/>
          <p:cNvSpPr>
            <a:spLocks noGrp="1"/>
          </p:cNvSpPr>
          <p:nvPr>
            <p:ph type="title"/>
          </p:nvPr>
        </p:nvSpPr>
        <p:spPr/>
        <p:txBody>
          <a:bodyPr/>
          <a:lstStyle/>
          <a:p>
            <a:r>
              <a:rPr lang="en-US">
                <a:latin typeface="Tahoma" charset="0"/>
                <a:cs typeface="Tahoma" charset="0"/>
              </a:rPr>
              <a:t>Lệnh DROP</a:t>
            </a:r>
          </a:p>
        </p:txBody>
      </p:sp>
      <p:sp>
        <p:nvSpPr>
          <p:cNvPr id="4" name="Footer Placeholder 3"/>
          <p:cNvSpPr>
            <a:spLocks noGrp="1"/>
          </p:cNvSpPr>
          <p:nvPr>
            <p:ph type="ftr" sz="quarter"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vi-VN">
                <a:solidFill>
                  <a:srgbClr val="898989"/>
                </a:solidFill>
                <a:latin typeface="Tahoma" charset="0"/>
                <a:cs typeface="Tahoma" charset="0"/>
              </a:rPr>
              <a:t>Slide 4 - Ngôn ngữ truy vấn có cấu trúc (SQL)</a:t>
            </a:r>
            <a:endParaRPr lang="en-US">
              <a:solidFill>
                <a:srgbClr val="898989"/>
              </a:solidFill>
              <a:latin typeface="Tahoma" charset="0"/>
              <a:cs typeface="Tahoma" charset="0"/>
            </a:endParaRP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3E927D5-DECF-8940-99F5-9FB3A106FE64}" type="slidenum">
              <a:rPr lang="en-US">
                <a:solidFill>
                  <a:srgbClr val="898989"/>
                </a:solidFill>
                <a:latin typeface="Tahoma" charset="0"/>
                <a:cs typeface="Tahoma" charset="0"/>
              </a:rPr>
              <a:pPr eaLnBrk="1" hangingPunct="1"/>
              <a:t>26</a:t>
            </a:fld>
            <a:endParaRPr lang="en-US">
              <a:solidFill>
                <a:srgbClr val="898989"/>
              </a:solidFill>
              <a:latin typeface="Tahoma" charset="0"/>
              <a:cs typeface="Tahoma" charset="0"/>
            </a:endParaRPr>
          </a:p>
        </p:txBody>
      </p:sp>
    </p:spTree>
    <p:extLst>
      <p:ext uri="{BB962C8B-B14F-4D97-AF65-F5344CB8AC3E}">
        <p14:creationId xmlns:p14="http://schemas.microsoft.com/office/powerpoint/2010/main" val="365752819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Ngôn ngữ ddl</a:t>
            </a:r>
          </a:p>
        </p:txBody>
      </p:sp>
      <p:sp>
        <p:nvSpPr>
          <p:cNvPr id="3" name="Content Placeholder 2"/>
          <p:cNvSpPr>
            <a:spLocks noGrp="1"/>
          </p:cNvSpPr>
          <p:nvPr>
            <p:ph idx="1"/>
          </p:nvPr>
        </p:nvSpPr>
        <p:spPr/>
        <p:txBody>
          <a:bodyPr/>
          <a:lstStyle/>
          <a:p>
            <a:pPr>
              <a:lnSpc>
                <a:spcPct val="150000"/>
              </a:lnSpc>
              <a:buFontTx/>
              <a:buBlip>
                <a:blip r:embed="rId2"/>
              </a:buBlip>
            </a:pPr>
            <a:r>
              <a:rPr lang="en-US">
                <a:solidFill>
                  <a:srgbClr val="953735"/>
                </a:solidFill>
                <a:latin typeface="Tahoma" charset="0"/>
                <a:cs typeface="Tahoma" charset="0"/>
              </a:rPr>
              <a:t>Ví dụ: </a:t>
            </a:r>
          </a:p>
          <a:p>
            <a:pPr lvl="1">
              <a:lnSpc>
                <a:spcPct val="150000"/>
              </a:lnSpc>
              <a:buFontTx/>
              <a:buNone/>
            </a:pPr>
            <a:r>
              <a:rPr lang="en-US" sz="2000">
                <a:solidFill>
                  <a:srgbClr val="FF0000"/>
                </a:solidFill>
                <a:latin typeface="Tahoma" charset="0"/>
                <a:cs typeface="Tahoma" charset="0"/>
              </a:rPr>
              <a:t>DROP TABLE NHAN_VIEN</a:t>
            </a:r>
            <a:r>
              <a:rPr lang="en-US" sz="2000">
                <a:latin typeface="Tahoma" charset="0"/>
                <a:cs typeface="Tahoma" charset="0"/>
              </a:rPr>
              <a:t> </a:t>
            </a:r>
            <a:r>
              <a:rPr lang="en-US" sz="2000">
                <a:solidFill>
                  <a:srgbClr val="0070C0"/>
                </a:solidFill>
                <a:latin typeface="Tahoma" charset="0"/>
                <a:cs typeface="Tahoma" charset="0"/>
              </a:rPr>
              <a:t>CASCADE CONSTRAINTS;</a:t>
            </a:r>
          </a:p>
          <a:p>
            <a:pPr lvl="1">
              <a:lnSpc>
                <a:spcPct val="150000"/>
              </a:lnSpc>
              <a:buFontTx/>
              <a:buNone/>
            </a:pPr>
            <a:r>
              <a:rPr lang="en-US" sz="2000">
                <a:solidFill>
                  <a:srgbClr val="0070C0"/>
                </a:solidFill>
                <a:latin typeface="Tahoma" charset="0"/>
                <a:cs typeface="Tahoma" charset="0"/>
              </a:rPr>
              <a:t>(</a:t>
            </a:r>
            <a:r>
              <a:rPr lang="vi-VN" sz="2000">
                <a:latin typeface="Tahoma" charset="0"/>
                <a:cs typeface="Tahoma" charset="0"/>
              </a:rPr>
              <a:t>mệnh đề CASCADE CONSTRAINTS được thêm vào để tự động loại bỏ các ràng buộc tham chiếu trong bảng </a:t>
            </a:r>
            <a:r>
              <a:rPr lang="en-US" sz="2000">
                <a:solidFill>
                  <a:srgbClr val="0070C0"/>
                </a:solidFill>
                <a:latin typeface="Tahoma" charset="0"/>
                <a:cs typeface="Tahoma" charset="0"/>
              </a:rPr>
              <a:t>)</a:t>
            </a:r>
            <a:endParaRPr lang="en-US">
              <a:solidFill>
                <a:srgbClr val="0070C0"/>
              </a:solidFill>
              <a:latin typeface="Tahoma" charset="0"/>
              <a:cs typeface="Tahoma" charset="0"/>
            </a:endParaRPr>
          </a:p>
          <a:p>
            <a:endParaRPr lang="en-US"/>
          </a:p>
        </p:txBody>
      </p:sp>
    </p:spTree>
    <p:extLst>
      <p:ext uri="{BB962C8B-B14F-4D97-AF65-F5344CB8AC3E}">
        <p14:creationId xmlns:p14="http://schemas.microsoft.com/office/powerpoint/2010/main" val="176599328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6519025" y="2438400"/>
            <a:ext cx="2624974" cy="44196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smtClean="0"/>
              <a:t>Tổng kết</a:t>
            </a:r>
            <a:endParaRPr lang="en-US" dirty="0"/>
          </a:p>
        </p:txBody>
      </p:sp>
      <p:sp>
        <p:nvSpPr>
          <p:cNvPr id="3" name="Content Placeholder 2"/>
          <p:cNvSpPr>
            <a:spLocks noGrp="1"/>
          </p:cNvSpPr>
          <p:nvPr>
            <p:ph idx="1"/>
          </p:nvPr>
        </p:nvSpPr>
        <p:spPr/>
        <p:txBody>
          <a:bodyPr>
            <a:normAutofit/>
          </a:bodyPr>
          <a:lstStyle/>
          <a:p>
            <a:r>
              <a:rPr lang="en-US"/>
              <a:t>Kiểu dữ liệu là thuộc tính xác định loại dữ liệu trong bảng mà cột có thể lưu trữ</a:t>
            </a:r>
          </a:p>
          <a:p>
            <a:r>
              <a:rPr lang="en-US"/>
              <a:t>Có nhiều loại dữ liệu khác nhau như:</a:t>
            </a:r>
          </a:p>
          <a:p>
            <a:pPr lvl="1"/>
            <a:r>
              <a:rPr lang="en-US"/>
              <a:t>Kiểu chuỗi</a:t>
            </a:r>
          </a:p>
          <a:p>
            <a:pPr lvl="1"/>
            <a:r>
              <a:rPr lang="en-US"/>
              <a:t>Kiểu số</a:t>
            </a:r>
          </a:p>
          <a:p>
            <a:pPr lvl="1"/>
            <a:r>
              <a:rPr lang="en-US"/>
              <a:t>Kiểu ngày và giờ</a:t>
            </a:r>
          </a:p>
          <a:p>
            <a:pPr lvl="1"/>
            <a:r>
              <a:rPr lang="en-US"/>
              <a:t>Kiểu bit</a:t>
            </a:r>
          </a:p>
          <a:p>
            <a:pPr lvl="1"/>
            <a:r>
              <a:rPr lang="en-US"/>
              <a:t>Kiểu tham chiếu</a:t>
            </a:r>
          </a:p>
          <a:p>
            <a:pPr lvl="1"/>
            <a:r>
              <a:rPr lang="en-US"/>
              <a:t>Kiểu đối tượng</a:t>
            </a:r>
          </a:p>
          <a:p>
            <a:pPr lvl="1"/>
            <a:r>
              <a:rPr lang="en-US"/>
              <a:t>…</a:t>
            </a:r>
          </a:p>
          <a:p>
            <a:endParaRPr lang="en-US" dirty="0"/>
          </a:p>
        </p:txBody>
      </p:sp>
    </p:spTree>
    <p:extLst>
      <p:ext uri="{BB962C8B-B14F-4D97-AF65-F5344CB8AC3E}">
        <p14:creationId xmlns:p14="http://schemas.microsoft.com/office/powerpoint/2010/main" val="101329642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Tổng kết</a:t>
            </a:r>
          </a:p>
        </p:txBody>
      </p:sp>
      <p:sp>
        <p:nvSpPr>
          <p:cNvPr id="3" name="Content Placeholder 2"/>
          <p:cNvSpPr>
            <a:spLocks noGrp="1"/>
          </p:cNvSpPr>
          <p:nvPr>
            <p:ph idx="1"/>
          </p:nvPr>
        </p:nvSpPr>
        <p:spPr/>
        <p:txBody>
          <a:bodyPr/>
          <a:lstStyle/>
          <a:p>
            <a:r>
              <a:rPr lang="en-US"/>
              <a:t>Ngôn ngữ định nghĩa dữ liệu gồm các câu lệnh tạo mới, sửa và xoá các đối tượng trong csdl</a:t>
            </a:r>
          </a:p>
          <a:p>
            <a:r>
              <a:rPr lang="en-US"/>
              <a:t>Bao gồm các câu lệnh:</a:t>
            </a:r>
          </a:p>
          <a:p>
            <a:pPr lvl="1"/>
            <a:r>
              <a:rPr lang="en-US"/>
              <a:t>CREATE</a:t>
            </a:r>
          </a:p>
          <a:p>
            <a:pPr lvl="1"/>
            <a:r>
              <a:rPr lang="en-US"/>
              <a:t>ALTER</a:t>
            </a:r>
          </a:p>
          <a:p>
            <a:pPr lvl="1"/>
            <a:r>
              <a:rPr lang="en-US"/>
              <a:t>DROP</a:t>
            </a:r>
          </a:p>
        </p:txBody>
      </p:sp>
    </p:spTree>
    <p:extLst>
      <p:ext uri="{BB962C8B-B14F-4D97-AF65-F5344CB8AC3E}">
        <p14:creationId xmlns:p14="http://schemas.microsoft.com/office/powerpoint/2010/main" val="399348656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ngôn ngữ sql</a:t>
            </a:r>
          </a:p>
        </p:txBody>
      </p:sp>
      <p:sp>
        <p:nvSpPr>
          <p:cNvPr id="3" name="Content Placeholder 2"/>
          <p:cNvSpPr>
            <a:spLocks noGrp="1"/>
          </p:cNvSpPr>
          <p:nvPr>
            <p:ph idx="1"/>
          </p:nvPr>
        </p:nvSpPr>
        <p:spPr/>
        <p:txBody>
          <a:bodyPr>
            <a:normAutofit lnSpcReduction="10000"/>
          </a:bodyPr>
          <a:lstStyle/>
          <a:p>
            <a:pPr>
              <a:lnSpc>
                <a:spcPct val="150000"/>
              </a:lnSpc>
              <a:buFontTx/>
              <a:buBlip>
                <a:blip r:embed="rId2"/>
              </a:buBlip>
            </a:pPr>
            <a:r>
              <a:rPr lang="en-US">
                <a:solidFill>
                  <a:srgbClr val="000000"/>
                </a:solidFill>
                <a:latin typeface="Tahoma" charset="0"/>
                <a:cs typeface="Tahoma" charset="0"/>
              </a:rPr>
              <a:t>SQL - Structured Query Language: Ngôn ngữ truy vấn có cấu trúc</a:t>
            </a:r>
          </a:p>
          <a:p>
            <a:pPr>
              <a:lnSpc>
                <a:spcPct val="150000"/>
              </a:lnSpc>
              <a:buFontTx/>
              <a:buBlip>
                <a:blip r:embed="rId2"/>
              </a:buBlip>
            </a:pPr>
            <a:r>
              <a:rPr lang="en-US">
                <a:solidFill>
                  <a:srgbClr val="000000"/>
                </a:solidFill>
                <a:latin typeface="Tahoma" charset="0"/>
                <a:cs typeface="Tahoma" charset="0"/>
              </a:rPr>
              <a:t>SQL cho phép Tạo CSDL, Thao tác trên dữ liệu (Lưu trữ dữ liệu, Sửa dữ liệu, Xóa dữ liệu)</a:t>
            </a:r>
          </a:p>
          <a:p>
            <a:pPr>
              <a:lnSpc>
                <a:spcPct val="150000"/>
              </a:lnSpc>
              <a:buFontTx/>
              <a:buBlip>
                <a:blip r:embed="rId2"/>
              </a:buBlip>
            </a:pPr>
            <a:r>
              <a:rPr lang="en-US">
                <a:solidFill>
                  <a:srgbClr val="000000"/>
                </a:solidFill>
                <a:latin typeface="Tahoma" charset="0"/>
                <a:cs typeface="Tahoma" charset="0"/>
              </a:rPr>
              <a:t>Được ANSI và ISO chuẩn hóa</a:t>
            </a:r>
          </a:p>
          <a:p>
            <a:pPr>
              <a:lnSpc>
                <a:spcPct val="150000"/>
              </a:lnSpc>
              <a:buFontTx/>
              <a:buBlip>
                <a:blip r:embed="rId2"/>
              </a:buBlip>
            </a:pPr>
            <a:r>
              <a:rPr lang="en-US">
                <a:solidFill>
                  <a:srgbClr val="000000"/>
                </a:solidFill>
                <a:latin typeface="Tahoma" charset="0"/>
                <a:cs typeface="Tahoma" charset="0"/>
              </a:rPr>
              <a:t>Đa số các DBMS hiện nay sử dụng SQL (MS SQL Server – T- SQL, Microsoft Access, Oracle – PL/SQL, DB2, MySQL…) </a:t>
            </a:r>
            <a:endParaRPr lang="en-US" dirty="0">
              <a:solidFill>
                <a:srgbClr val="000000"/>
              </a:solidFill>
            </a:endParaRPr>
          </a:p>
        </p:txBody>
      </p:sp>
    </p:spTree>
    <p:extLst>
      <p:ext uri="{BB962C8B-B14F-4D97-AF65-F5344CB8AC3E}">
        <p14:creationId xmlns:p14="http://schemas.microsoft.com/office/powerpoint/2010/main" val="289292597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p:cNvPicPr>
          <p:nvPr>
            <p:custDataLst>
              <p:tags r:id="rId1"/>
            </p:custDataLst>
          </p:nvPr>
        </p:nvPicPr>
        <p:blipFill rotWithShape="1">
          <a:blip r:embed="rId5">
            <a:extLst>
              <a:ext uri="{28A0092B-C50C-407E-A947-70E740481C1C}">
                <a14:useLocalDpi xmlns:a14="http://schemas.microsoft.com/office/drawing/2010/main"/>
              </a:ext>
            </a:extLst>
          </a:blip>
          <a:srcRect r="90861"/>
          <a:stretch/>
        </p:blipFill>
        <p:spPr bwMode="auto">
          <a:xfrm>
            <a:off x="0" y="0"/>
            <a:ext cx="2853507" cy="6845300"/>
          </a:xfrm>
          <a:prstGeom prst="rect">
            <a:avLst/>
          </a:prstGeom>
        </p:spPr>
      </p:pic>
      <p:pic>
        <p:nvPicPr>
          <p:cNvPr id="13" name="Picture 12"/>
          <p:cNvPicPr>
            <a:picLocks/>
          </p:cNvPicPr>
          <p:nvPr>
            <p:custDataLst>
              <p:tags r:id="rId2"/>
            </p:custDataLst>
          </p:nvPr>
        </p:nvPicPr>
        <p:blipFill>
          <a:blip r:embed="rId5" cstate="email">
            <a:extLst>
              <a:ext uri="{28A0092B-C50C-407E-A947-70E740481C1C}">
                <a14:useLocalDpi xmlns:a14="http://schemas.microsoft.com/office/drawing/2010/main"/>
              </a:ext>
            </a:extLst>
          </a:blip>
          <a:stretch>
            <a:fillRect/>
          </a:stretch>
        </p:blipFill>
        <p:spPr bwMode="auto">
          <a:xfrm>
            <a:off x="643707" y="12700"/>
            <a:ext cx="8500293" cy="6832600"/>
          </a:xfrm>
          <a:prstGeom prst="rect">
            <a:avLst/>
          </a:prstGeom>
        </p:spPr>
      </p:pic>
      <p:sp>
        <p:nvSpPr>
          <p:cNvPr id="14" name="Rectangle 13"/>
          <p:cNvSpPr/>
          <p:nvPr/>
        </p:nvSpPr>
        <p:spPr>
          <a:xfrm>
            <a:off x="675144" y="4724399"/>
            <a:ext cx="4506456" cy="2239371"/>
          </a:xfrm>
          <a:prstGeom prst="rect">
            <a:avLst/>
          </a:prstGeom>
          <a:solidFill>
            <a:schemeClr val="bg1">
              <a:lumMod val="6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en-US" sz="5400" b="1" spc="-20" dirty="0" smtClean="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Cảm</a:t>
            </a:r>
            <a:r>
              <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ơn</a:t>
            </a:r>
            <a:endPar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grpSp>
        <p:nvGrpSpPr>
          <p:cNvPr id="15" name="Group 14"/>
          <p:cNvGrpSpPr/>
          <p:nvPr/>
        </p:nvGrpSpPr>
        <p:grpSpPr>
          <a:xfrm>
            <a:off x="76200" y="2542160"/>
            <a:ext cx="3327030" cy="4371824"/>
            <a:chOff x="-2798010" y="2616804"/>
            <a:chExt cx="2238173" cy="4371824"/>
          </a:xfrm>
        </p:grpSpPr>
        <p:sp>
          <p:nvSpPr>
            <p:cNvPr id="16" name="Freeform 15"/>
            <p:cNvSpPr/>
            <p:nvPr/>
          </p:nvSpPr>
          <p:spPr>
            <a:xfrm>
              <a:off x="-2468880" y="3032760"/>
              <a:ext cx="1737360" cy="1935480"/>
            </a:xfrm>
            <a:custGeom>
              <a:avLst/>
              <a:gdLst>
                <a:gd name="connsiteX0" fmla="*/ 0 w 1737360"/>
                <a:gd name="connsiteY0" fmla="*/ 0 h 1935480"/>
                <a:gd name="connsiteX1" fmla="*/ 228600 w 1737360"/>
                <a:gd name="connsiteY1" fmla="*/ 1158240 h 1935480"/>
                <a:gd name="connsiteX2" fmla="*/ 701040 w 1737360"/>
                <a:gd name="connsiteY2" fmla="*/ 1524000 h 1935480"/>
                <a:gd name="connsiteX3" fmla="*/ 1432560 w 1737360"/>
                <a:gd name="connsiteY3" fmla="*/ 1935480 h 1935480"/>
                <a:gd name="connsiteX4" fmla="*/ 1737360 w 1737360"/>
                <a:gd name="connsiteY4" fmla="*/ 1844040 h 1935480"/>
                <a:gd name="connsiteX5" fmla="*/ 1706880 w 1737360"/>
                <a:gd name="connsiteY5" fmla="*/ 1676400 h 1935480"/>
                <a:gd name="connsiteX6" fmla="*/ 1706880 w 1737360"/>
                <a:gd name="connsiteY6" fmla="*/ 1234440 h 1935480"/>
                <a:gd name="connsiteX7" fmla="*/ 1493520 w 1737360"/>
                <a:gd name="connsiteY7" fmla="*/ 899160 h 1935480"/>
                <a:gd name="connsiteX8" fmla="*/ 1036320 w 1737360"/>
                <a:gd name="connsiteY8" fmla="*/ 701040 h 1935480"/>
                <a:gd name="connsiteX9" fmla="*/ 350520 w 1737360"/>
                <a:gd name="connsiteY9" fmla="*/ 259080 h 1935480"/>
                <a:gd name="connsiteX10" fmla="*/ 0 w 1737360"/>
                <a:gd name="connsiteY10" fmla="*/ 0 h 193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7360" h="1935480">
                  <a:moveTo>
                    <a:pt x="0" y="0"/>
                  </a:moveTo>
                  <a:lnTo>
                    <a:pt x="228600" y="1158240"/>
                  </a:lnTo>
                  <a:lnTo>
                    <a:pt x="701040" y="1524000"/>
                  </a:lnTo>
                  <a:lnTo>
                    <a:pt x="1432560" y="1935480"/>
                  </a:lnTo>
                  <a:lnTo>
                    <a:pt x="1737360" y="1844040"/>
                  </a:lnTo>
                  <a:lnTo>
                    <a:pt x="1706880" y="1676400"/>
                  </a:lnTo>
                  <a:lnTo>
                    <a:pt x="1706880" y="1234440"/>
                  </a:lnTo>
                  <a:lnTo>
                    <a:pt x="1493520" y="899160"/>
                  </a:lnTo>
                  <a:lnTo>
                    <a:pt x="1036320" y="701040"/>
                  </a:lnTo>
                  <a:lnTo>
                    <a:pt x="350520" y="259080"/>
                  </a:ln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grpSp>
          <p:nvGrpSpPr>
            <p:cNvPr id="17" name="Group 16"/>
            <p:cNvGrpSpPr/>
            <p:nvPr/>
          </p:nvGrpSpPr>
          <p:grpSpPr>
            <a:xfrm>
              <a:off x="-2798010" y="2616804"/>
              <a:ext cx="2238173" cy="4371824"/>
              <a:chOff x="100462" y="2616804"/>
              <a:chExt cx="2238173" cy="4371824"/>
            </a:xfrm>
          </p:grpSpPr>
          <p:grpSp>
            <p:nvGrpSpPr>
              <p:cNvPr id="18" name="Group 17"/>
              <p:cNvGrpSpPr/>
              <p:nvPr/>
            </p:nvGrpSpPr>
            <p:grpSpPr>
              <a:xfrm>
                <a:off x="100462" y="2616804"/>
                <a:ext cx="2238173" cy="3972506"/>
                <a:chOff x="-84753" y="2896722"/>
                <a:chExt cx="2238173" cy="3972506"/>
              </a:xfrm>
            </p:grpSpPr>
            <p:sp>
              <p:nvSpPr>
                <p:cNvPr id="20" name="Freeform 19"/>
                <p:cNvSpPr/>
                <p:nvPr/>
              </p:nvSpPr>
              <p:spPr>
                <a:xfrm>
                  <a:off x="196771" y="3252486"/>
                  <a:ext cx="114172" cy="1400537"/>
                </a:xfrm>
                <a:custGeom>
                  <a:avLst/>
                  <a:gdLst>
                    <a:gd name="connsiteX0" fmla="*/ 0 w 57873"/>
                    <a:gd name="connsiteY0" fmla="*/ 0 h 1400537"/>
                    <a:gd name="connsiteX1" fmla="*/ 57873 w 57873"/>
                    <a:gd name="connsiteY1" fmla="*/ 1400537 h 1400537"/>
                    <a:gd name="connsiteX2" fmla="*/ 57873 w 57873"/>
                    <a:gd name="connsiteY2" fmla="*/ 1400537 h 1400537"/>
                    <a:gd name="connsiteX3" fmla="*/ 46298 w 57873"/>
                    <a:gd name="connsiteY3" fmla="*/ 57873 h 1400537"/>
                    <a:gd name="connsiteX4" fmla="*/ 0 w 57873"/>
                    <a:gd name="connsiteY4" fmla="*/ 0 h 1400537"/>
                    <a:gd name="connsiteX0" fmla="*/ 0 w 83739"/>
                    <a:gd name="connsiteY0" fmla="*/ 0 h 1400537"/>
                    <a:gd name="connsiteX1" fmla="*/ 57873 w 83739"/>
                    <a:gd name="connsiteY1" fmla="*/ 1400537 h 1400537"/>
                    <a:gd name="connsiteX2" fmla="*/ 57873 w 83739"/>
                    <a:gd name="connsiteY2" fmla="*/ 1400537 h 1400537"/>
                    <a:gd name="connsiteX3" fmla="*/ 83646 w 83739"/>
                    <a:gd name="connsiteY3" fmla="*/ 1142730 h 1400537"/>
                    <a:gd name="connsiteX4" fmla="*/ 46298 w 83739"/>
                    <a:gd name="connsiteY4" fmla="*/ 57873 h 1400537"/>
                    <a:gd name="connsiteX5" fmla="*/ 0 w 83739"/>
                    <a:gd name="connsiteY5" fmla="*/ 0 h 1400537"/>
                    <a:gd name="connsiteX0" fmla="*/ 0 w 114172"/>
                    <a:gd name="connsiteY0" fmla="*/ 0 h 1400537"/>
                    <a:gd name="connsiteX1" fmla="*/ 57873 w 114172"/>
                    <a:gd name="connsiteY1" fmla="*/ 1400537 h 1400537"/>
                    <a:gd name="connsiteX2" fmla="*/ 57873 w 114172"/>
                    <a:gd name="connsiteY2" fmla="*/ 1400537 h 1400537"/>
                    <a:gd name="connsiteX3" fmla="*/ 114126 w 114172"/>
                    <a:gd name="connsiteY3" fmla="*/ 1136634 h 1400537"/>
                    <a:gd name="connsiteX4" fmla="*/ 46298 w 114172"/>
                    <a:gd name="connsiteY4" fmla="*/ 57873 h 1400537"/>
                    <a:gd name="connsiteX5" fmla="*/ 0 w 114172"/>
                    <a:gd name="connsiteY5" fmla="*/ 0 h 140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172" h="1400537">
                      <a:moveTo>
                        <a:pt x="0" y="0"/>
                      </a:moveTo>
                      <a:lnTo>
                        <a:pt x="57873" y="1400537"/>
                      </a:lnTo>
                      <a:lnTo>
                        <a:pt x="57873" y="1400537"/>
                      </a:lnTo>
                      <a:cubicBezTo>
                        <a:pt x="57089" y="1327089"/>
                        <a:pt x="116055" y="1360411"/>
                        <a:pt x="114126" y="1136634"/>
                      </a:cubicBezTo>
                      <a:cubicBezTo>
                        <a:pt x="112197" y="912857"/>
                        <a:pt x="55159" y="217848"/>
                        <a:pt x="46298" y="57873"/>
                      </a:cubicBez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pic>
              <p:nvPicPr>
                <p:cNvPr id="21" name="Picture 2"/>
                <p:cNvPicPr>
                  <a:picLocks noChangeAspect="1" noChangeArrowheads="1"/>
                </p:cNvPicPr>
                <p:nvPr/>
              </p:nvPicPr>
              <p:blipFill rotWithShape="1">
                <a:blip r:embed="rId6" cstate="email">
                  <a:clrChange>
                    <a:clrFrom>
                      <a:srgbClr val="FFFFFF"/>
                    </a:clrFrom>
                    <a:clrTo>
                      <a:srgbClr val="FFFFFF">
                        <a:alpha val="0"/>
                      </a:srgbClr>
                    </a:clrTo>
                  </a:clrChange>
                  <a:extLst>
                    <a:ext uri="{BEBA8EAE-BF5A-486C-A8C5-ECC9F3942E4B}">
                      <a14:imgProps xmlns:a14="http://schemas.microsoft.com/office/drawing/2010/main">
                        <a14:imgLayer r:embed="rId7">
                          <a14:imgEffect>
                            <a14:backgroundRemoval t="1966" b="96151" l="24898" r="76658">
                              <a14:foregroundMark x1="30139" y1="9337" x2="46274" y2="16216"/>
                              <a14:foregroundMark x1="46274" y1="17609" x2="54464" y2="23014"/>
                              <a14:foregroundMark x1="56921" y1="29894" x2="69533" y2="34316"/>
                              <a14:foregroundMark x1="69861" y1="35627" x2="69533" y2="63554"/>
                              <a14:foregroundMark x1="68223" y1="62735" x2="70352" y2="43325"/>
                              <a14:foregroundMark x1="71171" y1="38084" x2="71990" y2="51515"/>
                              <a14:foregroundMark x1="66830" y1="41360" x2="67649" y2="52334"/>
                              <a14:foregroundMark x1="68468" y1="43571" x2="48485" y2="34562"/>
                              <a14:foregroundMark x1="69533" y1="48239" x2="62408" y2="37592"/>
                              <a14:foregroundMark x1="63554" y1="38657" x2="66257" y2="47174"/>
                              <a14:foregroundMark x1="53153" y1="19492" x2="54464" y2="23014"/>
                              <a14:foregroundMark x1="27109" y1="8272" x2="29566" y2="50942"/>
                              <a14:foregroundMark x1="31777" y1="40868" x2="30631" y2="20066"/>
                              <a14:foregroundMark x1="28174" y1="8845" x2="29566" y2="42506"/>
                              <a14:foregroundMark x1="36691" y1="46847" x2="42424" y2="48485"/>
                              <a14:foregroundMark x1="45455" y1="56429" x2="46519" y2="60033"/>
                              <a14:foregroundMark x1="49877" y1="44144" x2="58886" y2="65766"/>
                              <a14:foregroundMark x1="44799" y1="56429" x2="44881" y2="52252"/>
                              <a14:foregroundMark x1="64046" y1="38903" x2="62326" y2="45127"/>
                              <a14:foregroundMark x1="65684" y1="38002" x2="63964" y2="43735"/>
                              <a14:foregroundMark x1="62981" y1="38084" x2="63554" y2="41687"/>
                              <a14:foregroundMark x1="64619" y1="37838" x2="62162" y2="40295"/>
                              <a14:foregroundMark x1="64373" y1="38084" x2="65192" y2="44554"/>
                              <a14:foregroundMark x1="62735" y1="38903" x2="66257" y2="41360"/>
                              <a14:foregroundMark x1="66011" y1="45373" x2="69124" y2="50696"/>
                              <a14:foregroundMark x1="67813" y1="44963" x2="69042" y2="50123"/>
                              <a14:foregroundMark x1="69042" y1="44554" x2="69533" y2="50041"/>
                              <a14:foregroundMark x1="69451" y1="44308" x2="69861" y2="50041"/>
                              <a14:foregroundMark x1="69861" y1="45946" x2="69943" y2="51843"/>
                              <a14:foregroundMark x1="69697" y1="45536" x2="69861" y2="51515"/>
                              <a14:foregroundMark x1="69861" y1="46192" x2="70516" y2="49877"/>
                              <a14:foregroundMark x1="71499" y1="51351" x2="66011" y2="47830"/>
                              <a14:foregroundMark x1="64865" y1="38657" x2="62408" y2="41360"/>
                              <a14:foregroundMark x1="61753" y1="38247" x2="64373" y2="41933"/>
                              <a14:foregroundMark x1="59951" y1="38411" x2="66011" y2="41278"/>
                              <a14:foregroundMark x1="65684" y1="37265" x2="63964" y2="41360"/>
                              <a14:foregroundMark x1="59541" y1="37428" x2="61179" y2="42506"/>
                              <a14:foregroundMark x1="61753" y1="38411" x2="64373" y2="43489"/>
                              <a14:foregroundMark x1="62735" y1="39230" x2="62981" y2="41933"/>
                              <a14:foregroundMark x1="61507" y1="37674" x2="62817" y2="43735"/>
                              <a14:foregroundMark x1="61998" y1="38084" x2="63145" y2="42097"/>
                              <a14:foregroundMark x1="61589" y1="38247" x2="63145" y2="42670"/>
                              <a14:foregroundMark x1="62408" y1="37428" x2="64046" y2="42916"/>
                              <a14:foregroundMark x1="62981" y1="37674" x2="65029" y2="43489"/>
                              <a14:foregroundMark x1="63145" y1="35790" x2="66093" y2="44144"/>
                              <a14:foregroundMark x1="64455" y1="37265" x2="66257" y2="45536"/>
                              <a14:foregroundMark x1="64373" y1="37838" x2="67240" y2="43079"/>
                              <a14:foregroundMark x1="62981" y1="38411" x2="62817" y2="43079"/>
                              <a14:foregroundMark x1="62817" y1="42097" x2="65192" y2="45536"/>
                              <a14:foregroundMark x1="28501" y1="26454" x2="29566" y2="42752"/>
                              <a14:foregroundMark x1="26863" y1="5815" x2="33170" y2="93939"/>
                              <a14:foregroundMark x1="27355" y1="4996" x2="27109" y2="8026"/>
                              <a14:foregroundMark x1="61916" y1="36773" x2="66749" y2="41769"/>
                              <a14:foregroundMark x1="65192" y1="34889" x2="67322" y2="46192"/>
                              <a14:foregroundMark x1="68468" y1="41032" x2="69206" y2="52334"/>
                              <a14:foregroundMark x1="70762" y1="46028" x2="70188" y2="51761"/>
                              <a14:foregroundMark x1="71335" y1="47174" x2="69042" y2="52170"/>
                              <a14:foregroundMark x1="71744" y1="51188" x2="65438" y2="48157"/>
                              <a14:foregroundMark x1="67158" y1="47748" x2="70188" y2="49877"/>
                              <a14:foregroundMark x1="71581" y1="52334" x2="62326" y2="36036"/>
                              <a14:foregroundMark x1="62572" y1="35299" x2="66339" y2="40049"/>
                              <a14:foregroundMark x1="64455" y1="35053" x2="65602" y2="41196"/>
                              <a14:foregroundMark x1="64619" y1="35872" x2="66175" y2="45045"/>
                              <a14:foregroundMark x1="62899" y1="38329" x2="65192" y2="44636"/>
                              <a14:foregroundMark x1="63145" y1="37183" x2="65029" y2="44308"/>
                              <a14:foregroundMark x1="62162" y1="37183" x2="67158" y2="46765"/>
                              <a14:foregroundMark x1="63309" y1="35463" x2="68059" y2="52334"/>
                              <a14:foregroundMark x1="65192" y1="40868" x2="70434" y2="50450"/>
                              <a14:foregroundMark x1="68059" y1="41769" x2="69451" y2="50205"/>
                              <a14:foregroundMark x1="67158" y1="41605" x2="68468" y2="52744"/>
                              <a14:foregroundMark x1="68468" y1="47174" x2="69861" y2="54218"/>
                              <a14:foregroundMark x1="68059" y1="44881" x2="69451" y2="53481"/>
                              <a14:foregroundMark x1="69206" y1="45618" x2="70434" y2="55201"/>
                              <a14:foregroundMark x1="68632" y1="45618" x2="70598" y2="54054"/>
                              <a14:foregroundMark x1="69861" y1="47748" x2="69861" y2="53317"/>
                              <a14:foregroundMark x1="69861" y1="46765" x2="69861" y2="51351"/>
                              <a14:foregroundMark x1="70598" y1="45618" x2="70598" y2="52170"/>
                              <a14:foregroundMark x1="70598" y1="48894" x2="71007" y2="53645"/>
                              <a14:foregroundMark x1="70434" y1="45455" x2="70434" y2="49304"/>
                              <a14:foregroundMark x1="70434" y1="46355" x2="70434" y2="54218"/>
                              <a14:foregroundMark x1="70434" y1="46929" x2="70598" y2="52170"/>
                              <a14:foregroundMark x1="70598" y1="47338" x2="70598" y2="53890"/>
                              <a14:foregroundMark x1="70188" y1="44472" x2="70188" y2="52170"/>
                              <a14:foregroundMark x1="70188" y1="43898" x2="70762" y2="52744"/>
                              <a14:foregroundMark x1="70434" y1="47748" x2="70762" y2="53071"/>
                              <a14:foregroundMark x1="69861" y1="43161" x2="70025" y2="50450"/>
                              <a14:foregroundMark x1="66175" y1="40459" x2="67486" y2="48321"/>
                              <a14:foregroundMark x1="65192" y1="35872" x2="67895" y2="47174"/>
                              <a14:foregroundMark x1="63882" y1="36036" x2="66585" y2="44308"/>
                              <a14:foregroundMark x1="64292" y1="38903" x2="65602" y2="45209"/>
                              <a14:foregroundMark x1="63882" y1="38739" x2="65766" y2="45209"/>
                              <a14:foregroundMark x1="64046" y1="39066" x2="65192" y2="44308"/>
                              <a14:foregroundMark x1="63882" y1="41032" x2="65029" y2="45618"/>
                              <a14:foregroundMark x1="64292" y1="41605" x2="65602" y2="46929"/>
                              <a14:foregroundMark x1="70188" y1="46765" x2="70025" y2="53972"/>
                              <a14:foregroundMark x1="70352" y1="45700" x2="70352" y2="51843"/>
                              <a14:foregroundMark x1="70352" y1="43980" x2="69861" y2="52007"/>
                              <a14:foregroundMark x1="69533" y1="44308" x2="69124" y2="52334"/>
                              <a14:foregroundMark x1="68305" y1="48321" x2="68305" y2="53645"/>
                              <a14:foregroundMark x1="67895" y1="46028" x2="67731" y2="50942"/>
                              <a14:foregroundMark x1="67568" y1="47502" x2="67568" y2="53071"/>
                              <a14:foregroundMark x1="66912" y1="47093" x2="66912" y2="53071"/>
                              <a14:foregroundMark x1="66912" y1="48894" x2="66912" y2="54136"/>
                              <a14:foregroundMark x1="66912" y1="45864" x2="67240" y2="53399"/>
                              <a14:foregroundMark x1="67404" y1="46355" x2="68141" y2="53972"/>
                              <a14:foregroundMark x1="68141" y1="47420" x2="69124" y2="54791"/>
                              <a14:foregroundMark x1="70025" y1="44308" x2="70188" y2="53071"/>
                              <a14:foregroundMark x1="71253" y1="43407" x2="71253" y2="50287"/>
                              <a14:foregroundMark x1="71253" y1="47256" x2="71253" y2="55528"/>
                              <a14:foregroundMark x1="71826" y1="45536" x2="71826" y2="52907"/>
                              <a14:foregroundMark x1="71826" y1="47093" x2="71826" y2="52580"/>
                              <a14:foregroundMark x1="71663" y1="45536" x2="71663" y2="52580"/>
                              <a14:foregroundMark x1="71663" y1="46028" x2="70925" y2="53563"/>
                              <a14:foregroundMark x1="70925" y1="46765" x2="70925" y2="52907"/>
                              <a14:foregroundMark x1="70925" y1="43898" x2="70598" y2="53235"/>
                              <a14:foregroundMark x1="70598" y1="48321" x2="70352" y2="53071"/>
                              <a14:foregroundMark x1="70188" y1="47256" x2="70352" y2="53972"/>
                              <a14:foregroundMark x1="70352" y1="46601" x2="70352" y2="54136"/>
                              <a14:foregroundMark x1="70352" y1="45700" x2="70352" y2="50614"/>
                              <a14:foregroundMark x1="70352" y1="47093" x2="70352" y2="53071"/>
                              <a14:foregroundMark x1="70352" y1="47502" x2="70188" y2="54300"/>
                              <a14:foregroundMark x1="69369" y1="46028" x2="69206" y2="50614"/>
                              <a14:foregroundMark x1="69206" y1="47666" x2="69206" y2="52416"/>
                              <a14:foregroundMark x1="69206" y1="44963" x2="69206" y2="49713"/>
                              <a14:foregroundMark x1="69206" y1="45536" x2="68960" y2="49959"/>
                              <a14:foregroundMark x1="68960" y1="45209" x2="68305" y2="53563"/>
                              <a14:foregroundMark x1="67731" y1="48731" x2="67731" y2="54464"/>
                              <a14:foregroundMark x1="66912" y1="47093" x2="66912" y2="52334"/>
                              <a14:foregroundMark x1="68059" y1="46192" x2="68468" y2="52334"/>
                              <a14:foregroundMark x1="69369" y1="48321" x2="69861" y2="52580"/>
                              <a14:foregroundMark x1="70598" y1="47256" x2="70925" y2="52907"/>
                              <a14:foregroundMark x1="70925" y1="49386" x2="71417" y2="55528"/>
                              <a14:foregroundMark x1="66667" y1="39885" x2="66667" y2="43079"/>
                              <a14:foregroundMark x1="63882" y1="36364" x2="63882" y2="44144"/>
                              <a14:foregroundMark x1="27518" y1="8108" x2="28583" y2="27518"/>
                              <a14:foregroundMark x1="27846" y1="9091" x2="27928" y2="15889"/>
                              <a14:foregroundMark x1="28256" y1="9091" x2="27928" y2="15233"/>
                              <a14:foregroundMark x1="27928" y1="9582" x2="27928" y2="15315"/>
                              <a14:foregroundMark x1="27518" y1="8518" x2="28583" y2="33743"/>
                              <a14:foregroundMark x1="28010" y1="9500" x2="28256" y2="33170"/>
                              <a14:foregroundMark x1="29238" y1="17199" x2="29238" y2="27027"/>
                              <a14:foregroundMark x1="28829" y1="20147" x2="28665" y2="29484"/>
                              <a14:foregroundMark x1="28665" y1="18509" x2="28665" y2="29975"/>
                              <a14:foregroundMark x1="28419" y1="18591" x2="28337" y2="29730"/>
                              <a14:foregroundMark x1="28256" y1="16462" x2="28256" y2="25471"/>
                              <a14:foregroundMark x1="27437" y1="9173" x2="27437" y2="20147"/>
                              <a14:foregroundMark x1="28010" y1="9337" x2="28337" y2="26454"/>
                              <a14:foregroundMark x1="28665" y1="8681" x2="28665" y2="17690"/>
                              <a14:foregroundMark x1="27928" y1="9582" x2="27928" y2="16871"/>
                              <a14:foregroundMark x1="27928" y1="10074" x2="27928" y2="16380"/>
                              <a14:foregroundMark x1="27928" y1="9910" x2="28092" y2="16953"/>
                              <a14:foregroundMark x1="27518" y1="10319" x2="28993" y2="23260"/>
                              <a14:foregroundMark x1="27764" y1="16462" x2="28092" y2="24652"/>
                              <a14:foregroundMark x1="27928" y1="18755" x2="27928" y2="22113"/>
                              <a14:foregroundMark x1="27682" y1="19165" x2="28010" y2="23915"/>
                              <a14:foregroundMark x1="29238" y1="36773" x2="28911" y2="43571"/>
                              <a14:foregroundMark x1="28829" y1="37183" x2="28829" y2="41769"/>
                              <a14:foregroundMark x1="28501" y1="36691" x2="28665" y2="40704"/>
                              <a14:foregroundMark x1="28665" y1="34562" x2="29566" y2="42015"/>
                              <a14:foregroundMark x1="29566" y1="33415" x2="30221" y2="41114"/>
                              <a14:foregroundMark x1="30221" y1="32187" x2="30631" y2="40459"/>
                              <a14:foregroundMark x1="30631" y1="26699" x2="30631" y2="33989"/>
                              <a14:foregroundMark x1="29484" y1="26699" x2="29484" y2="34808"/>
                              <a14:foregroundMark x1="28993" y1="24980" x2="29075" y2="33088"/>
                              <a14:foregroundMark x1="28501" y1="23833" x2="28501" y2="32596"/>
                              <a14:foregroundMark x1="28501" y1="23260" x2="29075" y2="33661"/>
                              <a14:foregroundMark x1="28419" y1="22932" x2="28419" y2="29975"/>
                              <a14:foregroundMark x1="28419" y1="21048" x2="28665" y2="31695"/>
                              <a14:foregroundMark x1="27928" y1="24161" x2="28419" y2="33907"/>
                              <a14:foregroundMark x1="28419" y1="24324" x2="30303" y2="36937"/>
                              <a14:backgroundMark x1="26044" y1="32596" x2="27764" y2="70844"/>
                              <a14:backgroundMark x1="33661" y1="54300" x2="36118" y2="74283"/>
                              <a14:backgroundMark x1="30958" y1="4423" x2="55610" y2="12940"/>
                              <a14:backgroundMark x1="51515" y1="11548" x2="67322" y2="26044"/>
                              <a14:backgroundMark x1="61916" y1="27191" x2="71744" y2="26618"/>
                              <a14:backgroundMark x1="69533" y1="6388" x2="71744" y2="19247"/>
                              <a14:backgroundMark x1="75020" y1="32924" x2="74201" y2="94267"/>
                              <a14:backgroundMark x1="70925" y1="92056" x2="38575" y2="91237"/>
                              <a14:backgroundMark x1="32023" y1="94758" x2="26044" y2="7699"/>
                              <a14:backgroundMark x1="31450" y1="53972" x2="34480" y2="93694"/>
                              <a14:backgroundMark x1="38575" y1="94758" x2="59132" y2="95086"/>
                              <a14:backgroundMark x1="37265" y1="58067" x2="45209" y2="80835"/>
                              <a14:backgroundMark x1="43243" y1="71007" x2="67649" y2="81081"/>
                              <a14:backgroundMark x1="70106" y1="73464" x2="40213" y2="84685"/>
                            </a14:backgroundRemoval>
                          </a14:imgEffect>
                        </a14:imgLayer>
                      </a14:imgProps>
                    </a:ext>
                    <a:ext uri="{28A0092B-C50C-407E-A947-70E740481C1C}">
                      <a14:useLocalDpi xmlns:a14="http://schemas.microsoft.com/office/drawing/2010/main"/>
                    </a:ext>
                  </a:extLst>
                </a:blip>
                <a:srcRect l="20048" r="23612"/>
                <a:stretch/>
              </p:blipFill>
              <p:spPr bwMode="auto">
                <a:xfrm>
                  <a:off x="-84753" y="2896722"/>
                  <a:ext cx="2238173" cy="3972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9" name="Picture 3"/>
              <p:cNvPicPr>
                <a:picLocks noChangeAspect="1" noChangeArrowheads="1"/>
              </p:cNvPicPr>
              <p:nvPr/>
            </p:nvPicPr>
            <p:blipFill rotWithShape="1">
              <a:blip r:embed="rId8" cstate="email">
                <a:clrChange>
                  <a:clrFrom>
                    <a:srgbClr val="CBC9CC"/>
                  </a:clrFrom>
                  <a:clrTo>
                    <a:srgbClr val="CBC9CC">
                      <a:alpha val="0"/>
                    </a:srgbClr>
                  </a:clrTo>
                </a:clrChange>
                <a:extLst>
                  <a:ext uri="{BEBA8EAE-BF5A-486C-A8C5-ECC9F3942E4B}">
                    <a14:imgProps xmlns:a14="http://schemas.microsoft.com/office/drawing/2010/main">
                      <a14:imgLayer r:embed="rId9">
                        <a14:imgEffect>
                          <a14:backgroundRemoval t="2439" b="97073" l="9016" r="67213"/>
                        </a14:imgEffect>
                      </a14:imgLayer>
                    </a14:imgProps>
                  </a:ext>
                  <a:ext uri="{28A0092B-C50C-407E-A947-70E740481C1C}">
                    <a14:useLocalDpi xmlns:a14="http://schemas.microsoft.com/office/drawing/2010/main"/>
                  </a:ext>
                </a:extLst>
              </a:blip>
              <a:srcRect/>
              <a:stretch/>
            </p:blipFill>
            <p:spPr bwMode="auto">
              <a:xfrm>
                <a:off x="100462" y="5057191"/>
                <a:ext cx="1150930" cy="193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Tree>
    <p:extLst>
      <p:ext uri="{BB962C8B-B14F-4D97-AF65-F5344CB8AC3E}">
        <p14:creationId xmlns:p14="http://schemas.microsoft.com/office/powerpoint/2010/main" val="44555460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6"/>
          <p:cNvSpPr>
            <a:spLocks noGrp="1"/>
          </p:cNvSpPr>
          <p:nvPr>
            <p:ph idx="1"/>
          </p:nvPr>
        </p:nvSpPr>
        <p:spPr>
          <a:xfrm>
            <a:off x="152400" y="1066800"/>
            <a:ext cx="8610600" cy="5059363"/>
          </a:xfrm>
        </p:spPr>
        <p:txBody>
          <a:bodyPr/>
          <a:lstStyle/>
          <a:p>
            <a:pPr>
              <a:lnSpc>
                <a:spcPct val="150000"/>
              </a:lnSpc>
              <a:buFontTx/>
              <a:buBlip>
                <a:blip r:embed="rId2"/>
              </a:buBlip>
            </a:pPr>
            <a:r>
              <a:rPr lang="en-US" sz="2400">
                <a:solidFill>
                  <a:srgbClr val="953735"/>
                </a:solidFill>
                <a:latin typeface="Tahoma" charset="0"/>
                <a:cs typeface="Tahoma" charset="0"/>
              </a:rPr>
              <a:t>Có thể chia thành 4 nhóm lệnh SQL:</a:t>
            </a:r>
          </a:p>
          <a:p>
            <a:pPr lvl="1">
              <a:lnSpc>
                <a:spcPct val="150000"/>
              </a:lnSpc>
              <a:buFontTx/>
              <a:buBlip>
                <a:blip r:embed="rId3"/>
              </a:buBlip>
            </a:pPr>
            <a:r>
              <a:rPr lang="en-US" sz="2000">
                <a:solidFill>
                  <a:srgbClr val="0000FF"/>
                </a:solidFill>
                <a:latin typeface="Tahoma" charset="0"/>
                <a:cs typeface="Tahoma" charset="0"/>
              </a:rPr>
              <a:t>Nhóm truy vấn dữ liệu (DQL)</a:t>
            </a:r>
            <a:r>
              <a:rPr lang="en-US" sz="2000">
                <a:latin typeface="Tahoma" charset="0"/>
                <a:cs typeface="Tahoma" charset="0"/>
              </a:rPr>
              <a:t>: gồm các lệnh truy vấn lựa chọn (Select) để lấy thông tin nhưng không làm thay đổi dữ liệu trong các bảng</a:t>
            </a:r>
          </a:p>
          <a:p>
            <a:pPr lvl="1">
              <a:lnSpc>
                <a:spcPct val="150000"/>
              </a:lnSpc>
              <a:buFontTx/>
              <a:buBlip>
                <a:blip r:embed="rId3"/>
              </a:buBlip>
            </a:pPr>
            <a:r>
              <a:rPr lang="en-US" sz="2000">
                <a:solidFill>
                  <a:srgbClr val="0000FF"/>
                </a:solidFill>
                <a:latin typeface="Tahoma" charset="0"/>
                <a:cs typeface="Tahoma" charset="0"/>
              </a:rPr>
              <a:t>Nhóm định nghĩa dữ liệu (DDL)</a:t>
            </a:r>
            <a:r>
              <a:rPr lang="en-US" sz="2000">
                <a:latin typeface="Tahoma" charset="0"/>
                <a:cs typeface="Tahoma" charset="0"/>
              </a:rPr>
              <a:t>: Gồm các lệnh tạo, thay đổi các bảng dữ liệu(Create, Drop, Alter, …)</a:t>
            </a:r>
          </a:p>
          <a:p>
            <a:pPr lvl="1">
              <a:lnSpc>
                <a:spcPct val="150000"/>
              </a:lnSpc>
              <a:buFontTx/>
              <a:buBlip>
                <a:blip r:embed="rId3"/>
              </a:buBlip>
            </a:pPr>
            <a:r>
              <a:rPr lang="en-US" sz="2000">
                <a:solidFill>
                  <a:srgbClr val="0000FF"/>
                </a:solidFill>
                <a:latin typeface="Tahoma" charset="0"/>
                <a:cs typeface="Tahoma" charset="0"/>
              </a:rPr>
              <a:t>Nhóm thao tác dữ liệu (DML)</a:t>
            </a:r>
            <a:r>
              <a:rPr lang="en-US" sz="2000">
                <a:latin typeface="Tahoma" charset="0"/>
                <a:cs typeface="Tahoma" charset="0"/>
              </a:rPr>
              <a:t>: Gồm các lệnh làm thay đổi dữ liệu (Insert, Delete, Update,…) lưu trong các bảng</a:t>
            </a:r>
          </a:p>
          <a:p>
            <a:pPr lvl="1">
              <a:lnSpc>
                <a:spcPct val="150000"/>
              </a:lnSpc>
              <a:buFontTx/>
              <a:buBlip>
                <a:blip r:embed="rId3"/>
              </a:buBlip>
            </a:pPr>
            <a:r>
              <a:rPr lang="en-US" sz="2000">
                <a:solidFill>
                  <a:srgbClr val="0000FF"/>
                </a:solidFill>
                <a:latin typeface="Tahoma" charset="0"/>
                <a:cs typeface="Tahoma" charset="0"/>
              </a:rPr>
              <a:t>Nhóm điều khiển dữ liệu (DCL)</a:t>
            </a:r>
            <a:r>
              <a:rPr lang="en-US" sz="2000">
                <a:latin typeface="Tahoma" charset="0"/>
                <a:cs typeface="Tahoma" charset="0"/>
              </a:rPr>
              <a:t>: Gồm các lệnh quản lý quyền truy nhập vào dữ liệu và các bảng (Grant, Revoke, …)</a:t>
            </a:r>
          </a:p>
        </p:txBody>
      </p:sp>
      <p:sp>
        <p:nvSpPr>
          <p:cNvPr id="12291" name="Title 5"/>
          <p:cNvSpPr>
            <a:spLocks noGrp="1"/>
          </p:cNvSpPr>
          <p:nvPr>
            <p:ph type="title"/>
          </p:nvPr>
        </p:nvSpPr>
        <p:spPr/>
        <p:txBody>
          <a:bodyPr/>
          <a:lstStyle/>
          <a:p>
            <a:r>
              <a:rPr lang="en-US">
                <a:latin typeface="Tahoma" charset="0"/>
                <a:cs typeface="Tahoma" charset="0"/>
              </a:rPr>
              <a:t>Ngôn ngữ SQL</a:t>
            </a:r>
          </a:p>
        </p:txBody>
      </p:sp>
      <p:sp>
        <p:nvSpPr>
          <p:cNvPr id="4" name="Footer Placeholder 3"/>
          <p:cNvSpPr>
            <a:spLocks noGrp="1"/>
          </p:cNvSpPr>
          <p:nvPr>
            <p:ph type="ftr" sz="quarter"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3 - Ngôn ngữ truy vấn có cấu trúc (SQL)</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16438BB-FD47-D645-AC3B-106E06082ECD}" type="slidenum">
              <a:rPr lang="en-US">
                <a:solidFill>
                  <a:srgbClr val="898989"/>
                </a:solidFill>
                <a:latin typeface="Tahoma" charset="0"/>
                <a:cs typeface="Tahoma" charset="0"/>
              </a:rPr>
              <a:pPr eaLnBrk="1" hangingPunct="1"/>
              <a:t>4</a:t>
            </a:fld>
            <a:endParaRPr lang="en-US">
              <a:solidFill>
                <a:srgbClr val="898989"/>
              </a:solidFill>
              <a:latin typeface="Tahoma" charset="0"/>
              <a:cs typeface="Tahoma" charset="0"/>
            </a:endParaRPr>
          </a:p>
        </p:txBody>
      </p:sp>
    </p:spTree>
    <p:extLst>
      <p:ext uri="{BB962C8B-B14F-4D97-AF65-F5344CB8AC3E}">
        <p14:creationId xmlns:p14="http://schemas.microsoft.com/office/powerpoint/2010/main" val="81109054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
          <p:cNvSpPr>
            <a:spLocks noGrp="1"/>
          </p:cNvSpPr>
          <p:nvPr>
            <p:ph idx="1"/>
          </p:nvPr>
        </p:nvSpPr>
        <p:spPr>
          <a:xfrm>
            <a:off x="381000" y="1371600"/>
            <a:ext cx="8305800" cy="4754563"/>
          </a:xfrm>
        </p:spPr>
        <p:txBody>
          <a:bodyPr/>
          <a:lstStyle/>
          <a:p>
            <a:pPr>
              <a:lnSpc>
                <a:spcPct val="150000"/>
              </a:lnSpc>
              <a:buFontTx/>
              <a:buBlip>
                <a:blip r:embed="rId2"/>
              </a:buBlip>
            </a:pPr>
            <a:r>
              <a:rPr lang="en-US" sz="2400">
                <a:solidFill>
                  <a:srgbClr val="953735"/>
                </a:solidFill>
                <a:latin typeface="Tahoma" charset="0"/>
                <a:cs typeface="Tahoma" charset="0"/>
              </a:rPr>
              <a:t>SQL không phân biệt chữ hoa, chữ thường.</a:t>
            </a:r>
            <a:endParaRPr lang="en-US" sz="2000">
              <a:solidFill>
                <a:srgbClr val="953735"/>
              </a:solidFill>
              <a:latin typeface="Tahoma" charset="0"/>
              <a:cs typeface="Tahoma" charset="0"/>
            </a:endParaRPr>
          </a:p>
          <a:p>
            <a:pPr lvl="1">
              <a:lnSpc>
                <a:spcPct val="150000"/>
              </a:lnSpc>
              <a:buFontTx/>
              <a:buBlip>
                <a:blip r:embed="rId3"/>
              </a:buBlip>
            </a:pPr>
            <a:r>
              <a:rPr lang="en-US" sz="2000">
                <a:latin typeface="Tahoma" charset="0"/>
                <a:cs typeface="Tahoma" charset="0"/>
              </a:rPr>
              <a:t>Ví dụ </a:t>
            </a:r>
            <a:r>
              <a:rPr lang="en-US" sz="2000" b="1">
                <a:latin typeface="Tahoma" charset="0"/>
                <a:cs typeface="Tahoma" charset="0"/>
              </a:rPr>
              <a:t>Create</a:t>
            </a:r>
            <a:r>
              <a:rPr lang="en-US" sz="2000">
                <a:latin typeface="Tahoma" charset="0"/>
                <a:cs typeface="Tahoma" charset="0"/>
              </a:rPr>
              <a:t> hay </a:t>
            </a:r>
            <a:r>
              <a:rPr lang="en-US" sz="2000" b="1">
                <a:latin typeface="Tahoma" charset="0"/>
                <a:cs typeface="Tahoma" charset="0"/>
              </a:rPr>
              <a:t>CREATE</a:t>
            </a:r>
            <a:r>
              <a:rPr lang="en-US" sz="2000">
                <a:latin typeface="Tahoma" charset="0"/>
                <a:cs typeface="Tahoma" charset="0"/>
              </a:rPr>
              <a:t> được hiểu như nhau</a:t>
            </a:r>
          </a:p>
          <a:p>
            <a:pPr>
              <a:buFontTx/>
              <a:buBlip>
                <a:blip r:embed="rId2"/>
              </a:buBlip>
            </a:pPr>
            <a:endParaRPr lang="en-US">
              <a:solidFill>
                <a:srgbClr val="953735"/>
              </a:solidFill>
              <a:latin typeface="Tahoma" charset="0"/>
              <a:cs typeface="Tahoma" charset="0"/>
            </a:endParaRPr>
          </a:p>
        </p:txBody>
      </p:sp>
      <p:sp>
        <p:nvSpPr>
          <p:cNvPr id="14339" name="Title 2"/>
          <p:cNvSpPr>
            <a:spLocks noGrp="1"/>
          </p:cNvSpPr>
          <p:nvPr>
            <p:ph type="title"/>
          </p:nvPr>
        </p:nvSpPr>
        <p:spPr/>
        <p:txBody>
          <a:bodyPr/>
          <a:lstStyle/>
          <a:p>
            <a:r>
              <a:rPr lang="en-US">
                <a:latin typeface="Tahoma" charset="0"/>
                <a:cs typeface="Tahoma" charset="0"/>
              </a:rPr>
              <a:t>Một số lưu ý về câu lệnh SQL</a:t>
            </a:r>
          </a:p>
        </p:txBody>
      </p:sp>
      <p:sp>
        <p:nvSpPr>
          <p:cNvPr id="4" name="Footer Placeholder 3"/>
          <p:cNvSpPr>
            <a:spLocks noGrp="1"/>
          </p:cNvSpPr>
          <p:nvPr>
            <p:ph type="ftr" sz="quarter"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898989"/>
                </a:solidFill>
                <a:latin typeface="Tahoma" charset="0"/>
                <a:cs typeface="Tahoma" charset="0"/>
              </a:rPr>
              <a:t>Slide 3 - Ngôn ngữ truy vấn có cấu trúc (SQL)</a:t>
            </a:r>
          </a:p>
        </p:txBody>
      </p:sp>
      <p:sp>
        <p:nvSpPr>
          <p:cNvPr id="5" name="Slide Number Placeholder 4"/>
          <p:cNvSpPr>
            <a:spLocks noGrp="1"/>
          </p:cNvSpPr>
          <p:nvPr>
            <p:ph type="sldNum" sz="quarter" idx="11"/>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F2C246E-8CC3-6C4D-B3B1-7898BBE38CA5}" type="slidenum">
              <a:rPr lang="en-US">
                <a:solidFill>
                  <a:srgbClr val="898989"/>
                </a:solidFill>
                <a:latin typeface="Tahoma" charset="0"/>
                <a:cs typeface="Tahoma" charset="0"/>
              </a:rPr>
              <a:pPr eaLnBrk="1" hangingPunct="1"/>
              <a:t>5</a:t>
            </a:fld>
            <a:endParaRPr lang="en-US">
              <a:solidFill>
                <a:srgbClr val="898989"/>
              </a:solidFill>
              <a:latin typeface="Tahoma" charset="0"/>
              <a:cs typeface="Tahoma" charset="0"/>
            </a:endParaRPr>
          </a:p>
        </p:txBody>
      </p:sp>
    </p:spTree>
    <p:extLst>
      <p:ext uri="{BB962C8B-B14F-4D97-AF65-F5344CB8AC3E}">
        <p14:creationId xmlns:p14="http://schemas.microsoft.com/office/powerpoint/2010/main" val="30036468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LÊNH SQL TRONG ACCESS</a:t>
            </a:r>
          </a:p>
        </p:txBody>
      </p:sp>
      <p:sp>
        <p:nvSpPr>
          <p:cNvPr id="3" name="Content Placeholder 2"/>
          <p:cNvSpPr>
            <a:spLocks noGrp="1"/>
          </p:cNvSpPr>
          <p:nvPr>
            <p:ph idx="1"/>
          </p:nvPr>
        </p:nvSpPr>
        <p:spPr/>
        <p:txBody>
          <a:bodyPr/>
          <a:lstStyle/>
          <a:p>
            <a:r>
              <a:rPr lang="en-US"/>
              <a:t>Để viết câu lệnh truy vấn SQL trong Access:</a:t>
            </a:r>
          </a:p>
          <a:p>
            <a:pPr lvl="1"/>
            <a:r>
              <a:rPr lang="en-US"/>
              <a:t>Chọn menu “CREATE” -&gt; Query Design -&gt; SQL View</a:t>
            </a:r>
          </a:p>
        </p:txBody>
      </p:sp>
      <p:pic>
        <p:nvPicPr>
          <p:cNvPr id="4" name="Picture 3" descr="hinh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286000"/>
            <a:ext cx="5599740" cy="1608834"/>
          </a:xfrm>
          <a:prstGeom prst="rect">
            <a:avLst/>
          </a:prstGeom>
        </p:spPr>
      </p:pic>
      <p:pic>
        <p:nvPicPr>
          <p:cNvPr id="5" name="Picture 4" descr="hinh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4343400"/>
            <a:ext cx="5238751" cy="2133600"/>
          </a:xfrm>
          <a:prstGeom prst="rect">
            <a:avLst/>
          </a:prstGeom>
        </p:spPr>
      </p:pic>
    </p:spTree>
    <p:extLst>
      <p:ext uri="{BB962C8B-B14F-4D97-AF65-F5344CB8AC3E}">
        <p14:creationId xmlns:p14="http://schemas.microsoft.com/office/powerpoint/2010/main" val="43617528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Kiểu dữ liệu</a:t>
            </a:r>
          </a:p>
        </p:txBody>
      </p:sp>
      <p:sp>
        <p:nvSpPr>
          <p:cNvPr id="3" name="Content Placeholder 2"/>
          <p:cNvSpPr>
            <a:spLocks noGrp="1"/>
          </p:cNvSpPr>
          <p:nvPr>
            <p:ph idx="1"/>
          </p:nvPr>
        </p:nvSpPr>
        <p:spPr/>
        <p:txBody>
          <a:bodyPr>
            <a:normAutofit/>
          </a:bodyPr>
          <a:lstStyle/>
          <a:p>
            <a:r>
              <a:rPr lang="en-US"/>
              <a:t>Các bảng trong CSDL đều được tạo thành từ các cột (trường).</a:t>
            </a:r>
          </a:p>
          <a:p>
            <a:r>
              <a:rPr lang="en-US"/>
              <a:t>Các thuộc tính của các cột mô tả đặc điểm và hành vi dữ liệu được đưa vào cột đó</a:t>
            </a:r>
          </a:p>
          <a:p>
            <a:r>
              <a:rPr lang="en-US"/>
              <a:t>Kiểu dữ liệu là thuộc tính quan trọng nhất vì nó xác định loại dữ liệu mà cột có thể lưu trữ</a:t>
            </a:r>
          </a:p>
          <a:p>
            <a:r>
              <a:rPr lang="en-US"/>
              <a:t>Chỉ nên sử dụng kiểu và kích cỡ của cột mà bạn thực sự muốn sử dụng; </a:t>
            </a:r>
          </a:p>
          <a:p>
            <a:r>
              <a:rPr lang="en-US"/>
              <a:t>Ví dụ: đừng định nghĩa một cột với độ rộng là 10 ký tự nếu bạn chỉ sử dụng 2 ký tự. </a:t>
            </a:r>
          </a:p>
        </p:txBody>
      </p:sp>
    </p:spTree>
    <p:extLst>
      <p:ext uri="{BB962C8B-B14F-4D97-AF65-F5344CB8AC3E}">
        <p14:creationId xmlns:p14="http://schemas.microsoft.com/office/powerpoint/2010/main" val="396200454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loại kiểu dữ liệu</a:t>
            </a:r>
          </a:p>
        </p:txBody>
      </p:sp>
      <p:sp>
        <p:nvSpPr>
          <p:cNvPr id="3" name="Content Placeholder 2"/>
          <p:cNvSpPr>
            <a:spLocks noGrp="1"/>
          </p:cNvSpPr>
          <p:nvPr>
            <p:ph idx="1"/>
          </p:nvPr>
        </p:nvSpPr>
        <p:spPr/>
        <p:txBody>
          <a:bodyPr/>
          <a:lstStyle/>
          <a:p>
            <a:r>
              <a:rPr lang="en-US"/>
              <a:t>Kiểu chuỗi</a:t>
            </a:r>
          </a:p>
          <a:p>
            <a:r>
              <a:rPr lang="en-US"/>
              <a:t>Kiểu số</a:t>
            </a:r>
          </a:p>
          <a:p>
            <a:r>
              <a:rPr lang="en-US"/>
              <a:t>Kiểu ngày và giờ</a:t>
            </a:r>
          </a:p>
          <a:p>
            <a:r>
              <a:rPr lang="en-US"/>
              <a:t>Kiểu bit</a:t>
            </a:r>
          </a:p>
          <a:p>
            <a:r>
              <a:rPr lang="en-US"/>
              <a:t>Kiểu tham chiếu</a:t>
            </a:r>
          </a:p>
          <a:p>
            <a:r>
              <a:rPr lang="en-US"/>
              <a:t>Kiểu đối tượng</a:t>
            </a:r>
          </a:p>
        </p:txBody>
      </p:sp>
    </p:spTree>
    <p:extLst>
      <p:ext uri="{BB962C8B-B14F-4D97-AF65-F5344CB8AC3E}">
        <p14:creationId xmlns:p14="http://schemas.microsoft.com/office/powerpoint/2010/main" val="417447800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kiểu dữ liệu trong access</a:t>
            </a:r>
          </a:p>
        </p:txBody>
      </p:sp>
      <p:sp>
        <p:nvSpPr>
          <p:cNvPr id="3" name="Content Placeholder 2"/>
          <p:cNvSpPr>
            <a:spLocks noGrp="1"/>
          </p:cNvSpPr>
          <p:nvPr>
            <p:ph idx="1"/>
          </p:nvPr>
        </p:nvSpPr>
        <p:spPr/>
        <p:txBody>
          <a:bodyPr/>
          <a:lstStyle/>
          <a:p>
            <a:endParaRPr lang="en-US"/>
          </a:p>
        </p:txBody>
      </p:sp>
      <p:pic>
        <p:nvPicPr>
          <p:cNvPr id="4" name="Picture 3" descr="hinh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066800"/>
            <a:ext cx="6096000" cy="4572000"/>
          </a:xfrm>
          <a:prstGeom prst="rect">
            <a:avLst/>
          </a:prstGeom>
        </p:spPr>
      </p:pic>
    </p:spTree>
    <p:extLst>
      <p:ext uri="{BB962C8B-B14F-4D97-AF65-F5344CB8AC3E}">
        <p14:creationId xmlns:p14="http://schemas.microsoft.com/office/powerpoint/2010/main" val="261042220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ags/tag2.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8151</TotalTime>
  <Words>1343</Words>
  <Application>Microsoft Macintosh PowerPoint</Application>
  <PresentationFormat>On-screen Show (4:3)</PresentationFormat>
  <Paragraphs>193</Paragraphs>
  <Slides>30</Slides>
  <Notes>5</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Custom Design</vt:lpstr>
      <vt:lpstr>Cơ sở dữ liệu</vt:lpstr>
      <vt:lpstr>Mục tiêu</vt:lpstr>
      <vt:lpstr>ngôn ngữ sql</vt:lpstr>
      <vt:lpstr>Ngôn ngữ SQL</vt:lpstr>
      <vt:lpstr>Một số lưu ý về câu lệnh SQL</vt:lpstr>
      <vt:lpstr>CÂU LÊNH SQL TRONG ACCESS</vt:lpstr>
      <vt:lpstr>Kiểu dữ liệu</vt:lpstr>
      <vt:lpstr>CÁC loại kiểu dữ liệu</vt:lpstr>
      <vt:lpstr>Các kiểu dữ liệu trong access</vt:lpstr>
      <vt:lpstr>Các kiểu dữ liệu trong my sql</vt:lpstr>
      <vt:lpstr>PowerPoint Presentation</vt:lpstr>
      <vt:lpstr>Ngôn ngữ định nghĩa dữ liệu</vt:lpstr>
      <vt:lpstr>Nguyên tắc khi đặt tên</vt:lpstr>
      <vt:lpstr>Tạo cơ sở dữ liệu</vt:lpstr>
      <vt:lpstr>Lệnh CREATE TABLE</vt:lpstr>
      <vt:lpstr>Ví dụ lệnh CREATE TABLE</vt:lpstr>
      <vt:lpstr>CÂU HỎI</vt:lpstr>
      <vt:lpstr>Cơ sở dữ liệu</vt:lpstr>
      <vt:lpstr>Lệnh ALTER TABLE</vt:lpstr>
      <vt:lpstr>Lệnh ALTER TABLE</vt:lpstr>
      <vt:lpstr>THÊM RÀNG BUỘC VÀO BẢNG </vt:lpstr>
      <vt:lpstr>Ví dụ</vt:lpstr>
      <vt:lpstr>Ví dụ</vt:lpstr>
      <vt:lpstr>Câu hỏi</vt:lpstr>
      <vt:lpstr>Lệnh ALTER TABLE</vt:lpstr>
      <vt:lpstr>Lệnh DROP</vt:lpstr>
      <vt:lpstr>Ngôn ngữ ddl</vt:lpstr>
      <vt:lpstr>Tổng kết</vt:lpstr>
      <vt:lpstr>Tổng kết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Huyen tt</cp:lastModifiedBy>
  <cp:revision>1446</cp:revision>
  <dcterms:created xsi:type="dcterms:W3CDTF">2013-04-23T08:05:33Z</dcterms:created>
  <dcterms:modified xsi:type="dcterms:W3CDTF">2017-08-15T02:47:09Z</dcterms:modified>
</cp:coreProperties>
</file>