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637" r:id="rId3"/>
    <p:sldId id="648" r:id="rId4"/>
    <p:sldId id="649" r:id="rId5"/>
    <p:sldId id="650" r:id="rId6"/>
    <p:sldId id="652" r:id="rId7"/>
    <p:sldId id="653" r:id="rId8"/>
    <p:sldId id="654" r:id="rId9"/>
    <p:sldId id="646" r:id="rId10"/>
    <p:sldId id="647" r:id="rId11"/>
    <p:sldId id="655" r:id="rId12"/>
    <p:sldId id="656" r:id="rId13"/>
    <p:sldId id="657" r:id="rId14"/>
    <p:sldId id="658" r:id="rId15"/>
    <p:sldId id="660" r:id="rId16"/>
    <p:sldId id="659" r:id="rId17"/>
    <p:sldId id="671" r:id="rId18"/>
    <p:sldId id="662" r:id="rId19"/>
    <p:sldId id="664" r:id="rId20"/>
    <p:sldId id="665" r:id="rId21"/>
    <p:sldId id="672" r:id="rId22"/>
    <p:sldId id="666" r:id="rId23"/>
    <p:sldId id="667" r:id="rId24"/>
    <p:sldId id="673" r:id="rId25"/>
    <p:sldId id="668" r:id="rId26"/>
    <p:sldId id="669" r:id="rId27"/>
    <p:sldId id="486" r:id="rId28"/>
    <p:sldId id="670" r:id="rId29"/>
    <p:sldId id="62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76" autoAdjust="0"/>
  </p:normalViewPr>
  <p:slideViewPr>
    <p:cSldViewPr>
      <p:cViewPr>
        <p:scale>
          <a:sx n="78" d="100"/>
          <a:sy n="78" d="100"/>
        </p:scale>
        <p:origin x="-136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CSDL này có trong phần tài nguyên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Giáo viên có thể thao tác trực tiếp trên Access hoặc MySQL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AF5636-2EAF-AF46-A27B-EFF954C31C61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có thể giới thiệu thêm cho sinh viên TOP đi với WITH 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giải thích rõ cho sinh viên thứ tự các mệnh đề trong câu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microsoft.com/office/2007/relationships/hdphoto" Target="../media/hdphoto4.wdp"/><Relationship Id="rId8" Type="http://schemas.openxmlformats.org/officeDocument/2006/relationships/image" Target="../media/image23.png"/><Relationship Id="rId9" Type="http://schemas.microsoft.com/office/2007/relationships/hdphoto" Target="../media/hdphoto5.wdp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gif"/><Relationship Id="rId6" Type="http://schemas.openxmlformats.org/officeDocument/2006/relationships/image" Target="../media/image14.gif"/><Relationship Id="rId7" Type="http://schemas.openxmlformats.org/officeDocument/2006/relationships/image" Target="../media/image15.gif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5: NGÔN NGỮ TRUY VẤN SQL – TRUY VẤN DỮ LIỆU TRÊN MỘT BẢNG</a:t>
            </a:r>
          </a:p>
          <a:p>
            <a:r>
              <a:rPr lang="en-US"/>
              <a:t>Phần 1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Mệnh đề AS giúp thay đổi tên cột hiểm thị trong tập kết quả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sz="2400"/>
              <a:t>SELECT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Column1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 </a:t>
            </a:r>
            <a:r>
              <a:rPr lang="en-US" sz="2400">
                <a:latin typeface="Tahoma" charset="0"/>
                <a:cs typeface="Tahoma" charset="0"/>
              </a:rPr>
              <a:t> ‘</a:t>
            </a:r>
            <a:r>
              <a:rPr lang="en-US" sz="2400">
                <a:solidFill>
                  <a:srgbClr val="008000"/>
                </a:solidFill>
                <a:latin typeface="Tahoma" charset="0"/>
                <a:cs typeface="Tahoma" charset="0"/>
              </a:rPr>
              <a:t>alias</a:t>
            </a:r>
            <a:r>
              <a:rPr lang="en-US" sz="2400">
                <a:latin typeface="Tahoma" charset="0"/>
                <a:cs typeface="Tahoma" charset="0"/>
              </a:rPr>
              <a:t>’, … from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/>
          </a:p>
          <a:p>
            <a:r>
              <a:rPr lang="en-US"/>
              <a:t> Ví dụ: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 SELECT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HO_NV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</a:t>
            </a:r>
            <a:r>
              <a:rPr lang="en-US" sz="2400"/>
              <a:t> 'Ho Nhan Vien',</a:t>
            </a:r>
          </a:p>
          <a:p>
            <a:pPr marL="0" indent="0">
              <a:buNone/>
            </a:pPr>
            <a:r>
              <a:rPr lang="en-US" sz="2400"/>
              <a:t>                   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TEN_NV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</a:t>
            </a:r>
            <a:r>
              <a:rPr lang="en-US" sz="2400"/>
              <a:t> 'Ten Nhan Vien',</a:t>
            </a:r>
          </a:p>
          <a:p>
            <a:pPr marL="0" indent="0">
              <a:buNone/>
            </a:pPr>
            <a:r>
              <a:rPr lang="en-US" sz="2400"/>
              <a:t>                   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LUONG</a:t>
            </a:r>
            <a:r>
              <a:rPr lang="en-US" sz="2400"/>
              <a:t> from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NHAN_VIEN </a:t>
            </a:r>
            <a:r>
              <a:rPr lang="en-US" sz="2400"/>
              <a:t>;</a:t>
            </a:r>
            <a:endParaRPr lang="en-US"/>
          </a:p>
        </p:txBody>
      </p:sp>
      <p:pic>
        <p:nvPicPr>
          <p:cNvPr id="4" name="Picture 3" descr="hinh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56653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trong mệnh đề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danh sách các cột, chúng ta có thể chứa các biểu thức trong mệnh đề Select</a:t>
            </a:r>
          </a:p>
          <a:p>
            <a:r>
              <a:rPr lang="en-US"/>
              <a:t>Ví dụ: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SELECT  </a:t>
            </a:r>
            <a:r>
              <a:rPr lang="en-US" sz="2400">
                <a:solidFill>
                  <a:srgbClr val="008000"/>
                </a:solidFill>
              </a:rPr>
              <a:t>HO_NV </a:t>
            </a:r>
            <a:r>
              <a:rPr lang="en-US" sz="2400"/>
              <a:t>+ '   '+</a:t>
            </a:r>
            <a:r>
              <a:rPr lang="en-US" sz="2400">
                <a:solidFill>
                  <a:srgbClr val="008000"/>
                </a:solidFill>
              </a:rPr>
              <a:t>TEN_NV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'</a:t>
            </a:r>
            <a:r>
              <a:rPr lang="en-US" sz="2400">
                <a:solidFill>
                  <a:srgbClr val="008000"/>
                </a:solidFill>
              </a:rPr>
              <a:t>HO va TEN</a:t>
            </a:r>
            <a:r>
              <a:rPr lang="en-US" sz="2400"/>
              <a:t>'  FROM  							</a:t>
            </a:r>
            <a:r>
              <a:rPr lang="en-US" sz="2400">
                <a:solidFill>
                  <a:srgbClr val="008000"/>
                </a:solidFill>
              </a:rPr>
              <a:t>NHAN_VIEN</a:t>
            </a:r>
            <a:r>
              <a:rPr lang="en-US" sz="2400"/>
              <a:t> ;</a:t>
            </a:r>
          </a:p>
        </p:txBody>
      </p:sp>
      <p:pic>
        <p:nvPicPr>
          <p:cNvPr id="4" name="Picture 3" descr="hinh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86200"/>
            <a:ext cx="2362200" cy="24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Loại bỏ các hàng trùng nhau trong tập kết quả</a:t>
            </a:r>
          </a:p>
          <a:p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/>
              <a:t>     </a:t>
            </a:r>
          </a:p>
          <a:p>
            <a:pPr marL="0" indent="0">
              <a:buNone/>
            </a:pPr>
            <a:r>
              <a:rPr lang="en-US"/>
              <a:t>      SELECT distinct HO_NV from NHAN_VIEN ;</a:t>
            </a:r>
          </a:p>
        </p:txBody>
      </p:sp>
      <p:pic>
        <p:nvPicPr>
          <p:cNvPr id="4" name="Picture 3" descr="hinh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43935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Mệnh đề TOP dùng để hiển thị N hàng hoặc N% hàng đầu tiên trong bảng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Hiển thị 5 hàng đầu tiên trong bảng nhân viên</a:t>
            </a:r>
          </a:p>
          <a:p>
            <a:pPr marL="457200" lvl="1" indent="0">
              <a:buNone/>
            </a:pPr>
            <a:r>
              <a:rPr lang="en-US"/>
              <a:t>       SELECT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* 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lvl="1"/>
            <a:r>
              <a:rPr lang="en-US"/>
              <a:t>Hiển thị 10% hàng đầu tiên trong bảng nhân viên</a:t>
            </a:r>
          </a:p>
          <a:p>
            <a:pPr marL="457200" lvl="1" indent="0">
              <a:buNone/>
            </a:pPr>
            <a:r>
              <a:rPr lang="en-US"/>
              <a:t>       SELECT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PERCENT * 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Giúp loại bỏ các hàng không thoã mãn điều kiện trong tập kết quả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Cú pháp: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Một số toán tử (Operator) sử dụng trong biểu thức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>
                <a:latin typeface="Tahoma" charset="0"/>
                <a:cs typeface="Tahoma" charset="0"/>
              </a:rPr>
              <a:t>Toán tử so sánh : &gt; , &lt; , &gt;= , &lt;= , &lt;&gt;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>
                <a:latin typeface="Tahoma" charset="0"/>
                <a:cs typeface="Tahoma" charset="0"/>
              </a:rPr>
              <a:t>Toán tử logic : AND, OR, NOT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>
                <a:latin typeface="Tahoma" charset="0"/>
                <a:cs typeface="Tahoma" charset="0"/>
              </a:rPr>
              <a:t>So sánh xâu dùng toán tử LIKE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BETWEEN … AND 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IN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dùng toán tử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96555"/>
              </p:ext>
            </p:extLst>
          </p:nvPr>
        </p:nvGraphicFramePr>
        <p:xfrm>
          <a:off x="685800" y="1371600"/>
          <a:ext cx="8077200" cy="4519994"/>
        </p:xfrm>
        <a:graphic>
          <a:graphicData uri="http://schemas.openxmlformats.org/drawingml/2006/table">
            <a:tbl>
              <a:tblPr/>
              <a:tblGrid>
                <a:gridCol w="1143000"/>
                <a:gridCol w="3581400"/>
                <a:gridCol w="3352800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Kí tự đại diện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Mô tả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Example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NHAN_VIEN WHERE HO_NV like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_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một chuỗi kí tự có độ dài bất kì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WHERE TEN_NV LIKE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 đơn được kiệt kê trong khoảng.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WHERE TTEN_NV LIKE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[HT]%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[^]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 đơn không được kiệt kê trong khoảng.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WHERE TTEN_NV LIKE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^[HT]%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họ, tên nhân viên có lương trên 800$</a:t>
            </a:r>
          </a:p>
          <a:p>
            <a:r>
              <a:rPr lang="en-US"/>
              <a:t>Hiển thị họ, tên nhân viên có lương nằm trong khoảng 800$ đến 1000$</a:t>
            </a:r>
          </a:p>
          <a:p>
            <a:r>
              <a:rPr lang="en-US"/>
              <a:t>Hiển thị tất cả các thông tin dự án có ngày bắt đầu từ ngày 01/01/2017</a:t>
            </a:r>
          </a:p>
          <a:p>
            <a:r>
              <a:rPr lang="en-US"/>
              <a:t>Hiển thị thông tin của các phòng ban có chứa chuỗi ‘Sản xuất’</a:t>
            </a:r>
          </a:p>
          <a:p>
            <a:r>
              <a:rPr lang="en-US"/>
              <a:t>Hiển thị thông tin họ, tên, lương của nhân viên có lương thấp hơn 800$ và mã phòng ban là ‘PB002’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5: NGÔN NGỮ TRUY VẤN SQL – TRUY VẤN DỮ LIỆU TRÊN MỘT BẢNG</a:t>
            </a:r>
          </a:p>
          <a:p>
            <a:r>
              <a:rPr lang="en-US"/>
              <a:t>Phần 2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3390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  <a:cs typeface="Tahoma" charset="0"/>
              </a:rPr>
              <a:t>Một số hàm nhóm như: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Tìm Max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solidFill>
                  <a:srgbClr val="92D050"/>
                </a:solidFill>
                <a:latin typeface="Tahoma" charset="0"/>
                <a:cs typeface="Tahoma" charset="0"/>
              </a:rPr>
              <a:t> </a:t>
            </a:r>
            <a:r>
              <a:rPr lang="en-US" sz="2000">
                <a:latin typeface="Tahoma" charset="0"/>
                <a:cs typeface="Tahoma" charset="0"/>
              </a:rPr>
              <a:t>- Tìm giá trị lớn nhất trong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Min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solidFill>
                  <a:srgbClr val="92D050"/>
                </a:solidFill>
                <a:latin typeface="Tahoma" charset="0"/>
                <a:cs typeface="Tahoma" charset="0"/>
              </a:rPr>
              <a:t> </a:t>
            </a:r>
            <a:r>
              <a:rPr lang="en-US" sz="2000">
                <a:latin typeface="Tahoma" charset="0"/>
                <a:cs typeface="Tahoma" charset="0"/>
              </a:rPr>
              <a:t>- Tìm giá trị nhỏ nhất trong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Avg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latin typeface="Tahoma" charset="0"/>
                <a:cs typeface="Tahoma" charset="0"/>
              </a:rPr>
              <a:t> - Tìm giá trị trung bình của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Count – Hàm đếm số bộ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2800">
                <a:latin typeface="Tahoma" charset="0"/>
                <a:cs typeface="Tahoma" charset="0"/>
              </a:rPr>
              <a:t>Các hàm tổng hợp (Aggregate Functions)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631D50-914C-154A-951E-264D7C6CD1BF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mức lương cao nhất trong bảng nhân viên</a:t>
            </a:r>
          </a:p>
          <a:p>
            <a:r>
              <a:rPr lang="en-US"/>
              <a:t>Hiển thị mức lương trung bình của các nhân viên thuộc mã phòng ‘PB001’</a:t>
            </a:r>
          </a:p>
          <a:p>
            <a:r>
              <a:rPr lang="en-US"/>
              <a:t>Hiển thị số lượng dự án có ngày kết thúc trước ngày 31/12/2016</a:t>
            </a:r>
          </a:p>
        </p:txBody>
      </p:sp>
    </p:spTree>
    <p:extLst>
      <p:ext uri="{BB962C8B-B14F-4D97-AF65-F5344CB8AC3E}">
        <p14:creationId xmlns:p14="http://schemas.microsoft.com/office/powerpoint/2010/main" val="2379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257800"/>
          </a:xfrm>
        </p:spPr>
        <p:txBody>
          <a:bodyPr>
            <a:normAutofit/>
          </a:bodyPr>
          <a:lstStyle/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Tìm hiểu câu lệnh truy vấn Select trên một bảng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Làm quen với các mệnh đề where, toán tử điều kiện trong SQL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Mệnh đề GROUP BY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Làm quen với mệnh đề ORDER BY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Mệnh đề GROUP BY cho phép nhóm các hàng dữ liệu có giá trị giống nhau thành một nhóm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Các tính toán (thường sử dụng các hàm tổng hợp ) sẽ được tính trên mỗi nhóm.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Ví dụ: Đếm số lương nhân viên trong mỗi phòng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SELECT COUNT(</a:t>
            </a:r>
            <a:r>
              <a:rPr lang="en-US">
                <a:solidFill>
                  <a:srgbClr val="008000"/>
                </a:solidFill>
              </a:rPr>
              <a:t>*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’SO LUONG',  </a:t>
            </a:r>
            <a:r>
              <a:rPr lang="en-US">
                <a:solidFill>
                  <a:srgbClr val="008000"/>
                </a:solidFill>
              </a:rPr>
              <a:t>PHG</a:t>
            </a:r>
            <a:r>
              <a:rPr lang="en-US"/>
              <a:t> as 'MA PHONG BAN'    from </a:t>
            </a:r>
            <a:r>
              <a:rPr lang="en-US">
                <a:solidFill>
                  <a:srgbClr val="008000"/>
                </a:solidFill>
              </a:rPr>
              <a:t>NHAN_VIEN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GROUP BY   </a:t>
            </a:r>
            <a:r>
              <a:rPr lang="en-US"/>
              <a:t>PHG</a:t>
            </a:r>
            <a:endParaRPr lang="en-US">
              <a:solidFill>
                <a:srgbClr val="953735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Mệnh đề HAVING đi kèm với GROUP BY giúp loại bỏ các nhóm không thoã mãn điều kiện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Ví dụ:</a:t>
            </a:r>
          </a:p>
          <a:p>
            <a:pPr marL="0" indent="0"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LUONG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'Luong cao nhat ',  </a:t>
            </a:r>
            <a:r>
              <a:rPr lang="en-US">
                <a:solidFill>
                  <a:srgbClr val="008000"/>
                </a:solidFill>
              </a:rPr>
              <a:t>PHG</a:t>
            </a:r>
            <a:r>
              <a:rPr lang="en-US"/>
              <a:t> as 'MA PHONG BAN'    from </a:t>
            </a:r>
            <a:r>
              <a:rPr lang="en-US">
                <a:solidFill>
                  <a:srgbClr val="008000"/>
                </a:solidFill>
              </a:rPr>
              <a:t>NHAN_VIEN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GROUP BY   </a:t>
            </a:r>
            <a:r>
              <a:rPr lang="en-US"/>
              <a:t>PHG HAVING </a:t>
            </a:r>
            <a:r>
              <a:rPr lang="en-US">
                <a:solidFill>
                  <a:srgbClr val="FF0000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LUONG</a:t>
            </a:r>
            <a:r>
              <a:rPr lang="en-US"/>
              <a:t>) &gt;1000  ;</a:t>
            </a:r>
          </a:p>
        </p:txBody>
      </p:sp>
    </p:spTree>
    <p:extLst>
      <p:ext uri="{BB962C8B-B14F-4D97-AF65-F5344CB8AC3E}">
        <p14:creationId xmlns:p14="http://schemas.microsoft.com/office/powerpoint/2010/main" val="40685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Tính lương trung bình của từng Phòng Ban</a:t>
            </a:r>
          </a:p>
          <a:p>
            <a:r>
              <a:rPr lang="en-US"/>
              <a:t> Đếm số lượng nhân viên của từng Phòng</a:t>
            </a:r>
          </a:p>
          <a:p>
            <a:r>
              <a:rPr lang="en-US"/>
              <a:t>Tính tổng lương công ty phải trả cho mỗi phòng ban, chỉ hiển thị nhóm nào có tổng &gt;10000$</a:t>
            </a:r>
          </a:p>
          <a:p>
            <a:r>
              <a:rPr lang="en-US"/>
              <a:t>Tính tổng lương công ty phải trả cho mỗi phòng ban, chỉ nhóm hàng nào có cột lương &gt;700$, chỉ hiển thị nhóm nào có tổng &gt;10000$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Cho phép sắp xếp kết quả truy vấn theo cột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Cú pháp: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Column(s)  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ORDER BY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Column(s) [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asc|desc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] </a:t>
            </a: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Có thể sắp xếp kết quả theo chiều: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Tăng dần (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asc)</a:t>
            </a:r>
            <a:r>
              <a:rPr lang="en-US" sz="2000">
                <a:latin typeface="Tahoma" charset="0"/>
                <a:cs typeface="Tahoma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Giảm dần (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desc)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danh sách nhân viên theo thứ tự tăng dần của mã nhân viên: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Hiển thị danh sách nhân viên theo thứ tự giảm dần của mã nhân viên: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97988"/>
              </p:ext>
            </p:extLst>
          </p:nvPr>
        </p:nvGraphicFramePr>
        <p:xfrm>
          <a:off x="1219200" y="2286000"/>
          <a:ext cx="624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762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SELECT * from NHAN_VIEN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ORDER BY     </a:t>
                      </a:r>
                      <a:r>
                        <a:rPr lang="en-US" sz="2400"/>
                        <a:t>ID_NhanVien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0144"/>
              </p:ext>
            </p:extLst>
          </p:nvPr>
        </p:nvGraphicFramePr>
        <p:xfrm>
          <a:off x="1295400" y="4724400"/>
          <a:ext cx="624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762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SELECT * from NHAN_VIEN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ORDER BY     </a:t>
                      </a:r>
                      <a:r>
                        <a:rPr lang="en-US" sz="2400"/>
                        <a:t>ID_NhanVien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DESC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3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danh sách các nhân viên có trong bảng NHAN_VIEN theo thứ tự tăng dần của trường TEN_NV</a:t>
            </a:r>
          </a:p>
          <a:p>
            <a:r>
              <a:rPr lang="en-US"/>
              <a:t>Hiển thị tên dự án, ngày bắt đầu, ngày kết thúc của bảng DUAN theo thứ giảm dần của trường ngày kết thúc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Viết câu truy vấn hiển thị mã phòng ban (PHG) và lương trung bình tương ứng từng phòng, chỉ lấy các hàng có mức lương trên 500$, chỉ hiển thị các phòng có lương trung bình &gt;700$ và sắp xếp theo thứ tự giảm dần theo cột PHG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r>
              <a:rPr lang="en-US" dirty="0"/>
              <a:t>Ngôn ngữ truy vấn SQL được sử dụng để thao tác với hệ quản trị cơ sở dữ liệu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Phân loại ngôn ngữ SQL: DML, DDL, DCL và DQL</a:t>
            </a:r>
          </a:p>
          <a:p>
            <a:r>
              <a:rPr lang="en-US" dirty="0"/>
              <a:t>Ngôn ngữ truy vấn dữ liệu là </a:t>
            </a:r>
            <a:r>
              <a:rPr lang="en-US">
                <a:latin typeface="Tahoma" charset="0"/>
                <a:cs typeface="Tahoma" charset="0"/>
              </a:rPr>
              <a:t>các lệnh cho phép truy vấn dữ liệu mà không làm thay đổi dữ liệu hoặc các đối tượng trong CSDL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mệnh đề trong câu truy vấn:</a:t>
            </a:r>
          </a:p>
          <a:p>
            <a:pPr lvl="1"/>
            <a:r>
              <a:rPr lang="en-US"/>
              <a:t>SELECT</a:t>
            </a:r>
          </a:p>
          <a:p>
            <a:pPr lvl="1"/>
            <a:r>
              <a:rPr lang="en-US"/>
              <a:t>TOP</a:t>
            </a:r>
          </a:p>
          <a:p>
            <a:pPr lvl="1"/>
            <a:r>
              <a:rPr lang="en-US"/>
              <a:t>DISTINCT</a:t>
            </a:r>
          </a:p>
          <a:p>
            <a:pPr lvl="1"/>
            <a:r>
              <a:rPr lang="en-US"/>
              <a:t>FROM</a:t>
            </a:r>
          </a:p>
          <a:p>
            <a:pPr lvl="1"/>
            <a:r>
              <a:rPr lang="en-US"/>
              <a:t>WHERE</a:t>
            </a:r>
          </a:p>
          <a:p>
            <a:pPr lvl="1"/>
            <a:r>
              <a:rPr lang="en-US"/>
              <a:t>GROUP BY</a:t>
            </a:r>
          </a:p>
          <a:p>
            <a:pPr lvl="1"/>
            <a:r>
              <a:rPr lang="en-US"/>
              <a:t>HAVING</a:t>
            </a:r>
          </a:p>
          <a:p>
            <a:pPr lvl="1"/>
            <a:r>
              <a:rPr lang="en-US"/>
              <a:t>ORDER BY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PHần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vi-VN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7636D7-4DF5-8744-87AF-9AA4F2E04726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3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623929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Ngôn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ngữ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truy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vấn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dữ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liệu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+mn-ea"/>
            </a:endParaRPr>
          </a:p>
          <a:p>
            <a:pPr algn="ctr">
              <a:defRPr/>
            </a:pPr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(DQL-Data Query Language)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  <a:latin typeface="Tahoma" charset="0"/>
                <a:cs typeface="Tahoma" charset="0"/>
              </a:rPr>
              <a:t>Bao gồm các lệnh cho phép truy vấn dữ liệu mà không làm thay đổi dữ liệu hoặc các đối tượng trong CSDL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</a:t>
            </a:r>
            <a:r>
              <a:rPr lang="en-US" sz="2400">
                <a:latin typeface="Tahoma" charset="0"/>
                <a:cs typeface="Tahoma" charset="0"/>
              </a:rPr>
              <a:t>Là các truy vấn bắt đầu bằng từ khóa </a:t>
            </a:r>
            <a:r>
              <a:rPr lang="en-US" sz="2400" i="1">
                <a:latin typeface="Tahoma" charset="0"/>
                <a:cs typeface="Tahoma" charset="0"/>
              </a:rPr>
              <a:t>SELECT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400">
                <a:latin typeface="Tahoma" charset="0"/>
                <a:cs typeface="Tahoma" charset="0"/>
              </a:rPr>
              <a:t> Trả về một bộ các thuộc tính hoặc một tập hợp các bộ thuộc tính</a:t>
            </a:r>
            <a:endParaRPr lang="en-US" sz="2000"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endParaRPr lang="en-US" sz="2000">
              <a:latin typeface="Tahoma" charset="0"/>
              <a:cs typeface="Tahoma" charset="0"/>
            </a:endParaRP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truy vấn dữ liệu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A6FE0C-7E07-8B45-8F0D-285FE00FEF53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4038600" cy="483076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Cú pháp: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TableName, Views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 ORDER BY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[</a:t>
            </a:r>
            <a:r>
              <a:rPr lang="en-US" sz="1800">
                <a:solidFill>
                  <a:srgbClr val="7030A0"/>
                </a:solidFill>
                <a:latin typeface="Tahoma" charset="0"/>
                <a:cs typeface="Tahoma" charset="0"/>
              </a:rPr>
              <a:t>asc|desc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]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 GROUP BY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Row(s)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]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sz="1800"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latin typeface="Tahoma" charset="0"/>
                <a:cs typeface="Tahoma" charset="0"/>
              </a:rPr>
              <a:t>(Các mệnh đề trong cặp dấu 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[] </a:t>
            </a:r>
            <a:r>
              <a:rPr lang="en-US" sz="1800">
                <a:latin typeface="Tahoma" charset="0"/>
                <a:cs typeface="Tahoma" charset="0"/>
              </a:rPr>
              <a:t>không bắt buộc)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buFontTx/>
              <a:buNone/>
            </a:pPr>
            <a:endParaRPr lang="en-US" sz="2000">
              <a:solidFill>
                <a:srgbClr val="953735"/>
              </a:solidFill>
              <a:latin typeface="Tahoma" charset="0"/>
              <a:cs typeface="Tahoma" charset="0"/>
            </a:endParaRPr>
          </a:p>
          <a:p>
            <a:pPr lvl="1">
              <a:buFontTx/>
              <a:buNone/>
            </a:pP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Cú pháp câu lệnh SELECT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4D5DE8-9851-9F4B-922B-8D4B8C75E641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14800" y="1066800"/>
            <a:ext cx="487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DISTINCT </a:t>
            </a:r>
            <a:r>
              <a:rPr lang="en-US">
                <a:latin typeface="Tahoma" charset="0"/>
                <a:cs typeface="Tahoma" charset="0"/>
              </a:rPr>
              <a:t>có thể là các giá trị: 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All: </a:t>
            </a:r>
            <a:r>
              <a:rPr lang="en-US" sz="1400">
                <a:ea typeface="ＭＳ Ｐゴシック" charset="0"/>
              </a:rPr>
              <a:t>trả về mọi bản ghi tìm thấy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Distinct: </a:t>
            </a:r>
            <a:r>
              <a:rPr lang="en-US" sz="1400">
                <a:ea typeface="ＭＳ Ｐゴシック" charset="0"/>
              </a:rPr>
              <a:t>trả về các bản ghi không trùng lặp nhau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Top: </a:t>
            </a:r>
            <a:r>
              <a:rPr lang="en-US" sz="1400">
                <a:ea typeface="ＭＳ Ｐゴシック" charset="0"/>
              </a:rPr>
              <a:t>trả về n (hay %) bản ghi tìm thấy từ trên xuống</a:t>
            </a:r>
            <a:endParaRPr lang="en-US" sz="1400">
              <a:latin typeface="Tahoma" charset="0"/>
              <a:ea typeface="ＭＳ Ｐゴシック" charset="0"/>
              <a:cs typeface="Tahoma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WHERE </a:t>
            </a:r>
            <a:r>
              <a:rPr lang="en-US">
                <a:latin typeface="Tahoma" charset="0"/>
                <a:cs typeface="Tahoma" charset="0"/>
              </a:rPr>
              <a:t>cho phép truy vấn lựa chọn theo hàng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ORDER BY</a:t>
            </a:r>
            <a:r>
              <a:rPr lang="en-US">
                <a:latin typeface="Tahoma" charset="0"/>
                <a:cs typeface="Tahoma" charset="0"/>
              </a:rPr>
              <a:t> cho phép sắp xếp dữ liệu theo cột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GROUP BY </a:t>
            </a:r>
            <a:r>
              <a:rPr lang="en-US">
                <a:latin typeface="Tahoma" charset="0"/>
                <a:cs typeface="Tahoma" charset="0"/>
              </a:rPr>
              <a:t>cho phép nhóm dữ liệu theo hàng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>
              <a:latin typeface="Tahoma" charset="0"/>
              <a:ea typeface="ＭＳ Ｐゴシック" charset="0"/>
              <a:cs typeface="Tahoma" charset="0"/>
            </a:endParaRPr>
          </a:p>
          <a:p>
            <a:pPr lvl="1">
              <a:spcBef>
                <a:spcPct val="20000"/>
              </a:spcBef>
            </a:pPr>
            <a:endParaRPr lang="en-US" sz="2000">
              <a:solidFill>
                <a:srgbClr val="CC0066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Sử dụng cơ sở dữ liệu quản lý nhân viên trong dự án (đã giới thiệu ở bài 2)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/>
              <a:t>Giới thiệu môn học Cơ sở dữ liệu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A7EA03-7BE7-314B-A4B2-34B872C377D6}" type="slidenum">
              <a:rPr lang="en-US"/>
              <a:pPr/>
              <a:t>6</a:t>
            </a:fld>
            <a:endParaRPr lang="en-US"/>
          </a:p>
        </p:txBody>
      </p:sp>
      <p:pic>
        <p:nvPicPr>
          <p:cNvPr id="8" name="Picture 7" descr="HINH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6282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latin typeface="Tahoma" charset="0"/>
                <a:cs typeface="Tahoma" charset="0"/>
              </a:rPr>
              <a:t>Truy vấn lựa chọn tất cả các hàng và cột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		SELECT * FROM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</a:p>
          <a:p>
            <a:pPr lvl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latin typeface="Tahoma" charset="0"/>
                <a:cs typeface="Tahoma" charset="0"/>
              </a:rPr>
              <a:t>Truy vấn lựa chọn một số cột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		SELECT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Column1, Column2 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… FROM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 </a:t>
            </a:r>
            <a:endParaRPr lang="en-US" sz="24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en-US" sz="2400">
              <a:solidFill>
                <a:srgbClr val="CC0066"/>
              </a:solidFill>
              <a:latin typeface="Tahoma" charset="0"/>
              <a:cs typeface="Tahoma" charset="0"/>
            </a:endParaRP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Câu lệnh SELECT đơn giản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173D2-4CA9-B641-8774-DD5E74EDF196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Truy vấn lựa chọn tất cả các cột của bảng NHAN_VIEN</a:t>
            </a:r>
          </a:p>
          <a:p>
            <a:pPr marL="0" indent="0">
              <a:buNone/>
            </a:pPr>
            <a:endParaRPr lang="en-US" sz="2400">
              <a:solidFill>
                <a:srgbClr val="0000FF"/>
              </a:solidFill>
              <a:latin typeface="Tahoma" charset="0"/>
              <a:cs typeface="Tahoma" charset="0"/>
            </a:endParaRP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AF4E8-DAAE-2348-A126-01F4B8B4BFEC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0" y="1676400"/>
            <a:ext cx="327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* from NHAN_VIEN ;</a:t>
            </a:r>
          </a:p>
        </p:txBody>
      </p:sp>
      <p:pic>
        <p:nvPicPr>
          <p:cNvPr id="3" name="Picture 2" descr="hinh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020050" cy="947738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3505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32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ＭＳ Ｐゴシック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Truy vấn lựa chọn cột họ, tên và lương của bảng NHAN_VIEN</a:t>
            </a:r>
          </a:p>
          <a:p>
            <a:pPr marL="0" indent="0">
              <a:buFontTx/>
              <a:buNone/>
            </a:pPr>
            <a:endParaRPr lang="en-US" sz="2400">
              <a:solidFill>
                <a:srgbClr val="0000FF"/>
              </a:solidFill>
              <a:latin typeface="Tahoma" charset="0"/>
              <a:cs typeface="Tahom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4191000"/>
            <a:ext cx="604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HO_NV, TEN_NV, LUONG   from NHAN_VIEN ;</a:t>
            </a:r>
          </a:p>
        </p:txBody>
      </p:sp>
      <p:pic>
        <p:nvPicPr>
          <p:cNvPr id="6" name="Picture 5" descr="hinh1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24400"/>
            <a:ext cx="2809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câu truy vấn hiển thị tất cả các thông tin các phòng ban trong công ty</a:t>
            </a:r>
          </a:p>
          <a:p>
            <a:r>
              <a:rPr lang="en-US"/>
              <a:t>Viết câu truy vấn hiển thị thông tin các cột: tên dự án, ngày bắt đầu và ngày kết thúc dự án trong bảng DU_AN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8086</TotalTime>
  <Words>1633</Words>
  <Application>Microsoft Macintosh PowerPoint</Application>
  <PresentationFormat>On-screen Show (4:3)</PresentationFormat>
  <Paragraphs>205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Custom Design</vt:lpstr>
      <vt:lpstr>CƠ SỞ DỮ LIỆU</vt:lpstr>
      <vt:lpstr>Mục tiêu</vt:lpstr>
      <vt:lpstr>PHần 1</vt:lpstr>
      <vt:lpstr>Ngôn ngữ truy vấn dữ liệu</vt:lpstr>
      <vt:lpstr>Cú pháp câu lệnh SELECT</vt:lpstr>
      <vt:lpstr>CASE STUDY</vt:lpstr>
      <vt:lpstr>Câu lệnh SELECT đơn giản</vt:lpstr>
      <vt:lpstr>Ví dụ</vt:lpstr>
      <vt:lpstr>Câu hỏi</vt:lpstr>
      <vt:lpstr>Mệnh đề as</vt:lpstr>
      <vt:lpstr>Biểu thức trong mệnh đề select</vt:lpstr>
      <vt:lpstr>Mệnh đề distinct</vt:lpstr>
      <vt:lpstr>Mệnh đề TOP</vt:lpstr>
      <vt:lpstr>Mệnh đề where</vt:lpstr>
      <vt:lpstr>So sánh dùng toán tử like</vt:lpstr>
      <vt:lpstr>Câu hỏi</vt:lpstr>
      <vt:lpstr>CƠ SỞ DỮ LIỆU</vt:lpstr>
      <vt:lpstr>Các hàm tổng hợp (Aggregate Functions)</vt:lpstr>
      <vt:lpstr>Câu hỏi</vt:lpstr>
      <vt:lpstr>Mệnh đề group by</vt:lpstr>
      <vt:lpstr>Mệnh đề having</vt:lpstr>
      <vt:lpstr>Câu hỏi</vt:lpstr>
      <vt:lpstr>Mệnh đề order by</vt:lpstr>
      <vt:lpstr>Ví dụ</vt:lpstr>
      <vt:lpstr>Câu hỏi</vt:lpstr>
      <vt:lpstr>CÂU HỎI TỔNG HỢP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Huyen tt</cp:lastModifiedBy>
  <cp:revision>1456</cp:revision>
  <dcterms:created xsi:type="dcterms:W3CDTF">2013-04-23T08:05:33Z</dcterms:created>
  <dcterms:modified xsi:type="dcterms:W3CDTF">2017-08-15T03:11:34Z</dcterms:modified>
</cp:coreProperties>
</file>