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5"/>
  </p:notesMasterIdLst>
  <p:sldIdLst>
    <p:sldId id="541" r:id="rId2"/>
    <p:sldId id="637" r:id="rId3"/>
    <p:sldId id="645" r:id="rId4"/>
    <p:sldId id="652" r:id="rId5"/>
    <p:sldId id="650" r:id="rId6"/>
    <p:sldId id="651" r:id="rId7"/>
    <p:sldId id="653" r:id="rId8"/>
    <p:sldId id="654" r:id="rId9"/>
    <p:sldId id="655" r:id="rId10"/>
    <p:sldId id="644" r:id="rId11"/>
    <p:sldId id="646" r:id="rId12"/>
    <p:sldId id="656" r:id="rId13"/>
    <p:sldId id="647" r:id="rId14"/>
    <p:sldId id="648" r:id="rId15"/>
    <p:sldId id="649" r:id="rId16"/>
    <p:sldId id="657" r:id="rId17"/>
    <p:sldId id="673" r:id="rId18"/>
    <p:sldId id="672" r:id="rId19"/>
    <p:sldId id="658" r:id="rId20"/>
    <p:sldId id="659" r:id="rId21"/>
    <p:sldId id="661" r:id="rId22"/>
    <p:sldId id="663" r:id="rId23"/>
    <p:sldId id="660" r:id="rId24"/>
    <p:sldId id="671" r:id="rId25"/>
    <p:sldId id="664" r:id="rId26"/>
    <p:sldId id="665" r:id="rId27"/>
    <p:sldId id="666" r:id="rId28"/>
    <p:sldId id="667" r:id="rId29"/>
    <p:sldId id="668" r:id="rId30"/>
    <p:sldId id="670" r:id="rId31"/>
    <p:sldId id="639" r:id="rId32"/>
    <p:sldId id="486" r:id="rId33"/>
    <p:sldId id="62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00" autoAdjust="0"/>
  </p:normalViewPr>
  <p:slideViewPr>
    <p:cSldViewPr>
      <p:cViewPr>
        <p:scale>
          <a:sx n="81" d="100"/>
          <a:sy n="81" d="100"/>
        </p:scale>
        <p:origin x="-1288" y="-10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8/15/17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CSDL này có trong phần tài nguyên</a:t>
            </a:r>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227293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giải thích 2 bảng cần có cột chung (quan hệ tham chiếu)</a:t>
            </a:r>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111147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giải thích cho sinh viên hiểu để 2 bảng bảng JOIN được với nhau chúng phải có cột chung</a:t>
            </a:r>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336213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33</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5" Type="http://schemas.microsoft.com/office/2007/relationships/hdphoto" Target="../media/hdphoto2.wdp"/><Relationship Id="rId6" Type="http://schemas.openxmlformats.org/officeDocument/2006/relationships/image" Target="../media/image5.png"/><Relationship Id="rId7" Type="http://schemas.microsoft.com/office/2007/relationships/hdphoto" Target="../media/hdphoto3.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8/15/17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8/15/17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8/15/17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8/15/17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21.png"/><Relationship Id="rId6" Type="http://schemas.openxmlformats.org/officeDocument/2006/relationships/image" Target="../media/image22.png"/><Relationship Id="rId7" Type="http://schemas.microsoft.com/office/2007/relationships/hdphoto" Target="../media/hdphoto4.wdp"/><Relationship Id="rId8" Type="http://schemas.openxmlformats.org/officeDocument/2006/relationships/image" Target="../media/image23.png"/><Relationship Id="rId9" Type="http://schemas.microsoft.com/office/2007/relationships/hdphoto" Target="../media/hdphoto5.wdp"/><Relationship Id="rId1" Type="http://schemas.openxmlformats.org/officeDocument/2006/relationships/tags" Target="../tags/tag1.xml"/><Relationship Id="rId2"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smtClean="0"/>
              <a:t>Bài 6: </a:t>
            </a:r>
            <a:r>
              <a:rPr lang="en-US"/>
              <a:t>Ngôn ngữ truy vấn SQL- </a:t>
            </a:r>
          </a:p>
          <a:p>
            <a:r>
              <a:rPr lang="en-US"/>
              <a:t>Truy vấn dữ liệu trên nhiều bảng</a:t>
            </a:r>
          </a:p>
          <a:p>
            <a:r>
              <a:rPr lang="en-US"/>
              <a:t>Phần 1</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mênh đề join</a:t>
            </a:r>
          </a:p>
        </p:txBody>
      </p:sp>
      <p:pic>
        <p:nvPicPr>
          <p:cNvPr id="4" name="Content Placeholder 3"/>
          <p:cNvPicPr>
            <a:picLocks noGrp="1" noChangeAspect="1"/>
          </p:cNvPicPr>
          <p:nvPr>
            <p:ph idx="1"/>
          </p:nvPr>
        </p:nvPicPr>
        <p:blipFill>
          <a:blip r:embed="rId2"/>
          <a:srcRect t="-37642" b="-37642"/>
          <a:stretch>
            <a:fillRect/>
          </a:stretch>
        </p:blipFill>
        <p:spPr/>
      </p:pic>
    </p:spTree>
    <p:extLst>
      <p:ext uri="{BB962C8B-B14F-4D97-AF65-F5344CB8AC3E}">
        <p14:creationId xmlns:p14="http://schemas.microsoft.com/office/powerpoint/2010/main" val="12002588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Mệnh đề join(2)</a:t>
            </a:r>
          </a:p>
        </p:txBody>
      </p:sp>
      <p:sp>
        <p:nvSpPr>
          <p:cNvPr id="3" name="Content Placeholder 2"/>
          <p:cNvSpPr>
            <a:spLocks noGrp="1"/>
          </p:cNvSpPr>
          <p:nvPr>
            <p:ph idx="1"/>
          </p:nvPr>
        </p:nvSpPr>
        <p:spPr/>
        <p:txBody>
          <a:bodyPr/>
          <a:lstStyle/>
          <a:p>
            <a:pPr lvl="0"/>
            <a:r>
              <a:rPr lang="en-US"/>
              <a:t>JOIN là phép kết nối dữ liệu từ nhiều bảng lại với nhau</a:t>
            </a:r>
          </a:p>
          <a:p>
            <a:r>
              <a:rPr lang="en-US"/>
              <a:t>Có 3 loại JOIN</a:t>
            </a:r>
          </a:p>
        </p:txBody>
      </p:sp>
      <p:pic>
        <p:nvPicPr>
          <p:cNvPr id="4" name="Picture 3"/>
          <p:cNvPicPr>
            <a:picLocks noChangeAspect="1"/>
          </p:cNvPicPr>
          <p:nvPr/>
        </p:nvPicPr>
        <p:blipFill>
          <a:blip r:embed="rId2"/>
          <a:stretch>
            <a:fillRect/>
          </a:stretch>
        </p:blipFill>
        <p:spPr>
          <a:xfrm>
            <a:off x="1828800" y="3124200"/>
            <a:ext cx="5682815" cy="3200400"/>
          </a:xfrm>
          <a:prstGeom prst="rect">
            <a:avLst/>
          </a:prstGeom>
        </p:spPr>
      </p:pic>
    </p:spTree>
    <p:extLst>
      <p:ext uri="{BB962C8B-B14F-4D97-AF65-F5344CB8AC3E}">
        <p14:creationId xmlns:p14="http://schemas.microsoft.com/office/powerpoint/2010/main" val="19176487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INNer join</a:t>
            </a:r>
          </a:p>
        </p:txBody>
      </p:sp>
      <p:pic>
        <p:nvPicPr>
          <p:cNvPr id="4" name="Content Placeholder 3"/>
          <p:cNvPicPr>
            <a:picLocks noGrp="1" noChangeAspect="1"/>
          </p:cNvPicPr>
          <p:nvPr>
            <p:ph idx="1"/>
          </p:nvPr>
        </p:nvPicPr>
        <p:blipFill>
          <a:blip r:embed="rId2"/>
          <a:srcRect t="2688" b="2688"/>
          <a:stretch>
            <a:fillRect/>
          </a:stretch>
        </p:blipFill>
        <p:spPr>
          <a:xfrm>
            <a:off x="1524000" y="2438400"/>
            <a:ext cx="6400800" cy="4089400"/>
          </a:xfrm>
        </p:spPr>
      </p:pic>
      <p:sp>
        <p:nvSpPr>
          <p:cNvPr id="5" name="Rectangle 4"/>
          <p:cNvSpPr/>
          <p:nvPr/>
        </p:nvSpPr>
        <p:spPr>
          <a:xfrm>
            <a:off x="990600" y="990600"/>
            <a:ext cx="7162800" cy="1200328"/>
          </a:xfrm>
          <a:prstGeom prst="rect">
            <a:avLst/>
          </a:prstGeom>
        </p:spPr>
        <p:txBody>
          <a:bodyPr wrap="square">
            <a:spAutoFit/>
          </a:bodyPr>
          <a:lstStyle/>
          <a:p>
            <a:r>
              <a:rPr lang="en-US" b="1">
                <a:solidFill>
                  <a:srgbClr val="FF5A33"/>
                </a:solidFill>
              </a:rPr>
              <a:t>INNER JOIN</a:t>
            </a:r>
            <a:r>
              <a:rPr lang="en-US"/>
              <a:t> </a:t>
            </a:r>
            <a:r>
              <a:rPr lang="en-US" sz="2400"/>
              <a:t>trả về kết quả là các bản ghi mà trường được join ở hai bảng khớp nhau, các bản ghi chỉ xuất hiện ở một trong hai bảng sẽ bị loại</a:t>
            </a:r>
            <a:r>
              <a:rPr lang="en-US" sz="2400">
                <a:effectLst/>
              </a:rPr>
              <a:t> </a:t>
            </a:r>
            <a:endParaRPr lang="en-US" sz="2400"/>
          </a:p>
        </p:txBody>
      </p:sp>
    </p:spTree>
    <p:extLst>
      <p:ext uri="{BB962C8B-B14F-4D97-AF65-F5344CB8AC3E}">
        <p14:creationId xmlns:p14="http://schemas.microsoft.com/office/powerpoint/2010/main" val="164985102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Inner Join</a:t>
            </a:r>
          </a:p>
        </p:txBody>
      </p:sp>
      <p:sp>
        <p:nvSpPr>
          <p:cNvPr id="3" name="Content Placeholder 2"/>
          <p:cNvSpPr>
            <a:spLocks noGrp="1"/>
          </p:cNvSpPr>
          <p:nvPr>
            <p:ph idx="1"/>
          </p:nvPr>
        </p:nvSpPr>
        <p:spPr/>
        <p:txBody>
          <a:bodyPr/>
          <a:lstStyle/>
          <a:p>
            <a:pPr marL="0" indent="0">
              <a:buNone/>
            </a:pPr>
            <a:endParaRPr lang="en-US"/>
          </a:p>
          <a:p>
            <a:pPr marL="0" indent="0">
              <a:lnSpc>
                <a:spcPct val="150000"/>
              </a:lnSpc>
              <a:buNone/>
            </a:pPr>
            <a:r>
              <a:rPr lang="en-US"/>
              <a:t>SELECT </a:t>
            </a:r>
            <a:r>
              <a:rPr lang="en-US">
                <a:solidFill>
                  <a:srgbClr val="008000"/>
                </a:solidFill>
              </a:rPr>
              <a:t>column1</a:t>
            </a:r>
            <a:r>
              <a:rPr lang="en-US"/>
              <a:t>, </a:t>
            </a:r>
            <a:r>
              <a:rPr lang="en-US">
                <a:solidFill>
                  <a:srgbClr val="008000"/>
                </a:solidFill>
              </a:rPr>
              <a:t>column2</a:t>
            </a:r>
            <a:r>
              <a:rPr lang="en-US"/>
              <a:t>,… FROM </a:t>
            </a:r>
            <a:r>
              <a:rPr lang="en-US">
                <a:solidFill>
                  <a:srgbClr val="008000"/>
                </a:solidFill>
              </a:rPr>
              <a:t>table1</a:t>
            </a:r>
          </a:p>
          <a:p>
            <a:pPr marL="0" indent="0">
              <a:lnSpc>
                <a:spcPct val="150000"/>
              </a:lnSpc>
              <a:buNone/>
            </a:pPr>
            <a:r>
              <a:rPr lang="en-US"/>
              <a:t>     [INNER]  </a:t>
            </a:r>
            <a:r>
              <a:rPr lang="en-US">
                <a:solidFill>
                  <a:srgbClr val="FF0000"/>
                </a:solidFill>
              </a:rPr>
              <a:t>JOIN</a:t>
            </a:r>
            <a:r>
              <a:rPr lang="en-US"/>
              <a:t> </a:t>
            </a:r>
            <a:r>
              <a:rPr lang="en-US">
                <a:solidFill>
                  <a:srgbClr val="008000"/>
                </a:solidFill>
              </a:rPr>
              <a:t>table2</a:t>
            </a:r>
            <a:r>
              <a:rPr lang="en-US"/>
              <a:t> </a:t>
            </a:r>
            <a:r>
              <a:rPr lang="en-US">
                <a:solidFill>
                  <a:srgbClr val="FF0000"/>
                </a:solidFill>
              </a:rPr>
              <a:t>ON</a:t>
            </a:r>
            <a:r>
              <a:rPr lang="en-US"/>
              <a:t> &lt;điều kiện join 1&gt;</a:t>
            </a:r>
          </a:p>
          <a:p>
            <a:pPr marL="0" indent="0">
              <a:lnSpc>
                <a:spcPct val="150000"/>
              </a:lnSpc>
              <a:buNone/>
            </a:pPr>
            <a:r>
              <a:rPr lang="en-US"/>
              <a:t>    [[INNER]  </a:t>
            </a:r>
            <a:r>
              <a:rPr lang="en-US">
                <a:solidFill>
                  <a:srgbClr val="FF0000"/>
                </a:solidFill>
              </a:rPr>
              <a:t>JOIN</a:t>
            </a:r>
            <a:r>
              <a:rPr lang="en-US"/>
              <a:t> </a:t>
            </a:r>
            <a:r>
              <a:rPr lang="en-US">
                <a:solidFill>
                  <a:srgbClr val="008000"/>
                </a:solidFill>
              </a:rPr>
              <a:t>table3</a:t>
            </a:r>
            <a:r>
              <a:rPr lang="en-US"/>
              <a:t> </a:t>
            </a:r>
            <a:r>
              <a:rPr lang="en-US">
                <a:solidFill>
                  <a:srgbClr val="FF0000"/>
                </a:solidFill>
              </a:rPr>
              <a:t>ON</a:t>
            </a:r>
            <a:r>
              <a:rPr lang="en-US"/>
              <a:t> &lt;điều kiện join 2&gt; ]</a:t>
            </a:r>
          </a:p>
          <a:p>
            <a:pPr marL="0" indent="0">
              <a:buNone/>
            </a:pPr>
            <a:r>
              <a:rPr lang="en-US"/>
              <a:t>    …</a:t>
            </a: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407951248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normAutofit/>
          </a:bodyPr>
          <a:lstStyle/>
          <a:p>
            <a:r>
              <a:rPr lang="en-US"/>
              <a:t>Sử dụng câu lệnh JOIN để hiển thị dữ liệu của 2 bảng Nhân viên và Phòng ban</a:t>
            </a:r>
          </a:p>
          <a:p>
            <a:pPr marL="0" indent="0">
              <a:buNone/>
            </a:pPr>
            <a:endParaRPr lang="en-US"/>
          </a:p>
          <a:p>
            <a:pPr marL="400050" lvl="1" indent="0">
              <a:lnSpc>
                <a:spcPct val="150000"/>
              </a:lnSpc>
              <a:buNone/>
            </a:pPr>
            <a:r>
              <a:rPr lang="en-US" sz="2000"/>
              <a:t>SELECT  </a:t>
            </a:r>
            <a:r>
              <a:rPr lang="en-US" sz="2000">
                <a:solidFill>
                  <a:srgbClr val="008000"/>
                </a:solidFill>
              </a:rPr>
              <a:t>ID_NhanVien</a:t>
            </a:r>
            <a:r>
              <a:rPr lang="en-US" sz="2000"/>
              <a:t>, </a:t>
            </a:r>
            <a:r>
              <a:rPr lang="en-US" sz="2000">
                <a:solidFill>
                  <a:srgbClr val="008000"/>
                </a:solidFill>
              </a:rPr>
              <a:t>HO_NV</a:t>
            </a:r>
            <a:r>
              <a:rPr lang="en-US" sz="2000"/>
              <a:t>, </a:t>
            </a:r>
            <a:r>
              <a:rPr lang="en-US" sz="2000">
                <a:solidFill>
                  <a:srgbClr val="008000"/>
                </a:solidFill>
              </a:rPr>
              <a:t>TEN_NV</a:t>
            </a:r>
            <a:r>
              <a:rPr lang="en-US" sz="2000"/>
              <a:t>, </a:t>
            </a:r>
            <a:r>
              <a:rPr lang="en-US" sz="2000">
                <a:solidFill>
                  <a:srgbClr val="008000"/>
                </a:solidFill>
              </a:rPr>
              <a:t>TEN_PB</a:t>
            </a:r>
            <a:r>
              <a:rPr lang="en-US" sz="2000"/>
              <a:t>   FROM  </a:t>
            </a:r>
            <a:r>
              <a:rPr lang="en-US" sz="2000">
                <a:solidFill>
                  <a:srgbClr val="008000"/>
                </a:solidFill>
              </a:rPr>
              <a:t>PHONG_BAN  </a:t>
            </a:r>
            <a:r>
              <a:rPr lang="en-US" sz="2000">
                <a:solidFill>
                  <a:srgbClr val="FF5A33"/>
                </a:solidFill>
              </a:rPr>
              <a:t>A</a:t>
            </a:r>
            <a:r>
              <a:rPr lang="en-US" sz="2000">
                <a:solidFill>
                  <a:srgbClr val="008000"/>
                </a:solidFill>
              </a:rPr>
              <a:t>   </a:t>
            </a:r>
            <a:r>
              <a:rPr lang="en-US" sz="2000">
                <a:solidFill>
                  <a:srgbClr val="FF0000"/>
                </a:solidFill>
              </a:rPr>
              <a:t>INNER JOIN</a:t>
            </a:r>
            <a:r>
              <a:rPr lang="en-US" sz="2000"/>
              <a:t> </a:t>
            </a:r>
            <a:r>
              <a:rPr lang="en-US" sz="2000">
                <a:solidFill>
                  <a:srgbClr val="008000"/>
                </a:solidFill>
              </a:rPr>
              <a:t>NHAN_VIEN</a:t>
            </a:r>
            <a:r>
              <a:rPr lang="en-US" sz="2000"/>
              <a:t>  </a:t>
            </a:r>
            <a:r>
              <a:rPr lang="en-US" sz="2000">
                <a:solidFill>
                  <a:srgbClr val="FF5A33"/>
                </a:solidFill>
              </a:rPr>
              <a:t>B</a:t>
            </a:r>
          </a:p>
          <a:p>
            <a:pPr marL="400050" lvl="1" indent="0">
              <a:lnSpc>
                <a:spcPct val="150000"/>
              </a:lnSpc>
              <a:buNone/>
            </a:pPr>
            <a:r>
              <a:rPr lang="en-US" sz="2000">
                <a:solidFill>
                  <a:srgbClr val="FF0000"/>
                </a:solidFill>
              </a:rPr>
              <a:t>ON</a:t>
            </a:r>
            <a:r>
              <a:rPr lang="en-US" sz="2000"/>
              <a:t> </a:t>
            </a:r>
            <a:r>
              <a:rPr lang="en-US" sz="2000">
                <a:solidFill>
                  <a:srgbClr val="FF5A33"/>
                </a:solidFill>
              </a:rPr>
              <a:t>A</a:t>
            </a:r>
            <a:r>
              <a:rPr lang="en-US" sz="2000">
                <a:solidFill>
                  <a:srgbClr val="008000"/>
                </a:solidFill>
              </a:rPr>
              <a:t>.MA_PB</a:t>
            </a:r>
            <a:r>
              <a:rPr lang="en-US" sz="2000"/>
              <a:t> = </a:t>
            </a:r>
            <a:r>
              <a:rPr lang="en-US" sz="2000">
                <a:solidFill>
                  <a:srgbClr val="FF5A33"/>
                </a:solidFill>
              </a:rPr>
              <a:t>B</a:t>
            </a:r>
            <a:r>
              <a:rPr lang="en-US" sz="2000">
                <a:solidFill>
                  <a:srgbClr val="008000"/>
                </a:solidFill>
              </a:rPr>
              <a:t>.PHG</a:t>
            </a:r>
          </a:p>
        </p:txBody>
      </p:sp>
    </p:spTree>
    <p:extLst>
      <p:ext uri="{BB962C8B-B14F-4D97-AF65-F5344CB8AC3E}">
        <p14:creationId xmlns:p14="http://schemas.microsoft.com/office/powerpoint/2010/main" val="24035250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a:t>
            </a:r>
          </a:p>
        </p:txBody>
      </p:sp>
      <p:sp>
        <p:nvSpPr>
          <p:cNvPr id="3" name="Content Placeholder 2"/>
          <p:cNvSpPr>
            <a:spLocks noGrp="1"/>
          </p:cNvSpPr>
          <p:nvPr>
            <p:ph idx="1"/>
          </p:nvPr>
        </p:nvSpPr>
        <p:spPr/>
        <p:txBody>
          <a:bodyPr/>
          <a:lstStyle/>
          <a:p>
            <a:r>
              <a:rPr lang="en-US"/>
              <a:t>Sử dụng mệnh đề JOIN để hiển thị dữ liệu trong 3 bảng: NHAN_VIEN, DU_AN và QUANLY_DUAN</a:t>
            </a:r>
          </a:p>
          <a:p>
            <a:pPr marL="0" indent="0">
              <a:buNone/>
            </a:pPr>
            <a:endParaRPr lang="en-US"/>
          </a:p>
        </p:txBody>
      </p:sp>
      <p:sp>
        <p:nvSpPr>
          <p:cNvPr id="4" name="Rectangle 3"/>
          <p:cNvSpPr/>
          <p:nvPr/>
        </p:nvSpPr>
        <p:spPr>
          <a:xfrm>
            <a:off x="990600" y="2819400"/>
            <a:ext cx="7848600" cy="2375009"/>
          </a:xfrm>
          <a:prstGeom prst="rect">
            <a:avLst/>
          </a:prstGeom>
        </p:spPr>
        <p:txBody>
          <a:bodyPr wrap="square">
            <a:spAutoFit/>
          </a:bodyPr>
          <a:lstStyle/>
          <a:p>
            <a:pPr>
              <a:lnSpc>
                <a:spcPct val="150000"/>
              </a:lnSpc>
            </a:pPr>
            <a:r>
              <a:rPr lang="en-US" sz="2000"/>
              <a:t>SELECT   </a:t>
            </a:r>
            <a:r>
              <a:rPr lang="en-US" sz="2000" b="1">
                <a:solidFill>
                  <a:srgbClr val="FF5A33"/>
                </a:solidFill>
              </a:rPr>
              <a:t>B</a:t>
            </a:r>
            <a:r>
              <a:rPr lang="en-US" sz="2000"/>
              <a:t>.TEN_DUAN, </a:t>
            </a:r>
            <a:r>
              <a:rPr lang="en-US" sz="2000" b="1">
                <a:solidFill>
                  <a:srgbClr val="FF5A33"/>
                </a:solidFill>
              </a:rPr>
              <a:t>A</a:t>
            </a:r>
            <a:r>
              <a:rPr lang="en-US" sz="2000"/>
              <a:t>.HO_NV, </a:t>
            </a:r>
            <a:r>
              <a:rPr lang="en-US" sz="2000" b="1">
                <a:solidFill>
                  <a:srgbClr val="FF5A33"/>
                </a:solidFill>
              </a:rPr>
              <a:t>A</a:t>
            </a:r>
            <a:r>
              <a:rPr lang="en-US" sz="2000"/>
              <a:t>.TEN_NV, </a:t>
            </a:r>
            <a:r>
              <a:rPr lang="en-US" sz="2000" b="1">
                <a:solidFill>
                  <a:srgbClr val="FF5A33"/>
                </a:solidFill>
              </a:rPr>
              <a:t>C</a:t>
            </a:r>
            <a:r>
              <a:rPr lang="en-US" sz="2000"/>
              <a:t>.NGAY_THAM_GIA,      </a:t>
            </a:r>
            <a:r>
              <a:rPr lang="en-US" sz="2000" b="1">
                <a:solidFill>
                  <a:srgbClr val="FF5A33"/>
                </a:solidFill>
              </a:rPr>
              <a:t>C</a:t>
            </a:r>
            <a:r>
              <a:rPr lang="en-US" sz="2000"/>
              <a:t>.NGAY_KET_THUC</a:t>
            </a:r>
          </a:p>
          <a:p>
            <a:pPr>
              <a:lnSpc>
                <a:spcPct val="150000"/>
              </a:lnSpc>
            </a:pPr>
            <a:r>
              <a:rPr lang="en-US" sz="2000"/>
              <a:t>FROM </a:t>
            </a:r>
            <a:r>
              <a:rPr lang="en-US" sz="2000">
                <a:solidFill>
                  <a:srgbClr val="008000"/>
                </a:solidFill>
              </a:rPr>
              <a:t>NHAN_VIEN</a:t>
            </a:r>
            <a:r>
              <a:rPr lang="en-US" sz="2000"/>
              <a:t>  </a:t>
            </a:r>
            <a:r>
              <a:rPr lang="en-US" sz="2000" b="1">
                <a:solidFill>
                  <a:srgbClr val="FF5A33"/>
                </a:solidFill>
              </a:rPr>
              <a:t>A</a:t>
            </a:r>
            <a:r>
              <a:rPr lang="en-US" sz="2000"/>
              <a:t>  </a:t>
            </a:r>
            <a:r>
              <a:rPr lang="en-US" sz="2000">
                <a:solidFill>
                  <a:srgbClr val="FF0000"/>
                </a:solidFill>
              </a:rPr>
              <a:t>INNER JOIN </a:t>
            </a:r>
            <a:r>
              <a:rPr lang="en-US" sz="2000">
                <a:solidFill>
                  <a:srgbClr val="008000"/>
                </a:solidFill>
              </a:rPr>
              <a:t>QUANLY_DUAN</a:t>
            </a:r>
            <a:r>
              <a:rPr lang="en-US" sz="2000"/>
              <a:t>  </a:t>
            </a:r>
            <a:r>
              <a:rPr lang="en-US" sz="2000" b="1">
                <a:solidFill>
                  <a:srgbClr val="FF5A33"/>
                </a:solidFill>
              </a:rPr>
              <a:t>C </a:t>
            </a:r>
          </a:p>
          <a:p>
            <a:pPr>
              <a:lnSpc>
                <a:spcPct val="150000"/>
              </a:lnSpc>
            </a:pPr>
            <a:r>
              <a:rPr lang="en-US" sz="2000"/>
              <a:t>        ON  </a:t>
            </a:r>
            <a:r>
              <a:rPr lang="en-US" sz="2000" b="1">
                <a:solidFill>
                  <a:srgbClr val="FF5A33"/>
                </a:solidFill>
              </a:rPr>
              <a:t>A</a:t>
            </a:r>
            <a:r>
              <a:rPr lang="en-US" sz="2000"/>
              <a:t>.ID_NhanVien = </a:t>
            </a:r>
            <a:r>
              <a:rPr lang="en-US" sz="2000" b="1">
                <a:solidFill>
                  <a:srgbClr val="FF5A33"/>
                </a:solidFill>
              </a:rPr>
              <a:t>C</a:t>
            </a:r>
            <a:r>
              <a:rPr lang="en-US" sz="2000"/>
              <a:t>.MA_NHANVIEN  </a:t>
            </a:r>
          </a:p>
          <a:p>
            <a:pPr>
              <a:lnSpc>
                <a:spcPct val="150000"/>
              </a:lnSpc>
            </a:pPr>
            <a:r>
              <a:rPr lang="en-US" sz="2000">
                <a:solidFill>
                  <a:srgbClr val="FF0000"/>
                </a:solidFill>
              </a:rPr>
              <a:t>INNER JOIN  </a:t>
            </a:r>
            <a:r>
              <a:rPr lang="en-US" sz="2000">
                <a:solidFill>
                  <a:srgbClr val="008000"/>
                </a:solidFill>
              </a:rPr>
              <a:t>DU_AN</a:t>
            </a:r>
            <a:r>
              <a:rPr lang="en-US" sz="2000"/>
              <a:t>   </a:t>
            </a:r>
            <a:r>
              <a:rPr lang="en-US" sz="2000" b="1">
                <a:solidFill>
                  <a:srgbClr val="FF5A33"/>
                </a:solidFill>
              </a:rPr>
              <a:t>B</a:t>
            </a:r>
            <a:r>
              <a:rPr lang="en-US" sz="2000"/>
              <a:t>    ON     </a:t>
            </a:r>
            <a:r>
              <a:rPr lang="en-US" sz="2000" b="1">
                <a:solidFill>
                  <a:srgbClr val="FF5A33"/>
                </a:solidFill>
              </a:rPr>
              <a:t>B</a:t>
            </a:r>
            <a:r>
              <a:rPr lang="en-US" sz="2000"/>
              <a:t>.MA_DUAN = </a:t>
            </a:r>
            <a:r>
              <a:rPr lang="en-US" sz="2000" b="1">
                <a:solidFill>
                  <a:srgbClr val="FF5A33"/>
                </a:solidFill>
              </a:rPr>
              <a:t>C</a:t>
            </a:r>
            <a:r>
              <a:rPr lang="en-US" sz="2000"/>
              <a:t>.MA_DUAN;</a:t>
            </a:r>
          </a:p>
        </p:txBody>
      </p:sp>
    </p:spTree>
    <p:extLst>
      <p:ext uri="{BB962C8B-B14F-4D97-AF65-F5344CB8AC3E}">
        <p14:creationId xmlns:p14="http://schemas.microsoft.com/office/powerpoint/2010/main" val="36302956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inner join với phép tích</a:t>
            </a:r>
          </a:p>
        </p:txBody>
      </p:sp>
      <p:sp>
        <p:nvSpPr>
          <p:cNvPr id="3" name="Content Placeholder 2"/>
          <p:cNvSpPr>
            <a:spLocks noGrp="1"/>
          </p:cNvSpPr>
          <p:nvPr>
            <p:ph idx="1"/>
          </p:nvPr>
        </p:nvSpPr>
        <p:spPr/>
        <p:txBody>
          <a:bodyPr/>
          <a:lstStyle/>
          <a:p>
            <a:r>
              <a:rPr lang="en-US"/>
              <a:t>Phép tích sẽ nhân số lượng bản ghi 2 bảng, sau đó loại bỏ các bản ghi không thoã mãn điều kiện</a:t>
            </a:r>
          </a:p>
          <a:p>
            <a:pPr marL="742950" lvl="2" indent="-342900">
              <a:buFont typeface="Wingdings" pitchFamily="2" charset="2"/>
              <a:buChar char="q"/>
            </a:pPr>
            <a:r>
              <a:rPr lang="en-US"/>
              <a:t>Ví dụ: Bảng A có 3 bản ghi, bảng B có 4 bản ghi -&gt; tích sẽ cho ra 12 bản ghi, sau đó sẽ loại bỏ các bản ghi không thoã mãn điều kiện: </a:t>
            </a:r>
            <a:r>
              <a:rPr lang="en-US" sz="1600">
                <a:solidFill>
                  <a:srgbClr val="FF5A33"/>
                </a:solidFill>
              </a:rPr>
              <a:t>A</a:t>
            </a:r>
            <a:r>
              <a:rPr lang="en-US" sz="1600">
                <a:solidFill>
                  <a:srgbClr val="008000"/>
                </a:solidFill>
              </a:rPr>
              <a:t>.MA_PB</a:t>
            </a:r>
            <a:r>
              <a:rPr lang="en-US" sz="1600"/>
              <a:t> = </a:t>
            </a:r>
            <a:r>
              <a:rPr lang="en-US" sz="1600">
                <a:solidFill>
                  <a:srgbClr val="FF5A33"/>
                </a:solidFill>
              </a:rPr>
              <a:t>B</a:t>
            </a:r>
            <a:r>
              <a:rPr lang="en-US" sz="1600">
                <a:solidFill>
                  <a:srgbClr val="008000"/>
                </a:solidFill>
              </a:rPr>
              <a:t>.PHG</a:t>
            </a:r>
          </a:p>
          <a:p>
            <a:r>
              <a:rPr lang="en-US"/>
              <a:t>Với </a:t>
            </a:r>
            <a:r>
              <a:rPr lang="en-US">
                <a:solidFill>
                  <a:srgbClr val="FF0000"/>
                </a:solidFill>
              </a:rPr>
              <a:t>INNER JOIN </a:t>
            </a:r>
            <a:r>
              <a:rPr lang="en-US"/>
              <a:t>thì trong quá trình thực hiện tích 2 bảng nó sẽ kiểm tra điều kiện ở </a:t>
            </a:r>
            <a:r>
              <a:rPr lang="en-US">
                <a:solidFill>
                  <a:srgbClr val="FF0000"/>
                </a:solidFill>
              </a:rPr>
              <a:t>ON</a:t>
            </a:r>
            <a:r>
              <a:rPr lang="en-US"/>
              <a:t> luôn, nếu đúng thì chọn, sai thì bỏ qua.</a:t>
            </a:r>
          </a:p>
          <a:p>
            <a:r>
              <a:rPr lang="en-US"/>
              <a:t>Như vậy xét về tốc độ truy vấn thì trường hợp sử dụng </a:t>
            </a:r>
            <a:r>
              <a:rPr lang="en-US">
                <a:solidFill>
                  <a:srgbClr val="FF0000"/>
                </a:solidFill>
              </a:rPr>
              <a:t>INNER JOIN</a:t>
            </a:r>
            <a:r>
              <a:rPr lang="en-US"/>
              <a:t> sẽ nhanh hơn rất nhiều so với sử dụng phép tích</a:t>
            </a:r>
          </a:p>
        </p:txBody>
      </p:sp>
    </p:spTree>
    <p:extLst>
      <p:ext uri="{BB962C8B-B14F-4D97-AF65-F5344CB8AC3E}">
        <p14:creationId xmlns:p14="http://schemas.microsoft.com/office/powerpoint/2010/main" val="288691809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a:p>
        </p:txBody>
      </p:sp>
      <p:sp>
        <p:nvSpPr>
          <p:cNvPr id="3" name="Content Placeholder 2"/>
          <p:cNvSpPr>
            <a:spLocks noGrp="1"/>
          </p:cNvSpPr>
          <p:nvPr>
            <p:ph idx="1"/>
          </p:nvPr>
        </p:nvSpPr>
        <p:spPr/>
        <p:txBody>
          <a:bodyPr/>
          <a:lstStyle/>
          <a:p>
            <a:r>
              <a:rPr lang="en-US"/>
              <a:t>Sử dụng JOIN hoặc phép tích để hiển thị thông tin của 3 bảng gồm: họ và tên nhân viên, lương, tên phòng ban mà nhân viên thuộc về, tên dự án, ngày bắt đầu tham gia vào sự án và số giờ đã làm</a:t>
            </a:r>
          </a:p>
          <a:p>
            <a:r>
              <a:rPr lang="en-US"/>
              <a:t>Viết câu truy vấn hiển thị các thông tin bao gồm họ, tên, lương của nhân viên, tên dự án với điều kiện nhân viên thuộc phòng ban có tên ‘Thiết kế’, tham gia vào các dự án có ngày  bắt đầu ‘1/1/2016’</a:t>
            </a:r>
          </a:p>
          <a:p>
            <a:pPr marL="0" indent="0">
              <a:buNone/>
            </a:pPr>
            <a:endParaRPr lang="en-US"/>
          </a:p>
        </p:txBody>
      </p:sp>
    </p:spTree>
    <p:extLst>
      <p:ext uri="{BB962C8B-B14F-4D97-AF65-F5344CB8AC3E}">
        <p14:creationId xmlns:p14="http://schemas.microsoft.com/office/powerpoint/2010/main" val="18514186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smtClean="0"/>
              <a:t>Bài 6: </a:t>
            </a:r>
            <a:r>
              <a:rPr lang="en-US"/>
              <a:t>Ngôn ngữ truy vấn SQL- </a:t>
            </a:r>
          </a:p>
          <a:p>
            <a:r>
              <a:rPr lang="en-US"/>
              <a:t>Truy vấn dữ liệu trên nhiều bảng</a:t>
            </a:r>
          </a:p>
          <a:p>
            <a:r>
              <a:rPr lang="en-US"/>
              <a:t>Phần 2</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4853526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Outter join</a:t>
            </a:r>
          </a:p>
        </p:txBody>
      </p:sp>
      <p:sp>
        <p:nvSpPr>
          <p:cNvPr id="5" name="Content Placeholder 4"/>
          <p:cNvSpPr>
            <a:spLocks noGrp="1"/>
          </p:cNvSpPr>
          <p:nvPr>
            <p:ph idx="1"/>
          </p:nvPr>
        </p:nvSpPr>
        <p:spPr>
          <a:xfrm>
            <a:off x="457200" y="1066800"/>
            <a:ext cx="5334000" cy="5257800"/>
          </a:xfrm>
        </p:spPr>
        <p:txBody>
          <a:bodyPr>
            <a:normAutofit fontScale="92500" lnSpcReduction="10000"/>
          </a:bodyPr>
          <a:lstStyle/>
          <a:p>
            <a:r>
              <a:rPr lang="en-US"/>
              <a:t>Có 2 loại:</a:t>
            </a:r>
          </a:p>
          <a:p>
            <a:pPr lvl="1" algn="just"/>
            <a:r>
              <a:rPr lang="en-US"/>
              <a:t>FULL OUTTER JOIN: kết quả gồm tất cả các bản ghi của cả hai bảng. Với các bản ghi chỉ xuất hiện trong một bảng thì các cột dữ liệu từ bảng kia được điền giá trị NULL</a:t>
            </a:r>
            <a:r>
              <a:rPr lang="en-US">
                <a:effectLst/>
              </a:rPr>
              <a:t> </a:t>
            </a:r>
          </a:p>
          <a:p>
            <a:pPr marL="457200" lvl="1" indent="0" algn="just">
              <a:buNone/>
            </a:pPr>
            <a:endParaRPr lang="en-US">
              <a:effectLst/>
            </a:endParaRPr>
          </a:p>
          <a:p>
            <a:pPr lvl="1" algn="just"/>
            <a:r>
              <a:rPr lang="en-US"/>
              <a:t>HALF OUTER JOIN (LEFT hoặc RIGHT): nếu bảng A LEFT OUTER JOIN với bảng B thì kết quả gồm các bản ghi có trong bảng A, với các bản ghi không có mặt trong bảng B thì các cột từ B được điền NULL. Các bản ghi chỉ có trong B mà không có trong A sẽ không được trả về</a:t>
            </a:r>
            <a:r>
              <a:rPr lang="en-US">
                <a:effectLst/>
              </a:rPr>
              <a:t> </a:t>
            </a:r>
            <a:endParaRPr lang="en-US"/>
          </a:p>
          <a:p>
            <a:pPr lvl="1"/>
            <a:endParaRPr lang="en-US"/>
          </a:p>
          <a:p>
            <a:pPr marL="457200" lvl="1" indent="0">
              <a:buNone/>
            </a:pPr>
            <a:endParaRPr lang="en-US"/>
          </a:p>
          <a:p>
            <a:pPr marL="457200" lvl="1" indent="0">
              <a:buNone/>
            </a:pPr>
            <a:endParaRPr lang="en-US"/>
          </a:p>
        </p:txBody>
      </p:sp>
      <p:pic>
        <p:nvPicPr>
          <p:cNvPr id="6" name="Picture 5"/>
          <p:cNvPicPr>
            <a:picLocks noChangeAspect="1"/>
          </p:cNvPicPr>
          <p:nvPr/>
        </p:nvPicPr>
        <p:blipFill>
          <a:blip r:embed="rId2"/>
          <a:stretch>
            <a:fillRect/>
          </a:stretch>
        </p:blipFill>
        <p:spPr>
          <a:xfrm>
            <a:off x="5715000" y="990600"/>
            <a:ext cx="3124200" cy="2063152"/>
          </a:xfrm>
          <a:prstGeom prst="rect">
            <a:avLst/>
          </a:prstGeom>
        </p:spPr>
      </p:pic>
      <p:pic>
        <p:nvPicPr>
          <p:cNvPr id="7" name="Picture 6"/>
          <p:cNvPicPr>
            <a:picLocks noChangeAspect="1"/>
          </p:cNvPicPr>
          <p:nvPr/>
        </p:nvPicPr>
        <p:blipFill>
          <a:blip r:embed="rId3"/>
          <a:stretch>
            <a:fillRect/>
          </a:stretch>
        </p:blipFill>
        <p:spPr>
          <a:xfrm>
            <a:off x="5753100" y="3733800"/>
            <a:ext cx="3390900" cy="2247900"/>
          </a:xfrm>
          <a:prstGeom prst="rect">
            <a:avLst/>
          </a:prstGeom>
        </p:spPr>
      </p:pic>
    </p:spTree>
    <p:extLst>
      <p:ext uri="{BB962C8B-B14F-4D97-AF65-F5344CB8AC3E}">
        <p14:creationId xmlns:p14="http://schemas.microsoft.com/office/powerpoint/2010/main" val="28963063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6629400" cy="5257800"/>
          </a:xfrm>
        </p:spPr>
        <p:txBody>
          <a:bodyPr/>
          <a:lstStyle/>
          <a:p>
            <a:r>
              <a:rPr lang="en-US">
                <a:solidFill>
                  <a:srgbClr val="000000"/>
                </a:solidFill>
                <a:latin typeface="Lucida Grande"/>
                <a:ea typeface="Lucida Grande"/>
                <a:cs typeface="Lucida Grande"/>
              </a:rPr>
              <a:t>Tìm hiểu câu lệnh truy vấn Select trên nhiều bảng với mệnh đề JOIN</a:t>
            </a:r>
          </a:p>
          <a:p>
            <a:r>
              <a:rPr lang="en-US">
                <a:solidFill>
                  <a:srgbClr val="000000"/>
                </a:solidFill>
                <a:latin typeface="Lucida Grande"/>
                <a:ea typeface="Lucida Grande"/>
                <a:cs typeface="Lucida Grande"/>
              </a:rPr>
              <a:t>Phân loại INNER JOIN, LEFT/RIGHT OUTER JOIN</a:t>
            </a:r>
          </a:p>
          <a:p>
            <a:r>
              <a:rPr lang="en-US">
                <a:solidFill>
                  <a:srgbClr val="000000"/>
                </a:solidFill>
                <a:latin typeface="Lucida Grande"/>
                <a:ea typeface="Lucida Grande"/>
                <a:cs typeface="Lucida Grande"/>
              </a:rPr>
              <a:t>Câu truy vấn lồng nhau - Sub query</a:t>
            </a: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Cú pháp</a:t>
            </a:r>
          </a:p>
        </p:txBody>
      </p:sp>
      <p:sp>
        <p:nvSpPr>
          <p:cNvPr id="3" name="Content Placeholder 2"/>
          <p:cNvSpPr>
            <a:spLocks noGrp="1"/>
          </p:cNvSpPr>
          <p:nvPr>
            <p:ph idx="1"/>
          </p:nvPr>
        </p:nvSpPr>
        <p:spPr/>
        <p:txBody>
          <a:bodyPr/>
          <a:lstStyle/>
          <a:p>
            <a:r>
              <a:rPr lang="en-US"/>
              <a:t>FULL OUTTER JOIN</a:t>
            </a:r>
          </a:p>
          <a:p>
            <a:endParaRPr lang="en-US"/>
          </a:p>
          <a:p>
            <a:endParaRPr lang="en-US"/>
          </a:p>
          <a:p>
            <a:endParaRPr lang="en-US"/>
          </a:p>
          <a:p>
            <a:endParaRPr lang="en-US"/>
          </a:p>
          <a:p>
            <a:r>
              <a:rPr lang="en-US"/>
              <a:t>HALF OUTER JOIN </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2762858"/>
              </p:ext>
            </p:extLst>
          </p:nvPr>
        </p:nvGraphicFramePr>
        <p:xfrm>
          <a:off x="1066800" y="1752600"/>
          <a:ext cx="7315200" cy="1752600"/>
        </p:xfrm>
        <a:graphic>
          <a:graphicData uri="http://schemas.openxmlformats.org/drawingml/2006/table">
            <a:tbl>
              <a:tblPr firstRow="1" bandRow="1">
                <a:tableStyleId>{5C22544A-7EE6-4342-B048-85BDC9FD1C3A}</a:tableStyleId>
              </a:tblPr>
              <a:tblGrid>
                <a:gridCol w="7315200"/>
              </a:tblGrid>
              <a:tr h="1752600">
                <a:tc>
                  <a:txBody>
                    <a:bodyPr/>
                    <a:lstStyle/>
                    <a:p>
                      <a:pPr marL="0" indent="0">
                        <a:lnSpc>
                          <a:spcPct val="150000"/>
                        </a:lnSpc>
                        <a:buNone/>
                      </a:pPr>
                      <a:r>
                        <a:rPr lang="en-US" sz="2400"/>
                        <a:t>SELECT </a:t>
                      </a:r>
                      <a:r>
                        <a:rPr lang="en-US" sz="2400">
                          <a:solidFill>
                            <a:srgbClr val="008000"/>
                          </a:solidFill>
                        </a:rPr>
                        <a:t>column1</a:t>
                      </a:r>
                      <a:r>
                        <a:rPr lang="en-US" sz="2400"/>
                        <a:t>, </a:t>
                      </a:r>
                      <a:r>
                        <a:rPr lang="en-US" sz="2400">
                          <a:solidFill>
                            <a:srgbClr val="008000"/>
                          </a:solidFill>
                        </a:rPr>
                        <a:t>column2</a:t>
                      </a:r>
                      <a:r>
                        <a:rPr lang="en-US" sz="2400"/>
                        <a:t>,… FROM </a:t>
                      </a:r>
                      <a:r>
                        <a:rPr lang="en-US" sz="2400">
                          <a:solidFill>
                            <a:srgbClr val="008000"/>
                          </a:solidFill>
                        </a:rPr>
                        <a:t>table1</a:t>
                      </a:r>
                    </a:p>
                    <a:p>
                      <a:pPr marL="0" indent="0">
                        <a:lnSpc>
                          <a:spcPct val="150000"/>
                        </a:lnSpc>
                        <a:buNone/>
                      </a:pPr>
                      <a:r>
                        <a:rPr lang="en-US" sz="2400"/>
                        <a:t>     FULL OUTER </a:t>
                      </a:r>
                      <a:r>
                        <a:rPr lang="en-US" sz="2400">
                          <a:solidFill>
                            <a:srgbClr val="FF0000"/>
                          </a:solidFill>
                        </a:rPr>
                        <a:t>JOIN</a:t>
                      </a:r>
                      <a:r>
                        <a:rPr lang="en-US" sz="2400"/>
                        <a:t> </a:t>
                      </a:r>
                      <a:r>
                        <a:rPr lang="en-US" sz="2400">
                          <a:solidFill>
                            <a:srgbClr val="008000"/>
                          </a:solidFill>
                        </a:rPr>
                        <a:t>table2</a:t>
                      </a:r>
                      <a:r>
                        <a:rPr lang="en-US" sz="2400"/>
                        <a:t> </a:t>
                      </a:r>
                      <a:r>
                        <a:rPr lang="en-US" sz="2400">
                          <a:solidFill>
                            <a:srgbClr val="FF0000"/>
                          </a:solidFill>
                        </a:rPr>
                        <a:t>ON</a:t>
                      </a:r>
                      <a:r>
                        <a:rPr lang="en-US" sz="2400"/>
                        <a:t> &lt;điều kiện join&gt;</a:t>
                      </a:r>
                    </a:p>
                    <a:p>
                      <a:pPr marL="0" indent="0">
                        <a:buNone/>
                      </a:pPr>
                      <a:r>
                        <a:rPr lang="en-US"/>
                        <a:t> </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91614762"/>
              </p:ext>
            </p:extLst>
          </p:nvPr>
        </p:nvGraphicFramePr>
        <p:xfrm>
          <a:off x="1143000" y="4419600"/>
          <a:ext cx="7239000" cy="1752600"/>
        </p:xfrm>
        <a:graphic>
          <a:graphicData uri="http://schemas.openxmlformats.org/drawingml/2006/table">
            <a:tbl>
              <a:tblPr firstRow="1" bandRow="1">
                <a:tableStyleId>{5C22544A-7EE6-4342-B048-85BDC9FD1C3A}</a:tableStyleId>
              </a:tblPr>
              <a:tblGrid>
                <a:gridCol w="7239000"/>
              </a:tblGrid>
              <a:tr h="1752600">
                <a:tc>
                  <a:txBody>
                    <a:bodyPr/>
                    <a:lstStyle/>
                    <a:p>
                      <a:pPr marL="0" indent="0">
                        <a:lnSpc>
                          <a:spcPct val="150000"/>
                        </a:lnSpc>
                        <a:buNone/>
                      </a:pPr>
                      <a:r>
                        <a:rPr lang="en-US" sz="2400"/>
                        <a:t>SELECT </a:t>
                      </a:r>
                      <a:r>
                        <a:rPr lang="en-US" sz="2400">
                          <a:solidFill>
                            <a:srgbClr val="008000"/>
                          </a:solidFill>
                        </a:rPr>
                        <a:t>column1</a:t>
                      </a:r>
                      <a:r>
                        <a:rPr lang="en-US" sz="2400"/>
                        <a:t>, </a:t>
                      </a:r>
                      <a:r>
                        <a:rPr lang="en-US" sz="2400">
                          <a:solidFill>
                            <a:srgbClr val="008000"/>
                          </a:solidFill>
                        </a:rPr>
                        <a:t>column2</a:t>
                      </a:r>
                      <a:r>
                        <a:rPr lang="en-US" sz="2400"/>
                        <a:t>,… FROM </a:t>
                      </a:r>
                      <a:r>
                        <a:rPr lang="en-US" sz="2400">
                          <a:solidFill>
                            <a:srgbClr val="008000"/>
                          </a:solidFill>
                        </a:rPr>
                        <a:t>table1</a:t>
                      </a:r>
                    </a:p>
                    <a:p>
                      <a:pPr marL="0" indent="0">
                        <a:lnSpc>
                          <a:spcPct val="150000"/>
                        </a:lnSpc>
                        <a:buNone/>
                      </a:pPr>
                      <a:r>
                        <a:rPr lang="en-US" sz="2400"/>
                        <a:t>    LEFT|RIGHT  OUTER </a:t>
                      </a:r>
                      <a:r>
                        <a:rPr lang="en-US" sz="2400">
                          <a:solidFill>
                            <a:srgbClr val="FF0000"/>
                          </a:solidFill>
                        </a:rPr>
                        <a:t>JOIN</a:t>
                      </a:r>
                      <a:r>
                        <a:rPr lang="en-US" sz="2400"/>
                        <a:t> </a:t>
                      </a:r>
                      <a:r>
                        <a:rPr lang="en-US" sz="2400">
                          <a:solidFill>
                            <a:srgbClr val="008000"/>
                          </a:solidFill>
                        </a:rPr>
                        <a:t>table2</a:t>
                      </a:r>
                      <a:r>
                        <a:rPr lang="en-US" sz="2400"/>
                        <a:t> </a:t>
                      </a:r>
                      <a:r>
                        <a:rPr lang="en-US" sz="2400">
                          <a:solidFill>
                            <a:srgbClr val="FF0000"/>
                          </a:solidFill>
                        </a:rPr>
                        <a:t>ON</a:t>
                      </a:r>
                      <a:r>
                        <a:rPr lang="en-US" sz="2400"/>
                        <a:t> &lt;điều kiện join&gt;</a:t>
                      </a:r>
                    </a:p>
                    <a:p>
                      <a:pPr marL="0" indent="0">
                        <a:buNone/>
                      </a:pPr>
                      <a:r>
                        <a:rPr lang="en-US"/>
                        <a:t> </a:t>
                      </a:r>
                    </a:p>
                  </a:txBody>
                  <a:tcPr/>
                </a:tc>
              </a:tr>
            </a:tbl>
          </a:graphicData>
        </a:graphic>
      </p:graphicFrame>
    </p:spTree>
    <p:extLst>
      <p:ext uri="{BB962C8B-B14F-4D97-AF65-F5344CB8AC3E}">
        <p14:creationId xmlns:p14="http://schemas.microsoft.com/office/powerpoint/2010/main" val="253955388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Left outer</a:t>
            </a:r>
          </a:p>
          <a:p>
            <a:pPr marL="0" indent="0">
              <a:lnSpc>
                <a:spcPct val="150000"/>
              </a:lnSpc>
              <a:buNone/>
            </a:pPr>
            <a:r>
              <a:rPr lang="en-US" sz="2400"/>
              <a:t>SELECT </a:t>
            </a:r>
            <a:r>
              <a:rPr lang="en-US" sz="2400">
                <a:solidFill>
                  <a:srgbClr val="FF6600"/>
                </a:solidFill>
              </a:rPr>
              <a:t>B</a:t>
            </a:r>
            <a:r>
              <a:rPr lang="en-US" sz="2400"/>
              <a:t>.</a:t>
            </a:r>
            <a:r>
              <a:rPr lang="en-US" sz="2400">
                <a:solidFill>
                  <a:srgbClr val="008000"/>
                </a:solidFill>
              </a:rPr>
              <a:t>ID_NhanVien</a:t>
            </a:r>
            <a:r>
              <a:rPr lang="en-US" sz="2400"/>
              <a:t>, </a:t>
            </a:r>
            <a:r>
              <a:rPr lang="en-US" sz="2400">
                <a:solidFill>
                  <a:srgbClr val="FF6600"/>
                </a:solidFill>
              </a:rPr>
              <a:t>B</a:t>
            </a:r>
            <a:r>
              <a:rPr lang="en-US" sz="2400"/>
              <a:t>.</a:t>
            </a:r>
            <a:r>
              <a:rPr lang="en-US" sz="2400">
                <a:solidFill>
                  <a:srgbClr val="008000"/>
                </a:solidFill>
              </a:rPr>
              <a:t>HO_NV</a:t>
            </a:r>
            <a:r>
              <a:rPr lang="en-US" sz="2400"/>
              <a:t>, </a:t>
            </a:r>
            <a:r>
              <a:rPr lang="en-US" sz="2400">
                <a:solidFill>
                  <a:srgbClr val="FF6600"/>
                </a:solidFill>
              </a:rPr>
              <a:t>B</a:t>
            </a:r>
            <a:r>
              <a:rPr lang="en-US" sz="2400"/>
              <a:t>.</a:t>
            </a:r>
            <a:r>
              <a:rPr lang="en-US" sz="2400">
                <a:solidFill>
                  <a:srgbClr val="008000"/>
                </a:solidFill>
              </a:rPr>
              <a:t>TEN_NV</a:t>
            </a:r>
            <a:r>
              <a:rPr lang="en-US" sz="2400"/>
              <a:t>, </a:t>
            </a:r>
            <a:r>
              <a:rPr lang="en-US" sz="2400">
                <a:solidFill>
                  <a:srgbClr val="FF6600"/>
                </a:solidFill>
              </a:rPr>
              <a:t>A</a:t>
            </a:r>
            <a:r>
              <a:rPr lang="en-US" sz="2400"/>
              <a:t>.</a:t>
            </a:r>
            <a:r>
              <a:rPr lang="en-US" sz="2400">
                <a:solidFill>
                  <a:srgbClr val="008000"/>
                </a:solidFill>
              </a:rPr>
              <a:t>TEN_PB</a:t>
            </a:r>
          </a:p>
          <a:p>
            <a:pPr marL="0" indent="0">
              <a:lnSpc>
                <a:spcPct val="150000"/>
              </a:lnSpc>
              <a:buNone/>
            </a:pPr>
            <a:r>
              <a:rPr lang="en-US" sz="2400"/>
              <a:t>FROM </a:t>
            </a:r>
            <a:r>
              <a:rPr lang="en-US" sz="2400">
                <a:solidFill>
                  <a:srgbClr val="008000"/>
                </a:solidFill>
              </a:rPr>
              <a:t>PHONG_BAN</a:t>
            </a:r>
            <a:r>
              <a:rPr lang="en-US" sz="2400"/>
              <a:t> </a:t>
            </a:r>
            <a:r>
              <a:rPr lang="en-US" sz="2400">
                <a:solidFill>
                  <a:srgbClr val="FF6600"/>
                </a:solidFill>
              </a:rPr>
              <a:t>A</a:t>
            </a:r>
            <a:r>
              <a:rPr lang="en-US" sz="2400"/>
              <a:t> </a:t>
            </a:r>
            <a:r>
              <a:rPr lang="en-US" sz="2400">
                <a:solidFill>
                  <a:srgbClr val="FF0000"/>
                </a:solidFill>
              </a:rPr>
              <a:t>LEFT JOIN </a:t>
            </a:r>
            <a:r>
              <a:rPr lang="en-US" sz="2400">
                <a:solidFill>
                  <a:srgbClr val="008000"/>
                </a:solidFill>
              </a:rPr>
              <a:t>NHAN_VIEN</a:t>
            </a:r>
            <a:r>
              <a:rPr lang="en-US" sz="2400"/>
              <a:t> </a:t>
            </a:r>
            <a:r>
              <a:rPr lang="en-US" sz="2400">
                <a:solidFill>
                  <a:srgbClr val="FF6600"/>
                </a:solidFill>
              </a:rPr>
              <a:t>B</a:t>
            </a:r>
            <a:r>
              <a:rPr lang="en-US" sz="2400"/>
              <a:t> </a:t>
            </a:r>
            <a:r>
              <a:rPr lang="en-US" sz="2400">
                <a:solidFill>
                  <a:srgbClr val="FF0000"/>
                </a:solidFill>
              </a:rPr>
              <a:t>ON</a:t>
            </a:r>
            <a:r>
              <a:rPr lang="en-US" sz="2400"/>
              <a:t> </a:t>
            </a:r>
            <a:r>
              <a:rPr lang="en-US" sz="2400">
                <a:solidFill>
                  <a:srgbClr val="FF6600"/>
                </a:solidFill>
              </a:rPr>
              <a:t>B</a:t>
            </a:r>
            <a:r>
              <a:rPr lang="en-US" sz="2400"/>
              <a:t>.</a:t>
            </a:r>
            <a:r>
              <a:rPr lang="en-US" sz="2400">
                <a:solidFill>
                  <a:srgbClr val="008000"/>
                </a:solidFill>
              </a:rPr>
              <a:t>MA_PB</a:t>
            </a:r>
            <a:r>
              <a:rPr lang="en-US" sz="2400"/>
              <a:t> = </a:t>
            </a:r>
            <a:r>
              <a:rPr lang="en-US" sz="2400">
                <a:solidFill>
                  <a:srgbClr val="FF6600"/>
                </a:solidFill>
              </a:rPr>
              <a:t>A</a:t>
            </a:r>
            <a:r>
              <a:rPr lang="en-US" sz="2400"/>
              <a:t>.</a:t>
            </a:r>
            <a:r>
              <a:rPr lang="en-US" sz="2400">
                <a:solidFill>
                  <a:srgbClr val="008000"/>
                </a:solidFill>
              </a:rPr>
              <a:t>PHG</a:t>
            </a:r>
            <a:r>
              <a:rPr lang="en-US" sz="2400"/>
              <a:t>;</a:t>
            </a:r>
          </a:p>
        </p:txBody>
      </p:sp>
      <p:pic>
        <p:nvPicPr>
          <p:cNvPr id="4" name="Picture 3" descr="hinh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962400"/>
            <a:ext cx="4694287" cy="2514600"/>
          </a:xfrm>
          <a:prstGeom prst="rect">
            <a:avLst/>
          </a:prstGeom>
        </p:spPr>
      </p:pic>
    </p:spTree>
    <p:extLst>
      <p:ext uri="{BB962C8B-B14F-4D97-AF65-F5344CB8AC3E}">
        <p14:creationId xmlns:p14="http://schemas.microsoft.com/office/powerpoint/2010/main" val="32285145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Right Outer</a:t>
            </a:r>
          </a:p>
          <a:p>
            <a:pPr marL="0" indent="0">
              <a:lnSpc>
                <a:spcPct val="150000"/>
              </a:lnSpc>
              <a:buNone/>
            </a:pPr>
            <a:r>
              <a:rPr lang="en-US" sz="2400"/>
              <a:t>SELECT </a:t>
            </a:r>
            <a:r>
              <a:rPr lang="en-US" sz="2400">
                <a:solidFill>
                  <a:srgbClr val="FF6600"/>
                </a:solidFill>
              </a:rPr>
              <a:t>B</a:t>
            </a:r>
            <a:r>
              <a:rPr lang="en-US" sz="2400"/>
              <a:t>.</a:t>
            </a:r>
            <a:r>
              <a:rPr lang="en-US" sz="2400">
                <a:solidFill>
                  <a:srgbClr val="008000"/>
                </a:solidFill>
              </a:rPr>
              <a:t>ID_NhanVien</a:t>
            </a:r>
            <a:r>
              <a:rPr lang="en-US" sz="2400"/>
              <a:t>, </a:t>
            </a:r>
            <a:r>
              <a:rPr lang="en-US" sz="2400">
                <a:solidFill>
                  <a:srgbClr val="FF6600"/>
                </a:solidFill>
              </a:rPr>
              <a:t>B</a:t>
            </a:r>
            <a:r>
              <a:rPr lang="en-US" sz="2400"/>
              <a:t>.</a:t>
            </a:r>
            <a:r>
              <a:rPr lang="en-US" sz="2400">
                <a:solidFill>
                  <a:srgbClr val="008000"/>
                </a:solidFill>
              </a:rPr>
              <a:t>HO_NV</a:t>
            </a:r>
            <a:r>
              <a:rPr lang="en-US" sz="2400"/>
              <a:t>, </a:t>
            </a:r>
            <a:r>
              <a:rPr lang="en-US" sz="2400">
                <a:solidFill>
                  <a:srgbClr val="FF6600"/>
                </a:solidFill>
              </a:rPr>
              <a:t>B</a:t>
            </a:r>
            <a:r>
              <a:rPr lang="en-US" sz="2400"/>
              <a:t>.</a:t>
            </a:r>
            <a:r>
              <a:rPr lang="en-US" sz="2400">
                <a:solidFill>
                  <a:srgbClr val="008000"/>
                </a:solidFill>
              </a:rPr>
              <a:t>TEN_NV</a:t>
            </a:r>
            <a:r>
              <a:rPr lang="en-US" sz="2400"/>
              <a:t>, </a:t>
            </a:r>
            <a:r>
              <a:rPr lang="en-US" sz="2400">
                <a:solidFill>
                  <a:srgbClr val="FF6600"/>
                </a:solidFill>
              </a:rPr>
              <a:t>A</a:t>
            </a:r>
            <a:r>
              <a:rPr lang="en-US" sz="2400"/>
              <a:t>.</a:t>
            </a:r>
            <a:r>
              <a:rPr lang="en-US" sz="2400">
                <a:solidFill>
                  <a:srgbClr val="008000"/>
                </a:solidFill>
              </a:rPr>
              <a:t>TEN_PB</a:t>
            </a:r>
          </a:p>
          <a:p>
            <a:pPr marL="0" indent="0">
              <a:lnSpc>
                <a:spcPct val="150000"/>
              </a:lnSpc>
              <a:buNone/>
            </a:pPr>
            <a:r>
              <a:rPr lang="en-US" sz="2400"/>
              <a:t>FROM </a:t>
            </a:r>
            <a:r>
              <a:rPr lang="en-US" sz="2400">
                <a:solidFill>
                  <a:srgbClr val="008000"/>
                </a:solidFill>
              </a:rPr>
              <a:t>PHONG_BAN</a:t>
            </a:r>
            <a:r>
              <a:rPr lang="en-US" sz="2400"/>
              <a:t> </a:t>
            </a:r>
            <a:r>
              <a:rPr lang="en-US" sz="2400">
                <a:solidFill>
                  <a:srgbClr val="FF6600"/>
                </a:solidFill>
              </a:rPr>
              <a:t>A</a:t>
            </a:r>
            <a:r>
              <a:rPr lang="en-US" sz="2400"/>
              <a:t> </a:t>
            </a:r>
            <a:r>
              <a:rPr lang="en-US" sz="2400">
                <a:solidFill>
                  <a:srgbClr val="FF0000"/>
                </a:solidFill>
              </a:rPr>
              <a:t>RIGHT JOIN </a:t>
            </a:r>
            <a:r>
              <a:rPr lang="en-US" sz="2400">
                <a:solidFill>
                  <a:srgbClr val="008000"/>
                </a:solidFill>
              </a:rPr>
              <a:t>NHAN_VIEN</a:t>
            </a:r>
            <a:r>
              <a:rPr lang="en-US" sz="2400"/>
              <a:t> </a:t>
            </a:r>
            <a:r>
              <a:rPr lang="en-US" sz="2400">
                <a:solidFill>
                  <a:srgbClr val="FF6600"/>
                </a:solidFill>
              </a:rPr>
              <a:t>B</a:t>
            </a:r>
            <a:r>
              <a:rPr lang="en-US" sz="2400"/>
              <a:t> </a:t>
            </a:r>
            <a:r>
              <a:rPr lang="en-US" sz="2400">
                <a:solidFill>
                  <a:srgbClr val="FF0000"/>
                </a:solidFill>
              </a:rPr>
              <a:t>ON</a:t>
            </a:r>
            <a:r>
              <a:rPr lang="en-US" sz="2400"/>
              <a:t> </a:t>
            </a:r>
            <a:r>
              <a:rPr lang="en-US" sz="2400">
                <a:solidFill>
                  <a:srgbClr val="FF6600"/>
                </a:solidFill>
              </a:rPr>
              <a:t>B</a:t>
            </a:r>
            <a:r>
              <a:rPr lang="en-US" sz="2400"/>
              <a:t>.</a:t>
            </a:r>
            <a:r>
              <a:rPr lang="en-US" sz="2400">
                <a:solidFill>
                  <a:srgbClr val="008000"/>
                </a:solidFill>
              </a:rPr>
              <a:t>MA_PB</a:t>
            </a:r>
            <a:r>
              <a:rPr lang="en-US" sz="2400"/>
              <a:t> = </a:t>
            </a:r>
            <a:r>
              <a:rPr lang="en-US" sz="2400">
                <a:solidFill>
                  <a:srgbClr val="FF6600"/>
                </a:solidFill>
              </a:rPr>
              <a:t>A</a:t>
            </a:r>
            <a:r>
              <a:rPr lang="en-US" sz="2400"/>
              <a:t>.</a:t>
            </a:r>
            <a:r>
              <a:rPr lang="en-US" sz="2400">
                <a:solidFill>
                  <a:srgbClr val="008000"/>
                </a:solidFill>
              </a:rPr>
              <a:t>PHG</a:t>
            </a:r>
            <a:r>
              <a:rPr lang="en-US" sz="2400"/>
              <a:t>;</a:t>
            </a:r>
          </a:p>
        </p:txBody>
      </p:sp>
      <p:pic>
        <p:nvPicPr>
          <p:cNvPr id="5" name="Picture 4" descr="hinh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4038600"/>
            <a:ext cx="4542117" cy="2438400"/>
          </a:xfrm>
          <a:prstGeom prst="rect">
            <a:avLst/>
          </a:prstGeom>
        </p:spPr>
      </p:pic>
    </p:spTree>
    <p:extLst>
      <p:ext uri="{BB962C8B-B14F-4D97-AF65-F5344CB8AC3E}">
        <p14:creationId xmlns:p14="http://schemas.microsoft.com/office/powerpoint/2010/main" val="94568532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pPr algn="just"/>
            <a:r>
              <a:rPr lang="en-US"/>
              <a:t>Viết câu truy vấn hiển thị các thông tin bao gồm họ, tên của nhân viên, </a:t>
            </a:r>
            <a:r>
              <a:rPr lang="en-US"/>
              <a:t>và tên phòng ban mà nhân viên trực thuộc. Nếu nhân viên chưa được phân bổ vào phòng nào thì cột tên phòng để trống</a:t>
            </a:r>
            <a:endParaRPr lang="en-US"/>
          </a:p>
          <a:p>
            <a:endParaRPr lang="en-US"/>
          </a:p>
          <a:p>
            <a:endParaRPr lang="en-US"/>
          </a:p>
        </p:txBody>
      </p:sp>
    </p:spTree>
    <p:extLst>
      <p:ext uri="{BB962C8B-B14F-4D97-AF65-F5344CB8AC3E}">
        <p14:creationId xmlns:p14="http://schemas.microsoft.com/office/powerpoint/2010/main" val="4139774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SELF-JOIN</a:t>
            </a:r>
          </a:p>
        </p:txBody>
      </p:sp>
      <p:sp>
        <p:nvSpPr>
          <p:cNvPr id="3" name="Content Placeholder 2"/>
          <p:cNvSpPr>
            <a:spLocks noGrp="1"/>
          </p:cNvSpPr>
          <p:nvPr>
            <p:ph idx="1"/>
          </p:nvPr>
        </p:nvSpPr>
        <p:spPr/>
        <p:txBody>
          <a:bodyPr/>
          <a:lstStyle/>
          <a:p>
            <a:r>
              <a:rPr lang="en-US"/>
              <a:t>Một bảng kết nối với chính nó</a:t>
            </a:r>
          </a:p>
          <a:p>
            <a:r>
              <a:rPr lang="en-US"/>
              <a:t>Ví dụ:</a:t>
            </a:r>
          </a:p>
          <a:p>
            <a:endParaRPr lang="en-US"/>
          </a:p>
          <a:p>
            <a:endParaRPr lang="en-US"/>
          </a:p>
          <a:p>
            <a:endParaRPr lang="en-US"/>
          </a:p>
          <a:p>
            <a:pPr marL="0" indent="0">
              <a:buNone/>
            </a:pPr>
            <a:endParaRPr lang="en-US"/>
          </a:p>
          <a:p>
            <a:r>
              <a:rPr lang="en-US"/>
              <a:t>Hiển thị tên nhân viên và tên người Quản Lý của anh ấy:</a:t>
            </a:r>
          </a:p>
          <a:p>
            <a:pPr mar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8729220"/>
              </p:ext>
            </p:extLst>
          </p:nvPr>
        </p:nvGraphicFramePr>
        <p:xfrm>
          <a:off x="1524000" y="21336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a:t>MA_NV</a:t>
                      </a:r>
                    </a:p>
                  </a:txBody>
                  <a:tcPr/>
                </a:tc>
                <a:tc>
                  <a:txBody>
                    <a:bodyPr/>
                    <a:lstStyle/>
                    <a:p>
                      <a:r>
                        <a:rPr lang="en-US"/>
                        <a:t>TEN_NV</a:t>
                      </a:r>
                    </a:p>
                  </a:txBody>
                  <a:tcPr/>
                </a:tc>
                <a:tc>
                  <a:txBody>
                    <a:bodyPr/>
                    <a:lstStyle/>
                    <a:p>
                      <a:r>
                        <a:rPr lang="en-US"/>
                        <a:t>MA_QUANLY</a:t>
                      </a:r>
                    </a:p>
                  </a:txBody>
                  <a:tcPr/>
                </a:tc>
              </a:tr>
              <a:tr h="370840">
                <a:tc>
                  <a:txBody>
                    <a:bodyPr/>
                    <a:lstStyle/>
                    <a:p>
                      <a:r>
                        <a:rPr lang="en-US"/>
                        <a:t>1</a:t>
                      </a:r>
                    </a:p>
                  </a:txBody>
                  <a:tcPr/>
                </a:tc>
                <a:tc>
                  <a:txBody>
                    <a:bodyPr/>
                    <a:lstStyle/>
                    <a:p>
                      <a:r>
                        <a:rPr lang="en-US"/>
                        <a:t>Nga</a:t>
                      </a:r>
                    </a:p>
                  </a:txBody>
                  <a:tcPr/>
                </a:tc>
                <a:tc>
                  <a:txBody>
                    <a:bodyPr/>
                    <a:lstStyle/>
                    <a:p>
                      <a:endParaRPr lang="en-US"/>
                    </a:p>
                  </a:txBody>
                  <a:tcPr/>
                </a:tc>
              </a:tr>
              <a:tr h="370840">
                <a:tc>
                  <a:txBody>
                    <a:bodyPr/>
                    <a:lstStyle/>
                    <a:p>
                      <a:r>
                        <a:rPr lang="en-US"/>
                        <a:t>2</a:t>
                      </a:r>
                    </a:p>
                  </a:txBody>
                  <a:tcPr/>
                </a:tc>
                <a:tc>
                  <a:txBody>
                    <a:bodyPr/>
                    <a:lstStyle/>
                    <a:p>
                      <a:r>
                        <a:rPr lang="en-US"/>
                        <a:t>An</a:t>
                      </a:r>
                    </a:p>
                  </a:txBody>
                  <a:tcPr/>
                </a:tc>
                <a:tc>
                  <a:txBody>
                    <a:bodyPr/>
                    <a:lstStyle/>
                    <a:p>
                      <a:r>
                        <a:rPr lang="en-US"/>
                        <a:t>1</a:t>
                      </a:r>
                    </a:p>
                  </a:txBody>
                  <a:tcPr/>
                </a:tc>
              </a:tr>
              <a:tr h="370840">
                <a:tc>
                  <a:txBody>
                    <a:bodyPr/>
                    <a:lstStyle/>
                    <a:p>
                      <a:r>
                        <a:rPr lang="en-US"/>
                        <a:t>3</a:t>
                      </a:r>
                    </a:p>
                  </a:txBody>
                  <a:tcPr/>
                </a:tc>
                <a:tc>
                  <a:txBody>
                    <a:bodyPr/>
                    <a:lstStyle/>
                    <a:p>
                      <a:r>
                        <a:rPr lang="en-US"/>
                        <a:t>Van</a:t>
                      </a:r>
                    </a:p>
                  </a:txBody>
                  <a:tcPr/>
                </a:tc>
                <a:tc>
                  <a:txBody>
                    <a:bodyPr/>
                    <a:lstStyle/>
                    <a:p>
                      <a:r>
                        <a:rPr lang="en-US"/>
                        <a:t>2</a:t>
                      </a:r>
                    </a:p>
                  </a:txBody>
                  <a:tcPr/>
                </a:tc>
              </a:tr>
              <a:tr h="370840">
                <a:tc>
                  <a:txBody>
                    <a:bodyPr/>
                    <a:lstStyle/>
                    <a:p>
                      <a:r>
                        <a:rPr lang="en-US"/>
                        <a:t>4</a:t>
                      </a:r>
                    </a:p>
                  </a:txBody>
                  <a:tcPr/>
                </a:tc>
                <a:tc>
                  <a:txBody>
                    <a:bodyPr/>
                    <a:lstStyle/>
                    <a:p>
                      <a:r>
                        <a:rPr lang="en-US"/>
                        <a:t>Hoang</a:t>
                      </a:r>
                    </a:p>
                  </a:txBody>
                  <a:tcPr/>
                </a:tc>
                <a:tc>
                  <a:txBody>
                    <a:bodyPr/>
                    <a:lstStyle/>
                    <a:p>
                      <a:r>
                        <a:rPr lang="en-US"/>
                        <a:t>2</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1824598"/>
              </p:ext>
            </p:extLst>
          </p:nvPr>
        </p:nvGraphicFramePr>
        <p:xfrm>
          <a:off x="914400" y="5181600"/>
          <a:ext cx="7162800" cy="1188720"/>
        </p:xfrm>
        <a:graphic>
          <a:graphicData uri="http://schemas.openxmlformats.org/drawingml/2006/table">
            <a:tbl>
              <a:tblPr firstRow="1" bandRow="1">
                <a:tableStyleId>{5C22544A-7EE6-4342-B048-85BDC9FD1C3A}</a:tableStyleId>
              </a:tblPr>
              <a:tblGrid>
                <a:gridCol w="7162800"/>
              </a:tblGrid>
              <a:tr h="370840">
                <a:tc>
                  <a:txBody>
                    <a:bodyPr/>
                    <a:lstStyle/>
                    <a:p>
                      <a:r>
                        <a:rPr lang="en-US"/>
                        <a:t>SELECT </a:t>
                      </a:r>
                      <a:r>
                        <a:rPr lang="en-US">
                          <a:solidFill>
                            <a:srgbClr val="F79646"/>
                          </a:solidFill>
                        </a:rPr>
                        <a:t>A</a:t>
                      </a:r>
                      <a:r>
                        <a:rPr lang="en-US"/>
                        <a:t>.MA_NV, </a:t>
                      </a:r>
                      <a:r>
                        <a:rPr lang="en-US">
                          <a:solidFill>
                            <a:srgbClr val="F79646"/>
                          </a:solidFill>
                        </a:rPr>
                        <a:t>A</a:t>
                      </a:r>
                      <a:r>
                        <a:rPr lang="en-US"/>
                        <a:t>.TEN_NV, </a:t>
                      </a:r>
                      <a:r>
                        <a:rPr lang="en-US">
                          <a:solidFill>
                            <a:srgbClr val="F79646"/>
                          </a:solidFill>
                        </a:rPr>
                        <a:t>B</a:t>
                      </a:r>
                      <a:r>
                        <a:rPr lang="en-US"/>
                        <a:t>.TEN_NV</a:t>
                      </a:r>
                    </a:p>
                    <a:p>
                      <a:r>
                        <a:rPr lang="en-US"/>
                        <a:t>FROM </a:t>
                      </a:r>
                      <a:r>
                        <a:rPr lang="en-US">
                          <a:solidFill>
                            <a:srgbClr val="CCFFCC"/>
                          </a:solidFill>
                        </a:rPr>
                        <a:t>NHAN_VIEN</a:t>
                      </a:r>
                      <a:r>
                        <a:rPr lang="en-US" baseline="0"/>
                        <a:t> AS </a:t>
                      </a:r>
                      <a:r>
                        <a:rPr lang="en-US" baseline="0">
                          <a:solidFill>
                            <a:schemeClr val="accent6"/>
                          </a:solidFill>
                        </a:rPr>
                        <a:t>A</a:t>
                      </a:r>
                      <a:r>
                        <a:rPr lang="en-US" baseline="0"/>
                        <a:t>  </a:t>
                      </a:r>
                      <a:r>
                        <a:rPr lang="en-US">
                          <a:solidFill>
                            <a:srgbClr val="FF0000"/>
                          </a:solidFill>
                        </a:rPr>
                        <a:t>INNER JOIN </a:t>
                      </a:r>
                      <a:r>
                        <a:rPr lang="en-US">
                          <a:solidFill>
                            <a:srgbClr val="CCFFCC"/>
                          </a:solidFill>
                        </a:rPr>
                        <a:t>NHAN_VIEN</a:t>
                      </a:r>
                      <a:r>
                        <a:rPr lang="en-US"/>
                        <a:t> AS </a:t>
                      </a:r>
                      <a:r>
                        <a:rPr lang="en-US">
                          <a:solidFill>
                            <a:srgbClr val="F79646"/>
                          </a:solidFill>
                        </a:rPr>
                        <a:t>B</a:t>
                      </a:r>
                      <a:r>
                        <a:rPr lang="en-US"/>
                        <a:t> </a:t>
                      </a:r>
                    </a:p>
                    <a:p>
                      <a:r>
                        <a:rPr lang="en-US">
                          <a:solidFill>
                            <a:srgbClr val="FF0000"/>
                          </a:solidFill>
                        </a:rPr>
                        <a:t>ON</a:t>
                      </a:r>
                      <a:r>
                        <a:rPr lang="en-US"/>
                        <a:t> B.MA_NV = A.MA_QUANLY;</a:t>
                      </a:r>
                    </a:p>
                    <a:p>
                      <a:endParaRPr lang="en-US"/>
                    </a:p>
                  </a:txBody>
                  <a:tcPr/>
                </a:tc>
              </a:tr>
            </a:tbl>
          </a:graphicData>
        </a:graphic>
      </p:graphicFrame>
    </p:spTree>
    <p:extLst>
      <p:ext uri="{BB962C8B-B14F-4D97-AF65-F5344CB8AC3E}">
        <p14:creationId xmlns:p14="http://schemas.microsoft.com/office/powerpoint/2010/main" val="29163263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truy vấn con</a:t>
            </a:r>
          </a:p>
        </p:txBody>
      </p:sp>
      <p:sp>
        <p:nvSpPr>
          <p:cNvPr id="3" name="Content Placeholder 2"/>
          <p:cNvSpPr>
            <a:spLocks noGrp="1"/>
          </p:cNvSpPr>
          <p:nvPr>
            <p:ph idx="1"/>
          </p:nvPr>
        </p:nvSpPr>
        <p:spPr/>
        <p:txBody>
          <a:bodyPr/>
          <a:lstStyle/>
          <a:p>
            <a:r>
              <a:rPr lang="en-CA" dirty="0"/>
              <a:t>Là câu truy vấn SELECT nằm lồng bên trong một câu truy vấn khác</a:t>
            </a:r>
          </a:p>
          <a:p>
            <a:r>
              <a:rPr lang="en-CA" dirty="0"/>
              <a:t>Câu truy vấn con có thể được sử dụng:</a:t>
            </a:r>
          </a:p>
          <a:p>
            <a:pPr lvl="1"/>
            <a:r>
              <a:rPr lang="en-CA" dirty="0"/>
              <a:t>Trong mệnh đề WHERE như một điều kiện tìm kiếm</a:t>
            </a:r>
          </a:p>
          <a:p>
            <a:pPr lvl="1"/>
            <a:r>
              <a:rPr lang="en-CA" dirty="0"/>
              <a:t>Trong mệnh đề HAVING như một điều kiện tìm kiếm</a:t>
            </a:r>
          </a:p>
          <a:p>
            <a:pPr lvl="1"/>
            <a:r>
              <a:rPr lang="en-CA" dirty="0"/>
              <a:t>Trong mệnh đề FROM như một đặc tả bảng</a:t>
            </a:r>
          </a:p>
          <a:p>
            <a:pPr lvl="1"/>
            <a:r>
              <a:rPr lang="en-CA" dirty="0"/>
              <a:t>Trong mệnh đề SELECTnhư một đặc tả cột</a:t>
            </a:r>
          </a:p>
          <a:p>
            <a:pPr marL="0" indent="0">
              <a:buNone/>
            </a:pPr>
            <a:endParaRPr lang="en-US"/>
          </a:p>
        </p:txBody>
      </p:sp>
    </p:spTree>
    <p:extLst>
      <p:ext uri="{BB962C8B-B14F-4D97-AF65-F5344CB8AC3E}">
        <p14:creationId xmlns:p14="http://schemas.microsoft.com/office/powerpoint/2010/main" val="37752035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Sử dụng câu truy vấn con để hiển thị thông tin các nhân viên có lương lớn hơn mức lương trung bình toàn công ty</a:t>
            </a:r>
          </a:p>
          <a:p>
            <a:pPr marL="0" indent="0">
              <a:buNone/>
            </a:pPr>
            <a:endParaRPr lang="en-US"/>
          </a:p>
          <a:p>
            <a:pPr marL="0" indent="0">
              <a:buNone/>
            </a:pPr>
            <a:r>
              <a:rPr lang="en-US"/>
              <a:t>SELECT </a:t>
            </a:r>
            <a:r>
              <a:rPr lang="en-US">
                <a:solidFill>
                  <a:srgbClr val="008000"/>
                </a:solidFill>
              </a:rPr>
              <a:t>*</a:t>
            </a:r>
            <a:r>
              <a:rPr lang="en-US"/>
              <a:t>  FROM </a:t>
            </a:r>
            <a:r>
              <a:rPr lang="en-US">
                <a:solidFill>
                  <a:srgbClr val="008000"/>
                </a:solidFill>
              </a:rPr>
              <a:t>NHAN_VIEN</a:t>
            </a:r>
            <a:r>
              <a:rPr lang="en-US"/>
              <a:t> </a:t>
            </a:r>
          </a:p>
          <a:p>
            <a:pPr marL="0" indent="0">
              <a:buNone/>
            </a:pPr>
            <a:r>
              <a:rPr lang="en-US"/>
              <a:t>WHERE </a:t>
            </a:r>
            <a:r>
              <a:rPr lang="en-US">
                <a:solidFill>
                  <a:srgbClr val="008000"/>
                </a:solidFill>
              </a:rPr>
              <a:t>LUONG</a:t>
            </a:r>
            <a:r>
              <a:rPr lang="en-US"/>
              <a:t> &gt; (</a:t>
            </a:r>
            <a:r>
              <a:rPr lang="en-US">
                <a:solidFill>
                  <a:srgbClr val="FF6600"/>
                </a:solidFill>
              </a:rPr>
              <a:t>SELECT AVG(LUONG) FROM NHAN_VIEN</a:t>
            </a:r>
            <a:r>
              <a:rPr lang="en-US"/>
              <a:t>)</a:t>
            </a:r>
          </a:p>
        </p:txBody>
      </p:sp>
    </p:spTree>
    <p:extLst>
      <p:ext uri="{BB962C8B-B14F-4D97-AF65-F5344CB8AC3E}">
        <p14:creationId xmlns:p14="http://schemas.microsoft.com/office/powerpoint/2010/main" val="1183834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781800" cy="487362"/>
          </a:xfrm>
        </p:spPr>
        <p:txBody>
          <a:bodyPr/>
          <a:lstStyle/>
          <a:p>
            <a:r>
              <a:rPr lang="en-US"/>
              <a:t>SO SÁNH JOIN VÀ CÂU TRUY VẤN CON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343762"/>
              </p:ext>
            </p:extLst>
          </p:nvPr>
        </p:nvGraphicFramePr>
        <p:xfrm>
          <a:off x="990600" y="1447800"/>
          <a:ext cx="7162800" cy="4663440"/>
        </p:xfrm>
        <a:graphic>
          <a:graphicData uri="http://schemas.openxmlformats.org/drawingml/2006/table">
            <a:tbl>
              <a:tblPr firstRow="1" bandRow="1">
                <a:tableStyleId>{93296810-A885-4BE3-A3E7-6D5BEEA58F35}</a:tableStyleId>
              </a:tblPr>
              <a:tblGrid>
                <a:gridCol w="3581400"/>
                <a:gridCol w="3581400"/>
              </a:tblGrid>
              <a:tr h="370840">
                <a:tc>
                  <a:txBody>
                    <a:bodyPr/>
                    <a:lstStyle/>
                    <a:p>
                      <a:pPr algn="ctr"/>
                      <a:r>
                        <a:rPr lang="en-CA" sz="2400" dirty="0" smtClean="0"/>
                        <a:t>JOIN</a:t>
                      </a:r>
                      <a:endParaRPr lang="en-CA" sz="2400" dirty="0"/>
                    </a:p>
                  </a:txBody>
                  <a:tcPr/>
                </a:tc>
                <a:tc>
                  <a:txBody>
                    <a:bodyPr/>
                    <a:lstStyle/>
                    <a:p>
                      <a:pPr algn="ctr"/>
                      <a:r>
                        <a:rPr lang="en-CA" sz="2400" dirty="0"/>
                        <a:t>CÂU TRUY VẤN CON</a:t>
                      </a:r>
                    </a:p>
                  </a:txBody>
                  <a:tcPr/>
                </a:tc>
              </a:tr>
              <a:tr h="370840">
                <a:tc>
                  <a:txBody>
                    <a:bodyPr/>
                    <a:lstStyle/>
                    <a:p>
                      <a:r>
                        <a:rPr lang="en-CA" sz="2400" dirty="0"/>
                        <a:t>Kết quả có thể bao gồm các cột của cả 2 bảng</a:t>
                      </a:r>
                    </a:p>
                  </a:txBody>
                  <a:tcPr/>
                </a:tc>
                <a:tc>
                  <a:txBody>
                    <a:bodyPr/>
                    <a:lstStyle/>
                    <a:p>
                      <a:r>
                        <a:rPr lang="en-CA" sz="2400" dirty="0" smtClean="0"/>
                        <a:t>Không thể bao gồm các cột của câu truy vấn con</a:t>
                      </a:r>
                      <a:endParaRPr lang="en-CA" sz="2400" dirty="0"/>
                    </a:p>
                  </a:txBody>
                  <a:tcPr/>
                </a:tc>
              </a:tr>
              <a:tr h="370840">
                <a:tc>
                  <a:txBody>
                    <a:bodyPr/>
                    <a:lstStyle/>
                    <a:p>
                      <a:r>
                        <a:rPr lang="en-CA" sz="2400" dirty="0" smtClean="0"/>
                        <a:t>Sử dụng mối quan hệ giữa 2 bảng</a:t>
                      </a:r>
                      <a:endParaRPr lang="en-CA" sz="2400" dirty="0"/>
                    </a:p>
                  </a:txBody>
                  <a:tcPr/>
                </a:tc>
                <a:tc>
                  <a:txBody>
                    <a:bodyPr/>
                    <a:lstStyle/>
                    <a:p>
                      <a:endParaRPr lang="en-CA" sz="2400" dirty="0"/>
                    </a:p>
                  </a:txBody>
                  <a:tcPr/>
                </a:tc>
              </a:tr>
              <a:tr h="370840">
                <a:tc>
                  <a:txBody>
                    <a:bodyPr/>
                    <a:lstStyle/>
                    <a:p>
                      <a:r>
                        <a:rPr lang="en-CA" sz="2400" dirty="0"/>
                        <a:t>Chạy nhanh hơn</a:t>
                      </a:r>
                    </a:p>
                  </a:txBody>
                  <a:tcPr/>
                </a:tc>
                <a:tc>
                  <a:txBody>
                    <a:bodyPr/>
                    <a:lstStyle/>
                    <a:p>
                      <a:endParaRPr lang="en-CA" sz="2400" dirty="0"/>
                    </a:p>
                  </a:txBody>
                  <a:tcPr/>
                </a:tc>
              </a:tr>
              <a:tr h="370840">
                <a:tc>
                  <a:txBody>
                    <a:bodyPr/>
                    <a:lstStyle/>
                    <a:p>
                      <a:endParaRPr lang="en-CA" sz="2400" dirty="0"/>
                    </a:p>
                  </a:txBody>
                  <a:tcPr/>
                </a:tc>
                <a:tc>
                  <a:txBody>
                    <a:bodyPr/>
                    <a:lstStyle/>
                    <a:p>
                      <a:r>
                        <a:rPr lang="en-CA" sz="2400" dirty="0" smtClean="0"/>
                        <a:t>Có thể chuyển 1 giá trị tính toán ra câu truy vấn bên ngoài</a:t>
                      </a:r>
                      <a:endParaRPr lang="en-CA" sz="2400" dirty="0"/>
                    </a:p>
                  </a:txBody>
                  <a:tcPr/>
                </a:tc>
              </a:tr>
              <a:tr h="370840">
                <a:tc>
                  <a:txBody>
                    <a:bodyPr/>
                    <a:lstStyle/>
                    <a:p>
                      <a:endParaRPr lang="en-CA" sz="2400" dirty="0"/>
                    </a:p>
                  </a:txBody>
                  <a:tcPr/>
                </a:tc>
                <a:tc>
                  <a:txBody>
                    <a:bodyPr/>
                    <a:lstStyle/>
                    <a:p>
                      <a:r>
                        <a:rPr lang="en-CA" sz="2400" dirty="0"/>
                        <a:t>Dễ viết code và dễ hiểu</a:t>
                      </a:r>
                    </a:p>
                  </a:txBody>
                  <a:tcPr/>
                </a:tc>
              </a:tr>
              <a:tr h="370840">
                <a:tc>
                  <a:txBody>
                    <a:bodyPr/>
                    <a:lstStyle/>
                    <a:p>
                      <a:endParaRPr lang="en-CA" sz="2400" dirty="0"/>
                    </a:p>
                  </a:txBody>
                  <a:tcPr/>
                </a:tc>
                <a:tc>
                  <a:txBody>
                    <a:bodyPr/>
                    <a:lstStyle/>
                    <a:p>
                      <a:endParaRPr lang="en-CA" sz="2400" dirty="0"/>
                    </a:p>
                  </a:txBody>
                  <a:tcPr/>
                </a:tc>
              </a:tr>
            </a:tbl>
          </a:graphicData>
        </a:graphic>
      </p:graphicFrame>
    </p:spTree>
    <p:extLst>
      <p:ext uri="{BB962C8B-B14F-4D97-AF65-F5344CB8AC3E}">
        <p14:creationId xmlns:p14="http://schemas.microsoft.com/office/powerpoint/2010/main" val="15411843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toán tử in</a:t>
            </a:r>
          </a:p>
        </p:txBody>
      </p:sp>
      <p:sp>
        <p:nvSpPr>
          <p:cNvPr id="3" name="Content Placeholder 2"/>
          <p:cNvSpPr>
            <a:spLocks noGrp="1"/>
          </p:cNvSpPr>
          <p:nvPr>
            <p:ph idx="1"/>
          </p:nvPr>
        </p:nvSpPr>
        <p:spPr/>
        <p:txBody>
          <a:bodyPr/>
          <a:lstStyle/>
          <a:p>
            <a:r>
              <a:rPr lang="en-US"/>
              <a:t>Cú pháp:</a:t>
            </a:r>
          </a:p>
          <a:p>
            <a:endParaRPr lang="en-US"/>
          </a:p>
          <a:p>
            <a:endParaRPr lang="en-US"/>
          </a:p>
          <a:p>
            <a:r>
              <a:rPr lang="en-US"/>
              <a:t>Ví dụ:</a:t>
            </a:r>
          </a:p>
          <a:p>
            <a:endParaRPr lang="en-US"/>
          </a:p>
          <a:p>
            <a:pPr mar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269406802"/>
              </p:ext>
            </p:extLst>
          </p:nvPr>
        </p:nvGraphicFramePr>
        <p:xfrm>
          <a:off x="1371600" y="1828800"/>
          <a:ext cx="6553200" cy="609600"/>
        </p:xfrm>
        <a:graphic>
          <a:graphicData uri="http://schemas.openxmlformats.org/drawingml/2006/table">
            <a:tbl>
              <a:tblPr firstRow="1" bandRow="1">
                <a:tableStyleId>{5C22544A-7EE6-4342-B048-85BDC9FD1C3A}</a:tableStyleId>
              </a:tblPr>
              <a:tblGrid>
                <a:gridCol w="6553200"/>
              </a:tblGrid>
              <a:tr h="609600">
                <a:tc>
                  <a:txBody>
                    <a:bodyPr/>
                    <a:lstStyle/>
                    <a:p>
                      <a:r>
                        <a:rPr lang="en-US"/>
                        <a:t>WHERE  &lt;biểu thức&gt; </a:t>
                      </a:r>
                      <a:r>
                        <a:rPr lang="en-US">
                          <a:solidFill>
                            <a:srgbClr val="FF0000"/>
                          </a:solidFill>
                        </a:rPr>
                        <a:t>[NOT] IN  </a:t>
                      </a:r>
                      <a:r>
                        <a:rPr lang="en-US"/>
                        <a:t>(câu truy vấn con)</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39102735"/>
              </p:ext>
            </p:extLst>
          </p:nvPr>
        </p:nvGraphicFramePr>
        <p:xfrm>
          <a:off x="1447800" y="3352800"/>
          <a:ext cx="6324600" cy="1524002"/>
        </p:xfrm>
        <a:graphic>
          <a:graphicData uri="http://schemas.openxmlformats.org/drawingml/2006/table">
            <a:tbl>
              <a:tblPr firstRow="1" bandRow="1">
                <a:tableStyleId>{5C22544A-7EE6-4342-B048-85BDC9FD1C3A}</a:tableStyleId>
              </a:tblPr>
              <a:tblGrid>
                <a:gridCol w="6324600"/>
              </a:tblGrid>
              <a:tr h="1524002">
                <a:tc>
                  <a:txBody>
                    <a:bodyPr/>
                    <a:lstStyle/>
                    <a:p>
                      <a:pPr>
                        <a:lnSpc>
                          <a:spcPct val="150000"/>
                        </a:lnSpc>
                      </a:pPr>
                      <a:r>
                        <a:rPr lang="en-US"/>
                        <a:t>SELECT  *</a:t>
                      </a:r>
                      <a:r>
                        <a:rPr lang="en-US" baseline="0"/>
                        <a:t>  </a:t>
                      </a:r>
                      <a:r>
                        <a:rPr lang="en-US"/>
                        <a:t>FROM NHAN_VIEN </a:t>
                      </a:r>
                    </a:p>
                    <a:p>
                      <a:pPr>
                        <a:lnSpc>
                          <a:spcPct val="150000"/>
                        </a:lnSpc>
                      </a:pPr>
                      <a:r>
                        <a:rPr lang="en-US"/>
                        <a:t>WHERE PHG </a:t>
                      </a:r>
                      <a:r>
                        <a:rPr lang="en-US">
                          <a:solidFill>
                            <a:srgbClr val="FF0000"/>
                          </a:solidFill>
                        </a:rPr>
                        <a:t>IN</a:t>
                      </a:r>
                      <a:r>
                        <a:rPr lang="en-US"/>
                        <a:t>  (SELECT  MA_PB FROM PHONG_BAN WHERE TEN_PB LIKE 'San xuat ?')</a:t>
                      </a:r>
                    </a:p>
                  </a:txBody>
                  <a:tcPr/>
                </a:tc>
              </a:tr>
            </a:tbl>
          </a:graphicData>
        </a:graphic>
      </p:graphicFrame>
      <p:pic>
        <p:nvPicPr>
          <p:cNvPr id="6" name="Picture 5" descr="hinh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257800"/>
            <a:ext cx="7700963" cy="1085850"/>
          </a:xfrm>
          <a:prstGeom prst="rect">
            <a:avLst/>
          </a:prstGeom>
        </p:spPr>
      </p:pic>
    </p:spTree>
    <p:extLst>
      <p:ext uri="{BB962C8B-B14F-4D97-AF65-F5344CB8AC3E}">
        <p14:creationId xmlns:p14="http://schemas.microsoft.com/office/powerpoint/2010/main" val="418370135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khoá ANY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2651931"/>
              </p:ext>
            </p:extLst>
          </p:nvPr>
        </p:nvGraphicFramePr>
        <p:xfrm>
          <a:off x="457200" y="1219200"/>
          <a:ext cx="8229600" cy="2291080"/>
        </p:xfrm>
        <a:graphic>
          <a:graphicData uri="http://schemas.openxmlformats.org/drawingml/2006/table">
            <a:tbl>
              <a:tblPr firstRow="1" bandRow="1">
                <a:tableStyleId>{5C22544A-7EE6-4342-B048-85BDC9FD1C3A}</a:tableStyleId>
              </a:tblPr>
              <a:tblGrid>
                <a:gridCol w="1447800"/>
                <a:gridCol w="2438400"/>
                <a:gridCol w="4343400"/>
              </a:tblGrid>
              <a:tr h="370840">
                <a:tc>
                  <a:txBody>
                    <a:bodyPr/>
                    <a:lstStyle/>
                    <a:p>
                      <a:r>
                        <a:rPr lang="en-US"/>
                        <a:t>Điều kiện</a:t>
                      </a:r>
                    </a:p>
                  </a:txBody>
                  <a:tcPr/>
                </a:tc>
                <a:tc>
                  <a:txBody>
                    <a:bodyPr/>
                    <a:lstStyle/>
                    <a:p>
                      <a:r>
                        <a:rPr lang="en-US"/>
                        <a:t>Kết quả tương đương</a:t>
                      </a:r>
                    </a:p>
                  </a:txBody>
                  <a:tcPr/>
                </a:tc>
                <a:tc>
                  <a:txBody>
                    <a:bodyPr/>
                    <a:lstStyle/>
                    <a:p>
                      <a:r>
                        <a:rPr lang="en-US"/>
                        <a:t>Mô tả</a:t>
                      </a:r>
                    </a:p>
                  </a:txBody>
                  <a:tcPr/>
                </a:tc>
              </a:tr>
              <a:tr h="370840">
                <a:tc>
                  <a:txBody>
                    <a:bodyPr/>
                    <a:lstStyle/>
                    <a:p>
                      <a:r>
                        <a:rPr lang="en-US"/>
                        <a:t>X&gt; ANY (1,2)</a:t>
                      </a:r>
                    </a:p>
                  </a:txBody>
                  <a:tcPr/>
                </a:tc>
                <a:tc>
                  <a:txBody>
                    <a:bodyPr/>
                    <a:lstStyle/>
                    <a:p>
                      <a:r>
                        <a:rPr lang="en-US"/>
                        <a:t>X&gt;1</a:t>
                      </a:r>
                    </a:p>
                  </a:txBody>
                  <a:tcPr/>
                </a:tc>
                <a:tc>
                  <a:txBody>
                    <a:bodyPr/>
                    <a:lstStyle/>
                    <a:p>
                      <a:r>
                        <a:rPr lang="en-US"/>
                        <a:t>X phải lớn hơn ít nhất 1 giá trị trả về từ câu truy vấn con</a:t>
                      </a:r>
                    </a:p>
                  </a:txBody>
                  <a:tcPr/>
                </a:tc>
              </a:tr>
              <a:tr h="370840">
                <a:tc>
                  <a:txBody>
                    <a:bodyPr/>
                    <a:lstStyle/>
                    <a:p>
                      <a:r>
                        <a:rPr lang="en-US"/>
                        <a:t>X&lt;ANY(1,2)</a:t>
                      </a:r>
                    </a:p>
                  </a:txBody>
                  <a:tcPr/>
                </a:tc>
                <a:tc>
                  <a:txBody>
                    <a:bodyPr/>
                    <a:lstStyle/>
                    <a:p>
                      <a:r>
                        <a:rPr lang="en-US"/>
                        <a:t>X&lt;2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 phải nhỏ hơn ít nhất 1 giá trị trả về từ câu truy vấn con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X=ANY(1,2)</a:t>
                      </a:r>
                    </a:p>
                    <a:p>
                      <a:endParaRPr lang="en-US"/>
                    </a:p>
                  </a:txBody>
                  <a:tcPr/>
                </a:tc>
                <a:tc>
                  <a:txBody>
                    <a:bodyPr/>
                    <a:lstStyle/>
                    <a:p>
                      <a:r>
                        <a:rPr lang="en-US"/>
                        <a:t>(X=1) or (X=2)</a:t>
                      </a:r>
                    </a:p>
                  </a:txBody>
                  <a:tcPr/>
                </a:tc>
                <a:tc>
                  <a:txBody>
                    <a:bodyPr/>
                    <a:lstStyle/>
                    <a:p>
                      <a:r>
                        <a:rPr lang="en-US"/>
                        <a:t>X IN (1,2)</a:t>
                      </a:r>
                    </a:p>
                  </a:txBody>
                  <a:tcPr/>
                </a:tc>
              </a:tr>
            </a:tbl>
          </a:graphicData>
        </a:graphic>
      </p:graphicFrame>
      <p:sp>
        <p:nvSpPr>
          <p:cNvPr id="5" name="TextBox 4"/>
          <p:cNvSpPr txBox="1"/>
          <p:nvPr/>
        </p:nvSpPr>
        <p:spPr>
          <a:xfrm>
            <a:off x="457200" y="3886200"/>
            <a:ext cx="1143000" cy="369332"/>
          </a:xfrm>
          <a:prstGeom prst="rect">
            <a:avLst/>
          </a:prstGeom>
          <a:noFill/>
        </p:spPr>
        <p:txBody>
          <a:bodyPr wrap="square" rtlCol="0">
            <a:spAutoFit/>
          </a:bodyPr>
          <a:lstStyle/>
          <a:p>
            <a:r>
              <a:rPr lang="en-US"/>
              <a:t>Ví dụ:</a:t>
            </a:r>
          </a:p>
        </p:txBody>
      </p:sp>
      <p:graphicFrame>
        <p:nvGraphicFramePr>
          <p:cNvPr id="6" name="Table 5"/>
          <p:cNvGraphicFramePr>
            <a:graphicFrameLocks noGrp="1"/>
          </p:cNvGraphicFramePr>
          <p:nvPr>
            <p:extLst>
              <p:ext uri="{D42A27DB-BD31-4B8C-83A1-F6EECF244321}">
                <p14:modId xmlns:p14="http://schemas.microsoft.com/office/powerpoint/2010/main" val="3528441246"/>
              </p:ext>
            </p:extLst>
          </p:nvPr>
        </p:nvGraphicFramePr>
        <p:xfrm>
          <a:off x="1371600" y="4419600"/>
          <a:ext cx="6324600" cy="1524002"/>
        </p:xfrm>
        <a:graphic>
          <a:graphicData uri="http://schemas.openxmlformats.org/drawingml/2006/table">
            <a:tbl>
              <a:tblPr firstRow="1" bandRow="1">
                <a:tableStyleId>{5C22544A-7EE6-4342-B048-85BDC9FD1C3A}</a:tableStyleId>
              </a:tblPr>
              <a:tblGrid>
                <a:gridCol w="6324600"/>
              </a:tblGrid>
              <a:tr h="1524002">
                <a:tc>
                  <a:txBody>
                    <a:bodyPr/>
                    <a:lstStyle/>
                    <a:p>
                      <a:pPr>
                        <a:lnSpc>
                          <a:spcPct val="150000"/>
                        </a:lnSpc>
                      </a:pPr>
                      <a:r>
                        <a:rPr lang="en-US"/>
                        <a:t>SELECT  *</a:t>
                      </a:r>
                      <a:r>
                        <a:rPr lang="en-US" baseline="0"/>
                        <a:t>  </a:t>
                      </a:r>
                      <a:r>
                        <a:rPr lang="en-US"/>
                        <a:t>FROM NHAN_VIEN </a:t>
                      </a:r>
                    </a:p>
                    <a:p>
                      <a:pPr>
                        <a:lnSpc>
                          <a:spcPct val="150000"/>
                        </a:lnSpc>
                      </a:pPr>
                      <a:r>
                        <a:rPr lang="en-US"/>
                        <a:t>WHERE </a:t>
                      </a:r>
                      <a:r>
                        <a:rPr lang="en-US" baseline="0"/>
                        <a:t> LUONG &gt; </a:t>
                      </a:r>
                      <a:r>
                        <a:rPr lang="en-US" baseline="0">
                          <a:solidFill>
                            <a:srgbClr val="FF0000"/>
                          </a:solidFill>
                        </a:rPr>
                        <a:t>ANY</a:t>
                      </a:r>
                      <a:r>
                        <a:rPr lang="en-US"/>
                        <a:t>  (SELECT  LUONG FROM NHAN_VIEN</a:t>
                      </a:r>
                      <a:r>
                        <a:rPr lang="en-US" baseline="0"/>
                        <a:t> WHERE PHG like ‘PB002’</a:t>
                      </a:r>
                      <a:r>
                        <a:rPr lang="en-US"/>
                        <a:t>)</a:t>
                      </a:r>
                    </a:p>
                  </a:txBody>
                  <a:tcPr/>
                </a:tc>
              </a:tr>
            </a:tbl>
          </a:graphicData>
        </a:graphic>
      </p:graphicFrame>
    </p:spTree>
    <p:extLst>
      <p:ext uri="{BB962C8B-B14F-4D97-AF65-F5344CB8AC3E}">
        <p14:creationId xmlns:p14="http://schemas.microsoft.com/office/powerpoint/2010/main" val="19845358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 vấn dữ liệu trên nhiều bảng</a:t>
            </a:r>
            <a:endParaRPr lang="en-US" dirty="0"/>
          </a:p>
        </p:txBody>
      </p:sp>
      <p:sp>
        <p:nvSpPr>
          <p:cNvPr id="3" name="Content Placeholder 2"/>
          <p:cNvSpPr>
            <a:spLocks noGrp="1"/>
          </p:cNvSpPr>
          <p:nvPr>
            <p:ph idx="1"/>
          </p:nvPr>
        </p:nvSpPr>
        <p:spPr/>
        <p:txBody>
          <a:bodyPr/>
          <a:lstStyle/>
          <a:p>
            <a:r>
              <a:rPr lang="en-US" dirty="0"/>
              <a:t>Các cách truy vấn dữ liệu trên nhiều bảng</a:t>
            </a:r>
          </a:p>
          <a:p>
            <a:pPr lvl="1"/>
            <a:r>
              <a:rPr lang="en-US" dirty="0"/>
              <a:t>Sử dụng phép tích</a:t>
            </a:r>
          </a:p>
          <a:p>
            <a:pPr lvl="1"/>
            <a:r>
              <a:rPr lang="en-US" dirty="0"/>
              <a:t>Sử dụng mệnh đề JOIN</a:t>
            </a:r>
          </a:p>
          <a:p>
            <a:pPr lvl="1"/>
            <a:r>
              <a:rPr lang="en-US" dirty="0"/>
              <a:t>Câu truy vấn con </a:t>
            </a:r>
          </a:p>
          <a:p>
            <a:pPr lvl="1"/>
            <a:endParaRPr lang="en-US" dirty="0"/>
          </a:p>
        </p:txBody>
      </p:sp>
    </p:spTree>
    <p:extLst>
      <p:ext uri="{BB962C8B-B14F-4D97-AF65-F5344CB8AC3E}">
        <p14:creationId xmlns:p14="http://schemas.microsoft.com/office/powerpoint/2010/main" val="17341199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toán tử EXIST</a:t>
            </a:r>
          </a:p>
        </p:txBody>
      </p:sp>
      <p:sp>
        <p:nvSpPr>
          <p:cNvPr id="3" name="Content Placeholder 2"/>
          <p:cNvSpPr>
            <a:spLocks noGrp="1"/>
          </p:cNvSpPr>
          <p:nvPr>
            <p:ph idx="1"/>
          </p:nvPr>
        </p:nvSpPr>
        <p:spPr/>
        <p:txBody>
          <a:bodyPr/>
          <a:lstStyle/>
          <a:p>
            <a:r>
              <a:rPr lang="en-US"/>
              <a:t>Cú pháp:</a:t>
            </a:r>
          </a:p>
          <a:p>
            <a:endParaRPr lang="en-US"/>
          </a:p>
          <a:p>
            <a:endParaRPr lang="en-US"/>
          </a:p>
          <a:p>
            <a:r>
              <a:rPr lang="en-US"/>
              <a:t>Ví dụ:</a:t>
            </a:r>
          </a:p>
          <a:p>
            <a:endParaRPr lang="en-US"/>
          </a:p>
          <a:p>
            <a:pPr mar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85672352"/>
              </p:ext>
            </p:extLst>
          </p:nvPr>
        </p:nvGraphicFramePr>
        <p:xfrm>
          <a:off x="1371600" y="1828800"/>
          <a:ext cx="6553200" cy="609600"/>
        </p:xfrm>
        <a:graphic>
          <a:graphicData uri="http://schemas.openxmlformats.org/drawingml/2006/table">
            <a:tbl>
              <a:tblPr firstRow="1" bandRow="1">
                <a:tableStyleId>{5C22544A-7EE6-4342-B048-85BDC9FD1C3A}</a:tableStyleId>
              </a:tblPr>
              <a:tblGrid>
                <a:gridCol w="6553200"/>
              </a:tblGrid>
              <a:tr h="609600">
                <a:tc>
                  <a:txBody>
                    <a:bodyPr/>
                    <a:lstStyle/>
                    <a:p>
                      <a:r>
                        <a:rPr lang="en-US"/>
                        <a:t>WHERE </a:t>
                      </a:r>
                      <a:r>
                        <a:rPr lang="en-US">
                          <a:solidFill>
                            <a:srgbClr val="FF0000"/>
                          </a:solidFill>
                        </a:rPr>
                        <a:t>[NOT] EXISTS  </a:t>
                      </a:r>
                      <a:r>
                        <a:rPr lang="en-US"/>
                        <a:t>(câu truy vấn con)</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7150094"/>
              </p:ext>
            </p:extLst>
          </p:nvPr>
        </p:nvGraphicFramePr>
        <p:xfrm>
          <a:off x="1447800" y="3352800"/>
          <a:ext cx="6324600" cy="1524002"/>
        </p:xfrm>
        <a:graphic>
          <a:graphicData uri="http://schemas.openxmlformats.org/drawingml/2006/table">
            <a:tbl>
              <a:tblPr firstRow="1" bandRow="1">
                <a:tableStyleId>{5C22544A-7EE6-4342-B048-85BDC9FD1C3A}</a:tableStyleId>
              </a:tblPr>
              <a:tblGrid>
                <a:gridCol w="6324600"/>
              </a:tblGrid>
              <a:tr h="1524002">
                <a:tc>
                  <a:txBody>
                    <a:bodyPr/>
                    <a:lstStyle/>
                    <a:p>
                      <a:pPr>
                        <a:lnSpc>
                          <a:spcPct val="150000"/>
                        </a:lnSpc>
                      </a:pPr>
                      <a:r>
                        <a:rPr lang="en-US"/>
                        <a:t>SELECT  *  FROM NHAN_VIEN </a:t>
                      </a:r>
                    </a:p>
                    <a:p>
                      <a:pPr>
                        <a:lnSpc>
                          <a:spcPct val="150000"/>
                        </a:lnSpc>
                      </a:pPr>
                      <a:r>
                        <a:rPr lang="en-US"/>
                        <a:t>WHERE  </a:t>
                      </a:r>
                      <a:r>
                        <a:rPr lang="en-US">
                          <a:solidFill>
                            <a:srgbClr val="FF0000"/>
                          </a:solidFill>
                        </a:rPr>
                        <a:t>EXISTS </a:t>
                      </a:r>
                      <a:r>
                        <a:rPr lang="en-US"/>
                        <a:t> (SELECT  * FROM PHONG_BAN WHERE NHAN_VIEN.PHG= PHONG_BAN.MA_PB)</a:t>
                      </a:r>
                    </a:p>
                  </a:txBody>
                  <a:tcPr/>
                </a:tc>
              </a:tr>
            </a:tbl>
          </a:graphicData>
        </a:graphic>
      </p:graphicFrame>
      <p:pic>
        <p:nvPicPr>
          <p:cNvPr id="7" name="Picture 6" descr="hinh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873675"/>
            <a:ext cx="7724775" cy="2019300"/>
          </a:xfrm>
          <a:prstGeom prst="rect">
            <a:avLst/>
          </a:prstGeom>
        </p:spPr>
      </p:pic>
    </p:spTree>
    <p:extLst>
      <p:ext uri="{BB962C8B-B14F-4D97-AF65-F5344CB8AC3E}">
        <p14:creationId xmlns:p14="http://schemas.microsoft.com/office/powerpoint/2010/main" val="349675956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r>
              <a:rPr lang="en-US"/>
              <a:t>Viết câu truy vấn để hiển thị thông tin gồm mã nhân viên, họ tên, lương của nhân viên đã tham gia hơn 5 dự án</a:t>
            </a:r>
          </a:p>
          <a:p>
            <a:r>
              <a:rPr lang="en-US"/>
              <a:t>Viết câu truy vấn để hiển thị tổng số giờ đã làm trong các dự án của mỗi Nhân viên</a:t>
            </a:r>
          </a:p>
        </p:txBody>
      </p:sp>
    </p:spTree>
    <p:extLst>
      <p:ext uri="{BB962C8B-B14F-4D97-AF65-F5344CB8AC3E}">
        <p14:creationId xmlns:p14="http://schemas.microsoft.com/office/powerpoint/2010/main" val="39620045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1752600"/>
            <a:ext cx="2624974"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705600" cy="5257800"/>
          </a:xfrm>
        </p:spPr>
        <p:txBody>
          <a:bodyPr/>
          <a:lstStyle/>
          <a:p>
            <a:r>
              <a:rPr lang="en-US" dirty="0"/>
              <a:t>Có thể truy vấn dữ liệu trên nhiều bảng bằng các cách sau:</a:t>
            </a:r>
          </a:p>
          <a:p>
            <a:pPr lvl="1"/>
            <a:r>
              <a:rPr lang="en-US" dirty="0"/>
              <a:t>Thực hiện phép tích 2 bảng</a:t>
            </a:r>
          </a:p>
          <a:p>
            <a:pPr lvl="1"/>
            <a:r>
              <a:rPr lang="en-US" dirty="0"/>
              <a:t>Sử dụng mênh đề JOIN</a:t>
            </a:r>
          </a:p>
          <a:p>
            <a:pPr lvl="1"/>
            <a:r>
              <a:rPr lang="en-US" dirty="0"/>
              <a:t>Câu truy vấn lồng nhau</a:t>
            </a:r>
          </a:p>
          <a:p>
            <a:pPr lvl="0"/>
            <a:r>
              <a:rPr lang="en-US" dirty="0"/>
              <a:t>Phép tích s</a:t>
            </a:r>
            <a:r>
              <a:rPr lang="en-US"/>
              <a:t>ử dụng điều kiện kết bằng trong mệnh đề WHERE</a:t>
            </a:r>
          </a:p>
          <a:p>
            <a:pPr lvl="0"/>
            <a:r>
              <a:rPr lang="en-US"/>
              <a:t>Mệnh JOIN có 3 loại</a:t>
            </a:r>
          </a:p>
          <a:p>
            <a:pPr lvl="1"/>
            <a:r>
              <a:rPr lang="en-US"/>
              <a:t>INNER JOIN</a:t>
            </a:r>
          </a:p>
          <a:p>
            <a:pPr lvl="1"/>
            <a:r>
              <a:rPr lang="en-US"/>
              <a:t>SELF JOIN</a:t>
            </a:r>
          </a:p>
          <a:p>
            <a:pPr lvl="1"/>
            <a:r>
              <a:rPr lang="en-US"/>
              <a:t>OUTER JOIN</a:t>
            </a:r>
          </a:p>
          <a:p>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983163"/>
          </a:xfrm>
        </p:spPr>
        <p:txBody>
          <a:bodyPr/>
          <a:lstStyle/>
          <a:p>
            <a:r>
              <a:rPr lang="en-US"/>
              <a:t>Sử dụng cơ sở dữ liệu quản lý nhân viên (đã giới thiệu ở bài 2) </a:t>
            </a:r>
          </a:p>
          <a:p>
            <a:pPr marL="0" indent="0">
              <a:buNone/>
            </a:pPr>
            <a:endParaRPr lang="en-US"/>
          </a:p>
        </p:txBody>
      </p:sp>
      <p:sp>
        <p:nvSpPr>
          <p:cNvPr id="3" name="Title 2"/>
          <p:cNvSpPr>
            <a:spLocks noGrp="1"/>
          </p:cNvSpPr>
          <p:nvPr>
            <p:ph type="title"/>
          </p:nvPr>
        </p:nvSpPr>
        <p:spPr/>
        <p:txBody>
          <a:bodyPr/>
          <a:lstStyle/>
          <a:p>
            <a:r>
              <a:rPr lang="en-US"/>
              <a:t>CASE STUDY</a:t>
            </a:r>
          </a:p>
        </p:txBody>
      </p:sp>
      <p:sp>
        <p:nvSpPr>
          <p:cNvPr id="4" name="Footer Placeholder 3"/>
          <p:cNvSpPr>
            <a:spLocks noGrp="1"/>
          </p:cNvSpPr>
          <p:nvPr>
            <p:ph type="ftr" sz="quarter" idx="10"/>
          </p:nvPr>
        </p:nvSpPr>
        <p:spPr/>
        <p:txBody>
          <a:bodyPr/>
          <a:lstStyle/>
          <a:p>
            <a:r>
              <a:rPr lang="vi-VN"/>
              <a:t>Giới thiệu môn học Cơ sở dữ liệu</a:t>
            </a:r>
            <a:endParaRPr lang="en-US"/>
          </a:p>
        </p:txBody>
      </p:sp>
      <p:sp>
        <p:nvSpPr>
          <p:cNvPr id="5" name="Slide Number Placeholder 4"/>
          <p:cNvSpPr>
            <a:spLocks noGrp="1"/>
          </p:cNvSpPr>
          <p:nvPr>
            <p:ph type="sldNum" sz="quarter" idx="11"/>
          </p:nvPr>
        </p:nvSpPr>
        <p:spPr/>
        <p:txBody>
          <a:bodyPr/>
          <a:lstStyle/>
          <a:p>
            <a:fld id="{95A7EA03-7BE7-314B-A4B2-34B872C377D6}" type="slidenum">
              <a:rPr lang="en-US"/>
              <a:pPr/>
              <a:t>4</a:t>
            </a:fld>
            <a:endParaRPr lang="en-US"/>
          </a:p>
        </p:txBody>
      </p:sp>
      <p:pic>
        <p:nvPicPr>
          <p:cNvPr id="8" name="Picture 7" descr="HINH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743200"/>
            <a:ext cx="8162823" cy="1905000"/>
          </a:xfrm>
          <a:prstGeom prst="rect">
            <a:avLst/>
          </a:prstGeom>
        </p:spPr>
      </p:pic>
    </p:spTree>
    <p:extLst>
      <p:ext uri="{BB962C8B-B14F-4D97-AF65-F5344CB8AC3E}">
        <p14:creationId xmlns:p14="http://schemas.microsoft.com/office/powerpoint/2010/main" val="272764465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phép tích</a:t>
            </a:r>
          </a:p>
        </p:txBody>
      </p:sp>
      <p:sp>
        <p:nvSpPr>
          <p:cNvPr id="3" name="Content Placeholder 2"/>
          <p:cNvSpPr>
            <a:spLocks noGrp="1"/>
          </p:cNvSpPr>
          <p:nvPr>
            <p:ph idx="1"/>
          </p:nvPr>
        </p:nvSpPr>
        <p:spPr/>
        <p:txBody>
          <a:bodyPr/>
          <a:lstStyle/>
          <a:p>
            <a:pPr lvl="0"/>
            <a:r>
              <a:rPr lang="en-US"/>
              <a:t>Sử dụng điều kiện kết bằng trong mệnh đề WHERE</a:t>
            </a:r>
          </a:p>
          <a:p>
            <a:pPr lvl="0"/>
            <a:r>
              <a:rPr lang="en-US"/>
              <a:t>Nếu xuất hiện tên cột trùng nhau trong nhiều bảng thì bắt buộc phải sử dụng tên bảng hoặc bí danh bảng trước tên cột</a:t>
            </a:r>
          </a:p>
          <a:p>
            <a:pPr lvl="0"/>
            <a:r>
              <a:rPr lang="en-US"/>
              <a:t>Cú pháp:</a:t>
            </a:r>
          </a:p>
          <a:p>
            <a:pPr marL="0" lv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11809977"/>
              </p:ext>
            </p:extLst>
          </p:nvPr>
        </p:nvGraphicFramePr>
        <p:xfrm>
          <a:off x="1524000" y="4267200"/>
          <a:ext cx="6477000" cy="1463040"/>
        </p:xfrm>
        <a:graphic>
          <a:graphicData uri="http://schemas.openxmlformats.org/drawingml/2006/table">
            <a:tbl>
              <a:tblPr firstRow="1" bandRow="1">
                <a:tableStyleId>{5C22544A-7EE6-4342-B048-85BDC9FD1C3A}</a:tableStyleId>
              </a:tblPr>
              <a:tblGrid>
                <a:gridCol w="6477000"/>
              </a:tblGrid>
              <a:tr h="990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SELECT </a:t>
                      </a:r>
                      <a:r>
                        <a:rPr lang="en-US" sz="2400">
                          <a:solidFill>
                            <a:srgbClr val="CCFFCC"/>
                          </a:solidFill>
                        </a:rPr>
                        <a:t>table1.column</a:t>
                      </a:r>
                      <a:r>
                        <a:rPr lang="en-US" sz="2400"/>
                        <a:t>, </a:t>
                      </a:r>
                      <a:r>
                        <a:rPr lang="en-US" sz="2400">
                          <a:solidFill>
                            <a:srgbClr val="CCFFCC"/>
                          </a:solidFill>
                        </a:rPr>
                        <a:t>table2.column</a:t>
                      </a:r>
                      <a:r>
                        <a:rPr lang="en-US"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FROM </a:t>
                      </a:r>
                      <a:r>
                        <a:rPr lang="en-US" sz="2400">
                          <a:solidFill>
                            <a:srgbClr val="CCFFCC"/>
                          </a:solidFill>
                        </a:rPr>
                        <a:t>table1</a:t>
                      </a:r>
                      <a:r>
                        <a:rPr lang="en-US" sz="2400"/>
                        <a:t>, </a:t>
                      </a:r>
                      <a:r>
                        <a:rPr lang="en-US" sz="2400">
                          <a:solidFill>
                            <a:srgbClr val="CCFFCC"/>
                          </a:solidFill>
                        </a:rPr>
                        <a:t>table2</a:t>
                      </a:r>
                      <a:r>
                        <a:rPr lang="en-US" sz="240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WHERE </a:t>
                      </a:r>
                      <a:r>
                        <a:rPr lang="en-US" sz="2400">
                          <a:solidFill>
                            <a:srgbClr val="FF3300"/>
                          </a:solidFill>
                        </a:rPr>
                        <a:t>table1.column = table2.column</a:t>
                      </a:r>
                    </a:p>
                    <a:p>
                      <a:endParaRPr lang="en-US"/>
                    </a:p>
                  </a:txBody>
                  <a:tcPr/>
                </a:tc>
              </a:tr>
            </a:tbl>
          </a:graphicData>
        </a:graphic>
      </p:graphicFrame>
    </p:spTree>
    <p:extLst>
      <p:ext uri="{BB962C8B-B14F-4D97-AF65-F5344CB8AC3E}">
        <p14:creationId xmlns:p14="http://schemas.microsoft.com/office/powerpoint/2010/main" val="4153815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phép tích</a:t>
            </a:r>
          </a:p>
        </p:txBody>
      </p:sp>
      <p:pic>
        <p:nvPicPr>
          <p:cNvPr id="4" name="Content Placeholder 3"/>
          <p:cNvPicPr>
            <a:picLocks noGrp="1" noChangeAspect="1"/>
          </p:cNvPicPr>
          <p:nvPr>
            <p:ph idx="1"/>
          </p:nvPr>
        </p:nvPicPr>
        <p:blipFill>
          <a:blip r:embed="rId2"/>
          <a:srcRect l="-4398" r="-4398"/>
          <a:stretch>
            <a:fillRect/>
          </a:stretch>
        </p:blipFill>
        <p:spPr/>
      </p:pic>
    </p:spTree>
    <p:extLst>
      <p:ext uri="{BB962C8B-B14F-4D97-AF65-F5344CB8AC3E}">
        <p14:creationId xmlns:p14="http://schemas.microsoft.com/office/powerpoint/2010/main" val="37540476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Sử dụng câu lệnh truy vấn để hiển thị dữ liệu của 2 bảng Nhân viên và Phòng ban</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85728462"/>
              </p:ext>
            </p:extLst>
          </p:nvPr>
        </p:nvGraphicFramePr>
        <p:xfrm>
          <a:off x="762000" y="2667000"/>
          <a:ext cx="7696200" cy="3108959"/>
        </p:xfrm>
        <a:graphic>
          <a:graphicData uri="http://schemas.openxmlformats.org/drawingml/2006/table">
            <a:tbl>
              <a:tblPr firstRow="1" bandRow="1">
                <a:tableStyleId>{5C22544A-7EE6-4342-B048-85BDC9FD1C3A}</a:tableStyleId>
              </a:tblPr>
              <a:tblGrid>
                <a:gridCol w="7696200"/>
              </a:tblGrid>
              <a:tr h="25908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SELECT   </a:t>
                      </a:r>
                      <a:r>
                        <a:rPr lang="en-US" sz="2400" b="1" kern="1200">
                          <a:solidFill>
                            <a:srgbClr val="CCFFCC"/>
                          </a:solidFill>
                          <a:effectLst/>
                          <a:latin typeface="+mn-lt"/>
                          <a:ea typeface="+mn-ea"/>
                          <a:cs typeface="+mn-cs"/>
                        </a:rPr>
                        <a:t>NHAN_VIEN.ID_nhanVien</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NHAN_VIEN.TEN_NV</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NHAN_VIEN.PGH</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PHONG_BAN.MA_PB</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PHONG_BAN.TEN_PB</a:t>
                      </a:r>
                    </a:p>
                    <a:p>
                      <a:pPr marL="0" marR="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FROM  </a:t>
                      </a:r>
                      <a:r>
                        <a:rPr lang="en-US" sz="2400" b="1" kern="1200">
                          <a:solidFill>
                            <a:srgbClr val="CCFFCC"/>
                          </a:solidFill>
                          <a:effectLst/>
                          <a:latin typeface="+mn-lt"/>
                          <a:ea typeface="+mn-ea"/>
                          <a:cs typeface="+mn-cs"/>
                        </a:rPr>
                        <a:t>NHAN_VIEN</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PHONG_BANG</a:t>
                      </a:r>
                    </a:p>
                    <a:p>
                      <a:pPr marL="0" marR="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WHERE  </a:t>
                      </a:r>
                      <a:r>
                        <a:rPr lang="en-US" sz="2400" b="1" kern="1200">
                          <a:solidFill>
                            <a:srgbClr val="FF0000"/>
                          </a:solidFill>
                          <a:effectLst/>
                          <a:latin typeface="+mn-lt"/>
                          <a:ea typeface="+mn-ea"/>
                          <a:cs typeface="+mn-cs"/>
                        </a:rPr>
                        <a:t>NHAN_VIEN.PGH = PHONG_BAN.MA_PB</a:t>
                      </a:r>
                      <a:r>
                        <a:rPr lang="en-US" sz="2400" b="1" kern="1200">
                          <a:solidFill>
                            <a:schemeClr val="lt1"/>
                          </a:solidFill>
                          <a:effectLst/>
                          <a:latin typeface="+mn-lt"/>
                          <a:ea typeface="+mn-ea"/>
                          <a:cs typeface="+mn-cs"/>
                        </a:rPr>
                        <a:t>;</a:t>
                      </a:r>
                      <a:endParaRPr lang="en-US" sz="2400">
                        <a:effectLst/>
                      </a:endParaRPr>
                    </a:p>
                    <a:p>
                      <a:endParaRPr lang="en-US"/>
                    </a:p>
                  </a:txBody>
                  <a:tcPr/>
                </a:tc>
              </a:tr>
            </a:tbl>
          </a:graphicData>
        </a:graphic>
      </p:graphicFrame>
    </p:spTree>
    <p:extLst>
      <p:ext uri="{BB962C8B-B14F-4D97-AF65-F5344CB8AC3E}">
        <p14:creationId xmlns:p14="http://schemas.microsoft.com/office/powerpoint/2010/main" val="12234747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a:t>
            </a:r>
          </a:p>
        </p:txBody>
      </p:sp>
      <p:sp>
        <p:nvSpPr>
          <p:cNvPr id="3" name="Content Placeholder 2"/>
          <p:cNvSpPr>
            <a:spLocks noGrp="1"/>
          </p:cNvSpPr>
          <p:nvPr>
            <p:ph idx="1"/>
          </p:nvPr>
        </p:nvSpPr>
        <p:spPr/>
        <p:txBody>
          <a:bodyPr/>
          <a:lstStyle/>
          <a:p>
            <a:r>
              <a:rPr lang="en-US"/>
              <a:t>Sử dụng câu lệnh truy vấn để hiển thị dữ liệu trong 3 bảng: NHAN_VIEN, DU_AN và QUANLY_DUAN</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63518594"/>
              </p:ext>
            </p:extLst>
          </p:nvPr>
        </p:nvGraphicFramePr>
        <p:xfrm>
          <a:off x="990600" y="2743200"/>
          <a:ext cx="7467600" cy="2834640"/>
        </p:xfrm>
        <a:graphic>
          <a:graphicData uri="http://schemas.openxmlformats.org/drawingml/2006/table">
            <a:tbl>
              <a:tblPr firstRow="1" bandRow="1">
                <a:tableStyleId>{5C22544A-7EE6-4342-B048-85BDC9FD1C3A}</a:tableStyleId>
              </a:tblPr>
              <a:tblGrid>
                <a:gridCol w="7467600"/>
              </a:tblGrid>
              <a:tr h="2438400">
                <a:tc>
                  <a:txBody>
                    <a:bodyPr/>
                    <a:lstStyle/>
                    <a:p>
                      <a:pPr>
                        <a:lnSpc>
                          <a:spcPct val="150000"/>
                        </a:lnSpc>
                      </a:pPr>
                      <a:r>
                        <a:rPr lang="en-US" sz="2000"/>
                        <a:t>SELECT </a:t>
                      </a:r>
                      <a:r>
                        <a:rPr lang="en-US" sz="2000">
                          <a:solidFill>
                            <a:srgbClr val="CCFFCC"/>
                          </a:solidFill>
                        </a:rPr>
                        <a:t>DU_AN.TEN_DUAN</a:t>
                      </a:r>
                      <a:r>
                        <a:rPr lang="en-US" sz="2000"/>
                        <a:t>, </a:t>
                      </a:r>
                      <a:r>
                        <a:rPr lang="en-US" sz="2000">
                          <a:solidFill>
                            <a:srgbClr val="CCFFCC"/>
                          </a:solidFill>
                        </a:rPr>
                        <a:t>NHAN_VIEN.HO_NV</a:t>
                      </a:r>
                      <a:r>
                        <a:rPr lang="en-US" sz="2000"/>
                        <a:t>, </a:t>
                      </a:r>
                      <a:r>
                        <a:rPr lang="en-US" sz="2000">
                          <a:solidFill>
                            <a:srgbClr val="CCFFCC"/>
                          </a:solidFill>
                        </a:rPr>
                        <a:t>NHAN_VIEN.TEN_NV</a:t>
                      </a:r>
                      <a:r>
                        <a:rPr lang="en-US" sz="2000"/>
                        <a:t>, </a:t>
                      </a:r>
                      <a:r>
                        <a:rPr lang="en-US" sz="2000">
                          <a:solidFill>
                            <a:srgbClr val="CCFFCC"/>
                          </a:solidFill>
                        </a:rPr>
                        <a:t>QUANLY_DUAN.NGAY_THAM_GIA</a:t>
                      </a:r>
                      <a:r>
                        <a:rPr lang="en-US" sz="2000"/>
                        <a:t>, </a:t>
                      </a:r>
                      <a:r>
                        <a:rPr lang="en-US" sz="2000">
                          <a:solidFill>
                            <a:srgbClr val="CCFFCC"/>
                          </a:solidFill>
                        </a:rPr>
                        <a:t>QUANLY_DUAN.NGAY_KET_THUC</a:t>
                      </a:r>
                    </a:p>
                    <a:p>
                      <a:pPr>
                        <a:lnSpc>
                          <a:spcPct val="150000"/>
                        </a:lnSpc>
                      </a:pPr>
                      <a:r>
                        <a:rPr lang="en-US" sz="2000"/>
                        <a:t>FROM </a:t>
                      </a:r>
                      <a:r>
                        <a:rPr lang="en-US" sz="2000">
                          <a:solidFill>
                            <a:srgbClr val="CCFFCC"/>
                          </a:solidFill>
                        </a:rPr>
                        <a:t>NHAN_VIEN</a:t>
                      </a:r>
                      <a:r>
                        <a:rPr lang="en-US" sz="2000"/>
                        <a:t> ,</a:t>
                      </a:r>
                      <a:r>
                        <a:rPr lang="en-US" sz="2000" baseline="0"/>
                        <a:t> </a:t>
                      </a:r>
                      <a:r>
                        <a:rPr lang="en-US" sz="2000">
                          <a:solidFill>
                            <a:srgbClr val="CCFFCC"/>
                          </a:solidFill>
                        </a:rPr>
                        <a:t>DU_AN</a:t>
                      </a:r>
                      <a:r>
                        <a:rPr lang="en-US" sz="2000"/>
                        <a:t> ,</a:t>
                      </a:r>
                      <a:r>
                        <a:rPr lang="en-US" sz="2000" baseline="0"/>
                        <a:t> </a:t>
                      </a:r>
                      <a:r>
                        <a:rPr lang="en-US" sz="2000">
                          <a:solidFill>
                            <a:srgbClr val="CCFFCC"/>
                          </a:solidFill>
                        </a:rPr>
                        <a:t>QUANLY_DUAN</a:t>
                      </a:r>
                      <a:r>
                        <a:rPr lang="en-US" sz="2000"/>
                        <a:t> </a:t>
                      </a:r>
                    </a:p>
                    <a:p>
                      <a:pPr>
                        <a:lnSpc>
                          <a:spcPct val="150000"/>
                        </a:lnSpc>
                      </a:pPr>
                      <a:r>
                        <a:rPr lang="en-US" sz="2000"/>
                        <a:t>WHERE  </a:t>
                      </a:r>
                      <a:r>
                        <a:rPr lang="en-US" sz="2000">
                          <a:solidFill>
                            <a:srgbClr val="FF3300"/>
                          </a:solidFill>
                        </a:rPr>
                        <a:t>(DU_AN.MA_DUAN = QUANLY_DUAN.MA_DUAN</a:t>
                      </a:r>
                      <a:r>
                        <a:rPr lang="en-US" sz="2000" baseline="0">
                          <a:solidFill>
                            <a:srgbClr val="FF3300"/>
                          </a:solidFill>
                        </a:rPr>
                        <a:t> )</a:t>
                      </a:r>
                    </a:p>
                    <a:p>
                      <a:pPr>
                        <a:lnSpc>
                          <a:spcPct val="150000"/>
                        </a:lnSpc>
                      </a:pPr>
                      <a:r>
                        <a:rPr lang="en-US" sz="2000"/>
                        <a:t>AND  </a:t>
                      </a:r>
                      <a:r>
                        <a:rPr lang="en-US" sz="2000">
                          <a:solidFill>
                            <a:srgbClr val="FF3300"/>
                          </a:solidFill>
                        </a:rPr>
                        <a:t>(NHAN_VIEN.ID_NhanVien = QUANLY_DUAN.MA_NHANVIEN)</a:t>
                      </a:r>
                      <a:r>
                        <a:rPr lang="en-US" sz="2000"/>
                        <a:t>;</a:t>
                      </a:r>
                    </a:p>
                  </a:txBody>
                  <a:tcPr/>
                </a:tc>
              </a:tr>
            </a:tbl>
          </a:graphicData>
        </a:graphic>
      </p:graphicFrame>
    </p:spTree>
    <p:extLst>
      <p:ext uri="{BB962C8B-B14F-4D97-AF65-F5344CB8AC3E}">
        <p14:creationId xmlns:p14="http://schemas.microsoft.com/office/powerpoint/2010/main" val="42035439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DÙNG BÍ DANH CHO TÊN BẢNG</a:t>
            </a:r>
          </a:p>
        </p:txBody>
      </p:sp>
      <p:sp>
        <p:nvSpPr>
          <p:cNvPr id="3" name="Content Placeholder 2"/>
          <p:cNvSpPr>
            <a:spLocks noGrp="1"/>
          </p:cNvSpPr>
          <p:nvPr>
            <p:ph idx="1"/>
          </p:nvPr>
        </p:nvSpPr>
        <p:spPr/>
        <p:txBody>
          <a:bodyPr/>
          <a:lstStyle/>
          <a:p>
            <a:pPr lvl="0"/>
            <a:r>
              <a:rPr lang="en-US"/>
              <a:t>Đơn giản hóa các câu truy vấn khi cần sử dụng tên bảng cho việc truy xuất các cột</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391833987"/>
              </p:ext>
            </p:extLst>
          </p:nvPr>
        </p:nvGraphicFramePr>
        <p:xfrm>
          <a:off x="990600" y="2438400"/>
          <a:ext cx="7467600" cy="2438400"/>
        </p:xfrm>
        <a:graphic>
          <a:graphicData uri="http://schemas.openxmlformats.org/drawingml/2006/table">
            <a:tbl>
              <a:tblPr firstRow="1" bandRow="1">
                <a:tableStyleId>{5C22544A-7EE6-4342-B048-85BDC9FD1C3A}</a:tableStyleId>
              </a:tblPr>
              <a:tblGrid>
                <a:gridCol w="7467600"/>
              </a:tblGrid>
              <a:tr h="2438400">
                <a:tc>
                  <a:txBody>
                    <a:bodyPr/>
                    <a:lstStyle/>
                    <a:p>
                      <a:pPr>
                        <a:lnSpc>
                          <a:spcPct val="150000"/>
                        </a:lnSpc>
                      </a:pPr>
                      <a:r>
                        <a:rPr lang="en-US" sz="2000"/>
                        <a:t>SELECT</a:t>
                      </a:r>
                      <a:r>
                        <a:rPr lang="en-US" sz="2000" baseline="0"/>
                        <a:t>   </a:t>
                      </a:r>
                      <a:r>
                        <a:rPr lang="en-US" sz="2000">
                          <a:solidFill>
                            <a:srgbClr val="FAC090"/>
                          </a:solidFill>
                        </a:rPr>
                        <a:t>B</a:t>
                      </a:r>
                      <a:r>
                        <a:rPr lang="en-US" sz="2000">
                          <a:solidFill>
                            <a:srgbClr val="CCFFCC"/>
                          </a:solidFill>
                        </a:rPr>
                        <a:t>.TEN_DUAN</a:t>
                      </a:r>
                      <a:r>
                        <a:rPr lang="en-US" sz="2000"/>
                        <a:t>, </a:t>
                      </a:r>
                      <a:r>
                        <a:rPr lang="en-US" sz="2000">
                          <a:solidFill>
                            <a:schemeClr val="accent6">
                              <a:lumMod val="60000"/>
                              <a:lumOff val="40000"/>
                            </a:schemeClr>
                          </a:solidFill>
                        </a:rPr>
                        <a:t>A</a:t>
                      </a:r>
                      <a:r>
                        <a:rPr lang="en-US" sz="2000">
                          <a:solidFill>
                            <a:srgbClr val="CCFFCC"/>
                          </a:solidFill>
                        </a:rPr>
                        <a:t>.HO_NV</a:t>
                      </a:r>
                      <a:r>
                        <a:rPr lang="en-US" sz="2000"/>
                        <a:t>, </a:t>
                      </a:r>
                      <a:r>
                        <a:rPr lang="en-US" sz="2000">
                          <a:solidFill>
                            <a:schemeClr val="accent6">
                              <a:lumMod val="60000"/>
                              <a:lumOff val="40000"/>
                            </a:schemeClr>
                          </a:solidFill>
                        </a:rPr>
                        <a:t>A</a:t>
                      </a:r>
                      <a:r>
                        <a:rPr lang="en-US" sz="2000">
                          <a:solidFill>
                            <a:srgbClr val="CCFFCC"/>
                          </a:solidFill>
                        </a:rPr>
                        <a:t>.TEN_NV</a:t>
                      </a:r>
                      <a:r>
                        <a:rPr lang="en-US" sz="2000"/>
                        <a:t>,</a:t>
                      </a:r>
                      <a:r>
                        <a:rPr lang="en-US" sz="2000" baseline="0"/>
                        <a:t> </a:t>
                      </a:r>
                      <a:r>
                        <a:rPr lang="en-US" sz="2000">
                          <a:solidFill>
                            <a:srgbClr val="FAC090"/>
                          </a:solidFill>
                        </a:rPr>
                        <a:t>C</a:t>
                      </a:r>
                      <a:r>
                        <a:rPr lang="en-US" sz="2000">
                          <a:solidFill>
                            <a:srgbClr val="CCFFCC"/>
                          </a:solidFill>
                        </a:rPr>
                        <a:t>.NGAY_THAM_GIA</a:t>
                      </a:r>
                      <a:r>
                        <a:rPr lang="en-US" sz="2000"/>
                        <a:t>,</a:t>
                      </a:r>
                      <a:r>
                        <a:rPr lang="en-US" sz="2000" baseline="0"/>
                        <a:t> </a:t>
                      </a:r>
                      <a:r>
                        <a:rPr lang="en-US" sz="2000">
                          <a:solidFill>
                            <a:srgbClr val="FAC090"/>
                          </a:solidFill>
                        </a:rPr>
                        <a:t>C</a:t>
                      </a:r>
                      <a:r>
                        <a:rPr lang="en-US" sz="2000">
                          <a:solidFill>
                            <a:srgbClr val="CCFFCC"/>
                          </a:solidFill>
                        </a:rPr>
                        <a:t>.NGAY_KET_THUC</a:t>
                      </a:r>
                    </a:p>
                    <a:p>
                      <a:pPr>
                        <a:lnSpc>
                          <a:spcPct val="150000"/>
                        </a:lnSpc>
                      </a:pPr>
                      <a:r>
                        <a:rPr lang="en-US" sz="2000"/>
                        <a:t>FROM </a:t>
                      </a:r>
                      <a:r>
                        <a:rPr lang="en-US" sz="2000">
                          <a:solidFill>
                            <a:srgbClr val="CCFFCC"/>
                          </a:solidFill>
                        </a:rPr>
                        <a:t>NHAN_VIEN  </a:t>
                      </a:r>
                      <a:r>
                        <a:rPr lang="en-US" sz="2000">
                          <a:solidFill>
                            <a:schemeClr val="accent6">
                              <a:lumMod val="60000"/>
                              <a:lumOff val="40000"/>
                            </a:schemeClr>
                          </a:solidFill>
                        </a:rPr>
                        <a:t>A</a:t>
                      </a:r>
                      <a:r>
                        <a:rPr lang="en-US" sz="2000">
                          <a:solidFill>
                            <a:srgbClr val="CCFFCC"/>
                          </a:solidFill>
                        </a:rPr>
                        <a:t> </a:t>
                      </a:r>
                      <a:r>
                        <a:rPr lang="en-US" sz="2000"/>
                        <a:t> ,</a:t>
                      </a:r>
                      <a:r>
                        <a:rPr lang="en-US" sz="2000" baseline="0"/>
                        <a:t> </a:t>
                      </a:r>
                      <a:r>
                        <a:rPr lang="en-US" sz="2000">
                          <a:solidFill>
                            <a:srgbClr val="CCFFCC"/>
                          </a:solidFill>
                        </a:rPr>
                        <a:t>DU_AN</a:t>
                      </a:r>
                      <a:r>
                        <a:rPr lang="en-US" sz="2000"/>
                        <a:t>  </a:t>
                      </a:r>
                      <a:r>
                        <a:rPr lang="en-US" sz="2000">
                          <a:solidFill>
                            <a:srgbClr val="FAC090"/>
                          </a:solidFill>
                        </a:rPr>
                        <a:t>B</a:t>
                      </a:r>
                      <a:r>
                        <a:rPr lang="en-US" sz="2000"/>
                        <a:t>,</a:t>
                      </a:r>
                      <a:r>
                        <a:rPr lang="en-US" sz="2000" baseline="0"/>
                        <a:t> </a:t>
                      </a:r>
                      <a:r>
                        <a:rPr lang="en-US" sz="2000">
                          <a:solidFill>
                            <a:srgbClr val="CCFFCC"/>
                          </a:solidFill>
                        </a:rPr>
                        <a:t>QUANLY_DUAN  </a:t>
                      </a:r>
                      <a:r>
                        <a:rPr lang="en-US" sz="2000">
                          <a:solidFill>
                            <a:srgbClr val="FAC090"/>
                          </a:solidFill>
                        </a:rPr>
                        <a:t>C</a:t>
                      </a:r>
                      <a:r>
                        <a:rPr lang="en-US" sz="2000"/>
                        <a:t> </a:t>
                      </a:r>
                    </a:p>
                    <a:p>
                      <a:pPr>
                        <a:lnSpc>
                          <a:spcPct val="150000"/>
                        </a:lnSpc>
                      </a:pPr>
                      <a:r>
                        <a:rPr lang="en-US" sz="2000"/>
                        <a:t>WHERE  </a:t>
                      </a:r>
                      <a:r>
                        <a:rPr lang="en-US" sz="2000">
                          <a:solidFill>
                            <a:srgbClr val="FF3300"/>
                          </a:solidFill>
                        </a:rPr>
                        <a:t>(</a:t>
                      </a:r>
                      <a:r>
                        <a:rPr lang="en-US" sz="2000">
                          <a:solidFill>
                            <a:srgbClr val="FAC090"/>
                          </a:solidFill>
                        </a:rPr>
                        <a:t>B</a:t>
                      </a:r>
                      <a:r>
                        <a:rPr lang="en-US" sz="2000">
                          <a:solidFill>
                            <a:srgbClr val="FF3300"/>
                          </a:solidFill>
                        </a:rPr>
                        <a:t>.MA_DUAN = </a:t>
                      </a:r>
                      <a:r>
                        <a:rPr lang="en-US" sz="2000">
                          <a:solidFill>
                            <a:srgbClr val="FAC090"/>
                          </a:solidFill>
                        </a:rPr>
                        <a:t>C</a:t>
                      </a:r>
                      <a:r>
                        <a:rPr lang="en-US" sz="2000">
                          <a:solidFill>
                            <a:srgbClr val="FF3300"/>
                          </a:solidFill>
                        </a:rPr>
                        <a:t>.MA_DUAN</a:t>
                      </a:r>
                      <a:r>
                        <a:rPr lang="en-US" sz="2000" baseline="0">
                          <a:solidFill>
                            <a:srgbClr val="FF3300"/>
                          </a:solidFill>
                        </a:rPr>
                        <a:t> )</a:t>
                      </a:r>
                    </a:p>
                    <a:p>
                      <a:pPr>
                        <a:lnSpc>
                          <a:spcPct val="150000"/>
                        </a:lnSpc>
                      </a:pPr>
                      <a:r>
                        <a:rPr lang="en-US" sz="2000"/>
                        <a:t>AND  </a:t>
                      </a:r>
                      <a:r>
                        <a:rPr lang="en-US" sz="2000">
                          <a:solidFill>
                            <a:srgbClr val="FF3300"/>
                          </a:solidFill>
                        </a:rPr>
                        <a:t>(</a:t>
                      </a:r>
                      <a:r>
                        <a:rPr lang="en-US" sz="2000">
                          <a:solidFill>
                            <a:srgbClr val="FAC090"/>
                          </a:solidFill>
                        </a:rPr>
                        <a:t>A</a:t>
                      </a:r>
                      <a:r>
                        <a:rPr lang="en-US" sz="2000">
                          <a:solidFill>
                            <a:srgbClr val="FF3300"/>
                          </a:solidFill>
                        </a:rPr>
                        <a:t>.ID_NhanVien = </a:t>
                      </a:r>
                      <a:r>
                        <a:rPr lang="en-US" sz="2000">
                          <a:solidFill>
                            <a:srgbClr val="FAC090"/>
                          </a:solidFill>
                        </a:rPr>
                        <a:t>C</a:t>
                      </a:r>
                      <a:r>
                        <a:rPr lang="en-US" sz="2000">
                          <a:solidFill>
                            <a:srgbClr val="FF3300"/>
                          </a:solidFill>
                        </a:rPr>
                        <a:t>.MA_NHANVIEN)</a:t>
                      </a:r>
                      <a:r>
                        <a:rPr lang="en-US" sz="2000"/>
                        <a:t>;</a:t>
                      </a:r>
                    </a:p>
                  </a:txBody>
                  <a:tcPr/>
                </a:tc>
              </a:tr>
            </a:tbl>
          </a:graphicData>
        </a:graphic>
      </p:graphicFrame>
    </p:spTree>
    <p:extLst>
      <p:ext uri="{BB962C8B-B14F-4D97-AF65-F5344CB8AC3E}">
        <p14:creationId xmlns:p14="http://schemas.microsoft.com/office/powerpoint/2010/main" val="33895320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8392</TotalTime>
  <Words>1581</Words>
  <Application>Microsoft Macintosh PowerPoint</Application>
  <PresentationFormat>On-screen Show (4:3)</PresentationFormat>
  <Paragraphs>209</Paragraphs>
  <Slides>33</Slides>
  <Notes>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Custom Design</vt:lpstr>
      <vt:lpstr>Cơ sở dữ liệu</vt:lpstr>
      <vt:lpstr>Mục tiêu</vt:lpstr>
      <vt:lpstr>Truy vấn dữ liệu trên nhiều bảng</vt:lpstr>
      <vt:lpstr>CASE STUDY</vt:lpstr>
      <vt:lpstr>Sử dụng phép tích</vt:lpstr>
      <vt:lpstr>Sử dụng phép tích</vt:lpstr>
      <vt:lpstr>Ví dụ</vt:lpstr>
      <vt:lpstr>VÍ DỤ 2</vt:lpstr>
      <vt:lpstr>DÙNG BÍ DANH CHO TÊN BẢNG</vt:lpstr>
      <vt:lpstr>mênh đề join</vt:lpstr>
      <vt:lpstr>Mệnh đề join(2)</vt:lpstr>
      <vt:lpstr>INNer join</vt:lpstr>
      <vt:lpstr>Inner Join</vt:lpstr>
      <vt:lpstr>Ví dụ</vt:lpstr>
      <vt:lpstr>Ví dụ (2)</vt:lpstr>
      <vt:lpstr>So sánh inner join với phép tích</vt:lpstr>
      <vt:lpstr>Demo</vt:lpstr>
      <vt:lpstr>Cơ sở dữ liệu</vt:lpstr>
      <vt:lpstr>Outter join</vt:lpstr>
      <vt:lpstr>Cú pháp</vt:lpstr>
      <vt:lpstr>Ví dụ</vt:lpstr>
      <vt:lpstr>Ví dụ</vt:lpstr>
      <vt:lpstr>CÂU hỏi</vt:lpstr>
      <vt:lpstr>SELF-JOIN</vt:lpstr>
      <vt:lpstr>Câu truy vấn con</vt:lpstr>
      <vt:lpstr>Ví dụ</vt:lpstr>
      <vt:lpstr>SO SÁNH JOIN VÀ CÂU TRUY VẤN CON</vt:lpstr>
      <vt:lpstr>Sử dụng toán tử in</vt:lpstr>
      <vt:lpstr>Từ khoá ANY</vt:lpstr>
      <vt:lpstr>Sử dụng toán tử EXIST</vt:lpstr>
      <vt:lpstr>Câu hỏi</vt:lpstr>
      <vt:lpstr>Tổng kết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Huyen tt</cp:lastModifiedBy>
  <cp:revision>1462</cp:revision>
  <dcterms:created xsi:type="dcterms:W3CDTF">2013-04-23T08:05:33Z</dcterms:created>
  <dcterms:modified xsi:type="dcterms:W3CDTF">2017-08-15T03:06:29Z</dcterms:modified>
</cp:coreProperties>
</file>