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541" r:id="rId2"/>
    <p:sldId id="637" r:id="rId3"/>
    <p:sldId id="649" r:id="rId4"/>
    <p:sldId id="639" r:id="rId5"/>
    <p:sldId id="641" r:id="rId6"/>
    <p:sldId id="642" r:id="rId7"/>
    <p:sldId id="643" r:id="rId8"/>
    <p:sldId id="644" r:id="rId9"/>
    <p:sldId id="659" r:id="rId10"/>
    <p:sldId id="646" r:id="rId11"/>
    <p:sldId id="645" r:id="rId12"/>
    <p:sldId id="647" r:id="rId13"/>
    <p:sldId id="651" r:id="rId14"/>
    <p:sldId id="648" r:id="rId15"/>
    <p:sldId id="661" r:id="rId16"/>
    <p:sldId id="652" r:id="rId17"/>
    <p:sldId id="650" r:id="rId18"/>
    <p:sldId id="653" r:id="rId19"/>
    <p:sldId id="654" r:id="rId20"/>
    <p:sldId id="655" r:id="rId21"/>
    <p:sldId id="658" r:id="rId22"/>
    <p:sldId id="656" r:id="rId23"/>
    <p:sldId id="486" r:id="rId24"/>
    <p:sldId id="660" r:id="rId25"/>
    <p:sldId id="62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6" autoAdjust="0"/>
    <p:restoredTop sz="81373" autoAdjust="0"/>
  </p:normalViewPr>
  <p:slideViewPr>
    <p:cSldViewPr>
      <p:cViewPr>
        <p:scale>
          <a:sx n="78" d="100"/>
          <a:sy n="78" d="100"/>
        </p:scale>
        <p:origin x="-10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CSDL này có trong phần tài nguyên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Giảng viên nhắc sinh viên thứ tự các giá trị phải tương ứng với thứ tự cột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bài này ngắn, các thầy cô kết hợp hướng dẫn Sinh viên làm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microsoft.com/office/2007/relationships/hdphoto" Target="../media/hdphoto4.wdp"/><Relationship Id="rId8" Type="http://schemas.openxmlformats.org/officeDocument/2006/relationships/image" Target="../media/image16.png"/><Relationship Id="rId9" Type="http://schemas.microsoft.com/office/2007/relationships/hdphoto" Target="../media/hdphoto5.wdp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7: NGÔN NGỮ THAO TÁC DỮ LIỆU DML</a:t>
            </a:r>
          </a:p>
          <a:p>
            <a:r>
              <a:rPr lang="en-US"/>
              <a:t>Phần 1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/>
          <a:lstStyle/>
          <a:p>
            <a:pPr algn="ctr"/>
            <a:r>
              <a:rPr lang="en-US">
                <a:solidFill>
                  <a:srgbClr val="FF6600"/>
                </a:solidFill>
              </a:rPr>
              <a:t>Làm thế nào để thêm dòng dữ liệu vào bảng</a:t>
            </a:r>
          </a:p>
        </p:txBody>
      </p:sp>
    </p:spTree>
    <p:extLst>
      <p:ext uri="{BB962C8B-B14F-4D97-AF65-F5344CB8AC3E}">
        <p14:creationId xmlns:p14="http://schemas.microsoft.com/office/powerpoint/2010/main" val="25821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Ví dụ:  Thêm một hàng mới vào bảng không liệt kê danh sách các cột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66578"/>
              </p:ext>
            </p:extLst>
          </p:nvPr>
        </p:nvGraphicFramePr>
        <p:xfrm>
          <a:off x="1600200" y="1828800"/>
          <a:ext cx="6248400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1219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INSERT INTO 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tên_bảng</a:t>
                      </a:r>
                      <a:r>
                        <a:rPr lang="en-CA" sz="2400" dirty="0" smtClean="0"/>
                        <a:t> (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danh_sách_cột</a:t>
                      </a:r>
                      <a:r>
                        <a:rPr lang="en-CA" sz="2400" dirty="0" err="1" smtClean="0"/>
                        <a:t>)</a:t>
                      </a:r>
                      <a:endParaRPr lang="en-CA" sz="2400" dirty="0" smtClean="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A" sz="2400" dirty="0" smtClean="0"/>
                        <a:t>VALUES (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danh_sách_giá_trị</a:t>
                      </a:r>
                      <a:r>
                        <a:rPr lang="en-CA" sz="2400" dirty="0" smtClean="0"/>
                        <a:t>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41066"/>
              </p:ext>
            </p:extLst>
          </p:nvPr>
        </p:nvGraphicFramePr>
        <p:xfrm>
          <a:off x="1676400" y="4800600"/>
          <a:ext cx="6248400" cy="121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1219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INSERT INTO 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PHONG_BAN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 VALUES ('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PB007</a:t>
                      </a:r>
                      <a:r>
                        <a:rPr lang="en-CA" sz="2400" dirty="0" smtClean="0"/>
                        <a:t>', 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Truyen Thong</a:t>
                      </a:r>
                      <a:r>
                        <a:rPr lang="en-CA" sz="2400" dirty="0" smtClean="0"/>
                        <a:t>', null)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insert(2)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 Thêm một hàng mới vào bảng có liệt kê danh sách các cột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Ví dụ:  Thêm nhiều hàng mới vào bảng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54081"/>
              </p:ext>
            </p:extLst>
          </p:nvPr>
        </p:nvGraphicFramePr>
        <p:xfrm>
          <a:off x="914400" y="2133600"/>
          <a:ext cx="7467600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1219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INSERT INTO 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PHONG_BAN</a:t>
                      </a:r>
                      <a:r>
                        <a:rPr lang="en-CA" sz="2400" baseline="0" dirty="0" smtClean="0">
                          <a:solidFill>
                            <a:srgbClr val="CCFFCC"/>
                          </a:solidFill>
                        </a:rPr>
                        <a:t>      </a:t>
                      </a:r>
                      <a:r>
                        <a:rPr lang="en-CA" sz="2400" dirty="0" smtClean="0"/>
                        <a:t>(MA_PB, TEN_PB</a:t>
                      </a:r>
                      <a:r>
                        <a:rPr lang="en-CA" sz="2400" dirty="0" err="1" smtClean="0"/>
                        <a:t>)</a:t>
                      </a:r>
                      <a:endParaRPr lang="en-CA" sz="2400" dirty="0" smtClean="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A" sz="2400" dirty="0" smtClean="0"/>
                        <a:t>VALUES ('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PB007</a:t>
                      </a:r>
                      <a:r>
                        <a:rPr lang="en-CA" sz="2400" dirty="0" smtClean="0"/>
                        <a:t>', 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Truyen Thong</a:t>
                      </a:r>
                      <a:r>
                        <a:rPr lang="en-CA" sz="2400" dirty="0" smtClean="0"/>
                        <a:t>')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05889"/>
              </p:ext>
            </p:extLst>
          </p:nvPr>
        </p:nvGraphicFramePr>
        <p:xfrm>
          <a:off x="990600" y="42672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2057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INSERT INTO 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PHONG_BAN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 VALUES ('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PB007</a:t>
                      </a:r>
                      <a:r>
                        <a:rPr lang="en-CA" sz="2400" dirty="0" smtClean="0"/>
                        <a:t>', 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Truyen Thong</a:t>
                      </a:r>
                      <a:r>
                        <a:rPr lang="en-CA" sz="2400" dirty="0" smtClean="0"/>
                        <a:t>', null),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                ('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PB008</a:t>
                      </a:r>
                      <a:r>
                        <a:rPr lang="en-CA" sz="2400" dirty="0" smtClean="0"/>
                        <a:t>', ’Hanh Chinh', null),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                ('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PB009</a:t>
                      </a:r>
                      <a:r>
                        <a:rPr lang="en-CA" sz="2400" dirty="0" smtClean="0"/>
                        <a:t>', ’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Cong Nghe</a:t>
                      </a:r>
                      <a:r>
                        <a:rPr lang="en-CA" sz="2400" dirty="0" smtClean="0"/>
                        <a:t>', null);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dữ liệu vào bảng từ một câu truy vấn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Ví dụ: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25442"/>
              </p:ext>
            </p:extLst>
          </p:nvPr>
        </p:nvGraphicFramePr>
        <p:xfrm>
          <a:off x="1143000" y="1752600"/>
          <a:ext cx="6477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INSERT [INTO]  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tên_bảng</a:t>
                      </a:r>
                      <a:r>
                        <a:rPr lang="en-CA" sz="2400" dirty="0" smtClean="0"/>
                        <a:t> (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danh_sách_cột</a:t>
                      </a:r>
                      <a:r>
                        <a:rPr lang="en-CA" sz="2400" dirty="0" err="1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err="1" smtClean="0"/>
                        <a:t>SELECT cột1, cột2, …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err="1" smtClean="0"/>
                        <a:t>FROM bảng_nguồn </a:t>
                      </a:r>
                      <a:endParaRPr lang="en-CA" sz="24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/>
                        <a:t>[WHERE  &lt;điều_kiện&gt;]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85960"/>
              </p:ext>
            </p:extLst>
          </p:nvPr>
        </p:nvGraphicFramePr>
        <p:xfrm>
          <a:off x="1143000" y="4800600"/>
          <a:ext cx="6400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/>
                        <a:t>INSERT INTO  </a:t>
                      </a:r>
                      <a:r>
                        <a:rPr lang="en-US" sz="2400">
                          <a:solidFill>
                            <a:srgbClr val="CCFFCC"/>
                          </a:solidFill>
                        </a:rPr>
                        <a:t>NHAN_VIEN_test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/>
                        <a:t>SELECT   * FROM </a:t>
                      </a:r>
                      <a:r>
                        <a:rPr lang="en-US" sz="2400">
                          <a:solidFill>
                            <a:srgbClr val="CCFFCC"/>
                          </a:solidFill>
                        </a:rPr>
                        <a:t>NHAN_VIEN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9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câu lệnh nhập dữ liệu vào cho các bảng NHAN_VIEN, DU_AN, QUANLY_DUAN</a:t>
            </a:r>
          </a:p>
        </p:txBody>
      </p:sp>
    </p:spTree>
    <p:extLst>
      <p:ext uri="{BB962C8B-B14F-4D97-AF65-F5344CB8AC3E}">
        <p14:creationId xmlns:p14="http://schemas.microsoft.com/office/powerpoint/2010/main" val="42685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Bài 7: NGÔN NGỮ THAO TÁC DỮ LIỆU DML</a:t>
            </a:r>
          </a:p>
          <a:p>
            <a:r>
              <a:rPr lang="en-US"/>
              <a:t>Phần 2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743200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416290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/>
          <a:lstStyle/>
          <a:p>
            <a:pPr algn="ctr"/>
            <a:r>
              <a:rPr lang="en-US">
                <a:solidFill>
                  <a:srgbClr val="FF6600"/>
                </a:solidFill>
              </a:rPr>
              <a:t>Làm thế nào để thay đổi dữ liệu hàng đã có trong bảng</a:t>
            </a:r>
          </a:p>
        </p:txBody>
      </p:sp>
    </p:spTree>
    <p:extLst>
      <p:ext uri="{BB962C8B-B14F-4D97-AF65-F5344CB8AC3E}">
        <p14:creationId xmlns:p14="http://schemas.microsoft.com/office/powerpoint/2010/main" val="19431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Ví dụ: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53844"/>
              </p:ext>
            </p:extLst>
          </p:nvPr>
        </p:nvGraphicFramePr>
        <p:xfrm>
          <a:off x="1295400" y="1905000"/>
          <a:ext cx="7239000" cy="1737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1219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err="1" smtClean="0">
                          <a:solidFill>
                            <a:schemeClr val="bg1"/>
                          </a:solidFill>
                        </a:rPr>
                        <a:t>UPDATE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  tên_bảng</a:t>
                      </a:r>
                      <a:r>
                        <a:rPr lang="en-CA" sz="240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CA" sz="2400"/>
                        <a:t> cột1= ‘biểu thức 1’ [, cột2= ‘biểu thức 2’] . . 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/>
                        <a:t>[WHERE  &lt;điều kiện&gt;] 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33434"/>
              </p:ext>
            </p:extLst>
          </p:nvPr>
        </p:nvGraphicFramePr>
        <p:xfrm>
          <a:off x="1295400" y="4495800"/>
          <a:ext cx="7239000" cy="1737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1219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err="1" smtClean="0">
                          <a:solidFill>
                            <a:schemeClr val="bg1"/>
                          </a:solidFill>
                        </a:rPr>
                        <a:t>UPDATE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  PHONG_BAN</a:t>
                      </a:r>
                      <a:r>
                        <a:rPr lang="en-CA" sz="240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CA" sz="2400"/>
                        <a:t> TEN_PB= ‘Công nghệ 1’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/>
                        <a:t>WHERE MA_PB=‘PB001’  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truy vấn con trong câu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Viết câu lệnh cập nhật lại lương cho các nhân viên tăng lên 10% nếu nhân viên thuộc phòng ban có tên  ‘Thiết kế’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60093"/>
              </p:ext>
            </p:extLst>
          </p:nvPr>
        </p:nvGraphicFramePr>
        <p:xfrm>
          <a:off x="914400" y="2667000"/>
          <a:ext cx="685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</a:tblGrid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/>
                        <a:t>UPDATE</a:t>
                      </a:r>
                      <a:r>
                        <a:rPr lang="en-US" sz="2400" baseline="0"/>
                        <a:t> NHAN_VIEN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aseline="0"/>
                        <a:t>SET LUONG = LUONG+ LUONG*0.1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aseline="0"/>
                        <a:t>WHERE PHG = (SELECT MA_PB FROM PHONG_BAN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aseline="0"/>
                        <a:t>                            WHERE TEN_PB LIKE ‘Thiet ke’)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Cập nhật lại lương cho các nhân viên có tham gia vào dự án có mã ‘DA001’ lên 50$</a:t>
            </a:r>
          </a:p>
          <a:p>
            <a:r>
              <a:rPr lang="en-US"/>
              <a:t>Cập nhật lại cột mã trưởng phòng cho Phòng ban có tên “San xuat 2” với giá trị mới là mã nhân viên có tên “Le Hoang”</a:t>
            </a:r>
          </a:p>
        </p:txBody>
      </p:sp>
    </p:spTree>
    <p:extLst>
      <p:ext uri="{BB962C8B-B14F-4D97-AF65-F5344CB8AC3E}">
        <p14:creationId xmlns:p14="http://schemas.microsoft.com/office/powerpoint/2010/main" val="29852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thúc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bạn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năng </a:t>
            </a: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Tạo 1 bảng mới từ 1 câu truy vấn</a:t>
            </a:r>
            <a:endParaRPr lang="en-US" sz="2800" dirty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pPr lvl="1"/>
            <a:r>
              <a:rPr lang="en-US" sz="280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Thêm 1 dòng dữ liệu vào bảng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Thay đổi dữ liệu trong bảng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Xoá các dòng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Mở rộng hàng trong bảng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/>
          <a:lstStyle/>
          <a:p>
            <a:pPr algn="ctr"/>
            <a:r>
              <a:rPr lang="en-US">
                <a:solidFill>
                  <a:srgbClr val="FF6600"/>
                </a:solidFill>
              </a:rPr>
              <a:t>Làm thế nào để xoá hàng đã tồn tại trong bảng</a:t>
            </a:r>
          </a:p>
        </p:txBody>
      </p:sp>
    </p:spTree>
    <p:extLst>
      <p:ext uri="{BB962C8B-B14F-4D97-AF65-F5344CB8AC3E}">
        <p14:creationId xmlns:p14="http://schemas.microsoft.com/office/powerpoint/2010/main" val="35649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lệnh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Ví dụ:  Xoá Phòng Ban có mã ‘PB007’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21608"/>
              </p:ext>
            </p:extLst>
          </p:nvPr>
        </p:nvGraphicFramePr>
        <p:xfrm>
          <a:off x="1600200" y="1828800"/>
          <a:ext cx="6248400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1219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DELETE FROM  </a:t>
                      </a:r>
                      <a:r>
                        <a:rPr lang="en-CA" sz="2400" dirty="0" err="1" smtClean="0">
                          <a:solidFill>
                            <a:srgbClr val="CCFFCC"/>
                          </a:solidFill>
                        </a:rPr>
                        <a:t>tên_bảng</a:t>
                      </a:r>
                      <a:r>
                        <a:rPr lang="en-CA" sz="2400" dirty="0" smtClean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CA" sz="2400" dirty="0" smtClean="0"/>
                        <a:t>[WHERE &lt;điều kiện&gt;]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34486"/>
              </p:ext>
            </p:extLst>
          </p:nvPr>
        </p:nvGraphicFramePr>
        <p:xfrm>
          <a:off x="1600200" y="4495800"/>
          <a:ext cx="6248400" cy="121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</a:tblGrid>
              <a:tr h="12192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DELETE FROM 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PHONG_BAN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CA" sz="2400" dirty="0" smtClean="0"/>
                        <a:t> WHERE  MA_PB LIKE  '</a:t>
                      </a:r>
                      <a:r>
                        <a:rPr lang="en-CA" sz="2400" dirty="0" smtClean="0">
                          <a:solidFill>
                            <a:srgbClr val="CCFFCC"/>
                          </a:solidFill>
                        </a:rPr>
                        <a:t>PB007</a:t>
                      </a:r>
                      <a:r>
                        <a:rPr lang="en-CA" sz="2400" dirty="0" smtClean="0"/>
                        <a:t>’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Xoá các dự án có ngày bắt đầu và ngày kết thúc sau ngày </a:t>
            </a:r>
            <a:r>
              <a:rPr lang="fr-FR"/>
              <a:t>’</a:t>
            </a:r>
            <a:r>
              <a:rPr lang="en-US"/>
              <a:t>31/12/2010’</a:t>
            </a:r>
          </a:p>
          <a:p>
            <a:r>
              <a:rPr lang="en-US"/>
              <a:t>Xoá các Phòng ban không có nhân viên nào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3246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  <a:cs typeface="Tahoma" charset="0"/>
              </a:rPr>
              <a:t>Ngôn ngữ thao tác dữ liệu (DML – Data Manipulation Language) gồm các truy vấn cho phép thêm, sửa, xóa </a:t>
            </a:r>
            <a:r>
              <a:rPr lang="vi-VN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>
                <a:solidFill>
                  <a:srgbClr val="953735"/>
                </a:solidFill>
                <a:latin typeface="Tahoma" charset="0"/>
                <a:cs typeface="Tahoma" charset="0"/>
              </a:rPr>
              <a:t>dữ liệu trong các bảng</a:t>
            </a:r>
          </a:p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>
                <a:solidFill>
                  <a:srgbClr val="953735"/>
                </a:solidFill>
                <a:latin typeface="Tahoma" charset="0"/>
                <a:cs typeface="Tahoma" charset="0"/>
              </a:rPr>
              <a:t>Mệnh đề SELECT INTO giúp tạo ra 1 bảng mới từ một câu truy vấn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Để thêm bản ghi vào bảng dùng câu lệnh INSERT</a:t>
            </a:r>
          </a:p>
          <a:p>
            <a:r>
              <a:rPr lang="en-US"/>
              <a:t>Để chỉnh sửa các bản ghi đã tồn tại trong bảng dùng câu lệnh UPDATE</a:t>
            </a:r>
          </a:p>
          <a:p>
            <a:r>
              <a:rPr lang="en-US"/>
              <a:t>Để xoá các bản ghi trong bảng dùng câu lệnh DELETE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/>
              <a:t>Sử dụng cơ sở dữ liệu quản lý nhân viên (đã giới thiệu ở bài 2)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vi-VN"/>
              <a:t>Giới thiệu môn học Cơ sở dữ liệu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A7EA03-7BE7-314B-A4B2-34B872C377D6}" type="slidenum">
              <a:rPr lang="en-US"/>
              <a:pPr/>
              <a:t>3</a:t>
            </a:fld>
            <a:endParaRPr lang="en-US"/>
          </a:p>
        </p:txBody>
      </p:sp>
      <p:pic>
        <p:nvPicPr>
          <p:cNvPr id="8" name="Picture 7" descr="HINH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816282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/>
          <a:lstStyle/>
          <a:p>
            <a:pPr algn="ctr"/>
            <a:r>
              <a:rPr lang="en-US">
                <a:solidFill>
                  <a:srgbClr val="FF6600"/>
                </a:solidFill>
              </a:rPr>
              <a:t>TẠO MỘT BẢNG MỚI TỪ MỘT CÂU TRUY VẤN</a:t>
            </a:r>
          </a:p>
        </p:txBody>
      </p:sp>
    </p:spTree>
    <p:extLst>
      <p:ext uri="{BB962C8B-B14F-4D97-AF65-F5344CB8AC3E}">
        <p14:creationId xmlns:p14="http://schemas.microsoft.com/office/powerpoint/2010/main" val="39620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Câu lệnh SELECT INTO được sử dụng để tạo 1 bảng mới từ câu truy vấn</a:t>
            </a:r>
          </a:p>
          <a:p>
            <a:r>
              <a:rPr lang="en-US"/>
              <a:t>Dữ liệu tương ứng sẽ được sao chép qua bảng mới</a:t>
            </a:r>
          </a:p>
          <a:p>
            <a:r>
              <a:rPr lang="en-US"/>
              <a:t>Cú pháp: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39118"/>
              </p:ext>
            </p:extLst>
          </p:nvPr>
        </p:nvGraphicFramePr>
        <p:xfrm>
          <a:off x="3200400" y="3352800"/>
          <a:ext cx="4191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266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SELECT </a:t>
                      </a:r>
                      <a:r>
                        <a:rPr lang="en-US" sz="2000">
                          <a:solidFill>
                            <a:srgbClr val="CCFFCC"/>
                          </a:solidFill>
                        </a:rPr>
                        <a:t>côt 1</a:t>
                      </a:r>
                      <a:r>
                        <a:rPr lang="en-US" sz="2000"/>
                        <a:t>, </a:t>
                      </a:r>
                      <a:r>
                        <a:rPr lang="en-US" sz="2000">
                          <a:solidFill>
                            <a:srgbClr val="CCFFCC"/>
                          </a:solidFill>
                        </a:rPr>
                        <a:t>cột 2</a:t>
                      </a:r>
                      <a:r>
                        <a:rPr lang="en-US" sz="2000"/>
                        <a:t>…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rgbClr val="FF3300"/>
                          </a:solidFill>
                        </a:rPr>
                        <a:t>INTO</a:t>
                      </a:r>
                      <a:r>
                        <a:rPr lang="en-US" sz="2000"/>
                        <a:t>  </a:t>
                      </a:r>
                      <a:r>
                        <a:rPr lang="en-US" sz="2000">
                          <a:solidFill>
                            <a:srgbClr val="CCFFCC"/>
                          </a:solidFill>
                        </a:rPr>
                        <a:t>bảng_mới</a:t>
                      </a:r>
                      <a:r>
                        <a:rPr lang="en-US" sz="200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FROM </a:t>
                      </a:r>
                      <a:r>
                        <a:rPr lang="en-US" sz="2000">
                          <a:solidFill>
                            <a:srgbClr val="CCFFCC"/>
                          </a:solidFill>
                        </a:rPr>
                        <a:t>bảng_nguồn</a:t>
                      </a:r>
                      <a:r>
                        <a:rPr lang="en-US" sz="2000"/>
                        <a:t> [WHERE  &lt;điều kiện&gt; 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[GROUP BY group_list]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[HAVING &lt;điều kiện&gt;]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/>
                        <a:t>[ORDER BY order_by_list]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9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câu lệnh tạo 1 bảng mới có tên NHAN_VIEN_test, sao chép toàn bộ dữ liệu từ bảng NHAN_VIEN qua bảng mới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50359"/>
              </p:ext>
            </p:extLst>
          </p:nvPr>
        </p:nvGraphicFramePr>
        <p:xfrm>
          <a:off x="1371600" y="2971800"/>
          <a:ext cx="6629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/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/>
                        <a:t>SELECT *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INTO</a:t>
                      </a:r>
                      <a:r>
                        <a:rPr lang="en-US" sz="2400"/>
                        <a:t> </a:t>
                      </a:r>
                      <a:r>
                        <a:rPr lang="en-US" sz="2400">
                          <a:solidFill>
                            <a:srgbClr val="CCFFCC"/>
                          </a:solidFill>
                        </a:rPr>
                        <a:t>NHAN_VIEN_test</a:t>
                      </a:r>
                      <a:r>
                        <a:rPr lang="en-US" sz="2400"/>
                        <a:t> FROM </a:t>
                      </a:r>
                      <a:r>
                        <a:rPr lang="en-US" sz="2400">
                          <a:solidFill>
                            <a:srgbClr val="CCFFCC"/>
                          </a:solidFill>
                        </a:rPr>
                        <a:t>NHAN_VIEN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5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4" name="Content Placeholder 3" descr="hinh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744" b="-64744"/>
          <a:stretch>
            <a:fillRect/>
          </a:stretch>
        </p:blipFill>
        <p:spPr>
          <a:xfrm>
            <a:off x="457200" y="1524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25082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câu lệnh tạo ra 1 bảng mới có tên DUAN_2016 lấy dữ liệu từ bảng DUAN có ngày bắt đầu và ngày kết thúc trong năm 2016</a:t>
            </a:r>
          </a:p>
        </p:txBody>
      </p:sp>
    </p:spTree>
    <p:extLst>
      <p:ext uri="{BB962C8B-B14F-4D97-AF65-F5344CB8AC3E}">
        <p14:creationId xmlns:p14="http://schemas.microsoft.com/office/powerpoint/2010/main" val="2388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NGôn ngữ thao tác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  <a:cs typeface="Tahoma" charset="0"/>
              </a:rPr>
              <a:t>Ngôn ngữ thao tác dữ liệu (DML – Data Manipulation Language) gồm các truy vấn cho phép thêm, sửa, xóa </a:t>
            </a:r>
            <a:r>
              <a:rPr lang="vi-VN" sz="2400">
                <a:solidFill>
                  <a:srgbClr val="953735"/>
                </a:solidFill>
                <a:latin typeface="Tahoma" charset="0"/>
                <a:cs typeface="Tahoma" charset="0"/>
              </a:rPr>
              <a:t> </a:t>
            </a:r>
            <a:r>
              <a:rPr lang="en-US" sz="2400">
                <a:solidFill>
                  <a:srgbClr val="953735"/>
                </a:solidFill>
                <a:latin typeface="Tahoma" charset="0"/>
                <a:cs typeface="Tahoma" charset="0"/>
              </a:rPr>
              <a:t>dữ liệu trong các bảng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sz="2400">
                <a:solidFill>
                  <a:srgbClr val="953735"/>
                </a:solidFill>
                <a:latin typeface="Tahoma" charset="0"/>
                <a:cs typeface="Tahoma" charset="0"/>
              </a:rPr>
              <a:t>Bao gồm các truy vấn bắt đầu bằng từ khóa: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INSERT INTO - thêm dữ liệu mới vào bảng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 UPDATE - cập nhật/sửa đổi dữ liệu trong bảng</a:t>
            </a:r>
          </a:p>
          <a:p>
            <a:pPr lvl="1">
              <a:lnSpc>
                <a:spcPct val="150000"/>
              </a:lnSpc>
              <a:buFontTx/>
              <a:buBlip>
                <a:blip r:embed="rId3"/>
              </a:buBlip>
            </a:pPr>
            <a:r>
              <a:rPr lang="en-US" sz="2000">
                <a:latin typeface="Tahoma" charset="0"/>
                <a:cs typeface="Tahoma" charset="0"/>
              </a:rPr>
              <a:t>DELETE - xóa dữ liệu trong bảng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7936</TotalTime>
  <Words>967</Words>
  <Application>Microsoft Macintosh PowerPoint</Application>
  <PresentationFormat>On-screen Show (4:3)</PresentationFormat>
  <Paragraphs>139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 Design</vt:lpstr>
      <vt:lpstr>CƠ SỞ DỮ LIỆU</vt:lpstr>
      <vt:lpstr>Mục tiêu</vt:lpstr>
      <vt:lpstr>CASE STUDY</vt:lpstr>
      <vt:lpstr>TẠO MỘT BẢNG MỚI TỪ MỘT CÂU TRUY VẤN</vt:lpstr>
      <vt:lpstr>SELECT INTO</vt:lpstr>
      <vt:lpstr>Ví dụ</vt:lpstr>
      <vt:lpstr>Kết quả</vt:lpstr>
      <vt:lpstr>Câu hỏi</vt:lpstr>
      <vt:lpstr>NGôn ngữ thao tác dữ liệu</vt:lpstr>
      <vt:lpstr>Làm thế nào để thêm dòng dữ liệu vào bảng</vt:lpstr>
      <vt:lpstr>Câu lệnh insert</vt:lpstr>
      <vt:lpstr>Câu lệnh insert(2)</vt:lpstr>
      <vt:lpstr>Thêm dữ liệu vào bảng từ một câu truy vấn</vt:lpstr>
      <vt:lpstr>Câu hỏi</vt:lpstr>
      <vt:lpstr>CƠ SỞ DỮ LIỆU</vt:lpstr>
      <vt:lpstr>Làm thế nào để thay đổi dữ liệu hàng đã có trong bảng</vt:lpstr>
      <vt:lpstr>Câu lệnh update</vt:lpstr>
      <vt:lpstr>Sử dụng truy vấn con trong câu update</vt:lpstr>
      <vt:lpstr>Câu hỏi</vt:lpstr>
      <vt:lpstr>Làm thế nào để xoá hàng đã tồn tại trong bảng</vt:lpstr>
      <vt:lpstr>Câu lệnh delete</vt:lpstr>
      <vt:lpstr>CÂU HỎI</vt:lpstr>
      <vt:lpstr>Tổng kết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Huyen tt</cp:lastModifiedBy>
  <cp:revision>1437</cp:revision>
  <dcterms:created xsi:type="dcterms:W3CDTF">2013-04-23T08:05:33Z</dcterms:created>
  <dcterms:modified xsi:type="dcterms:W3CDTF">2017-08-15T03:08:42Z</dcterms:modified>
</cp:coreProperties>
</file>