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sldIdLst>
    <p:sldId id="541" r:id="rId2"/>
    <p:sldId id="637" r:id="rId3"/>
    <p:sldId id="639" r:id="rId4"/>
    <p:sldId id="642" r:id="rId5"/>
    <p:sldId id="643" r:id="rId6"/>
    <p:sldId id="641" r:id="rId7"/>
    <p:sldId id="644" r:id="rId8"/>
    <p:sldId id="645" r:id="rId9"/>
    <p:sldId id="646" r:id="rId10"/>
    <p:sldId id="647" r:id="rId11"/>
    <p:sldId id="648" r:id="rId12"/>
    <p:sldId id="649" r:id="rId13"/>
    <p:sldId id="650" r:id="rId14"/>
    <p:sldId id="665" r:id="rId15"/>
    <p:sldId id="652" r:id="rId16"/>
    <p:sldId id="666" r:id="rId17"/>
    <p:sldId id="664" r:id="rId18"/>
    <p:sldId id="656" r:id="rId19"/>
    <p:sldId id="657" r:id="rId20"/>
    <p:sldId id="658" r:id="rId21"/>
    <p:sldId id="659" r:id="rId22"/>
    <p:sldId id="660" r:id="rId23"/>
    <p:sldId id="661" r:id="rId24"/>
    <p:sldId id="486" r:id="rId25"/>
    <p:sldId id="662" r:id="rId26"/>
    <p:sldId id="62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40" autoAdjust="0"/>
  </p:normalViewPr>
  <p:slideViewPr>
    <p:cSldViewPr>
      <p:cViewPr>
        <p:scale>
          <a:sx n="78" d="100"/>
          <a:sy n="78" d="100"/>
        </p:scale>
        <p:origin x="-1368" y="-10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350449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Đối với bảng mà khi truy vấn mà cần sử dụng câu lệnh WHERE, JOIN với ON hay các câu lệnh so sánh có điều kiện thường xuyên trên một cột nào đó, nên tạo index ở những cột này để truy vấn nhanh hơn</a:t>
            </a:r>
          </a:p>
          <a:p>
            <a:r>
              <a:rPr lang="en-US" sz="1200" kern="1200">
                <a:solidFill>
                  <a:schemeClr val="tx1"/>
                </a:solidFill>
                <a:effectLst/>
                <a:latin typeface="+mn-lt"/>
                <a:ea typeface="+mn-ea"/>
                <a:cs typeface="+mn-cs"/>
              </a:rPr>
              <a:t>Bản chất của Index là tạo một bảng ánh xạ dữ liệu đến bảng có cột được Index, bảng ánh xạ này đã được sắp xếp có thứ tự để khi truy vấn với câu lệnh có điều kiện so sánh như WHERE hay JOIN sẽ nhanh hơn. Đó là áp dụng thuật toán BTREE</a:t>
            </a:r>
          </a:p>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62578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thấy các cách bảo mật trên các hệ quẩn trị csdl trên</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95850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các cách backup dữ liệu trên acces, my 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418208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trong Access hoặc My 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microsoft.com/office/2007/relationships/hdphoto" Target="../media/hdphoto2.wdp"/><Relationship Id="rId6" Type="http://schemas.openxmlformats.org/officeDocument/2006/relationships/image" Target="../media/image5.png"/><Relationship Id="rId7"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image" Target="../media/image13.png"/><Relationship Id="rId6" Type="http://schemas.openxmlformats.org/officeDocument/2006/relationships/image" Target="../media/image14.png"/><Relationship Id="rId7" Type="http://schemas.microsoft.com/office/2007/relationships/hdphoto" Target="../media/hdphoto4.wdp"/><Relationship Id="rId8" Type="http://schemas.openxmlformats.org/officeDocument/2006/relationships/image" Target="../media/image15.png"/><Relationship Id="rId9" Type="http://schemas.microsoft.com/office/2007/relationships/hdphoto" Target="../media/hdphoto5.wdp"/><Relationship Id="rId1" Type="http://schemas.openxmlformats.org/officeDocument/2006/relationships/tags" Target="../tags/tag1.xml"/><Relationship Id="rId2"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8: </a:t>
            </a:r>
            <a:r>
              <a:rPr lang="en-US"/>
              <a:t>Tìm hiểu Chỉ mục - Sao lưu và backup CSDL</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index</a:t>
            </a:r>
          </a:p>
        </p:txBody>
      </p:sp>
      <p:sp>
        <p:nvSpPr>
          <p:cNvPr id="3" name="Content Placeholder 2"/>
          <p:cNvSpPr>
            <a:spLocks noGrp="1"/>
          </p:cNvSpPr>
          <p:nvPr>
            <p:ph idx="1"/>
          </p:nvPr>
        </p:nvSpPr>
        <p:spPr/>
        <p:txBody>
          <a:bodyPr/>
          <a:lstStyle/>
          <a:p>
            <a:r>
              <a:rPr lang="en-US"/>
              <a:t>Composite Index là một Index được sử dụng cho hai hoặc nhiều cột trong một bảng. </a:t>
            </a:r>
          </a:p>
          <a:p>
            <a:r>
              <a:rPr lang="en-US"/>
              <a:t>Cú pháp:</a:t>
            </a:r>
          </a:p>
          <a:p>
            <a:endParaRPr lang="en-US"/>
          </a:p>
          <a:p>
            <a:endParaRPr lang="en-US"/>
          </a:p>
          <a:p>
            <a:endParaRPr lang="en-US"/>
          </a:p>
          <a:p>
            <a:r>
              <a:rPr lang="en-US"/>
              <a:t>Ví dụ:</a:t>
            </a:r>
          </a:p>
        </p:txBody>
      </p:sp>
      <p:graphicFrame>
        <p:nvGraphicFramePr>
          <p:cNvPr id="4" name="Table 3"/>
          <p:cNvGraphicFramePr>
            <a:graphicFrameLocks noGrp="1"/>
          </p:cNvGraphicFramePr>
          <p:nvPr>
            <p:extLst>
              <p:ext uri="{D42A27DB-BD31-4B8C-83A1-F6EECF244321}">
                <p14:modId xmlns:p14="http://schemas.microsoft.com/office/powerpoint/2010/main" val="1615052768"/>
              </p:ext>
            </p:extLst>
          </p:nvPr>
        </p:nvGraphicFramePr>
        <p:xfrm>
          <a:off x="990600" y="2895600"/>
          <a:ext cx="7162800" cy="640080"/>
        </p:xfrm>
        <a:graphic>
          <a:graphicData uri="http://schemas.openxmlformats.org/drawingml/2006/table">
            <a:tbl>
              <a:tblPr firstRow="1" bandRow="1">
                <a:tableStyleId>{5C22544A-7EE6-4342-B048-85BDC9FD1C3A}</a:tableStyleId>
              </a:tblPr>
              <a:tblGrid>
                <a:gridCol w="7162800"/>
              </a:tblGrid>
              <a:tr h="370840">
                <a:tc>
                  <a:txBody>
                    <a:bodyPr/>
                    <a:lstStyle/>
                    <a:p>
                      <a:pPr lvl="0">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ten_chi_muc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ten_bang (cot1, cot2); </a:t>
                      </a:r>
                      <a:endParaRPr lang="en-US" sz="2400">
                        <a:effectLs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52268959"/>
              </p:ext>
            </p:extLst>
          </p:nvPr>
        </p:nvGraphicFramePr>
        <p:xfrm>
          <a:off x="914400" y="4876800"/>
          <a:ext cx="7239000" cy="1188720"/>
        </p:xfrm>
        <a:graphic>
          <a:graphicData uri="http://schemas.openxmlformats.org/drawingml/2006/table">
            <a:tbl>
              <a:tblPr firstRow="1" bandRow="1">
                <a:tableStyleId>{5C22544A-7EE6-4342-B048-85BDC9FD1C3A}</a:tableStyleId>
              </a:tblPr>
              <a:tblGrid>
                <a:gridCol w="7239000"/>
              </a:tblGrid>
              <a:tr h="914400">
                <a:tc>
                  <a:txBody>
                    <a:bodyPr/>
                    <a:lstStyle/>
                    <a:p>
                      <a:pPr lvl="0">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index_com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NHAN_VIEN (HO_NV, TEN_NV); </a:t>
                      </a:r>
                      <a:endParaRPr lang="en-US" sz="2400">
                        <a:effectLst/>
                      </a:endParaRPr>
                    </a:p>
                  </a:txBody>
                  <a:tcPr/>
                </a:tc>
              </a:tr>
            </a:tbl>
          </a:graphicData>
        </a:graphic>
      </p:graphicFrame>
    </p:spTree>
    <p:extLst>
      <p:ext uri="{BB962C8B-B14F-4D97-AF65-F5344CB8AC3E}">
        <p14:creationId xmlns:p14="http://schemas.microsoft.com/office/powerpoint/2010/main" val="31848925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Implicit Index </a:t>
            </a:r>
            <a:endParaRPr lang="en-US"/>
          </a:p>
        </p:txBody>
      </p:sp>
      <p:sp>
        <p:nvSpPr>
          <p:cNvPr id="3" name="Content Placeholder 2"/>
          <p:cNvSpPr>
            <a:spLocks noGrp="1"/>
          </p:cNvSpPr>
          <p:nvPr>
            <p:ph idx="1"/>
          </p:nvPr>
        </p:nvSpPr>
        <p:spPr/>
        <p:txBody>
          <a:bodyPr/>
          <a:lstStyle/>
          <a:p>
            <a:r>
              <a:rPr lang="en-US"/>
              <a:t>Implicit Index (Index ngầm định) là chỉ mục mà được tạo tự động bởi Database Server khi một bảng được tạo.</a:t>
            </a:r>
          </a:p>
          <a:p>
            <a:r>
              <a:rPr lang="en-US"/>
              <a:t>Các Index ngầm định được tạo tự động cho các ràng buộc Primary key và các ràng buộc Unique</a:t>
            </a:r>
            <a:r>
              <a:rPr lang="en-US">
                <a:effectLst/>
              </a:rPr>
              <a:t> </a:t>
            </a:r>
            <a:endParaRPr lang="en-US"/>
          </a:p>
        </p:txBody>
      </p:sp>
    </p:spTree>
    <p:extLst>
      <p:ext uri="{BB962C8B-B14F-4D97-AF65-F5344CB8AC3E}">
        <p14:creationId xmlns:p14="http://schemas.microsoft.com/office/powerpoint/2010/main" val="33712484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Xoá chỉ mục</a:t>
            </a:r>
          </a:p>
        </p:txBody>
      </p:sp>
      <p:sp>
        <p:nvSpPr>
          <p:cNvPr id="3" name="Content Placeholder 2"/>
          <p:cNvSpPr>
            <a:spLocks noGrp="1"/>
          </p:cNvSpPr>
          <p:nvPr>
            <p:ph idx="1"/>
          </p:nvPr>
        </p:nvSpPr>
        <p:spPr/>
        <p:txBody>
          <a:bodyPr/>
          <a:lstStyle/>
          <a:p>
            <a:r>
              <a:rPr lang="en-US"/>
              <a:t>Khi không cần sử dụng Index nữa, có thể Drop theo cú pháp sau:</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23036114"/>
              </p:ext>
            </p:extLst>
          </p:nvPr>
        </p:nvGraphicFramePr>
        <p:xfrm>
          <a:off x="1676400" y="2590800"/>
          <a:ext cx="5715000" cy="762000"/>
        </p:xfrm>
        <a:graphic>
          <a:graphicData uri="http://schemas.openxmlformats.org/drawingml/2006/table">
            <a:tbl>
              <a:tblPr firstRow="1" bandRow="1">
                <a:tableStyleId>{5C22544A-7EE6-4342-B048-85BDC9FD1C3A}</a:tableStyleId>
              </a:tblPr>
              <a:tblGrid>
                <a:gridCol w="5715000"/>
              </a:tblGrid>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lt1"/>
                          </a:solidFill>
                          <a:effectLst/>
                          <a:latin typeface="+mn-lt"/>
                          <a:ea typeface="+mn-ea"/>
                          <a:cs typeface="+mn-cs"/>
                        </a:rPr>
                        <a:t>DROP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ten_chi_muc ON ten_bang;</a:t>
                      </a:r>
                      <a:endParaRPr lang="en-US" sz="2400">
                        <a:effectLst/>
                      </a:endParaRPr>
                    </a:p>
                  </a:txBody>
                  <a:tcPr/>
                </a:tc>
              </a:tr>
            </a:tbl>
          </a:graphicData>
        </a:graphic>
      </p:graphicFrame>
    </p:spTree>
    <p:extLst>
      <p:ext uri="{BB962C8B-B14F-4D97-AF65-F5344CB8AC3E}">
        <p14:creationId xmlns:p14="http://schemas.microsoft.com/office/powerpoint/2010/main" val="23755430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và nhược điểm khi sử dụng index</a:t>
            </a:r>
          </a:p>
        </p:txBody>
      </p:sp>
      <p:graphicFrame>
        <p:nvGraphicFramePr>
          <p:cNvPr id="5" name="Table 4"/>
          <p:cNvGraphicFramePr>
            <a:graphicFrameLocks noGrp="1"/>
          </p:cNvGraphicFramePr>
          <p:nvPr>
            <p:extLst>
              <p:ext uri="{D42A27DB-BD31-4B8C-83A1-F6EECF244321}">
                <p14:modId xmlns:p14="http://schemas.microsoft.com/office/powerpoint/2010/main" val="2116735591"/>
              </p:ext>
            </p:extLst>
          </p:nvPr>
        </p:nvGraphicFramePr>
        <p:xfrm>
          <a:off x="838200" y="1371600"/>
          <a:ext cx="7467600" cy="4632960"/>
        </p:xfrm>
        <a:graphic>
          <a:graphicData uri="http://schemas.openxmlformats.org/drawingml/2006/table">
            <a:tbl>
              <a:tblPr firstRow="1" bandRow="1">
                <a:tableStyleId>{5C22544A-7EE6-4342-B048-85BDC9FD1C3A}</a:tableStyleId>
              </a:tblPr>
              <a:tblGrid>
                <a:gridCol w="3276600"/>
                <a:gridCol w="4191000"/>
              </a:tblGrid>
              <a:tr h="693947">
                <a:tc>
                  <a:txBody>
                    <a:bodyPr/>
                    <a:lstStyle/>
                    <a:p>
                      <a:r>
                        <a:rPr lang="en-US" sz="2200"/>
                        <a:t>Ưu</a:t>
                      </a:r>
                    </a:p>
                  </a:txBody>
                  <a:tcPr/>
                </a:tc>
                <a:tc>
                  <a:txBody>
                    <a:bodyPr/>
                    <a:lstStyle/>
                    <a:p>
                      <a:r>
                        <a:rPr lang="en-US" sz="2200"/>
                        <a:t>Nhược</a:t>
                      </a:r>
                    </a:p>
                  </a:txBody>
                  <a:tcPr/>
                </a:tc>
              </a:tr>
              <a:tr h="1744453">
                <a:tc>
                  <a:txBody>
                    <a:bodyPr/>
                    <a:lstStyle/>
                    <a:p>
                      <a:r>
                        <a:rPr lang="en-US" sz="2200" kern="1200">
                          <a:solidFill>
                            <a:schemeClr val="dk1"/>
                          </a:solidFill>
                          <a:effectLst/>
                          <a:latin typeface="+mn-lt"/>
                          <a:ea typeface="+mn-ea"/>
                          <a:cs typeface="+mn-cs"/>
                        </a:rPr>
                        <a:t>Hiệu suất cao khi duyệt theo dữ liệu group</a:t>
                      </a:r>
                    </a:p>
                    <a:p>
                      <a:endParaRPr lang="en-US" sz="2200" kern="1200">
                        <a:solidFill>
                          <a:schemeClr val="dk1"/>
                        </a:solidFill>
                        <a:effectLst/>
                        <a:latin typeface="+mn-lt"/>
                        <a:ea typeface="+mn-ea"/>
                        <a:cs typeface="+mn-cs"/>
                      </a:endParaRPr>
                    </a:p>
                    <a:p>
                      <a:r>
                        <a:rPr lang="en-US" sz="2200" kern="1200">
                          <a:solidFill>
                            <a:schemeClr val="dk1"/>
                          </a:solidFill>
                          <a:effectLst/>
                          <a:latin typeface="+mn-lt"/>
                          <a:ea typeface="+mn-ea"/>
                          <a:cs typeface="+mn-cs"/>
                        </a:rPr>
                        <a:t>VD: TEN_NV like ‘An%’</a:t>
                      </a:r>
                      <a:r>
                        <a:rPr lang="en-US" sz="2200">
                          <a:effectLst/>
                        </a:rPr>
                        <a:t> </a:t>
                      </a:r>
                      <a:endParaRPr lang="en-US" sz="2200"/>
                    </a:p>
                  </a:txBody>
                  <a:tcPr/>
                </a:tc>
                <a:tc>
                  <a:txBody>
                    <a:bodyPr/>
                    <a:lstStyle/>
                    <a:p>
                      <a:r>
                        <a:rPr lang="en-US" sz="2200" kern="1200">
                          <a:solidFill>
                            <a:schemeClr val="dk1"/>
                          </a:solidFill>
                          <a:effectLst/>
                          <a:latin typeface="+mn-lt"/>
                          <a:ea typeface="+mn-ea"/>
                          <a:cs typeface="+mn-cs"/>
                        </a:rPr>
                        <a:t>Tốc độ duyệt tương tự như khi không có Index nếu điều kiện duyệt bắt buộc “Vét cạn”</a:t>
                      </a:r>
                    </a:p>
                    <a:p>
                      <a:r>
                        <a:rPr lang="en-US" sz="2200" kern="1200">
                          <a:solidFill>
                            <a:schemeClr val="dk1"/>
                          </a:solidFill>
                          <a:effectLst/>
                          <a:latin typeface="+mn-lt"/>
                          <a:ea typeface="+mn-ea"/>
                          <a:cs typeface="+mn-cs"/>
                        </a:rPr>
                        <a:t>VD: TEN_NV like ‘</a:t>
                      </a:r>
                      <a:r>
                        <a:rPr lang="en-US" sz="2200" b="1" kern="1200">
                          <a:solidFill>
                            <a:schemeClr val="dk1"/>
                          </a:solidFill>
                          <a:effectLst/>
                          <a:latin typeface="+mn-lt"/>
                          <a:ea typeface="+mn-ea"/>
                          <a:cs typeface="+mn-cs"/>
                        </a:rPr>
                        <a:t>%</a:t>
                      </a:r>
                      <a:r>
                        <a:rPr lang="en-US" sz="2200" kern="1200">
                          <a:solidFill>
                            <a:schemeClr val="dk1"/>
                          </a:solidFill>
                          <a:effectLst/>
                          <a:latin typeface="+mn-lt"/>
                          <a:ea typeface="+mn-ea"/>
                          <a:cs typeface="+mn-cs"/>
                        </a:rPr>
                        <a:t>An%’</a:t>
                      </a:r>
                      <a:r>
                        <a:rPr lang="en-US" sz="2200">
                          <a:effectLst/>
                        </a:rPr>
                        <a:t> </a:t>
                      </a:r>
                      <a:endParaRPr lang="en-US" sz="2200"/>
                    </a:p>
                  </a:txBody>
                  <a:tcPr/>
                </a:tc>
              </a:tr>
              <a:tr h="693947">
                <a:tc>
                  <a:txBody>
                    <a:bodyPr/>
                    <a:lstStyle/>
                    <a:p>
                      <a:r>
                        <a:rPr lang="en-US" sz="2200" kern="1200">
                          <a:solidFill>
                            <a:schemeClr val="dk1"/>
                          </a:solidFill>
                          <a:effectLst/>
                          <a:latin typeface="+mn-lt"/>
                          <a:ea typeface="+mn-ea"/>
                          <a:cs typeface="+mn-cs"/>
                        </a:rPr>
                        <a:t>Select, Order dữ liệu nhanh</a:t>
                      </a:r>
                      <a:r>
                        <a:rPr lang="en-US" sz="2200">
                          <a:effectLst/>
                        </a:rPr>
                        <a:t> </a:t>
                      </a:r>
                      <a:endParaRPr lang="en-US" sz="2200"/>
                    </a:p>
                  </a:txBody>
                  <a:tcPr/>
                </a:tc>
                <a:tc>
                  <a:txBody>
                    <a:bodyPr/>
                    <a:lstStyle/>
                    <a:p>
                      <a:r>
                        <a:rPr lang="en-US" sz="2200" kern="1200">
                          <a:solidFill>
                            <a:schemeClr val="dk1"/>
                          </a:solidFill>
                          <a:effectLst/>
                          <a:latin typeface="+mn-lt"/>
                          <a:ea typeface="+mn-ea"/>
                          <a:cs typeface="+mn-cs"/>
                        </a:rPr>
                        <a:t>Insert, update, delete dữ liệu chậm</a:t>
                      </a:r>
                      <a:r>
                        <a:rPr lang="en-US" sz="2200">
                          <a:effectLst/>
                        </a:rPr>
                        <a:t> </a:t>
                      </a:r>
                      <a:endParaRPr lang="en-US" sz="2200"/>
                    </a:p>
                  </a:txBody>
                  <a:tcPr/>
                </a:tc>
              </a:tr>
              <a:tr h="1233992">
                <a:tc>
                  <a:txBody>
                    <a:bodyPr/>
                    <a:lstStyle/>
                    <a:p>
                      <a:endParaRPr lang="en-US" sz="2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kern="1200">
                          <a:solidFill>
                            <a:schemeClr val="dk1"/>
                          </a:solidFill>
                          <a:effectLst/>
                          <a:latin typeface="+mn-lt"/>
                          <a:ea typeface="+mn-ea"/>
                          <a:cs typeface="+mn-cs"/>
                        </a:rPr>
                        <a:t>Nếu thực hiện nhiều lệnh thay đổi dữ liệu trong bảng sẽ dẫn đến phân mảnh (</a:t>
                      </a:r>
                      <a:r>
                        <a:rPr lang="en-US" sz="2200" i="1" kern="1200">
                          <a:solidFill>
                            <a:schemeClr val="dk1"/>
                          </a:solidFill>
                          <a:effectLst/>
                          <a:latin typeface="+mn-lt"/>
                          <a:ea typeface="+mn-ea"/>
                          <a:cs typeface="+mn-cs"/>
                        </a:rPr>
                        <a:t>Fragmentation)</a:t>
                      </a:r>
                      <a:r>
                        <a:rPr lang="en-US" sz="2200" kern="1200">
                          <a:solidFill>
                            <a:schemeClr val="dk1"/>
                          </a:solidFill>
                          <a:effectLst/>
                          <a:latin typeface="+mn-lt"/>
                          <a:ea typeface="+mn-ea"/>
                          <a:cs typeface="+mn-cs"/>
                        </a:rPr>
                        <a:t>=&gt; Giảm hiệu năng</a:t>
                      </a:r>
                    </a:p>
                  </a:txBody>
                  <a:tcPr/>
                </a:tc>
              </a:tr>
            </a:tbl>
          </a:graphicData>
        </a:graphic>
      </p:graphicFrame>
    </p:spTree>
    <p:extLst>
      <p:ext uri="{BB962C8B-B14F-4D97-AF65-F5344CB8AC3E}">
        <p14:creationId xmlns:p14="http://schemas.microsoft.com/office/powerpoint/2010/main" val="21289947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lưu ý khi đánh chỉ mục</a:t>
            </a:r>
          </a:p>
        </p:txBody>
      </p:sp>
      <p:sp>
        <p:nvSpPr>
          <p:cNvPr id="3" name="Content Placeholder 2"/>
          <p:cNvSpPr>
            <a:spLocks noGrp="1"/>
          </p:cNvSpPr>
          <p:nvPr>
            <p:ph idx="1"/>
          </p:nvPr>
        </p:nvSpPr>
        <p:spPr/>
        <p:txBody>
          <a:bodyPr/>
          <a:lstStyle/>
          <a:p>
            <a:pPr lvl="0"/>
            <a:r>
              <a:rPr lang="en-US"/>
              <a:t>Các chỉ mục không nên được sử dụng trong các bảng nhỏ.</a:t>
            </a:r>
          </a:p>
          <a:p>
            <a:pPr lvl="0"/>
            <a:r>
              <a:rPr lang="en-US"/>
              <a:t>Bảng mà thường xuyên có các hoạt động update, insert.</a:t>
            </a:r>
          </a:p>
          <a:p>
            <a:pPr lvl="0"/>
            <a:r>
              <a:rPr lang="en-US"/>
              <a:t>Các chỉ mục không nên được sử dụng trên các cột mà chứa một số lượng lớn giá trị NULL.</a:t>
            </a:r>
          </a:p>
          <a:p>
            <a:r>
              <a:rPr lang="en-US"/>
              <a:t>Không nên dùng chỉ mục trên các cột mà thường xuyên bị sửa đổi</a:t>
            </a:r>
            <a:r>
              <a:rPr lang="en-US">
                <a:effectLst/>
              </a:rPr>
              <a:t> </a:t>
            </a:r>
            <a:endParaRPr lang="en-US"/>
          </a:p>
        </p:txBody>
      </p:sp>
    </p:spTree>
    <p:extLst>
      <p:ext uri="{BB962C8B-B14F-4D97-AF65-F5344CB8AC3E}">
        <p14:creationId xmlns:p14="http://schemas.microsoft.com/office/powerpoint/2010/main" val="25687541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Viết câu lệnh tạo chỉ mục cho bảng dự án trên cột tên dự án</a:t>
            </a:r>
          </a:p>
          <a:p>
            <a:pPr marL="0" indent="0">
              <a:buNone/>
            </a:pPr>
            <a:endParaRPr lang="en-US"/>
          </a:p>
        </p:txBody>
      </p:sp>
    </p:spTree>
    <p:extLst>
      <p:ext uri="{BB962C8B-B14F-4D97-AF65-F5344CB8AC3E}">
        <p14:creationId xmlns:p14="http://schemas.microsoft.com/office/powerpoint/2010/main" val="12655995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8: </a:t>
            </a:r>
            <a:r>
              <a:rPr lang="en-US"/>
              <a:t>Tìm hiểu Chỉ mục - Sao lưu và backup CSDL</a:t>
            </a:r>
          </a:p>
          <a:p>
            <a:r>
              <a:rPr lang="en-US"/>
              <a:t>Phần 2</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8641486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362200"/>
            <a:ext cx="7772400" cy="1362075"/>
          </a:xfrm>
        </p:spPr>
        <p:txBody>
          <a:bodyPr/>
          <a:lstStyle/>
          <a:p>
            <a:r>
              <a:rPr lang="en-US">
                <a:solidFill>
                  <a:srgbClr val="FF6600"/>
                </a:solidFill>
              </a:rPr>
              <a:t>Bảo mật, sao lưu dự phòng và phục hồi dữ liệu</a:t>
            </a:r>
          </a:p>
        </p:txBody>
      </p:sp>
    </p:spTree>
    <p:extLst>
      <p:ext uri="{BB962C8B-B14F-4D97-AF65-F5344CB8AC3E}">
        <p14:creationId xmlns:p14="http://schemas.microsoft.com/office/powerpoint/2010/main" val="14136076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mật cho csdl</a:t>
            </a:r>
          </a:p>
        </p:txBody>
      </p:sp>
      <p:sp>
        <p:nvSpPr>
          <p:cNvPr id="3" name="Content Placeholder 2"/>
          <p:cNvSpPr>
            <a:spLocks noGrp="1"/>
          </p:cNvSpPr>
          <p:nvPr>
            <p:ph idx="1"/>
          </p:nvPr>
        </p:nvSpPr>
        <p:spPr/>
        <p:txBody>
          <a:bodyPr/>
          <a:lstStyle/>
          <a:p>
            <a:r>
              <a:rPr lang="en-US"/>
              <a:t>Ngăn chặn các truy cập không được phép</a:t>
            </a:r>
          </a:p>
          <a:p>
            <a:r>
              <a:rPr lang="en-US"/>
              <a:t>Hạn chế tối đa các sai sót của người dùng</a:t>
            </a:r>
          </a:p>
          <a:p>
            <a:r>
              <a:rPr lang="en-US"/>
              <a:t>Đảm bảo thông tin không bị mất và thay đổi ngoài ý muốn</a:t>
            </a:r>
          </a:p>
          <a:p>
            <a:r>
              <a:rPr lang="en-US"/>
              <a:t>Các biện pháp bảo mật gồm:</a:t>
            </a:r>
          </a:p>
          <a:p>
            <a:pPr lvl="1"/>
            <a:r>
              <a:rPr lang="en-US"/>
              <a:t>Đưa ra các chính sách và ý thức</a:t>
            </a:r>
          </a:p>
          <a:p>
            <a:pPr lvl="1"/>
            <a:r>
              <a:rPr lang="en-US"/>
              <a:t>Phân quyền truy cập, nhận dạng người dùng</a:t>
            </a:r>
          </a:p>
          <a:p>
            <a:pPr lvl="1"/>
            <a:r>
              <a:rPr lang="en-US"/>
              <a:t>Mã hoá thông tin và nén dữ liệu</a:t>
            </a:r>
          </a:p>
          <a:p>
            <a:pPr lvl="1"/>
            <a:r>
              <a:rPr lang="en-US"/>
              <a:t>Lưu nhật kí giao dịch</a:t>
            </a:r>
          </a:p>
          <a:p>
            <a:pPr lvl="1"/>
            <a:r>
              <a:rPr lang="en-US"/>
              <a:t>…</a:t>
            </a:r>
          </a:p>
          <a:p>
            <a:pPr lvl="1"/>
            <a:endParaRPr lang="en-US"/>
          </a:p>
        </p:txBody>
      </p:sp>
    </p:spTree>
    <p:extLst>
      <p:ext uri="{BB962C8B-B14F-4D97-AF65-F5344CB8AC3E}">
        <p14:creationId xmlns:p14="http://schemas.microsoft.com/office/powerpoint/2010/main" val="3579379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chính sách và ý thức</a:t>
            </a:r>
          </a:p>
        </p:txBody>
      </p:sp>
      <p:sp>
        <p:nvSpPr>
          <p:cNvPr id="3" name="Content Placeholder 2"/>
          <p:cNvSpPr>
            <a:spLocks noGrp="1"/>
          </p:cNvSpPr>
          <p:nvPr>
            <p:ph idx="1"/>
          </p:nvPr>
        </p:nvSpPr>
        <p:spPr/>
        <p:txBody>
          <a:bodyPr/>
          <a:lstStyle/>
          <a:p>
            <a:r>
              <a:rPr lang="en-US"/>
              <a:t>Trong các tổ chức, cần có các qui định cụ thể, cung cấp tài chính, nguồn lực cho việc bảo vệ cơ sở dữ liệu của bộ phận mình</a:t>
            </a:r>
          </a:p>
          <a:p>
            <a:r>
              <a:rPr lang="en-US"/>
              <a:t>Người phân tích, thiết kế và quản trị CSDL phải có các giải pháp tốt về phần cứng và phần mềm thích hợp để bảo mật thông tin</a:t>
            </a:r>
          </a:p>
          <a:p>
            <a:r>
              <a:rPr lang="en-US"/>
              <a:t>Người dùng cần có ý thức coi thông tin là nguồn tài nguyên quan trọng</a:t>
            </a:r>
          </a:p>
        </p:txBody>
      </p:sp>
    </p:spTree>
    <p:extLst>
      <p:ext uri="{BB962C8B-B14F-4D97-AF65-F5344CB8AC3E}">
        <p14:creationId xmlns:p14="http://schemas.microsoft.com/office/powerpoint/2010/main" val="39630810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8229600" cy="5257800"/>
          </a:xfrm>
        </p:spPr>
        <p:txBody>
          <a:bodyPr/>
          <a:lstStyle/>
          <a:p>
            <a:pPr>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p>
          <a:p>
            <a:pPr lvl="1">
              <a:buFont typeface="Wingdings" pitchFamily="2" charset="2"/>
              <a:buChar char="¤"/>
            </a:pPr>
            <a:r>
              <a:rPr lang="en-US"/>
              <a:t>Định nghĩa chỉ mục là gì?</a:t>
            </a:r>
          </a:p>
          <a:p>
            <a:pPr lvl="1">
              <a:buFont typeface="Wingdings" pitchFamily="2" charset="2"/>
              <a:buChar char="¤"/>
            </a:pPr>
            <a:r>
              <a:rPr lang="en-US"/>
              <a:t>Ưu và nhược điểm khi sử dụng chỉ mục</a:t>
            </a:r>
          </a:p>
          <a:p>
            <a:pPr lvl="1">
              <a:buFont typeface="Wingdings" pitchFamily="2" charset="2"/>
              <a:buChar char="¤"/>
            </a:pPr>
            <a:r>
              <a:rPr lang="en-US"/>
              <a:t>Phân loại chỉ mục</a:t>
            </a:r>
          </a:p>
          <a:p>
            <a:pPr lvl="1">
              <a:buFont typeface="Wingdings" pitchFamily="2" charset="2"/>
              <a:buChar char="¤"/>
            </a:pPr>
            <a:r>
              <a:rPr lang="en-US"/>
              <a:t>Cách tạo chỉ mục</a:t>
            </a:r>
          </a:p>
          <a:p>
            <a:pPr lvl="1">
              <a:buFont typeface="Wingdings" pitchFamily="2" charset="2"/>
              <a:buChar char="¤"/>
            </a:pPr>
            <a:r>
              <a:rPr lang="en-US"/>
              <a:t>Tìm hiểu các bước bảo mật CSDL, import, export  </a:t>
            </a:r>
            <a:endParaRPr lang="en-US" dirty="0" smtClean="0"/>
          </a:p>
          <a:p>
            <a:pPr lvl="1">
              <a:buFont typeface="Wingdings" pitchFamily="2" charset="2"/>
              <a:buChar char="¤"/>
            </a:pPr>
            <a:endParaRPr lang="vi-VN" dirty="0"/>
          </a:p>
        </p:txBody>
      </p:sp>
      <p:pic>
        <p:nvPicPr>
          <p:cNvPr id="5" name="Picture 4"/>
          <p:cNvPicPr>
            <a:picLocks noChangeAspect="1"/>
          </p:cNvPicPr>
          <p:nvPr/>
        </p:nvPicPr>
        <p:blipFill>
          <a:blip r:embed="rId2"/>
          <a:stretch>
            <a:fillRect/>
          </a:stretch>
        </p:blipFill>
        <p:spPr>
          <a:xfrm>
            <a:off x="1981200" y="4191630"/>
            <a:ext cx="5562600" cy="2666370"/>
          </a:xfrm>
          <a:prstGeom prst="rect">
            <a:avLst/>
          </a:prstGeom>
        </p:spPr>
      </p:pic>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quyền người dùng</a:t>
            </a:r>
          </a:p>
        </p:txBody>
      </p:sp>
      <p:sp>
        <p:nvSpPr>
          <p:cNvPr id="3" name="Content Placeholder 2"/>
          <p:cNvSpPr>
            <a:spLocks noGrp="1"/>
          </p:cNvSpPr>
          <p:nvPr>
            <p:ph idx="1"/>
          </p:nvPr>
        </p:nvSpPr>
        <p:spPr/>
        <p:txBody>
          <a:bodyPr/>
          <a:lstStyle/>
          <a:p>
            <a:r>
              <a:rPr lang="en-US"/>
              <a:t>Các hệ quản trị csdl đều cung cấp các cơ chế phân quyền</a:t>
            </a:r>
          </a:p>
          <a:p>
            <a:pPr lvl="1"/>
            <a:r>
              <a:rPr lang="en-US"/>
              <a:t>Access: cho phép đặt mật khẩu trên các csdl ngăn người dùng không hợp lệ mở file hoặc thay đổi</a:t>
            </a:r>
          </a:p>
          <a:p>
            <a:pPr lvl="1"/>
            <a:r>
              <a:rPr lang="en-US"/>
              <a:t>SQL server cung cấp 2 cơ chế xác thực người dùng là Window Authentication và SQL Authentication </a:t>
            </a:r>
          </a:p>
          <a:p>
            <a:pPr lvl="1"/>
            <a:r>
              <a:rPr lang="en-US"/>
              <a:t>My SQL cung cấp quyền xác thực để truy xuất các csdl từ bên ngoài</a:t>
            </a:r>
          </a:p>
          <a:p>
            <a:pPr lvl="1"/>
            <a:r>
              <a:rPr lang="en-US"/>
              <a:t>…</a:t>
            </a:r>
          </a:p>
        </p:txBody>
      </p:sp>
    </p:spTree>
    <p:extLst>
      <p:ext uri="{BB962C8B-B14F-4D97-AF65-F5344CB8AC3E}">
        <p14:creationId xmlns:p14="http://schemas.microsoft.com/office/powerpoint/2010/main" val="20002389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lưu và phục hồi dữ liệu</a:t>
            </a:r>
          </a:p>
        </p:txBody>
      </p:sp>
      <p:pic>
        <p:nvPicPr>
          <p:cNvPr id="4" name="Content Placeholder 3" descr="aa.jpg"/>
          <p:cNvPicPr>
            <a:picLocks noGrp="1" noChangeAspect="1"/>
          </p:cNvPicPr>
          <p:nvPr>
            <p:ph idx="1"/>
          </p:nvPr>
        </p:nvPicPr>
        <p:blipFill>
          <a:blip r:embed="rId2">
            <a:extLst>
              <a:ext uri="{28A0092B-C50C-407E-A947-70E740481C1C}">
                <a14:useLocalDpi xmlns:a14="http://schemas.microsoft.com/office/drawing/2010/main" val="0"/>
              </a:ext>
            </a:extLst>
          </a:blip>
          <a:srcRect l="5978" r="5978"/>
          <a:stretch>
            <a:fillRect/>
          </a:stretch>
        </p:blipFill>
        <p:spPr/>
      </p:pic>
    </p:spTree>
    <p:extLst>
      <p:ext uri="{BB962C8B-B14F-4D97-AF65-F5344CB8AC3E}">
        <p14:creationId xmlns:p14="http://schemas.microsoft.com/office/powerpoint/2010/main" val="9568813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lưu và phục hồi dữ liệu</a:t>
            </a:r>
          </a:p>
        </p:txBody>
      </p:sp>
      <p:sp>
        <p:nvSpPr>
          <p:cNvPr id="3" name="Content Placeholder 2"/>
          <p:cNvSpPr>
            <a:spLocks noGrp="1"/>
          </p:cNvSpPr>
          <p:nvPr>
            <p:ph idx="1"/>
          </p:nvPr>
        </p:nvSpPr>
        <p:spPr/>
        <p:txBody>
          <a:bodyPr>
            <a:normAutofit fontScale="92500" lnSpcReduction="10000"/>
          </a:bodyPr>
          <a:lstStyle/>
          <a:p>
            <a:r>
              <a:rPr lang="en-US"/>
              <a:t>Sao lưu là một quá trình sao chép csdl sang một nơi khác lưu trữ để phục hồi dữ liệu trong trường hợp nơi lưu trữ chính bị hỏng.</a:t>
            </a:r>
          </a:p>
          <a:p>
            <a:r>
              <a:rPr lang="en-US"/>
              <a:t>Một trong các quy tắc đầu tiên đó là phải sao lưu dữ liệu thường xuyên</a:t>
            </a:r>
          </a:p>
          <a:p>
            <a:r>
              <a:rPr lang="en-US"/>
              <a:t>Quá trình phục hồi dữ liệu được gọi là Restore</a:t>
            </a:r>
          </a:p>
          <a:p>
            <a:pPr lvl="0"/>
            <a:r>
              <a:rPr lang="en-US"/>
              <a:t>Sao lưu dữ liệu được thực hiện vì hai mục đích chính:</a:t>
            </a:r>
          </a:p>
          <a:p>
            <a:pPr lvl="1"/>
            <a:r>
              <a:rPr lang="en-US"/>
              <a:t>Thứ nhất là phục hồi dữ liệu khi nó bị mất đi, có thể do bị xóa hoặc bị hỏng.</a:t>
            </a:r>
          </a:p>
          <a:p>
            <a:pPr lvl="1"/>
            <a:r>
              <a:rPr lang="en-US"/>
              <a:t>Thứ hai của sao lưu là để phục hồi dữ liệu từ một thời gian trước đó, theo yêu cầu của người dùng</a:t>
            </a:r>
          </a:p>
          <a:p>
            <a:pPr marL="0" indent="0">
              <a:buNone/>
            </a:pPr>
            <a:r>
              <a:rPr lang="en-US"/>
              <a:t> </a:t>
            </a:r>
          </a:p>
        </p:txBody>
      </p:sp>
    </p:spTree>
    <p:extLst>
      <p:ext uri="{BB962C8B-B14F-4D97-AF65-F5344CB8AC3E}">
        <p14:creationId xmlns:p14="http://schemas.microsoft.com/office/powerpoint/2010/main" val="26473834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csdl</a:t>
            </a:r>
          </a:p>
        </p:txBody>
      </p:sp>
      <p:sp>
        <p:nvSpPr>
          <p:cNvPr id="3" name="Content Placeholder 2"/>
          <p:cNvSpPr>
            <a:spLocks noGrp="1"/>
          </p:cNvSpPr>
          <p:nvPr>
            <p:ph idx="1"/>
          </p:nvPr>
        </p:nvSpPr>
        <p:spPr/>
        <p:txBody>
          <a:bodyPr/>
          <a:lstStyle/>
          <a:p>
            <a:r>
              <a:rPr lang="en-US"/>
              <a:t>Import CSDL là quá trình đưa một tập các câu lệnh SQL từ bên ngoài vào trong một hệ quản trị csdl. Ngoài ra có thể import các định dạng khác như Excel, XML, …</a:t>
            </a:r>
          </a:p>
          <a:p>
            <a:r>
              <a:rPr lang="en-US"/>
              <a:t>Export là quá trình xuất một csdl trong một hệ quản trị csdl ra dạng các câu lệnh T-SQL lưu trong file có đuôi .sql, hoặc có thể xuất ra các định dạng khác như Excel, XML…</a:t>
            </a:r>
          </a:p>
        </p:txBody>
      </p:sp>
    </p:spTree>
    <p:extLst>
      <p:ext uri="{BB962C8B-B14F-4D97-AF65-F5344CB8AC3E}">
        <p14:creationId xmlns:p14="http://schemas.microsoft.com/office/powerpoint/2010/main" val="42560800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p:txBody>
          <a:bodyPr/>
          <a:lstStyle/>
          <a:p>
            <a:r>
              <a:rPr lang="en-US"/>
              <a:t>Chỉ mục nhằm giúp hệ quản trị CSDL tìm và sắp xếp các bản ghi nhanh hơn</a:t>
            </a:r>
          </a:p>
          <a:p>
            <a:r>
              <a:rPr lang="en-US"/>
              <a:t>Có thể tạo các chỉ mục dựa trên một cột hoặc nhiều cột. </a:t>
            </a:r>
          </a:p>
          <a:p>
            <a:r>
              <a:rPr lang="en-US"/>
              <a:t>Có thể lập chỉ  trên các cột có tần xuất tìm kiếm thường xuyên</a:t>
            </a:r>
          </a:p>
          <a:p>
            <a:r>
              <a:rPr lang="en-US"/>
              <a:t>Chỉ mục có thể tăng tốc độ tìm kiếm và truy vấn nhưng cũng có thể làm chậm hiệu suất khi thêm hoặc cập nhật dữ liệu</a:t>
            </a: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lstStyle/>
          <a:p>
            <a:r>
              <a:rPr lang="en-US"/>
              <a:t>Có 4 loại chỉ mục</a:t>
            </a:r>
          </a:p>
          <a:p>
            <a:pPr lvl="1">
              <a:lnSpc>
                <a:spcPct val="150000"/>
              </a:lnSpc>
            </a:pPr>
            <a:r>
              <a:rPr lang="en-US" b="1"/>
              <a:t>Single-Column Index</a:t>
            </a:r>
            <a:endParaRPr lang="en-US"/>
          </a:p>
          <a:p>
            <a:pPr lvl="1">
              <a:lnSpc>
                <a:spcPct val="150000"/>
              </a:lnSpc>
            </a:pPr>
            <a:r>
              <a:rPr lang="en-US" b="1"/>
              <a:t>Unique Index</a:t>
            </a:r>
            <a:endParaRPr lang="en-US"/>
          </a:p>
          <a:p>
            <a:pPr lvl="1">
              <a:lnSpc>
                <a:spcPct val="150000"/>
              </a:lnSpc>
            </a:pPr>
            <a:r>
              <a:rPr lang="en-US" b="1"/>
              <a:t>Composite Index</a:t>
            </a:r>
            <a:endParaRPr lang="en-US"/>
          </a:p>
          <a:p>
            <a:pPr lvl="1">
              <a:lnSpc>
                <a:spcPct val="150000"/>
              </a:lnSpc>
            </a:pPr>
            <a:r>
              <a:rPr lang="en-US" b="1"/>
              <a:t>Implicit Index</a:t>
            </a:r>
            <a:endParaRPr lang="en-US"/>
          </a:p>
          <a:p>
            <a:endParaRPr lang="en-US"/>
          </a:p>
        </p:txBody>
      </p:sp>
    </p:spTree>
    <p:extLst>
      <p:ext uri="{BB962C8B-B14F-4D97-AF65-F5344CB8AC3E}">
        <p14:creationId xmlns:p14="http://schemas.microsoft.com/office/powerpoint/2010/main" val="29709554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chỉ mục - index</a:t>
            </a:r>
          </a:p>
        </p:txBody>
      </p:sp>
      <p:sp>
        <p:nvSpPr>
          <p:cNvPr id="3" name="Content Placeholder 2"/>
          <p:cNvSpPr>
            <a:spLocks noGrp="1"/>
          </p:cNvSpPr>
          <p:nvPr>
            <p:ph idx="1"/>
          </p:nvPr>
        </p:nvSpPr>
        <p:spPr/>
        <p:txBody>
          <a:bodyPr/>
          <a:lstStyle/>
          <a:p>
            <a:r>
              <a:rPr lang="en-US"/>
              <a:t>Đối với CSDL gồm những bảng lớn (cỡ vài triệu bản ghi) thì việc SELECT để truy vấn dữ liệu quả là 1 cực hình, nhất là khi phải trả kết quả với thời gian rất ngắn.</a:t>
            </a:r>
          </a:p>
          <a:p>
            <a:r>
              <a:rPr lang="en-US"/>
              <a:t>Index giúp đẩy nhanh đẩy nhanh tốc độ truy vấn đối với các bảng có lượng dữ liệu lớn</a:t>
            </a:r>
          </a:p>
          <a:p>
            <a:r>
              <a:rPr lang="en-US"/>
              <a:t> Sử dụng các chỉ mục trong bảng giống như việc dùng chỉ mục trong một quyển sách: để tìm dữ liệu, Access sẽ tìm vị trí của dữ liệu trong chỉ mục</a:t>
            </a:r>
            <a:r>
              <a:rPr lang="en-US">
                <a:effectLst/>
              </a:rPr>
              <a:t> </a:t>
            </a:r>
            <a:endParaRPr lang="en-US"/>
          </a:p>
          <a:p>
            <a:endParaRPr lang="en-US"/>
          </a:p>
        </p:txBody>
      </p:sp>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chỉ mục - index</a:t>
            </a:r>
          </a:p>
        </p:txBody>
      </p:sp>
      <p:pic>
        <p:nvPicPr>
          <p:cNvPr id="4" name="Content Placeholder 3" descr="table_index_diagram.jpg"/>
          <p:cNvPicPr>
            <a:picLocks noGrp="1" noChangeAspect="1"/>
          </p:cNvPicPr>
          <p:nvPr>
            <p:ph idx="1"/>
          </p:nvPr>
        </p:nvPicPr>
        <p:blipFill>
          <a:blip r:embed="rId2">
            <a:extLst>
              <a:ext uri="{28A0092B-C50C-407E-A947-70E740481C1C}">
                <a14:useLocalDpi xmlns:a14="http://schemas.microsoft.com/office/drawing/2010/main" val="0"/>
              </a:ext>
            </a:extLst>
          </a:blip>
          <a:srcRect t="-8406" b="-8406"/>
          <a:stretch>
            <a:fillRect/>
          </a:stretch>
        </p:blipFill>
        <p:spPr/>
      </p:pic>
    </p:spTree>
    <p:extLst>
      <p:ext uri="{BB962C8B-B14F-4D97-AF65-F5344CB8AC3E}">
        <p14:creationId xmlns:p14="http://schemas.microsoft.com/office/powerpoint/2010/main" val="107296225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chỉ mục</a:t>
            </a:r>
          </a:p>
        </p:txBody>
      </p:sp>
      <p:sp>
        <p:nvSpPr>
          <p:cNvPr id="3" name="Content Placeholder 2"/>
          <p:cNvSpPr>
            <a:spLocks noGrp="1"/>
          </p:cNvSpPr>
          <p:nvPr>
            <p:ph idx="1"/>
          </p:nvPr>
        </p:nvSpPr>
        <p:spPr/>
        <p:txBody>
          <a:bodyPr>
            <a:normAutofit fontScale="92500" lnSpcReduction="10000"/>
          </a:bodyPr>
          <a:lstStyle/>
          <a:p>
            <a:r>
              <a:rPr lang="en-US"/>
              <a:t>Chỉ mục nhằm giúp hệ quản trị CSDL tìm và sắp xếp các bản ghi nhanh hơn.</a:t>
            </a:r>
          </a:p>
          <a:p>
            <a:r>
              <a:rPr lang="en-US"/>
              <a:t>Chỉ mục lưu trữ vị trí của các bản ghi dựa theo những trường được chọn để lập chỉ mục. </a:t>
            </a:r>
          </a:p>
          <a:p>
            <a:r>
              <a:rPr lang="en-US"/>
              <a:t>Sau khi có được vị trí từ chỉ mục, hệ quản trị CSDL có thể truy xuất dữ liệu bằng cách di chuyển trực tiếp đến vị trí phù hợp.</a:t>
            </a:r>
          </a:p>
          <a:p>
            <a:r>
              <a:rPr lang="en-US"/>
              <a:t> Như vậy, việc sử dụng chỉ mục có thể nhanh hơn đáng kể so với việc quét toàn bộ bản ghi để tìm dữ liệu</a:t>
            </a:r>
          </a:p>
          <a:p>
            <a:pPr lvl="0"/>
            <a:r>
              <a:rPr lang="en-US"/>
              <a:t>Chỉ mục được tự động tạo cho bất kỳ một hoặc nhiều cột nào mà được chỉ định là khóa chính của bảng</a:t>
            </a:r>
          </a:p>
          <a:p>
            <a:endParaRPr lang="en-US"/>
          </a:p>
        </p:txBody>
      </p:sp>
    </p:spTree>
    <p:extLst>
      <p:ext uri="{BB962C8B-B14F-4D97-AF65-F5344CB8AC3E}">
        <p14:creationId xmlns:p14="http://schemas.microsoft.com/office/powerpoint/2010/main" val="3427357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chỉ mục khi nào?</a:t>
            </a:r>
          </a:p>
        </p:txBody>
      </p:sp>
      <p:sp>
        <p:nvSpPr>
          <p:cNvPr id="3" name="Content Placeholder 2"/>
          <p:cNvSpPr>
            <a:spLocks noGrp="1"/>
          </p:cNvSpPr>
          <p:nvPr>
            <p:ph idx="1"/>
          </p:nvPr>
        </p:nvSpPr>
        <p:spPr/>
        <p:txBody>
          <a:bodyPr>
            <a:normAutofit fontScale="92500" lnSpcReduction="20000"/>
          </a:bodyPr>
          <a:lstStyle/>
          <a:p>
            <a:r>
              <a:rPr lang="en-US"/>
              <a:t>Có thể tạo các chỉ mục dựa trên một cột hoặc nhiều cột. </a:t>
            </a:r>
          </a:p>
          <a:p>
            <a:r>
              <a:rPr lang="en-US"/>
              <a:t>Có thể lập chỉ  trên các cột có tần xuất tìm kiếm thường xuyên</a:t>
            </a:r>
          </a:p>
          <a:p>
            <a:r>
              <a:rPr lang="en-US"/>
              <a:t>Chỉ mục có thể tăng tốc độ tìm kiếm và truy vấn nhưng cũng có thể làm chậm hiệu suất khi thêm hoặc cập nhật dữ liệu.</a:t>
            </a:r>
          </a:p>
          <a:p>
            <a:r>
              <a:rPr lang="en-US"/>
              <a:t>Khi nhập dữ liệu vào bảng có chứa một hoặc nhiều cột được lập chỉ mục, hệ quản trị CSDL phải cập nhật các chỉ mục mỗi khi bản ghi được thêm vào hoặc thay đổi.</a:t>
            </a:r>
          </a:p>
          <a:p>
            <a:r>
              <a:rPr lang="en-US"/>
              <a:t>Việc thêm bản ghi bằng cách sử dụng truy vấn gắn thêm hoặc bằng cách gắn thêm các bản ghi đã nhập cũng có thể chậm hơn nếu bảng đích chứa chỉ mục.</a:t>
            </a:r>
          </a:p>
          <a:p>
            <a:endParaRPr lang="en-US"/>
          </a:p>
        </p:txBody>
      </p:sp>
    </p:spTree>
    <p:extLst>
      <p:ext uri="{BB962C8B-B14F-4D97-AF65-F5344CB8AC3E}">
        <p14:creationId xmlns:p14="http://schemas.microsoft.com/office/powerpoint/2010/main" val="17659932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chỉ mục</a:t>
            </a:r>
          </a:p>
        </p:txBody>
      </p:sp>
      <p:sp>
        <p:nvSpPr>
          <p:cNvPr id="3" name="Content Placeholder 2"/>
          <p:cNvSpPr>
            <a:spLocks noGrp="1"/>
          </p:cNvSpPr>
          <p:nvPr>
            <p:ph idx="1"/>
          </p:nvPr>
        </p:nvSpPr>
        <p:spPr/>
        <p:txBody>
          <a:bodyPr/>
          <a:lstStyle/>
          <a:p>
            <a:pPr lvl="0">
              <a:lnSpc>
                <a:spcPct val="150000"/>
              </a:lnSpc>
            </a:pPr>
            <a:r>
              <a:rPr lang="en-US" b="1"/>
              <a:t>Single-Column Index</a:t>
            </a:r>
            <a:endParaRPr lang="en-US"/>
          </a:p>
          <a:p>
            <a:pPr lvl="0">
              <a:lnSpc>
                <a:spcPct val="150000"/>
              </a:lnSpc>
            </a:pPr>
            <a:r>
              <a:rPr lang="en-US" b="1"/>
              <a:t>Unique Index</a:t>
            </a:r>
            <a:endParaRPr lang="en-US"/>
          </a:p>
          <a:p>
            <a:pPr lvl="0">
              <a:lnSpc>
                <a:spcPct val="150000"/>
              </a:lnSpc>
            </a:pPr>
            <a:r>
              <a:rPr lang="en-US" b="1"/>
              <a:t>Composite Index</a:t>
            </a:r>
            <a:endParaRPr lang="en-US"/>
          </a:p>
          <a:p>
            <a:pPr lvl="0">
              <a:lnSpc>
                <a:spcPct val="150000"/>
              </a:lnSpc>
            </a:pPr>
            <a:r>
              <a:rPr lang="en-US" b="1"/>
              <a:t>Implicit Index</a:t>
            </a:r>
            <a:endParaRPr lang="en-US"/>
          </a:p>
          <a:p>
            <a:pPr marL="0" indent="0">
              <a:buNone/>
            </a:pPr>
            <a:endParaRPr lang="en-US"/>
          </a:p>
        </p:txBody>
      </p:sp>
      <p:pic>
        <p:nvPicPr>
          <p:cNvPr id="4" name="Picture 3" descr="mongodb-index-tabl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133600"/>
            <a:ext cx="5025070" cy="3505200"/>
          </a:xfrm>
          <a:prstGeom prst="rect">
            <a:avLst/>
          </a:prstGeom>
        </p:spPr>
      </p:pic>
    </p:spTree>
    <p:extLst>
      <p:ext uri="{BB962C8B-B14F-4D97-AF65-F5344CB8AC3E}">
        <p14:creationId xmlns:p14="http://schemas.microsoft.com/office/powerpoint/2010/main" val="10504064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Single-column index</a:t>
            </a:r>
          </a:p>
        </p:txBody>
      </p:sp>
      <p:sp>
        <p:nvSpPr>
          <p:cNvPr id="3" name="Content Placeholder 2"/>
          <p:cNvSpPr>
            <a:spLocks noGrp="1"/>
          </p:cNvSpPr>
          <p:nvPr>
            <p:ph idx="1"/>
          </p:nvPr>
        </p:nvSpPr>
        <p:spPr/>
        <p:txBody>
          <a:bodyPr/>
          <a:lstStyle/>
          <a:p>
            <a:r>
              <a:rPr lang="en-US"/>
              <a:t>Single-Column Index được tạo cho duy nhất 1 cột trong bảng</a:t>
            </a:r>
            <a:r>
              <a:rPr lang="en-US">
                <a:effectLst/>
              </a:rPr>
              <a:t> </a:t>
            </a:r>
          </a:p>
          <a:p>
            <a:r>
              <a:rPr lang="en-US"/>
              <a:t>Cú pháp:</a:t>
            </a:r>
          </a:p>
          <a:p>
            <a:endParaRPr lang="en-US"/>
          </a:p>
          <a:p>
            <a:endParaRPr lang="en-US"/>
          </a:p>
          <a:p>
            <a:endParaRPr lang="en-US"/>
          </a:p>
          <a:p>
            <a:r>
              <a:rPr lang="en-US"/>
              <a:t>Ví dụ:</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54248939"/>
              </p:ext>
            </p:extLst>
          </p:nvPr>
        </p:nvGraphicFramePr>
        <p:xfrm>
          <a:off x="1371600" y="2743200"/>
          <a:ext cx="6934200" cy="762000"/>
        </p:xfrm>
        <a:graphic>
          <a:graphicData uri="http://schemas.openxmlformats.org/drawingml/2006/table">
            <a:tbl>
              <a:tblPr firstRow="1" bandRow="1">
                <a:tableStyleId>{5C22544A-7EE6-4342-B048-85BDC9FD1C3A}</a:tableStyleId>
              </a:tblPr>
              <a:tblGrid>
                <a:gridCol w="6934200"/>
              </a:tblGrid>
              <a:tr h="7620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ten_chi_muc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ten_bang (ten_cot); </a:t>
                      </a:r>
                      <a:endParaRPr lang="en-US" sz="2400">
                        <a:effectLs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8618775"/>
              </p:ext>
            </p:extLst>
          </p:nvPr>
        </p:nvGraphicFramePr>
        <p:xfrm>
          <a:off x="685800" y="5029200"/>
          <a:ext cx="7848600" cy="762000"/>
        </p:xfrm>
        <a:graphic>
          <a:graphicData uri="http://schemas.openxmlformats.org/drawingml/2006/table">
            <a:tbl>
              <a:tblPr firstRow="1" bandRow="1">
                <a:tableStyleId>{5C22544A-7EE6-4342-B048-85BDC9FD1C3A}</a:tableStyleId>
              </a:tblPr>
              <a:tblGrid>
                <a:gridCol w="7848600"/>
              </a:tblGrid>
              <a:tr h="7620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INDEX</a:t>
                      </a:r>
                      <a:r>
                        <a:rPr lang="en-US" sz="2400" b="1" kern="1200">
                          <a:solidFill>
                            <a:schemeClr val="lt1"/>
                          </a:solidFill>
                          <a:effectLst/>
                          <a:latin typeface="+mn-lt"/>
                          <a:ea typeface="+mn-ea"/>
                          <a:cs typeface="+mn-cs"/>
                        </a:rPr>
                        <a:t> nhanVien_index1  </a:t>
                      </a:r>
                      <a:r>
                        <a:rPr lang="en-US" sz="2400" b="1" kern="1200">
                          <a:solidFill>
                            <a:srgbClr val="FF0000"/>
                          </a:solidFill>
                          <a:effectLst/>
                          <a:latin typeface="+mn-lt"/>
                          <a:ea typeface="+mn-ea"/>
                          <a:cs typeface="+mn-cs"/>
                        </a:rPr>
                        <a:t>ON</a:t>
                      </a:r>
                      <a:r>
                        <a:rPr lang="en-US" sz="2400" b="1" kern="1200">
                          <a:solidFill>
                            <a:schemeClr val="lt1"/>
                          </a:solidFill>
                          <a:effectLst/>
                          <a:latin typeface="+mn-lt"/>
                          <a:ea typeface="+mn-ea"/>
                          <a:cs typeface="+mn-cs"/>
                        </a:rPr>
                        <a:t> NHAN_VIEN (TEN_NV); </a:t>
                      </a:r>
                      <a:endParaRPr lang="en-US" sz="2400">
                        <a:effectLst/>
                      </a:endParaRPr>
                    </a:p>
                  </a:txBody>
                  <a:tcPr/>
                </a:tc>
              </a:tr>
            </a:tbl>
          </a:graphicData>
        </a:graphic>
      </p:graphicFrame>
    </p:spTree>
    <p:extLst>
      <p:ext uri="{BB962C8B-B14F-4D97-AF65-F5344CB8AC3E}">
        <p14:creationId xmlns:p14="http://schemas.microsoft.com/office/powerpoint/2010/main" val="5039165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 index</a:t>
            </a:r>
          </a:p>
        </p:txBody>
      </p:sp>
      <p:sp>
        <p:nvSpPr>
          <p:cNvPr id="3" name="Content Placeholder 2"/>
          <p:cNvSpPr>
            <a:spLocks noGrp="1"/>
          </p:cNvSpPr>
          <p:nvPr>
            <p:ph idx="1"/>
          </p:nvPr>
        </p:nvSpPr>
        <p:spPr/>
        <p:txBody>
          <a:bodyPr/>
          <a:lstStyle/>
          <a:p>
            <a:r>
              <a:rPr lang="en-US"/>
              <a:t>Unique index được sử dụng không chỉ để tăng hiệu suất, mà còn cho mục đích toàn vẹn dữ liệu. </a:t>
            </a:r>
          </a:p>
          <a:p>
            <a:r>
              <a:rPr lang="en-US"/>
              <a:t>Một Unique Index không cho phép bất kỳ giá trị trùng lặp nào được chèn vào trong bảng</a:t>
            </a:r>
            <a:r>
              <a:rPr lang="en-US">
                <a:effectLst/>
              </a:rPr>
              <a:t>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04132864"/>
              </p:ext>
            </p:extLst>
          </p:nvPr>
        </p:nvGraphicFramePr>
        <p:xfrm>
          <a:off x="609600" y="3657600"/>
          <a:ext cx="8305800" cy="838200"/>
        </p:xfrm>
        <a:graphic>
          <a:graphicData uri="http://schemas.openxmlformats.org/drawingml/2006/table">
            <a:tbl>
              <a:tblPr firstRow="1" bandRow="1">
                <a:tableStyleId>{5C22544A-7EE6-4342-B048-85BDC9FD1C3A}</a:tableStyleId>
              </a:tblPr>
              <a:tblGrid>
                <a:gridCol w="8305800"/>
              </a:tblGrid>
              <a:tr h="838200">
                <a:tc>
                  <a:txBody>
                    <a:bodyPr/>
                    <a:lstStyle/>
                    <a:p>
                      <a:pPr>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UNIQUE INDEX </a:t>
                      </a:r>
                      <a:r>
                        <a:rPr lang="en-US" sz="2400" b="1" kern="1200">
                          <a:solidFill>
                            <a:schemeClr val="lt1"/>
                          </a:solidFill>
                          <a:effectLst/>
                          <a:latin typeface="+mn-lt"/>
                          <a:ea typeface="+mn-ea"/>
                          <a:cs typeface="+mn-cs"/>
                        </a:rPr>
                        <a:t>ten_chi_muc </a:t>
                      </a:r>
                      <a:r>
                        <a:rPr lang="en-US" sz="2400" b="1" kern="1200">
                          <a:solidFill>
                            <a:srgbClr val="FF0000"/>
                          </a:solidFill>
                          <a:effectLst/>
                          <a:latin typeface="+mn-lt"/>
                          <a:ea typeface="+mn-ea"/>
                          <a:cs typeface="+mn-cs"/>
                        </a:rPr>
                        <a:t>ON </a:t>
                      </a:r>
                      <a:r>
                        <a:rPr lang="en-US" sz="2400" b="1" kern="1200">
                          <a:solidFill>
                            <a:schemeClr val="lt1"/>
                          </a:solidFill>
                          <a:effectLst/>
                          <a:latin typeface="+mn-lt"/>
                          <a:ea typeface="+mn-ea"/>
                          <a:cs typeface="+mn-cs"/>
                        </a:rPr>
                        <a:t> ten_bang (ten_cot); </a:t>
                      </a:r>
                      <a:endParaRPr lang="en-US" sz="2400">
                        <a:effectLs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8601077"/>
              </p:ext>
            </p:extLst>
          </p:nvPr>
        </p:nvGraphicFramePr>
        <p:xfrm>
          <a:off x="609600" y="5105400"/>
          <a:ext cx="8305800" cy="1188720"/>
        </p:xfrm>
        <a:graphic>
          <a:graphicData uri="http://schemas.openxmlformats.org/drawingml/2006/table">
            <a:tbl>
              <a:tblPr firstRow="1" bandRow="1">
                <a:tableStyleId>{5C22544A-7EE6-4342-B048-85BDC9FD1C3A}</a:tableStyleId>
              </a:tblPr>
              <a:tblGrid>
                <a:gridCol w="8305800"/>
              </a:tblGrid>
              <a:tr h="838200">
                <a:tc>
                  <a:txBody>
                    <a:bodyPr/>
                    <a:lstStyle/>
                    <a:p>
                      <a:pPr>
                        <a:lnSpc>
                          <a:spcPct val="150000"/>
                        </a:lnSpc>
                      </a:pPr>
                      <a:r>
                        <a:rPr lang="en-US" sz="2400" b="1" kern="1200">
                          <a:solidFill>
                            <a:schemeClr val="lt1"/>
                          </a:solidFill>
                          <a:effectLst/>
                          <a:latin typeface="+mn-lt"/>
                          <a:ea typeface="+mn-ea"/>
                          <a:cs typeface="+mn-cs"/>
                        </a:rPr>
                        <a:t>CREATE </a:t>
                      </a:r>
                      <a:r>
                        <a:rPr lang="en-US" sz="2400" b="1" kern="1200">
                          <a:solidFill>
                            <a:srgbClr val="FF0000"/>
                          </a:solidFill>
                          <a:effectLst/>
                          <a:latin typeface="+mn-lt"/>
                          <a:ea typeface="+mn-ea"/>
                          <a:cs typeface="+mn-cs"/>
                        </a:rPr>
                        <a:t>UNIQUE INDEX </a:t>
                      </a:r>
                      <a:r>
                        <a:rPr lang="en-US" sz="2400" b="1" kern="1200">
                          <a:solidFill>
                            <a:schemeClr val="bg1"/>
                          </a:solidFill>
                          <a:effectLst/>
                          <a:latin typeface="+mn-lt"/>
                          <a:ea typeface="+mn-ea"/>
                          <a:cs typeface="+mn-cs"/>
                        </a:rPr>
                        <a:t>index_u_NHANVIEN</a:t>
                      </a:r>
                      <a:r>
                        <a:rPr lang="en-US" sz="2400" b="1" kern="1200">
                          <a:solidFill>
                            <a:schemeClr val="lt1"/>
                          </a:solidFill>
                          <a:effectLst/>
                          <a:latin typeface="+mn-lt"/>
                          <a:ea typeface="+mn-ea"/>
                          <a:cs typeface="+mn-cs"/>
                        </a:rPr>
                        <a:t> </a:t>
                      </a:r>
                      <a:r>
                        <a:rPr lang="en-US" sz="2400" b="1" kern="1200">
                          <a:solidFill>
                            <a:srgbClr val="FF0000"/>
                          </a:solidFill>
                          <a:effectLst/>
                          <a:latin typeface="+mn-lt"/>
                          <a:ea typeface="+mn-ea"/>
                          <a:cs typeface="+mn-cs"/>
                        </a:rPr>
                        <a:t>ON </a:t>
                      </a:r>
                      <a:r>
                        <a:rPr lang="en-US" sz="2400" b="1" kern="1200">
                          <a:solidFill>
                            <a:schemeClr val="lt1"/>
                          </a:solidFill>
                          <a:effectLst/>
                          <a:latin typeface="+mn-lt"/>
                          <a:ea typeface="+mn-ea"/>
                          <a:cs typeface="+mn-cs"/>
                        </a:rPr>
                        <a:t> NHAN_VIEN (EMAIL); </a:t>
                      </a:r>
                      <a:endParaRPr lang="en-US" sz="2400">
                        <a:effectLst/>
                      </a:endParaRPr>
                    </a:p>
                  </a:txBody>
                  <a:tcPr/>
                </a:tc>
              </a:tr>
            </a:tbl>
          </a:graphicData>
        </a:graphic>
      </p:graphicFrame>
    </p:spTree>
    <p:extLst>
      <p:ext uri="{BB962C8B-B14F-4D97-AF65-F5344CB8AC3E}">
        <p14:creationId xmlns:p14="http://schemas.microsoft.com/office/powerpoint/2010/main" val="25661249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8140</TotalTime>
  <Words>1574</Words>
  <Application>Microsoft Macintosh PowerPoint</Application>
  <PresentationFormat>On-screen Show (4:3)</PresentationFormat>
  <Paragraphs>139</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 Design</vt:lpstr>
      <vt:lpstr>Cơ sở dữ liệu</vt:lpstr>
      <vt:lpstr>Mục tiêu</vt:lpstr>
      <vt:lpstr>Giới thiệu về chỉ mục - index</vt:lpstr>
      <vt:lpstr>Giới thiệu về chỉ mục - index</vt:lpstr>
      <vt:lpstr>Định nghĩa chỉ mục</vt:lpstr>
      <vt:lpstr>lập chỉ mục khi nào?</vt:lpstr>
      <vt:lpstr>Các kiểu chỉ mục</vt:lpstr>
      <vt:lpstr>Single-column index</vt:lpstr>
      <vt:lpstr>Unique index</vt:lpstr>
      <vt:lpstr>Composite index</vt:lpstr>
      <vt:lpstr>Implicit Index </vt:lpstr>
      <vt:lpstr>Xoá chỉ mục</vt:lpstr>
      <vt:lpstr>Ưu và nhược điểm khi sử dụng index</vt:lpstr>
      <vt:lpstr>Một số lưu ý khi đánh chỉ mục</vt:lpstr>
      <vt:lpstr>Câu hỏi</vt:lpstr>
      <vt:lpstr>Cơ sở dữ liệu</vt:lpstr>
      <vt:lpstr>Bảo mật, sao lưu dự phòng và phục hồi dữ liệu</vt:lpstr>
      <vt:lpstr>Bảo mật cho csdl</vt:lpstr>
      <vt:lpstr>Các chính sách và ý thức</vt:lpstr>
      <vt:lpstr>Phân quyền người dùng</vt:lpstr>
      <vt:lpstr>Sao lưu và phục hồi dữ liệu</vt:lpstr>
      <vt:lpstr>Sao lưu và phục hồi dữ liệu</vt:lpstr>
      <vt:lpstr>Import và export csdl</vt:lpstr>
      <vt:lpstr>Tổng kết</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Huyen tt</cp:lastModifiedBy>
  <cp:revision>1452</cp:revision>
  <dcterms:created xsi:type="dcterms:W3CDTF">2013-04-23T08:05:33Z</dcterms:created>
  <dcterms:modified xsi:type="dcterms:W3CDTF">2017-08-15T03:09:47Z</dcterms:modified>
</cp:coreProperties>
</file>