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5"/>
  </p:notesMasterIdLst>
  <p:sldIdLst>
    <p:sldId id="541" r:id="rId2"/>
    <p:sldId id="542" r:id="rId3"/>
    <p:sldId id="544" r:id="rId4"/>
    <p:sldId id="615" r:id="rId5"/>
    <p:sldId id="619" r:id="rId6"/>
    <p:sldId id="620" r:id="rId7"/>
    <p:sldId id="618" r:id="rId8"/>
    <p:sldId id="616" r:id="rId9"/>
    <p:sldId id="617" r:id="rId10"/>
    <p:sldId id="548" r:id="rId11"/>
    <p:sldId id="598" r:id="rId12"/>
    <p:sldId id="599" r:id="rId13"/>
    <p:sldId id="600" r:id="rId14"/>
    <p:sldId id="602" r:id="rId15"/>
    <p:sldId id="601" r:id="rId16"/>
    <p:sldId id="603" r:id="rId17"/>
    <p:sldId id="604" r:id="rId18"/>
    <p:sldId id="550" r:id="rId19"/>
    <p:sldId id="546" r:id="rId20"/>
    <p:sldId id="605" r:id="rId21"/>
    <p:sldId id="606" r:id="rId22"/>
    <p:sldId id="607" r:id="rId23"/>
    <p:sldId id="608" r:id="rId24"/>
    <p:sldId id="609" r:id="rId25"/>
    <p:sldId id="597" r:id="rId26"/>
    <p:sldId id="610" r:id="rId27"/>
    <p:sldId id="611" r:id="rId28"/>
    <p:sldId id="612" r:id="rId29"/>
    <p:sldId id="613" r:id="rId30"/>
    <p:sldId id="614" r:id="rId31"/>
    <p:sldId id="551" r:id="rId32"/>
    <p:sldId id="545" r:id="rId33"/>
    <p:sldId id="55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79"/>
    <p:restoredTop sz="82285" autoAdjust="0"/>
  </p:normalViewPr>
  <p:slideViewPr>
    <p:cSldViewPr>
      <p:cViewPr varScale="1">
        <p:scale>
          <a:sx n="82" d="100"/>
          <a:sy n="82" d="100"/>
        </p:scale>
        <p:origin x="18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www.koderhq.com</a:t>
            </a:r>
            <a:r>
              <a:rPr lang="en-US" dirty="0"/>
              <a:t>/tutorial/</a:t>
            </a:r>
            <a:r>
              <a:rPr lang="en-US" dirty="0" err="1"/>
              <a:t>php</a:t>
            </a:r>
            <a:r>
              <a:rPr lang="en-US" dirty="0"/>
              <a:t>/form-validation/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1975" y="2054424"/>
            <a:ext cx="32800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25880" y="5864424"/>
            <a:ext cx="25010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84555" y="6550224"/>
            <a:ext cx="22156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PHP1/display.php?input_text=hello&amp;input_name=noname@g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function.date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php1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&amp; Form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 PHP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null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006F-B2C5-E44D-8D42-F2BE8C2CF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433355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(empty) hay </a:t>
            </a:r>
            <a:r>
              <a:rPr lang="en-US" dirty="0" err="1"/>
              <a:t>không</a:t>
            </a:r>
            <a:r>
              <a:rPr lang="en-US" dirty="0"/>
              <a:t> –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null, 0, false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dirty="0"/>
              <a:t>: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7173A5-6730-DE47-943E-138150EE4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4572000" cy="21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null hay </a:t>
            </a:r>
            <a:r>
              <a:rPr lang="en-US" dirty="0" err="1"/>
              <a:t>không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4F429-8088-8446-A33F-C9B2CBD90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953162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9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en-US" dirty="0"/>
              <a:t>: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 Coalescing Operator(??)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3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isset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753BE-0D78-524A-ABD0-D9A7C804C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6" y="1752600"/>
            <a:ext cx="6335684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9365D-E197-DD42-83CB-4A4AA8051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05300"/>
            <a:ext cx="493649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9B514-D693-304C-B476-908F03A80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889500"/>
            <a:ext cx="475051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 coalescing assignment operator(??=) </a:t>
            </a:r>
            <a:r>
              <a:rPr lang="en-US" dirty="0"/>
              <a:t>: </a:t>
            </a:r>
            <a:r>
              <a:rPr lang="vi-VN" dirty="0"/>
              <a:t>gán giá trị cho một biến chỉ khi biến đó chưa được gán (null). Nó cũng có thể được sử dụng với các biến không xác định.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3289C-0033-A345-B22E-F076DA88F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400"/>
            <a:ext cx="611410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4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testing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A66400-514B-FD40-A27A-4CE75470A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92310"/>
              </p:ext>
            </p:extLst>
          </p:nvPr>
        </p:nvGraphicFramePr>
        <p:xfrm>
          <a:off x="583580" y="990600"/>
          <a:ext cx="109728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220">
                  <a:extLst>
                    <a:ext uri="{9D8B030D-6E8A-4147-A177-3AD203B41FA5}">
                      <a16:colId xmlns:a16="http://schemas.microsoft.com/office/drawing/2014/main" val="3366341500"/>
                    </a:ext>
                  </a:extLst>
                </a:gridCol>
                <a:gridCol w="5155580">
                  <a:extLst>
                    <a:ext uri="{9D8B030D-6E8A-4147-A177-3AD203B41FA5}">
                      <a16:colId xmlns:a16="http://schemas.microsoft.com/office/drawing/2014/main" val="257194507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Tên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hàm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Mô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tả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384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Is_array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True </a:t>
                      </a:r>
                      <a:r>
                        <a:rPr lang="en-US" sz="2600" dirty="0" err="1"/>
                        <a:t>nếu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biến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là</a:t>
                      </a:r>
                      <a:r>
                        <a:rPr lang="en-US" sz="2600" dirty="0"/>
                        <a:t> 1 </a:t>
                      </a:r>
                      <a:r>
                        <a:rPr lang="en-US" sz="2600" dirty="0" err="1"/>
                        <a:t>mảng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0322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Is_bool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True </a:t>
                      </a:r>
                      <a:r>
                        <a:rPr lang="en-US" sz="2600" dirty="0" err="1"/>
                        <a:t>nếu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biến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là</a:t>
                      </a:r>
                      <a:r>
                        <a:rPr lang="en-US" sz="2600" dirty="0"/>
                        <a:t> 1 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0269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Is_callable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True </a:t>
                      </a:r>
                      <a:r>
                        <a:rPr lang="en-US" sz="2600" dirty="0" err="1"/>
                        <a:t>nếu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biến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có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thể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được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gọi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như</a:t>
                      </a:r>
                      <a:r>
                        <a:rPr lang="en-US" sz="2600" dirty="0"/>
                        <a:t> 1 </a:t>
                      </a:r>
                      <a:r>
                        <a:rPr lang="en-US" sz="2600" dirty="0" err="1"/>
                        <a:t>hàm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6236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Is_float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is_double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is_real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True </a:t>
                      </a:r>
                      <a:r>
                        <a:rPr lang="en-US" sz="2600" dirty="0" err="1"/>
                        <a:t>nếu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biến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là</a:t>
                      </a:r>
                      <a:r>
                        <a:rPr lang="en-US" sz="2600" dirty="0"/>
                        <a:t> 1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355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is_integer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is_long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True </a:t>
                      </a:r>
                      <a:r>
                        <a:rPr lang="en-US" sz="2600" dirty="0" err="1"/>
                        <a:t>nếu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biến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là</a:t>
                      </a:r>
                      <a:r>
                        <a:rPr lang="en-US" sz="2600" dirty="0"/>
                        <a:t> 1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9892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Is_null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True </a:t>
                      </a:r>
                      <a:r>
                        <a:rPr lang="en-US" sz="2600" dirty="0" err="1"/>
                        <a:t>nếu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biến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được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thiết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lập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là</a:t>
                      </a:r>
                      <a:r>
                        <a:rPr lang="en-US" sz="2600" dirty="0"/>
                        <a:t>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504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Is_numeric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True </a:t>
                      </a:r>
                      <a:r>
                        <a:rPr lang="en-US" sz="2600" dirty="0" err="1"/>
                        <a:t>nếu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biến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là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số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hoặc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chuỗi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số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1473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Is_object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True </a:t>
                      </a:r>
                      <a:r>
                        <a:rPr lang="en-US" sz="2600" dirty="0" err="1"/>
                        <a:t>nếu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biến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là</a:t>
                      </a:r>
                      <a:r>
                        <a:rPr lang="en-US" sz="2600" dirty="0"/>
                        <a:t> 1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4539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Is_string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True </a:t>
                      </a:r>
                      <a:r>
                        <a:rPr lang="en-US" sz="2600" dirty="0" err="1"/>
                        <a:t>nếu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biến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là</a:t>
                      </a:r>
                      <a:r>
                        <a:rPr lang="en-US" sz="2600" dirty="0"/>
                        <a:t> 1 </a:t>
                      </a:r>
                      <a:r>
                        <a:rPr lang="en-US" sz="2600" dirty="0" err="1"/>
                        <a:t>chuỗi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7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 information </a:t>
            </a:r>
            <a:r>
              <a:rPr lang="en-US" dirty="0"/>
              <a:t>: </a:t>
            </a:r>
            <a:r>
              <a:rPr lang="vi-VN" dirty="0"/>
              <a:t>PHP xây dựng sẵn 3 hàm cho việc nhận thông tin về biến: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vi-VN" dirty="0"/>
              <a:t>,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var_dump</a:t>
            </a:r>
            <a:r>
              <a:rPr lang="vi-VN" dirty="0"/>
              <a:t>, và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var_export</a:t>
            </a:r>
          </a:p>
          <a:p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print_r </a:t>
            </a:r>
            <a:r>
              <a:rPr lang="vi-VN" dirty="0"/>
              <a:t>hiển thị giá trị của biến theo cách mà con người có thể đọc được. Rất hữu ích cho mục đích debug.</a:t>
            </a:r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Output với lệnh print</a:t>
            </a:r>
          </a:p>
          <a:p>
            <a:pPr marL="0" indent="0">
              <a:buNone/>
            </a:pPr>
            <a:endParaRPr lang="vi-VN" dirty="0"/>
          </a:p>
          <a:p>
            <a:r>
              <a:rPr lang="vi-VN" dirty="0"/>
              <a:t>Output với lệnh var_dump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E72AC-9A24-AE44-85E0-BD2470AE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97200"/>
            <a:ext cx="5494215" cy="96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6BA08-0BE0-0B4C-B09D-6F37892D0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600"/>
            <a:ext cx="6532605" cy="66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2AD2FE-0FFF-424B-8D06-7C77C19FD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524500"/>
            <a:ext cx="2781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2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action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form submit.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 form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input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mypage.php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khi</a:t>
            </a:r>
            <a:r>
              <a:rPr lang="en-US" dirty="0"/>
              <a:t> form submit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CA3AA-4B24-7F4D-9AD6-8D773F832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5105400" cy="31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</a:t>
            </a:r>
          </a:p>
          <a:p>
            <a:r>
              <a:rPr lang="en-US" dirty="0"/>
              <a:t>Variable testing</a:t>
            </a:r>
          </a:p>
          <a:p>
            <a:r>
              <a:rPr lang="en-US" dirty="0"/>
              <a:t>PHP </a:t>
            </a:r>
            <a:r>
              <a:rPr lang="en-US" dirty="0" err="1"/>
              <a:t>và</a:t>
            </a:r>
            <a:r>
              <a:rPr lang="en-US" dirty="0"/>
              <a:t> Form</a:t>
            </a:r>
          </a:p>
          <a:p>
            <a:r>
              <a:rPr lang="en-US" dirty="0"/>
              <a:t>GET &amp; POST</a:t>
            </a:r>
          </a:p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form </a:t>
            </a:r>
            <a:r>
              <a:rPr lang="en-US" dirty="0" err="1"/>
              <a:t>được</a:t>
            </a:r>
            <a:r>
              <a:rPr lang="en-US" dirty="0"/>
              <a:t> submit,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mypage.php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form.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en-US" dirty="0"/>
              <a:t>.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(key)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766AC-514A-314B-A6E3-036C91601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4622800"/>
            <a:ext cx="4583575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5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$_GET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variable </a:t>
            </a:r>
            <a:r>
              <a:rPr lang="en-US" dirty="0" err="1"/>
              <a:t>từ</a:t>
            </a:r>
            <a:r>
              <a:rPr lang="en-US" dirty="0"/>
              <a:t> URL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http://localhost/PHP1/display.php?</a:t>
            </a:r>
            <a:r>
              <a:rPr lang="en-US" b="1" dirty="0">
                <a:hlinkClick r:id="rId2"/>
              </a:rPr>
              <a:t>input_text</a:t>
            </a:r>
            <a:r>
              <a:rPr lang="en-US" dirty="0">
                <a:hlinkClick r:id="rId2"/>
              </a:rPr>
              <a:t>=hello&amp;</a:t>
            </a:r>
            <a:r>
              <a:rPr lang="en-US" b="1" dirty="0">
                <a:hlinkClick r:id="rId2"/>
              </a:rPr>
              <a:t>input_name</a:t>
            </a:r>
            <a:r>
              <a:rPr lang="en-US" dirty="0">
                <a:hlinkClick r:id="rId2"/>
              </a:rPr>
              <a:t>=noname@gmail.com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= $_GET['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 = $_GET['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'];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43FC1-CC53-E54E-9EA2-B8F09F9A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4006851" cy="1044440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8A578DD-A3DA-FA4F-BB55-1CE7C50F7438}"/>
              </a:ext>
            </a:extLst>
          </p:cNvPr>
          <p:cNvCxnSpPr>
            <a:cxnSpLocks/>
          </p:cNvCxnSpPr>
          <p:nvPr/>
        </p:nvCxnSpPr>
        <p:spPr>
          <a:xfrm rot="5400000">
            <a:off x="5481768" y="4296547"/>
            <a:ext cx="1062681" cy="1003988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605CCCE-7BC6-0246-A242-B7956A15C2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3800" y="4274949"/>
            <a:ext cx="2133600" cy="1447800"/>
          </a:xfrm>
          <a:prstGeom prst="bentConnector3">
            <a:avLst>
              <a:gd name="adj1" fmla="val 60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6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1B114-7A86-7248-BF11-38F1201B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63" y="2426494"/>
            <a:ext cx="5219700" cy="314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F4E42-7EC1-AA4D-9CBB-3770FD71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63" y="2395430"/>
            <a:ext cx="4356100" cy="2705100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7FD8E40-9CCB-2040-82F0-0BF63E16A357}"/>
              </a:ext>
            </a:extLst>
          </p:cNvPr>
          <p:cNvCxnSpPr/>
          <p:nvPr/>
        </p:nvCxnSpPr>
        <p:spPr>
          <a:xfrm flipV="1">
            <a:off x="3596113" y="2644346"/>
            <a:ext cx="3546092" cy="568411"/>
          </a:xfrm>
          <a:prstGeom prst="bentConnector3">
            <a:avLst>
              <a:gd name="adj1" fmla="val -17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4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form </a:t>
            </a:r>
            <a:r>
              <a:rPr lang="en-US" dirty="0" err="1"/>
              <a:t>của</a:t>
            </a:r>
            <a:r>
              <a:rPr lang="en-US" dirty="0"/>
              <a:t> HTML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HTML =&gt;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55C59-BCE9-0C4A-B074-1F209DF23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3" y="3048000"/>
            <a:ext cx="753438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9311F-E6C3-1C45-9600-E85837A82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57361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7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$_POST, $_GET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$_REQUEST</a:t>
            </a:r>
            <a:r>
              <a:rPr lang="en-US" dirty="0"/>
              <a:t>. </a:t>
            </a:r>
          </a:p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$_REQUEST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$_GET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B2680-CC1A-FD4E-92C5-1F0BBB844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20696"/>
            <a:ext cx="6705600" cy="42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$_POST </a:t>
            </a:r>
            <a:r>
              <a:rPr lang="en-US" dirty="0" err="1"/>
              <a:t>hoặc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$_GET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$_REQUEST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2B6BA-4F06-B843-BBAD-1515D2D5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49500"/>
            <a:ext cx="8839200" cy="34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59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&amp;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túng</a:t>
            </a:r>
            <a:r>
              <a:rPr lang="en-US" dirty="0"/>
              <a:t>;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(sanitized)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1"/>
            <a:r>
              <a:rPr lang="en-US" b="1" i="1" dirty="0"/>
              <a:t>Validation (</a:t>
            </a:r>
            <a:r>
              <a:rPr lang="en-US" b="1" i="1" dirty="0" err="1"/>
              <a:t>Xác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phạm</a:t>
            </a:r>
            <a:r>
              <a:rPr lang="en-US" dirty="0"/>
              <a:t> vi, </a:t>
            </a:r>
            <a:r>
              <a:rPr lang="en-US" dirty="0" err="1"/>
              <a:t>nội</a:t>
            </a:r>
            <a:r>
              <a:rPr lang="en-US" dirty="0"/>
              <a:t> dung.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email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2882F-FF29-164E-8B25-2DAFFB92A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962400"/>
            <a:ext cx="857183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06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&amp;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dưỡi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httmlspecialchars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HTML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1B0EE-974E-8B4D-B69B-5D14CBD55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05200"/>
            <a:ext cx="6705600" cy="112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&amp;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Submitting array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[]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form.</a:t>
            </a:r>
          </a:p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gồn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&lt;input&gt;, &lt;select&gt;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key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142FE-8571-484D-B85E-C9D4C31D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71850"/>
            <a:ext cx="575310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B6572-F64B-274D-9B3B-7DE47A8A8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30775"/>
            <a:ext cx="6507864" cy="8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&amp;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Submitting array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form.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FFE90-06F3-4546-8250-EED72D428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4419600" cy="1233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D4104-EF45-8E43-92FD-046052109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10000"/>
            <a:ext cx="6559378" cy="18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3AC48-603A-284E-9E20-B02FEF596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842000"/>
            <a:ext cx="6400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99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Dates</a:t>
            </a:r>
          </a:p>
          <a:p>
            <a:r>
              <a:rPr lang="en-US" dirty="0"/>
              <a:t>Variable testing</a:t>
            </a:r>
          </a:p>
          <a:p>
            <a:r>
              <a:rPr lang="en-US" dirty="0"/>
              <a:t>PHP </a:t>
            </a:r>
            <a:r>
              <a:rPr lang="en-US" dirty="0" err="1"/>
              <a:t>và</a:t>
            </a:r>
            <a:r>
              <a:rPr lang="en-US" dirty="0"/>
              <a:t> Form</a:t>
            </a:r>
          </a:p>
          <a:p>
            <a:r>
              <a:rPr lang="en-US" dirty="0"/>
              <a:t>GET &amp; POST</a:t>
            </a:r>
          </a:p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date('Y-m-d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H:i:s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):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date('Y-m-d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H:i:s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time() - 60 * 60 * 24):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qua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date('F j 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H:i:s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(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https://www.php.net/manual/en/function.date.php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time():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2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date_parse</a:t>
            </a:r>
            <a:r>
              <a:rPr lang="en-US" dirty="0"/>
              <a:t>: </a:t>
            </a:r>
            <a:r>
              <a:rPr lang="vi-VN" dirty="0"/>
              <a:t>thông tin cụ thể như năm, tháng, ngày, giờ, phút, giây phục vụ cho quá trình tính toán</a:t>
            </a:r>
          </a:p>
          <a:p>
            <a:pPr lvl="1"/>
            <a:r>
              <a:rPr lang="en-US" dirty="0"/>
              <a:t>Input: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en-US" dirty="0"/>
              <a:t>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Output: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8719F-9F9B-2448-907E-EC152A24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1030778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date_parse_from_format</a:t>
            </a:r>
            <a:r>
              <a:rPr lang="en-US" dirty="0"/>
              <a:t>: </a:t>
            </a:r>
            <a:r>
              <a:rPr lang="vi-VN" dirty="0"/>
              <a:t>lấy thông tin về ngày cụ thể được truyền vào căn cứ vào kiểu định dạng của chuỗi thời gian.</a:t>
            </a:r>
          </a:p>
          <a:p>
            <a:pPr lvl="1"/>
            <a:r>
              <a:rPr lang="en-US" dirty="0"/>
              <a:t>Input: 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$format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en-US" dirty="0"/>
              <a:t>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Output: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C82A0-62A8-5E43-96DB-226B7A2B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8" y="3962400"/>
            <a:ext cx="1073358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PHP.</a:t>
            </a:r>
          </a:p>
          <a:p>
            <a:r>
              <a:rPr lang="en-US" dirty="0" err="1"/>
              <a:t>Cách</a:t>
            </a:r>
            <a:r>
              <a:rPr lang="en-US" dirty="0"/>
              <a:t> 1: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E03F3-C8A3-4041-9CF6-3E09CC51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743200"/>
            <a:ext cx="628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global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3B97B-9CAF-5542-BDFA-527F3378B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4" y="1866900"/>
            <a:ext cx="621546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2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$GLOBALS</a:t>
            </a:r>
            <a:r>
              <a:rPr lang="vi-VN" dirty="0"/>
              <a:t>: được sử dụng để truy xuất global variables từ bất kỳ đâu trong PHP script</a:t>
            </a:r>
          </a:p>
          <a:p>
            <a:r>
              <a:rPr lang="vi-VN" dirty="0"/>
              <a:t>PHP lưu trữ tất cả các global variables trong mảng gọi là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$GLOBALS[index]</a:t>
            </a:r>
            <a:r>
              <a:rPr lang="vi-VN" dirty="0"/>
              <a:t> với index là tên của biến.</a:t>
            </a:r>
          </a:p>
          <a:p>
            <a:r>
              <a:rPr lang="vi-VN" dirty="0"/>
              <a:t>Ví dụ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32EDA-ED7A-3244-BD71-3009AAD53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79800"/>
            <a:ext cx="659050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44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30091</TotalTime>
  <Words>1290</Words>
  <Application>Microsoft Macintosh PowerPoint</Application>
  <PresentationFormat>Widescreen</PresentationFormat>
  <Paragraphs>153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Segoe UI</vt:lpstr>
      <vt:lpstr>Wingdings</vt:lpstr>
      <vt:lpstr>Custom Design</vt:lpstr>
      <vt:lpstr>Lập trình php1</vt:lpstr>
      <vt:lpstr>Mục tiêu</vt:lpstr>
      <vt:lpstr>Phần 1</vt:lpstr>
      <vt:lpstr>Dates</vt:lpstr>
      <vt:lpstr>Dates</vt:lpstr>
      <vt:lpstr>Dates</vt:lpstr>
      <vt:lpstr>Global scope</vt:lpstr>
      <vt:lpstr>Global scope</vt:lpstr>
      <vt:lpstr>Global scope</vt:lpstr>
      <vt:lpstr>Variable testing</vt:lpstr>
      <vt:lpstr>Variable testing</vt:lpstr>
      <vt:lpstr>Variable testing</vt:lpstr>
      <vt:lpstr>Variable testing</vt:lpstr>
      <vt:lpstr>Variable testing</vt:lpstr>
      <vt:lpstr>Variable testing</vt:lpstr>
      <vt:lpstr>Variable testing</vt:lpstr>
      <vt:lpstr>PHP &amp; FORM</vt:lpstr>
      <vt:lpstr> </vt:lpstr>
      <vt:lpstr>Phần 2</vt:lpstr>
      <vt:lpstr>PHP &amp; FORM</vt:lpstr>
      <vt:lpstr>PHP &amp; FORM</vt:lpstr>
      <vt:lpstr>PHP &amp; FORM</vt:lpstr>
      <vt:lpstr>PHP &amp; FORM</vt:lpstr>
      <vt:lpstr>PHP &amp; FORM</vt:lpstr>
      <vt:lpstr>Request array</vt:lpstr>
      <vt:lpstr>Request array</vt:lpstr>
      <vt:lpstr>Php &amp; Form</vt:lpstr>
      <vt:lpstr>Php &amp; Form</vt:lpstr>
      <vt:lpstr>Php &amp; Form</vt:lpstr>
      <vt:lpstr>Php &amp; Form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1684</cp:revision>
  <dcterms:created xsi:type="dcterms:W3CDTF">2013-04-23T08:05:33Z</dcterms:created>
  <dcterms:modified xsi:type="dcterms:W3CDTF">2021-12-20T05:45:34Z</dcterms:modified>
</cp:coreProperties>
</file>