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4"/>
  </p:notesMasterIdLst>
  <p:sldIdLst>
    <p:sldId id="541" r:id="rId2"/>
    <p:sldId id="542" r:id="rId3"/>
    <p:sldId id="544" r:id="rId4"/>
    <p:sldId id="548" r:id="rId5"/>
    <p:sldId id="555" r:id="rId6"/>
    <p:sldId id="556" r:id="rId7"/>
    <p:sldId id="557" r:id="rId8"/>
    <p:sldId id="558" r:id="rId9"/>
    <p:sldId id="559" r:id="rId10"/>
    <p:sldId id="560" r:id="rId11"/>
    <p:sldId id="561" r:id="rId12"/>
    <p:sldId id="562" r:id="rId13"/>
    <p:sldId id="563" r:id="rId14"/>
    <p:sldId id="564" r:id="rId15"/>
    <p:sldId id="565" r:id="rId16"/>
    <p:sldId id="550" r:id="rId17"/>
    <p:sldId id="546" r:id="rId18"/>
    <p:sldId id="553" r:id="rId19"/>
    <p:sldId id="566" r:id="rId20"/>
    <p:sldId id="567" r:id="rId21"/>
    <p:sldId id="568" r:id="rId22"/>
    <p:sldId id="569" r:id="rId23"/>
    <p:sldId id="570" r:id="rId24"/>
    <p:sldId id="571" r:id="rId25"/>
    <p:sldId id="572" r:id="rId26"/>
    <p:sldId id="573" r:id="rId27"/>
    <p:sldId id="577" r:id="rId28"/>
    <p:sldId id="576" r:id="rId29"/>
    <p:sldId id="574" r:id="rId30"/>
    <p:sldId id="551" r:id="rId31"/>
    <p:sldId id="545" r:id="rId32"/>
    <p:sldId id="55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3"/>
    <a:srgbClr val="FF3300"/>
    <a:srgbClr val="0000FF"/>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641"/>
    <p:restoredTop sz="76687" autoAdjust="0"/>
  </p:normalViewPr>
  <p:slideViewPr>
    <p:cSldViewPr>
      <p:cViewPr varScale="1">
        <p:scale>
          <a:sx n="73" d="100"/>
          <a:sy n="73" d="100"/>
        </p:scale>
        <p:origin x="232" y="344"/>
      </p:cViewPr>
      <p:guideLst>
        <p:guide orient="horz" pos="2160"/>
        <p:guide pos="3840"/>
      </p:guideLst>
    </p:cSldViewPr>
  </p:slideViewPr>
  <p:notesTextViewPr>
    <p:cViewPr>
      <p:scale>
        <a:sx n="100" d="100"/>
        <a:sy n="100" d="100"/>
      </p:scale>
      <p:origin x="0" y="0"/>
    </p:cViewPr>
  </p:notesTextViewPr>
  <p:notesViewPr>
    <p:cSldViewPr>
      <p:cViewPr varScale="1">
        <p:scale>
          <a:sx n="56" d="100"/>
          <a:sy n="56"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Khi một tệp được bao gồm, phân tích cú pháp sẽ thay đổi sang chế độ HTML ở đầu tệp đích và tiếp tục lại chế độ PHP ở cuối. Vì lý do này, bất kỳ mã nào bên trong tệp được bao gồm cần được thực thi dưới dạng mã PHP phải được đặt trong các thẻ PHP.</a:t>
            </a: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4</a:t>
            </a:fld>
            <a:endParaRPr lang="en-US"/>
          </a:p>
        </p:txBody>
      </p:sp>
    </p:spTree>
    <p:extLst>
      <p:ext uri="{BB962C8B-B14F-4D97-AF65-F5344CB8AC3E}">
        <p14:creationId xmlns:p14="http://schemas.microsoft.com/office/powerpoint/2010/main" val="1381211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924521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3713298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97329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www.geeksforgeeks.org</a:t>
            </a:r>
            <a:r>
              <a:rPr lang="en-US" dirty="0"/>
              <a:t>/</a:t>
            </a:r>
            <a:r>
              <a:rPr lang="en-US" dirty="0" err="1"/>
              <a:t>php</a:t>
            </a:r>
            <a:r>
              <a:rPr lang="en-US" dirty="0"/>
              <a:t>-types-of-errors/</a:t>
            </a:r>
          </a:p>
        </p:txBody>
      </p:sp>
      <p:sp>
        <p:nvSpPr>
          <p:cNvPr id="4" name="Slide Number Placeholder 3"/>
          <p:cNvSpPr>
            <a:spLocks noGrp="1"/>
          </p:cNvSpPr>
          <p:nvPr>
            <p:ph type="sldNum" sz="quarter" idx="5"/>
          </p:nvPr>
        </p:nvSpPr>
        <p:spPr/>
        <p:txBody>
          <a:bodyPr/>
          <a:lstStyle/>
          <a:p>
            <a:fld id="{A4D6F88A-F17F-491B-A558-A5E9980DD532}" type="slidenum">
              <a:rPr lang="en-US" smtClean="0"/>
              <a:pPr/>
              <a:t>23</a:t>
            </a:fld>
            <a:endParaRPr lang="en-US"/>
          </a:p>
        </p:txBody>
      </p:sp>
    </p:spTree>
    <p:extLst>
      <p:ext uri="{BB962C8B-B14F-4D97-AF65-F5344CB8AC3E}">
        <p14:creationId xmlns:p14="http://schemas.microsoft.com/office/powerpoint/2010/main" val="115788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24</a:t>
            </a:fld>
            <a:endParaRPr lang="en-US"/>
          </a:p>
        </p:txBody>
      </p:sp>
    </p:spTree>
    <p:extLst>
      <p:ext uri="{BB962C8B-B14F-4D97-AF65-F5344CB8AC3E}">
        <p14:creationId xmlns:p14="http://schemas.microsoft.com/office/powerpoint/2010/main" val="1860816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25</a:t>
            </a:fld>
            <a:endParaRPr lang="en-US"/>
          </a:p>
        </p:txBody>
      </p:sp>
    </p:spTree>
    <p:extLst>
      <p:ext uri="{BB962C8B-B14F-4D97-AF65-F5344CB8AC3E}">
        <p14:creationId xmlns:p14="http://schemas.microsoft.com/office/powerpoint/2010/main" val="1116854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26</a:t>
            </a:fld>
            <a:endParaRPr lang="en-US"/>
          </a:p>
        </p:txBody>
      </p:sp>
    </p:spTree>
    <p:extLst>
      <p:ext uri="{BB962C8B-B14F-4D97-AF65-F5344CB8AC3E}">
        <p14:creationId xmlns:p14="http://schemas.microsoft.com/office/powerpoint/2010/main" val="3611456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27</a:t>
            </a:fld>
            <a:endParaRPr lang="en-US"/>
          </a:p>
        </p:txBody>
      </p:sp>
    </p:spTree>
    <p:extLst>
      <p:ext uri="{BB962C8B-B14F-4D97-AF65-F5344CB8AC3E}">
        <p14:creationId xmlns:p14="http://schemas.microsoft.com/office/powerpoint/2010/main" val="2357122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28</a:t>
            </a:fld>
            <a:endParaRPr lang="en-US"/>
          </a:p>
        </p:txBody>
      </p:sp>
    </p:spTree>
    <p:extLst>
      <p:ext uri="{BB962C8B-B14F-4D97-AF65-F5344CB8AC3E}">
        <p14:creationId xmlns:p14="http://schemas.microsoft.com/office/powerpoint/2010/main" val="4226576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29</a:t>
            </a:fld>
            <a:endParaRPr lang="en-US"/>
          </a:p>
        </p:txBody>
      </p:sp>
    </p:spTree>
    <p:extLst>
      <p:ext uri="{BB962C8B-B14F-4D97-AF65-F5344CB8AC3E}">
        <p14:creationId xmlns:p14="http://schemas.microsoft.com/office/powerpoint/2010/main" val="97396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Khi một tệp được bao gồm, phân tích cú pháp sẽ thay đổi sang chế độ HTML ở đầu tệp đích và tiếp tục lại chế độ PHP ở cuối. Vì lý do này, bất kỳ mã nào bên trong tệp được bao gồm cần được thực thi dưới dạng mã PHP phải được đặt trong các thẻ PHP.</a:t>
            </a: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42901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Khi một tệp được bao gồm, phân tích cú pháp sẽ thay đổi sang chế độ HTML ở đầu tệp đích và tiếp tục lại chế độ PHP ở cuối. Vì lý do này, bất kỳ mã nào bên trong tệp được bao gồm cần được thực thi dưới dạng mã PHP phải được đặt trong các thẻ PHP.</a:t>
            </a: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3867418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Khi một tệp được bao gồm, phân tích cú pháp sẽ thay đổi sang chế độ HTML ở đầu tệp đích và tiếp tục lại chế độ PHP ở cuối. Vì lý do này, bất kỳ mã nào bên trong tệp được bao gồm cần được thực thi dưới dạng mã PHP phải được đặt trong các thẻ PHP.</a:t>
            </a:r>
          </a:p>
          <a:p>
            <a:endParaRPr lang="vi-V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Generally, it is best to use require for any complex PHP application or CMS site. That way, the application does not attempt to run when a key file is missing. For less critical code segments and simple PHP websites, include may suffice, in which case PHP shows the output, even if the included file is missing. </a:t>
            </a:r>
            <a:endParaRPr lang="en-US" dirty="0"/>
          </a:p>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4282081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1227274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1473422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1886729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131051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2699151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5486400" y="4038600"/>
            <a:ext cx="6604000"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sm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3" name="Subtitle 2"/>
          <p:cNvSpPr>
            <a:spLocks noGrp="1"/>
          </p:cNvSpPr>
          <p:nvPr>
            <p:ph type="subTitle" idx="1" hasCustomPrompt="1"/>
          </p:nvPr>
        </p:nvSpPr>
        <p:spPr>
          <a:xfrm>
            <a:off x="5486400" y="4876800"/>
            <a:ext cx="6604000" cy="914400"/>
          </a:xfrm>
        </p:spPr>
        <p:txBody>
          <a:bodyPr>
            <a:normAutofit/>
          </a:bodyPr>
          <a:lstStyle>
            <a:lvl1pPr marL="0" indent="0" algn="l">
              <a:buNone/>
              <a:defRPr sz="28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bài</a:t>
            </a:r>
            <a:r>
              <a:rPr lang="en-US" dirty="0"/>
              <a:t> </a:t>
            </a:r>
            <a:r>
              <a:rPr lang="en-US" dirty="0" err="1"/>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2216" y="1847308"/>
            <a:ext cx="4336184"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0045" y="2464264"/>
            <a:ext cx="2573955"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10272" y="533400"/>
            <a:ext cx="3064128" cy="1447800"/>
          </a:xfrm>
          <a:prstGeom prst="rect">
            <a:avLst/>
          </a:prstGeom>
        </p:spPr>
      </p:pic>
      <p:sp>
        <p:nvSpPr>
          <p:cNvPr id="8" name="Rectangle 7"/>
          <p:cNvSpPr/>
          <p:nvPr userDrawn="1"/>
        </p:nvSpPr>
        <p:spPr>
          <a:xfrm>
            <a:off x="8411975" y="2054424"/>
            <a:ext cx="3280064" cy="307777"/>
          </a:xfrm>
          <a:prstGeom prst="rect">
            <a:avLst/>
          </a:prstGeom>
          <a:noFill/>
        </p:spPr>
        <p:txBody>
          <a:bodyPr wrap="none" lIns="91440" tIns="45720" rIns="91440" bIns="45720">
            <a:spAutoFit/>
          </a:bodyPr>
          <a:lstStyle/>
          <a:p>
            <a:pPr algn="ctr"/>
            <a:r>
              <a:rPr lang="en-US" sz="1400" b="1" cap="none" spc="0" dirty="0">
                <a:ln>
                  <a:noFill/>
                </a:ln>
                <a:solidFill>
                  <a:schemeClr val="bg1"/>
                </a:solidFill>
                <a:effectLst/>
                <a:latin typeface="Segoe UI" pitchFamily="34" charset="0"/>
                <a:cs typeface="Segoe UI" pitchFamily="34" charset="0"/>
              </a:rPr>
              <a:t>Conceive</a:t>
            </a:r>
            <a:r>
              <a:rPr lang="en-US" sz="1400" b="1" cap="none" spc="0" baseline="0" dirty="0">
                <a:ln>
                  <a:noFill/>
                </a:ln>
                <a:solidFill>
                  <a:schemeClr val="bg1"/>
                </a:solidFill>
                <a:effectLst/>
                <a:latin typeface="Segoe UI" pitchFamily="34" charset="0"/>
                <a:cs typeface="Segoe UI" pitchFamily="34" charset="0"/>
              </a:rPr>
              <a:t> Design Implement Operate</a:t>
            </a:r>
            <a:endParaRPr lang="en-US" sz="1400" b="1" cap="none" spc="0" dirty="0">
              <a:ln>
                <a:noFill/>
              </a:ln>
              <a:solidFill>
                <a:schemeClr val="bg1"/>
              </a:solidFill>
              <a:effectLst/>
              <a:latin typeface="Segoe UI" pitchFamily="34" charset="0"/>
              <a:cs typeface="Segoe UI" pitchFamily="34" charset="0"/>
            </a:endParaRPr>
          </a:p>
        </p:txBody>
      </p:sp>
      <p:sp>
        <p:nvSpPr>
          <p:cNvPr id="10" name="Rectangle 9"/>
          <p:cNvSpPr/>
          <p:nvPr userDrawn="1"/>
        </p:nvSpPr>
        <p:spPr>
          <a:xfrm>
            <a:off x="1525880" y="5864424"/>
            <a:ext cx="2501005" cy="307777"/>
          </a:xfrm>
          <a:prstGeom prst="rect">
            <a:avLst/>
          </a:prstGeom>
          <a:noFill/>
        </p:spPr>
        <p:txBody>
          <a:bodyPr wrap="none" lIns="91440" tIns="45720" rIns="91440" bIns="45720">
            <a:spAutoFit/>
          </a:bodyPr>
          <a:lstStyle/>
          <a:p>
            <a:pPr algn="ctr"/>
            <a:r>
              <a:rPr lang="en-US" sz="1400" b="1" cap="all" spc="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học</a:t>
            </a:r>
            <a:r>
              <a:rPr lang="en-US" sz="1400" b="1" cap="all" spc="0" baseline="0" dirty="0">
                <a:ln>
                  <a:noFill/>
                </a:ln>
                <a:solidFill>
                  <a:schemeClr val="bg1"/>
                </a:solidFill>
                <a:effectLst/>
                <a:latin typeface="Segoe UI" pitchFamily="34" charset="0"/>
                <a:cs typeface="Segoe UI" pitchFamily="34" charset="0"/>
              </a:rPr>
              <a:t> – </a:t>
            </a:r>
            <a:r>
              <a:rPr lang="en-US" sz="1400" b="1" cap="all" spc="0" baseline="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nghiệp</a:t>
            </a:r>
            <a:endParaRPr lang="en-US" sz="1400" b="1" cap="all" spc="0" dirty="0">
              <a:ln>
                <a:noFill/>
              </a:ln>
              <a:solidFill>
                <a:schemeClr val="bg1"/>
              </a:solidFill>
              <a:effectLst/>
              <a:latin typeface="Segoe UI" pitchFamily="34" charset="0"/>
              <a:cs typeface="Segoe UI" pitchFamily="34" charset="0"/>
            </a:endParaRPr>
          </a:p>
        </p:txBody>
      </p:sp>
      <p:sp>
        <p:nvSpPr>
          <p:cNvPr id="11" name="Rectangle 10"/>
          <p:cNvSpPr/>
          <p:nvPr userDrawn="1"/>
        </p:nvSpPr>
        <p:spPr>
          <a:xfrm>
            <a:off x="9584555" y="6550224"/>
            <a:ext cx="2215671" cy="307777"/>
          </a:xfrm>
          <a:prstGeom prst="rect">
            <a:avLst/>
          </a:prstGeom>
          <a:noFill/>
        </p:spPr>
        <p:txBody>
          <a:bodyPr wrap="none" lIns="91440" tIns="45720" rIns="91440" bIns="45720">
            <a:spAutoFit/>
          </a:bodyPr>
          <a:lstStyle/>
          <a:p>
            <a:pPr algn="ctr"/>
            <a:r>
              <a:rPr lang="en-US" sz="1400" b="1" cap="none" spc="0" dirty="0">
                <a:ln>
                  <a:noFill/>
                </a:ln>
                <a:solidFill>
                  <a:srgbClr val="FF3300"/>
                </a:solidFill>
                <a:effectLst/>
                <a:latin typeface="Segoe UI" pitchFamily="34" charset="0"/>
                <a:cs typeface="Segoe UI" pitchFamily="34" charset="0"/>
              </a:rPr>
              <a:t>http://www.poly.edu.vn</a:t>
            </a:r>
          </a:p>
        </p:txBody>
      </p:sp>
      <p:cxnSp>
        <p:nvCxnSpPr>
          <p:cNvPr id="9" name="Straight Connector 8"/>
          <p:cNvCxnSpPr/>
          <p:nvPr userDrawn="1"/>
        </p:nvCxnSpPr>
        <p:spPr>
          <a:xfrm>
            <a:off x="5486400" y="4876800"/>
            <a:ext cx="6604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563562"/>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914400"/>
            <a:ext cx="5386917"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600201"/>
            <a:ext cx="5386917"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914400"/>
            <a:ext cx="5389033"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600201"/>
            <a:ext cx="5389033"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11" name="Straight Connector 10"/>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45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919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208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963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7659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42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1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20828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9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862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92886"/>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sz="half" idx="1"/>
          </p:nvPr>
        </p:nvSpPr>
        <p:spPr>
          <a:xfrm>
            <a:off x="609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6397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5" r:id="rId3"/>
    <p:sldLayoutId id="2147483686" r:id="rId4"/>
    <p:sldLayoutId id="2147483687" r:id="rId5"/>
    <p:sldLayoutId id="2147483673" r:id="rId6"/>
    <p:sldLayoutId id="2147483688" r:id="rId7"/>
    <p:sldLayoutId id="2147483689"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ctr" defTabSz="914400" rtl="0" eaLnBrk="1" latinLnBrk="0" hangingPunct="1">
        <a:spcBef>
          <a:spcPct val="0"/>
        </a:spcBef>
        <a:buNone/>
        <a:defRPr sz="44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v"/>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3300"/>
        </a:buClr>
        <a:buFont typeface="Wingdings" pitchFamily="2" charset="2"/>
        <a:buChar char="Ø"/>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3300"/>
        </a:buClr>
        <a:buFont typeface="Courier New" pitchFamily="49" charset="0"/>
        <a:buChar char="o"/>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3300"/>
        </a:buClr>
        <a:buFont typeface="Wingdings" pitchFamily="2" charset="2"/>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err="1"/>
              <a:t>Lập</a:t>
            </a:r>
            <a:r>
              <a:rPr lang="en-US" dirty="0"/>
              <a:t> </a:t>
            </a:r>
            <a:r>
              <a:rPr lang="en-US" dirty="0" err="1"/>
              <a:t>trình</a:t>
            </a:r>
            <a:r>
              <a:rPr lang="en-US" dirty="0"/>
              <a:t> php1</a:t>
            </a:r>
          </a:p>
        </p:txBody>
      </p:sp>
      <p:sp>
        <p:nvSpPr>
          <p:cNvPr id="3" name="Subtitle 2"/>
          <p:cNvSpPr>
            <a:spLocks noGrp="1"/>
          </p:cNvSpPr>
          <p:nvPr>
            <p:ph type="subTitle" idx="1"/>
          </p:nvPr>
        </p:nvSpPr>
        <p:spPr/>
        <p:txBody>
          <a:bodyPr/>
          <a:lstStyle/>
          <a:p>
            <a:r>
              <a:rPr lang="en-US" dirty="0" err="1"/>
              <a:t>Php</a:t>
            </a:r>
            <a:r>
              <a:rPr lang="en-US"/>
              <a:t> file</a:t>
            </a:r>
            <a:endParaRPr lang="en-US" dirty="0"/>
          </a:p>
        </p:txBody>
      </p:sp>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4" name="Content Placeholder 3"/>
          <p:cNvSpPr>
            <a:spLocks noGrp="1"/>
          </p:cNvSpPr>
          <p:nvPr>
            <p:ph idx="1"/>
          </p:nvPr>
        </p:nvSpPr>
        <p:spPr/>
        <p:txBody>
          <a:bodyPr>
            <a:normAutofit/>
          </a:bodyPr>
          <a:lstStyle/>
          <a:p>
            <a:r>
              <a:rPr lang="en-US" dirty="0" err="1"/>
              <a:t>Đọc</a:t>
            </a:r>
            <a:r>
              <a:rPr lang="en-US" dirty="0"/>
              <a:t> </a:t>
            </a:r>
            <a:r>
              <a:rPr lang="en-US" dirty="0" err="1"/>
              <a:t>tập</a:t>
            </a:r>
            <a:r>
              <a:rPr lang="en-US" dirty="0"/>
              <a:t> tin </a:t>
            </a:r>
            <a:r>
              <a:rPr lang="en-US" dirty="0" err="1"/>
              <a:t>và</a:t>
            </a:r>
            <a:r>
              <a:rPr lang="en-US" dirty="0"/>
              <a:t> folders </a:t>
            </a:r>
            <a:r>
              <a:rPr lang="en-US" dirty="0" err="1"/>
              <a:t>bên</a:t>
            </a:r>
            <a:r>
              <a:rPr lang="en-US" dirty="0"/>
              <a:t> </a:t>
            </a:r>
            <a:r>
              <a:rPr lang="en-US" dirty="0" err="1"/>
              <a:t>trong</a:t>
            </a:r>
            <a:r>
              <a:rPr lang="en-US" dirty="0"/>
              <a:t> </a:t>
            </a:r>
            <a:r>
              <a:rPr lang="en-US" dirty="0" err="1"/>
              <a:t>thư</a:t>
            </a:r>
            <a:r>
              <a:rPr lang="en-US" dirty="0"/>
              <a:t> </a:t>
            </a:r>
            <a:r>
              <a:rPr lang="en-US" dirty="0" err="1"/>
              <a:t>mục</a:t>
            </a:r>
            <a:endParaRPr lang="en-US" dirty="0"/>
          </a:p>
          <a:p>
            <a:endParaRPr lang="en-US" dirty="0"/>
          </a:p>
          <a:p>
            <a:endParaRPr lang="en-US" dirty="0"/>
          </a:p>
          <a:p>
            <a:endParaRPr lang="en-US" dirty="0"/>
          </a:p>
          <a:p>
            <a:r>
              <a:rPr lang="en-US" dirty="0" err="1">
                <a:latin typeface="Courier New" panose="02070309020205020404" pitchFamily="49" charset="0"/>
                <a:cs typeface="Courier New" panose="02070309020205020404" pitchFamily="49" charset="0"/>
              </a:rPr>
              <a:t>file_get_contents</a:t>
            </a:r>
            <a:r>
              <a:rPr lang="en-US" dirty="0"/>
              <a:t>: </a:t>
            </a:r>
            <a:r>
              <a:rPr lang="en-US" dirty="0" err="1"/>
              <a:t>lấy</a:t>
            </a:r>
            <a:r>
              <a:rPr lang="en-US" dirty="0"/>
              <a:t> </a:t>
            </a:r>
            <a:r>
              <a:rPr lang="en-US" dirty="0" err="1"/>
              <a:t>nội</a:t>
            </a:r>
            <a:r>
              <a:rPr lang="en-US" dirty="0"/>
              <a:t> dung </a:t>
            </a:r>
            <a:r>
              <a:rPr lang="en-US" dirty="0" err="1"/>
              <a:t>của</a:t>
            </a:r>
            <a:r>
              <a:rPr lang="en-US" dirty="0"/>
              <a:t> </a:t>
            </a:r>
            <a:r>
              <a:rPr lang="en-US" dirty="0" err="1"/>
              <a:t>tập</a:t>
            </a:r>
            <a:r>
              <a:rPr lang="en-US" dirty="0"/>
              <a:t> tin</a:t>
            </a:r>
          </a:p>
          <a:p>
            <a:r>
              <a:rPr lang="en-US" dirty="0" err="1">
                <a:latin typeface="Courier New" panose="02070309020205020404" pitchFamily="49" charset="0"/>
                <a:cs typeface="Courier New" panose="02070309020205020404" pitchFamily="49" charset="0"/>
              </a:rPr>
              <a:t>file_put_contents</a:t>
            </a:r>
            <a:r>
              <a:rPr lang="en-US" dirty="0"/>
              <a:t>: </a:t>
            </a:r>
            <a:r>
              <a:rPr lang="en-US" dirty="0" err="1"/>
              <a:t>ghi</a:t>
            </a:r>
            <a:r>
              <a:rPr lang="en-US" dirty="0"/>
              <a:t> </a:t>
            </a:r>
            <a:r>
              <a:rPr lang="en-US" dirty="0" err="1"/>
              <a:t>nội</a:t>
            </a:r>
            <a:r>
              <a:rPr lang="en-US" dirty="0"/>
              <a:t> dung </a:t>
            </a:r>
            <a:r>
              <a:rPr lang="en-US" dirty="0" err="1"/>
              <a:t>vào</a:t>
            </a:r>
            <a:r>
              <a:rPr lang="en-US" dirty="0"/>
              <a:t> </a:t>
            </a:r>
            <a:r>
              <a:rPr lang="en-US" dirty="0" err="1"/>
              <a:t>tập</a:t>
            </a:r>
            <a:r>
              <a:rPr lang="en-US" dirty="0"/>
              <a:t> tin. </a:t>
            </a:r>
            <a:r>
              <a:rPr lang="en-US" dirty="0" err="1"/>
              <a:t>Nếu</a:t>
            </a:r>
            <a:r>
              <a:rPr lang="en-US" dirty="0"/>
              <a:t> </a:t>
            </a:r>
            <a:r>
              <a:rPr lang="en-US" dirty="0" err="1"/>
              <a:t>tập</a:t>
            </a:r>
            <a:r>
              <a:rPr lang="en-US" dirty="0"/>
              <a:t> tin </a:t>
            </a:r>
            <a:r>
              <a:rPr lang="en-US" dirty="0" err="1"/>
              <a:t>không</a:t>
            </a:r>
            <a:r>
              <a:rPr lang="en-US" dirty="0"/>
              <a:t> </a:t>
            </a:r>
            <a:r>
              <a:rPr lang="en-US" dirty="0" err="1"/>
              <a:t>tồn</a:t>
            </a:r>
            <a:r>
              <a:rPr lang="en-US" dirty="0"/>
              <a:t> </a:t>
            </a:r>
            <a:r>
              <a:rPr lang="en-US" dirty="0" err="1"/>
              <a:t>tại</a:t>
            </a:r>
            <a:r>
              <a:rPr lang="en-US" dirty="0"/>
              <a:t>, </a:t>
            </a:r>
            <a:r>
              <a:rPr lang="en-US" dirty="0" err="1"/>
              <a:t>hàm</a:t>
            </a:r>
            <a:r>
              <a:rPr lang="en-US" dirty="0"/>
              <a:t> </a:t>
            </a:r>
            <a:r>
              <a:rPr lang="en-US" dirty="0" err="1"/>
              <a:t>sẽ</a:t>
            </a:r>
            <a:r>
              <a:rPr lang="en-US" dirty="0"/>
              <a:t> </a:t>
            </a:r>
            <a:r>
              <a:rPr lang="en-US" dirty="0" err="1"/>
              <a:t>tạo</a:t>
            </a:r>
            <a:r>
              <a:rPr lang="en-US" dirty="0"/>
              <a:t> file </a:t>
            </a:r>
            <a:r>
              <a:rPr lang="en-US" dirty="0" err="1"/>
              <a:t>và</a:t>
            </a:r>
            <a:r>
              <a:rPr lang="en-US" dirty="0"/>
              <a:t> </a:t>
            </a:r>
            <a:r>
              <a:rPr lang="en-US" dirty="0" err="1"/>
              <a:t>ghi</a:t>
            </a:r>
            <a:r>
              <a:rPr lang="en-US" dirty="0"/>
              <a:t> </a:t>
            </a:r>
            <a:r>
              <a:rPr lang="en-US" dirty="0" err="1"/>
              <a:t>nội</a:t>
            </a:r>
            <a:r>
              <a:rPr lang="en-US" dirty="0"/>
              <a:t> dung </a:t>
            </a:r>
            <a:r>
              <a:rPr lang="en-US" dirty="0" err="1"/>
              <a:t>vào</a:t>
            </a:r>
            <a:r>
              <a:rPr lang="en-US" dirty="0"/>
              <a:t> </a:t>
            </a:r>
            <a:r>
              <a:rPr lang="en-US" dirty="0" err="1"/>
              <a:t>đó</a:t>
            </a:r>
            <a:r>
              <a:rPr lang="en-US" dirty="0"/>
              <a:t>.</a:t>
            </a:r>
          </a:p>
          <a:p>
            <a:pPr marL="0" indent="0">
              <a:buNone/>
            </a:pPr>
            <a:r>
              <a:rPr lang="en-US" dirty="0"/>
              <a:t>	</a:t>
            </a:r>
          </a:p>
        </p:txBody>
      </p:sp>
      <p:pic>
        <p:nvPicPr>
          <p:cNvPr id="5" name="Picture 4">
            <a:extLst>
              <a:ext uri="{FF2B5EF4-FFF2-40B4-BE49-F238E27FC236}">
                <a16:creationId xmlns:a16="http://schemas.microsoft.com/office/drawing/2014/main" id="{4142494E-B325-1343-B38A-97F99B7CD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72847"/>
            <a:ext cx="3733800" cy="1627553"/>
          </a:xfrm>
          <a:prstGeom prst="rect">
            <a:avLst/>
          </a:prstGeom>
        </p:spPr>
      </p:pic>
      <p:pic>
        <p:nvPicPr>
          <p:cNvPr id="8" name="Picture 7">
            <a:extLst>
              <a:ext uri="{FF2B5EF4-FFF2-40B4-BE49-F238E27FC236}">
                <a16:creationId xmlns:a16="http://schemas.microsoft.com/office/drawing/2014/main" id="{544C07A3-BD12-2145-9B75-B07E4F21E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4648200"/>
            <a:ext cx="8130540" cy="1676400"/>
          </a:xfrm>
          <a:prstGeom prst="rect">
            <a:avLst/>
          </a:prstGeom>
        </p:spPr>
      </p:pic>
    </p:spTree>
    <p:extLst>
      <p:ext uri="{BB962C8B-B14F-4D97-AF65-F5344CB8AC3E}">
        <p14:creationId xmlns:p14="http://schemas.microsoft.com/office/powerpoint/2010/main" val="131693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4" name="Content Placeholder 3"/>
          <p:cNvSpPr>
            <a:spLocks noGrp="1"/>
          </p:cNvSpPr>
          <p:nvPr>
            <p:ph idx="1"/>
          </p:nvPr>
        </p:nvSpPr>
        <p:spPr/>
        <p:txBody>
          <a:bodyPr>
            <a:normAutofit/>
          </a:bodyPr>
          <a:lstStyle/>
          <a:p>
            <a:pPr marL="0" indent="0">
              <a:buNone/>
            </a:pPr>
            <a:r>
              <a:rPr lang="en-US" dirty="0" err="1"/>
              <a:t>Cú</a:t>
            </a:r>
            <a:r>
              <a:rPr lang="en-US" dirty="0"/>
              <a:t> </a:t>
            </a:r>
            <a:r>
              <a:rPr lang="en-US" dirty="0" err="1"/>
              <a:t>pháp</a:t>
            </a:r>
            <a:r>
              <a:rPr lang="en-US" dirty="0"/>
              <a:t>: </a:t>
            </a:r>
            <a:r>
              <a:rPr lang="en-US" dirty="0" err="1">
                <a:latin typeface="Courier New" panose="02070309020205020404" pitchFamily="49" charset="0"/>
                <a:cs typeface="Courier New" panose="02070309020205020404" pitchFamily="49" charset="0"/>
              </a:rPr>
              <a:t>file_input_contents</a:t>
            </a:r>
            <a:r>
              <a:rPr lang="en-US" dirty="0">
                <a:latin typeface="Courier New" panose="02070309020205020404" pitchFamily="49" charset="0"/>
                <a:cs typeface="Courier New" panose="02070309020205020404" pitchFamily="49" charset="0"/>
              </a:rPr>
              <a:t>($filename, $data, $flag)</a:t>
            </a:r>
          </a:p>
          <a:p>
            <a:pPr marL="400050" lvl="1" indent="0">
              <a:buNone/>
            </a:pPr>
            <a:r>
              <a:rPr lang="en-US" dirty="0"/>
              <a:t>$filename: </a:t>
            </a:r>
            <a:r>
              <a:rPr lang="en-US" dirty="0" err="1"/>
              <a:t>đường</a:t>
            </a:r>
            <a:r>
              <a:rPr lang="en-US" dirty="0"/>
              <a:t> </a:t>
            </a:r>
            <a:r>
              <a:rPr lang="en-US" dirty="0" err="1"/>
              <a:t>dẫn</a:t>
            </a:r>
            <a:r>
              <a:rPr lang="en-US" dirty="0"/>
              <a:t> </a:t>
            </a:r>
            <a:r>
              <a:rPr lang="en-US" dirty="0" err="1"/>
              <a:t>đến</a:t>
            </a:r>
            <a:r>
              <a:rPr lang="en-US" dirty="0"/>
              <a:t> file</a:t>
            </a:r>
          </a:p>
          <a:p>
            <a:pPr marL="400050" lvl="1" indent="0">
              <a:buNone/>
            </a:pPr>
            <a:r>
              <a:rPr lang="en-US" dirty="0"/>
              <a:t>$data: </a:t>
            </a:r>
            <a:r>
              <a:rPr lang="en-US" dirty="0" err="1"/>
              <a:t>nội</a:t>
            </a:r>
            <a:r>
              <a:rPr lang="en-US" dirty="0"/>
              <a:t> dung </a:t>
            </a:r>
            <a:r>
              <a:rPr lang="en-US" dirty="0" err="1"/>
              <a:t>của</a:t>
            </a:r>
            <a:r>
              <a:rPr lang="en-US" dirty="0"/>
              <a:t> file</a:t>
            </a:r>
          </a:p>
          <a:p>
            <a:pPr marL="400050" lvl="1" indent="0">
              <a:buNone/>
            </a:pPr>
            <a:r>
              <a:rPr lang="en-US" dirty="0"/>
              <a:t>$flag: </a:t>
            </a:r>
            <a:r>
              <a:rPr lang="en-US" dirty="0" err="1"/>
              <a:t>là</a:t>
            </a:r>
            <a:r>
              <a:rPr lang="en-US" dirty="0"/>
              <a:t> </a:t>
            </a:r>
            <a:r>
              <a:rPr lang="en-US" dirty="0" err="1"/>
              <a:t>tham</a:t>
            </a:r>
            <a:r>
              <a:rPr lang="en-US" dirty="0"/>
              <a:t> </a:t>
            </a:r>
            <a:r>
              <a:rPr lang="en-US" dirty="0" err="1"/>
              <a:t>số</a:t>
            </a:r>
            <a:r>
              <a:rPr lang="en-US" dirty="0"/>
              <a:t> </a:t>
            </a:r>
            <a:r>
              <a:rPr lang="en-US" dirty="0" err="1"/>
              <a:t>mang</a:t>
            </a:r>
            <a:r>
              <a:rPr lang="en-US" dirty="0"/>
              <a:t> 1 </a:t>
            </a:r>
            <a:r>
              <a:rPr lang="en-US" dirty="0" err="1"/>
              <a:t>trong</a:t>
            </a:r>
            <a:r>
              <a:rPr lang="en-US" dirty="0"/>
              <a:t> 2 </a:t>
            </a:r>
            <a:r>
              <a:rPr lang="en-US" dirty="0" err="1"/>
              <a:t>giá</a:t>
            </a:r>
            <a:r>
              <a:rPr lang="en-US" dirty="0"/>
              <a:t> </a:t>
            </a:r>
            <a:r>
              <a:rPr lang="en-US" dirty="0" err="1"/>
              <a:t>trị</a:t>
            </a:r>
            <a:r>
              <a:rPr lang="en-US" dirty="0"/>
              <a:t> </a:t>
            </a:r>
            <a:r>
              <a:rPr lang="en-US" dirty="0" err="1"/>
              <a:t>sau</a:t>
            </a:r>
            <a:r>
              <a:rPr lang="en-US" dirty="0"/>
              <a:t>:</a:t>
            </a:r>
          </a:p>
          <a:p>
            <a:pPr marL="0" indent="0">
              <a:buNone/>
            </a:pPr>
            <a:r>
              <a:rPr lang="en-US" dirty="0"/>
              <a:t>	</a:t>
            </a:r>
            <a:r>
              <a:rPr lang="en-US" dirty="0">
                <a:latin typeface="Courier New" panose="02070309020205020404" pitchFamily="49" charset="0"/>
                <a:cs typeface="Courier New" panose="02070309020205020404" pitchFamily="49" charset="0"/>
              </a:rPr>
              <a:t>FILE_USE_INCLUDE_PATH</a:t>
            </a:r>
            <a:r>
              <a:rPr lang="en-US" dirty="0"/>
              <a:t>: </a:t>
            </a:r>
            <a:r>
              <a:rPr lang="en-US" dirty="0" err="1"/>
              <a:t>hàm</a:t>
            </a:r>
            <a:r>
              <a:rPr lang="en-US" dirty="0"/>
              <a:t> </a:t>
            </a:r>
            <a:r>
              <a:rPr lang="en-US" dirty="0" err="1"/>
              <a:t>sẽ</a:t>
            </a:r>
            <a:r>
              <a:rPr lang="en-US" dirty="0"/>
              <a:t> </a:t>
            </a:r>
            <a:r>
              <a:rPr lang="en-US" dirty="0" err="1"/>
              <a:t>tìm</a:t>
            </a:r>
            <a:r>
              <a:rPr lang="en-US" dirty="0"/>
              <a:t> </a:t>
            </a:r>
            <a:r>
              <a:rPr lang="en-US" dirty="0" err="1"/>
              <a:t>kiếm</a:t>
            </a:r>
            <a:r>
              <a:rPr lang="en-US" dirty="0"/>
              <a:t> $filename </a:t>
            </a:r>
            <a:r>
              <a:rPr lang="en-US" dirty="0" err="1"/>
              <a:t>trong</a:t>
            </a:r>
            <a:r>
              <a:rPr lang="en-US" dirty="0"/>
              <a:t> include directory </a:t>
            </a:r>
          </a:p>
          <a:p>
            <a:pPr marL="0" indent="0">
              <a:buNone/>
            </a:pPr>
            <a:r>
              <a:rPr lang="en-US" dirty="0"/>
              <a:t>	</a:t>
            </a:r>
            <a:r>
              <a:rPr lang="en-US" dirty="0">
                <a:latin typeface="Courier New" panose="02070309020205020404" pitchFamily="49" charset="0"/>
                <a:cs typeface="Courier New" panose="02070309020205020404" pitchFamily="49" charset="0"/>
              </a:rPr>
              <a:t>FILE_APPEND</a:t>
            </a:r>
            <a:r>
              <a:rPr lang="en-US" dirty="0"/>
              <a:t>: </a:t>
            </a:r>
            <a:r>
              <a:rPr lang="en-US" dirty="0" err="1"/>
              <a:t>nếu</a:t>
            </a:r>
            <a:r>
              <a:rPr lang="en-US" dirty="0"/>
              <a:t> file </a:t>
            </a:r>
            <a:r>
              <a:rPr lang="en-US" dirty="0" err="1"/>
              <a:t>đã</a:t>
            </a:r>
            <a:r>
              <a:rPr lang="en-US" dirty="0"/>
              <a:t> </a:t>
            </a:r>
            <a:r>
              <a:rPr lang="en-US" dirty="0" err="1"/>
              <a:t>tồn</a:t>
            </a:r>
            <a:r>
              <a:rPr lang="en-US" dirty="0"/>
              <a:t> </a:t>
            </a:r>
            <a:r>
              <a:rPr lang="en-US" dirty="0" err="1"/>
              <a:t>tại</a:t>
            </a:r>
            <a:r>
              <a:rPr lang="en-US" dirty="0"/>
              <a:t>, </a:t>
            </a:r>
            <a:r>
              <a:rPr lang="en-US" dirty="0" err="1"/>
              <a:t>hàm</a:t>
            </a:r>
            <a:r>
              <a:rPr lang="en-US" dirty="0"/>
              <a:t> </a:t>
            </a:r>
            <a:r>
              <a:rPr lang="en-US" dirty="0" err="1"/>
              <a:t>sẽ</a:t>
            </a:r>
            <a:r>
              <a:rPr lang="en-US" dirty="0"/>
              <a:t> </a:t>
            </a:r>
            <a:r>
              <a:rPr lang="en-US" dirty="0" err="1"/>
              <a:t>không</a:t>
            </a:r>
            <a:r>
              <a:rPr lang="en-US" dirty="0"/>
              <a:t> </a:t>
            </a:r>
            <a:r>
              <a:rPr lang="en-US" dirty="0" err="1"/>
              <a:t>ghi</a:t>
            </a:r>
            <a:r>
              <a:rPr lang="en-US" dirty="0"/>
              <a:t> $data </a:t>
            </a:r>
            <a:r>
              <a:rPr lang="en-US" dirty="0" err="1"/>
              <a:t>vào</a:t>
            </a:r>
            <a:r>
              <a:rPr lang="en-US" dirty="0"/>
              <a:t> </a:t>
            </a:r>
            <a:r>
              <a:rPr lang="en-US" dirty="0" err="1"/>
              <a:t>nội</a:t>
            </a:r>
            <a:r>
              <a:rPr lang="en-US" dirty="0"/>
              <a:t> dung </a:t>
            </a:r>
            <a:r>
              <a:rPr lang="en-US" dirty="0" err="1"/>
              <a:t>sẵn</a:t>
            </a:r>
            <a:r>
              <a:rPr lang="en-US" dirty="0"/>
              <a:t> </a:t>
            </a:r>
            <a:r>
              <a:rPr lang="en-US" dirty="0" err="1"/>
              <a:t>có</a:t>
            </a:r>
            <a:r>
              <a:rPr lang="en-US" dirty="0"/>
              <a:t> </a:t>
            </a:r>
            <a:r>
              <a:rPr lang="en-US" dirty="0" err="1"/>
              <a:t>mà</a:t>
            </a:r>
            <a:r>
              <a:rPr lang="en-US" dirty="0"/>
              <a:t> </a:t>
            </a:r>
            <a:r>
              <a:rPr lang="en-US" dirty="0" err="1"/>
              <a:t>sẽ</a:t>
            </a:r>
            <a:r>
              <a:rPr lang="en-US" dirty="0"/>
              <a:t> </a:t>
            </a:r>
            <a:r>
              <a:rPr lang="en-US" dirty="0" err="1"/>
              <a:t>nối</a:t>
            </a:r>
            <a:r>
              <a:rPr lang="en-US" dirty="0"/>
              <a:t> $data </a:t>
            </a:r>
            <a:r>
              <a:rPr lang="en-US" dirty="0" err="1"/>
              <a:t>vào</a:t>
            </a:r>
            <a:r>
              <a:rPr lang="en-US" dirty="0"/>
              <a:t> </a:t>
            </a:r>
            <a:r>
              <a:rPr lang="en-US" dirty="0" err="1"/>
              <a:t>cuối</a:t>
            </a:r>
            <a:r>
              <a:rPr lang="en-US" dirty="0"/>
              <a:t> file	</a:t>
            </a:r>
          </a:p>
          <a:p>
            <a:pPr marL="0" indent="0">
              <a:buNone/>
            </a:pPr>
            <a:r>
              <a:rPr lang="en-US" dirty="0"/>
              <a:t>	</a:t>
            </a:r>
          </a:p>
        </p:txBody>
      </p:sp>
    </p:spTree>
    <p:extLst>
      <p:ext uri="{BB962C8B-B14F-4D97-AF65-F5344CB8AC3E}">
        <p14:creationId xmlns:p14="http://schemas.microsoft.com/office/powerpoint/2010/main" val="216370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2" name="Content Placeholder 1">
            <a:extLst>
              <a:ext uri="{FF2B5EF4-FFF2-40B4-BE49-F238E27FC236}">
                <a16:creationId xmlns:a16="http://schemas.microsoft.com/office/drawing/2014/main" id="{B7F0029A-6F25-D64E-986E-95BA0C5A3EA2}"/>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File_exists</a:t>
            </a:r>
            <a:r>
              <a:rPr lang="en-US" dirty="0"/>
              <a:t>: </a:t>
            </a:r>
            <a:r>
              <a:rPr lang="en-US" dirty="0" err="1"/>
              <a:t>kiểm</a:t>
            </a:r>
            <a:r>
              <a:rPr lang="en-US" dirty="0"/>
              <a:t> </a:t>
            </a:r>
            <a:r>
              <a:rPr lang="en-US" dirty="0" err="1"/>
              <a:t>tra</a:t>
            </a:r>
            <a:r>
              <a:rPr lang="en-US" dirty="0"/>
              <a:t> </a:t>
            </a:r>
            <a:r>
              <a:rPr lang="en-US" dirty="0" err="1"/>
              <a:t>tập</a:t>
            </a:r>
            <a:r>
              <a:rPr lang="en-US" dirty="0"/>
              <a:t> tin </a:t>
            </a:r>
            <a:r>
              <a:rPr lang="en-US" dirty="0" err="1"/>
              <a:t>có</a:t>
            </a:r>
            <a:r>
              <a:rPr lang="en-US" dirty="0"/>
              <a:t> </a:t>
            </a:r>
            <a:r>
              <a:rPr lang="en-US" dirty="0" err="1"/>
              <a:t>tồn</a:t>
            </a:r>
            <a:r>
              <a:rPr lang="en-US" dirty="0"/>
              <a:t> </a:t>
            </a:r>
            <a:r>
              <a:rPr lang="en-US" dirty="0" err="1"/>
              <a:t>tại</a:t>
            </a:r>
            <a:r>
              <a:rPr lang="en-US" dirty="0"/>
              <a:t> hay </a:t>
            </a:r>
            <a:r>
              <a:rPr lang="en-US" dirty="0" err="1"/>
              <a:t>không</a:t>
            </a:r>
            <a:r>
              <a:rPr lang="en-US" dirty="0"/>
              <a:t>. </a:t>
            </a:r>
            <a:r>
              <a:rPr lang="en-US" dirty="0" err="1"/>
              <a:t>Nếu</a:t>
            </a:r>
            <a:r>
              <a:rPr lang="en-US" dirty="0"/>
              <a:t> </a:t>
            </a:r>
            <a:r>
              <a:rPr lang="en-US" dirty="0" err="1"/>
              <a:t>có</a:t>
            </a:r>
            <a:r>
              <a:rPr lang="en-US" dirty="0"/>
              <a:t> </a:t>
            </a:r>
            <a:r>
              <a:rPr lang="en-US" dirty="0" err="1"/>
              <a:t>trả</a:t>
            </a:r>
            <a:r>
              <a:rPr lang="en-US" dirty="0"/>
              <a:t> </a:t>
            </a:r>
            <a:r>
              <a:rPr lang="en-US" dirty="0" err="1"/>
              <a:t>về</a:t>
            </a:r>
            <a:r>
              <a:rPr lang="en-US" dirty="0"/>
              <a:t> true</a:t>
            </a:r>
          </a:p>
          <a:p>
            <a:r>
              <a:rPr lang="en-US" dirty="0" err="1">
                <a:latin typeface="Courier New" panose="02070309020205020404" pitchFamily="49" charset="0"/>
                <a:cs typeface="Courier New" panose="02070309020205020404" pitchFamily="49" charset="0"/>
              </a:rPr>
              <a:t>Filesize</a:t>
            </a:r>
            <a:r>
              <a:rPr lang="en-US" dirty="0"/>
              <a:t>: </a:t>
            </a:r>
            <a:r>
              <a:rPr lang="en-US" dirty="0" err="1"/>
              <a:t>lấy</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tập</a:t>
            </a:r>
            <a:r>
              <a:rPr lang="en-US" dirty="0"/>
              <a:t> tin</a:t>
            </a:r>
          </a:p>
          <a:p>
            <a:r>
              <a:rPr lang="en-US" dirty="0">
                <a:latin typeface="Courier New" panose="02070309020205020404" pitchFamily="49" charset="0"/>
                <a:cs typeface="Courier New" panose="02070309020205020404" pitchFamily="49" charset="0"/>
              </a:rPr>
              <a:t>Unlink</a:t>
            </a:r>
            <a:r>
              <a:rPr lang="en-US" dirty="0"/>
              <a:t>: </a:t>
            </a:r>
            <a:r>
              <a:rPr lang="en-US" dirty="0" err="1"/>
              <a:t>xoá</a:t>
            </a:r>
            <a:r>
              <a:rPr lang="en-US" dirty="0"/>
              <a:t> </a:t>
            </a:r>
            <a:r>
              <a:rPr lang="en-US" dirty="0" err="1"/>
              <a:t>tập</a:t>
            </a:r>
            <a:r>
              <a:rPr lang="en-US" dirty="0"/>
              <a:t> tin</a:t>
            </a:r>
          </a:p>
        </p:txBody>
      </p:sp>
      <p:pic>
        <p:nvPicPr>
          <p:cNvPr id="6" name="Picture 5">
            <a:extLst>
              <a:ext uri="{FF2B5EF4-FFF2-40B4-BE49-F238E27FC236}">
                <a16:creationId xmlns:a16="http://schemas.microsoft.com/office/drawing/2014/main" id="{1F99CA6F-A400-7449-98BB-A07D5DAE5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74290"/>
            <a:ext cx="5842000" cy="3431664"/>
          </a:xfrm>
          <a:prstGeom prst="rect">
            <a:avLst/>
          </a:prstGeom>
        </p:spPr>
      </p:pic>
    </p:spTree>
    <p:extLst>
      <p:ext uri="{BB962C8B-B14F-4D97-AF65-F5344CB8AC3E}">
        <p14:creationId xmlns:p14="http://schemas.microsoft.com/office/powerpoint/2010/main" val="182904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PHP upload file</a:t>
            </a:r>
          </a:p>
        </p:txBody>
      </p:sp>
      <p:sp>
        <p:nvSpPr>
          <p:cNvPr id="2" name="Content Placeholder 1">
            <a:extLst>
              <a:ext uri="{FF2B5EF4-FFF2-40B4-BE49-F238E27FC236}">
                <a16:creationId xmlns:a16="http://schemas.microsoft.com/office/drawing/2014/main" id="{B7F0029A-6F25-D64E-986E-95BA0C5A3EA2}"/>
              </a:ext>
            </a:extLst>
          </p:cNvPr>
          <p:cNvSpPr>
            <a:spLocks noGrp="1"/>
          </p:cNvSpPr>
          <p:nvPr>
            <p:ph idx="1"/>
          </p:nvPr>
        </p:nvSpPr>
        <p:spPr/>
        <p:txBody>
          <a:bodyPr/>
          <a:lstStyle/>
          <a:p>
            <a:r>
              <a:rPr lang="en-US" dirty="0"/>
              <a:t>HTML form </a:t>
            </a:r>
            <a:r>
              <a:rPr lang="en-US" dirty="0" err="1"/>
              <a:t>có</a:t>
            </a:r>
            <a:r>
              <a:rPr lang="en-US" dirty="0"/>
              <a:t> input type </a:t>
            </a:r>
            <a:r>
              <a:rPr lang="en-US" dirty="0" err="1"/>
              <a:t>cho</a:t>
            </a:r>
            <a:r>
              <a:rPr lang="en-US" dirty="0"/>
              <a:t> </a:t>
            </a:r>
            <a:r>
              <a:rPr lang="en-US" dirty="0" err="1"/>
              <a:t>phép</a:t>
            </a:r>
            <a:r>
              <a:rPr lang="en-US" dirty="0"/>
              <a:t> </a:t>
            </a:r>
            <a:r>
              <a:rPr lang="en-US" dirty="0" err="1"/>
              <a:t>tải</a:t>
            </a:r>
            <a:r>
              <a:rPr lang="en-US" dirty="0"/>
              <a:t> </a:t>
            </a:r>
            <a:r>
              <a:rPr lang="en-US" dirty="0" err="1"/>
              <a:t>tập</a:t>
            </a:r>
            <a:r>
              <a:rPr lang="en-US" dirty="0"/>
              <a:t> tin </a:t>
            </a:r>
            <a:r>
              <a:rPr lang="en-US" dirty="0" err="1"/>
              <a:t>lên</a:t>
            </a:r>
            <a:r>
              <a:rPr lang="en-US" dirty="0"/>
              <a:t> </a:t>
            </a:r>
            <a:r>
              <a:rPr lang="en-US" dirty="0" err="1"/>
              <a:t>máy</a:t>
            </a:r>
            <a:r>
              <a:rPr lang="en-US" dirty="0"/>
              <a:t> </a:t>
            </a:r>
            <a:r>
              <a:rPr lang="en-US" dirty="0" err="1"/>
              <a:t>chủ</a:t>
            </a:r>
            <a:r>
              <a:rPr lang="en-US" dirty="0"/>
              <a:t>.</a:t>
            </a:r>
          </a:p>
          <a:p>
            <a:r>
              <a:rPr lang="en-US" dirty="0" err="1"/>
              <a:t>Để</a:t>
            </a:r>
            <a:r>
              <a:rPr lang="en-US" dirty="0"/>
              <a:t> </a:t>
            </a:r>
            <a:r>
              <a:rPr lang="en-US" dirty="0" err="1"/>
              <a:t>tải</a:t>
            </a:r>
            <a:r>
              <a:rPr lang="en-US" dirty="0"/>
              <a:t> </a:t>
            </a:r>
            <a:r>
              <a:rPr lang="en-US" dirty="0" err="1"/>
              <a:t>tải</a:t>
            </a:r>
            <a:r>
              <a:rPr lang="en-US" dirty="0"/>
              <a:t> </a:t>
            </a:r>
            <a:r>
              <a:rPr lang="en-US" dirty="0" err="1"/>
              <a:t>lên</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việc</a:t>
            </a:r>
            <a:r>
              <a:rPr lang="en-US" dirty="0"/>
              <a:t>, </a:t>
            </a:r>
            <a:r>
              <a:rPr lang="en-US" dirty="0" err="1"/>
              <a:t>thuộc</a:t>
            </a:r>
            <a:r>
              <a:rPr lang="en-US" dirty="0"/>
              <a:t> </a:t>
            </a:r>
            <a:r>
              <a:rPr lang="en-US" dirty="0" err="1"/>
              <a:t>tính</a:t>
            </a:r>
            <a:r>
              <a:rPr lang="en-US" dirty="0"/>
              <a:t> </a:t>
            </a:r>
            <a:r>
              <a:rPr lang="en-US" dirty="0" err="1"/>
              <a:t>enctype</a:t>
            </a:r>
            <a:r>
              <a:rPr lang="en-US" dirty="0"/>
              <a:t> </a:t>
            </a:r>
            <a:r>
              <a:rPr lang="en-US" dirty="0" err="1"/>
              <a:t>của</a:t>
            </a:r>
            <a:r>
              <a:rPr lang="en-US" dirty="0"/>
              <a:t> form </a:t>
            </a:r>
            <a:r>
              <a:rPr lang="en-US" dirty="0" err="1"/>
              <a:t>phải</a:t>
            </a:r>
            <a:r>
              <a:rPr lang="en-US" dirty="0"/>
              <a:t> </a:t>
            </a:r>
            <a:r>
              <a:rPr lang="en-US" dirty="0" err="1"/>
              <a:t>được</a:t>
            </a:r>
            <a:r>
              <a:rPr lang="en-US" dirty="0"/>
              <a:t> </a:t>
            </a:r>
            <a:r>
              <a:rPr lang="en-US" dirty="0" err="1"/>
              <a:t>thiết</a:t>
            </a:r>
            <a:r>
              <a:rPr lang="en-US" dirty="0"/>
              <a:t> </a:t>
            </a:r>
            <a:r>
              <a:rPr lang="en-US" dirty="0" err="1"/>
              <a:t>lập</a:t>
            </a:r>
            <a:r>
              <a:rPr lang="en-US" dirty="0"/>
              <a:t> </a:t>
            </a:r>
            <a:r>
              <a:rPr lang="en-US" dirty="0" err="1"/>
              <a:t>là</a:t>
            </a:r>
            <a:r>
              <a:rPr lang="en-US" dirty="0"/>
              <a:t> “</a:t>
            </a:r>
            <a:r>
              <a:rPr lang="en-US" dirty="0">
                <a:latin typeface="Courier New" panose="02070309020205020404" pitchFamily="49" charset="0"/>
                <a:cs typeface="Courier New" panose="02070309020205020404" pitchFamily="49" charset="0"/>
              </a:rPr>
              <a:t>multipart/form-data</a:t>
            </a:r>
            <a:r>
              <a:rPr lang="en-US" dirty="0"/>
              <a:t>”</a:t>
            </a:r>
          </a:p>
          <a:p>
            <a:r>
              <a:rPr lang="en-US" dirty="0" err="1"/>
              <a:t>Ví</a:t>
            </a:r>
            <a:r>
              <a:rPr lang="en-US" dirty="0"/>
              <a:t> </a:t>
            </a:r>
            <a:r>
              <a:rPr lang="en-US" dirty="0" err="1"/>
              <a:t>dụ</a:t>
            </a:r>
            <a:endParaRPr lang="en-US" dirty="0"/>
          </a:p>
          <a:p>
            <a:pPr marL="0" indent="0">
              <a:buNone/>
            </a:pPr>
            <a:endParaRPr lang="en-US" dirty="0"/>
          </a:p>
        </p:txBody>
      </p:sp>
      <p:pic>
        <p:nvPicPr>
          <p:cNvPr id="5" name="Picture 4">
            <a:extLst>
              <a:ext uri="{FF2B5EF4-FFF2-40B4-BE49-F238E27FC236}">
                <a16:creationId xmlns:a16="http://schemas.microsoft.com/office/drawing/2014/main" id="{B269EB83-56C8-F74F-9C60-F4A0396A9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162300"/>
            <a:ext cx="6438900" cy="2190554"/>
          </a:xfrm>
          <a:prstGeom prst="rect">
            <a:avLst/>
          </a:prstGeom>
        </p:spPr>
      </p:pic>
    </p:spTree>
    <p:extLst>
      <p:ext uri="{BB962C8B-B14F-4D97-AF65-F5344CB8AC3E}">
        <p14:creationId xmlns:p14="http://schemas.microsoft.com/office/powerpoint/2010/main" val="235363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PHP upload file</a:t>
            </a:r>
          </a:p>
        </p:txBody>
      </p:sp>
      <p:sp>
        <p:nvSpPr>
          <p:cNvPr id="2" name="Content Placeholder 1">
            <a:extLst>
              <a:ext uri="{FF2B5EF4-FFF2-40B4-BE49-F238E27FC236}">
                <a16:creationId xmlns:a16="http://schemas.microsoft.com/office/drawing/2014/main" id="{B7F0029A-6F25-D64E-986E-95BA0C5A3EA2}"/>
              </a:ext>
            </a:extLst>
          </p:cNvPr>
          <p:cNvSpPr>
            <a:spLocks noGrp="1"/>
          </p:cNvSpPr>
          <p:nvPr>
            <p:ph idx="1"/>
          </p:nvPr>
        </p:nvSpPr>
        <p:spPr/>
        <p:txBody>
          <a:bodyPr/>
          <a:lstStyle/>
          <a:p>
            <a:r>
              <a:rPr lang="en-US" dirty="0" err="1"/>
              <a:t>Thông</a:t>
            </a:r>
            <a:r>
              <a:rPr lang="en-US" dirty="0"/>
              <a:t> tin </a:t>
            </a:r>
            <a:r>
              <a:rPr lang="en-US" dirty="0" err="1"/>
              <a:t>về</a:t>
            </a:r>
            <a:r>
              <a:rPr lang="en-US" dirty="0"/>
              <a:t> </a:t>
            </a:r>
            <a:r>
              <a:rPr lang="en-US" dirty="0" err="1"/>
              <a:t>tập</a:t>
            </a:r>
            <a:r>
              <a:rPr lang="en-US" dirty="0"/>
              <a:t> tin </a:t>
            </a:r>
            <a:r>
              <a:rPr lang="en-US" dirty="0" err="1"/>
              <a:t>được</a:t>
            </a:r>
            <a:r>
              <a:rPr lang="en-US" dirty="0"/>
              <a:t> upload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mảng</a:t>
            </a:r>
            <a:r>
              <a:rPr lang="en-US" dirty="0"/>
              <a:t> </a:t>
            </a:r>
            <a:r>
              <a:rPr lang="en-US" dirty="0">
                <a:latin typeface="Courier New" panose="02070309020205020404" pitchFamily="49" charset="0"/>
                <a:cs typeface="Courier New" panose="02070309020205020404" pitchFamily="49" charset="0"/>
              </a:rPr>
              <a:t>$_FILES</a:t>
            </a:r>
          </a:p>
          <a:p>
            <a:pPr marL="0" indent="0">
              <a:buNone/>
            </a:pPr>
            <a:endParaRPr lang="en-US" dirty="0"/>
          </a:p>
        </p:txBody>
      </p:sp>
      <p:graphicFrame>
        <p:nvGraphicFramePr>
          <p:cNvPr id="4" name="Table 3">
            <a:extLst>
              <a:ext uri="{FF2B5EF4-FFF2-40B4-BE49-F238E27FC236}">
                <a16:creationId xmlns:a16="http://schemas.microsoft.com/office/drawing/2014/main" id="{29C50A5A-EAE9-A44B-8EF6-CADD917A5A25}"/>
              </a:ext>
            </a:extLst>
          </p:cNvPr>
          <p:cNvGraphicFramePr>
            <a:graphicFrameLocks noGrp="1"/>
          </p:cNvGraphicFramePr>
          <p:nvPr>
            <p:extLst>
              <p:ext uri="{D42A27DB-BD31-4B8C-83A1-F6EECF244321}">
                <p14:modId xmlns:p14="http://schemas.microsoft.com/office/powerpoint/2010/main" val="3910480930"/>
              </p:ext>
            </p:extLst>
          </p:nvPr>
        </p:nvGraphicFramePr>
        <p:xfrm>
          <a:off x="1066800" y="2286000"/>
          <a:ext cx="10287000" cy="37338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027833226"/>
                    </a:ext>
                  </a:extLst>
                </a:gridCol>
                <a:gridCol w="7239000">
                  <a:extLst>
                    <a:ext uri="{9D8B030D-6E8A-4147-A177-3AD203B41FA5}">
                      <a16:colId xmlns:a16="http://schemas.microsoft.com/office/drawing/2014/main" val="2444027157"/>
                    </a:ext>
                  </a:extLst>
                </a:gridCol>
              </a:tblGrid>
              <a:tr h="622300">
                <a:tc>
                  <a:txBody>
                    <a:bodyPr/>
                    <a:lstStyle/>
                    <a:p>
                      <a:r>
                        <a:rPr lang="en-US" sz="2800" dirty="0" err="1"/>
                        <a:t>Tên</a:t>
                      </a:r>
                      <a:endParaRPr lang="en-US" sz="2800" dirty="0"/>
                    </a:p>
                  </a:txBody>
                  <a:tcPr/>
                </a:tc>
                <a:tc>
                  <a:txBody>
                    <a:bodyPr/>
                    <a:lstStyle/>
                    <a:p>
                      <a:r>
                        <a:rPr lang="en-US" sz="2800" dirty="0" err="1"/>
                        <a:t>Mô</a:t>
                      </a:r>
                      <a:r>
                        <a:rPr lang="en-US" sz="2800" dirty="0"/>
                        <a:t> </a:t>
                      </a:r>
                      <a:r>
                        <a:rPr lang="en-US" sz="2800" dirty="0" err="1"/>
                        <a:t>tả</a:t>
                      </a:r>
                      <a:endParaRPr lang="en-US" sz="2800" dirty="0"/>
                    </a:p>
                  </a:txBody>
                  <a:tcPr/>
                </a:tc>
                <a:extLst>
                  <a:ext uri="{0D108BD9-81ED-4DB2-BD59-A6C34878D82A}">
                    <a16:rowId xmlns:a16="http://schemas.microsoft.com/office/drawing/2014/main" val="689610126"/>
                  </a:ext>
                </a:extLst>
              </a:tr>
              <a:tr h="622300">
                <a:tc>
                  <a:txBody>
                    <a:bodyPr/>
                    <a:lstStyle/>
                    <a:p>
                      <a:r>
                        <a:rPr lang="en-US" sz="2800" dirty="0">
                          <a:latin typeface="Courier New" panose="02070309020205020404" pitchFamily="49" charset="0"/>
                          <a:cs typeface="Courier New" panose="02070309020205020404" pitchFamily="49" charset="0"/>
                        </a:rPr>
                        <a:t>name</a:t>
                      </a:r>
                    </a:p>
                  </a:txBody>
                  <a:tcPr/>
                </a:tc>
                <a:tc>
                  <a:txBody>
                    <a:bodyPr/>
                    <a:lstStyle/>
                    <a:p>
                      <a:r>
                        <a:rPr lang="en-US" sz="2800" dirty="0" err="1"/>
                        <a:t>Tên</a:t>
                      </a:r>
                      <a:r>
                        <a:rPr lang="en-US" sz="2800" dirty="0"/>
                        <a:t> </a:t>
                      </a:r>
                      <a:r>
                        <a:rPr lang="en-US" sz="2800" dirty="0" err="1"/>
                        <a:t>gốc</a:t>
                      </a:r>
                      <a:r>
                        <a:rPr lang="en-US" sz="2800" dirty="0"/>
                        <a:t> </a:t>
                      </a:r>
                      <a:r>
                        <a:rPr lang="en-US" sz="2800" dirty="0" err="1"/>
                        <a:t>của</a:t>
                      </a:r>
                      <a:r>
                        <a:rPr lang="en-US" sz="2800" dirty="0"/>
                        <a:t> </a:t>
                      </a:r>
                      <a:r>
                        <a:rPr lang="en-US" sz="2800" dirty="0" err="1"/>
                        <a:t>tập</a:t>
                      </a:r>
                      <a:r>
                        <a:rPr lang="en-US" sz="2800" dirty="0"/>
                        <a:t> tin upload</a:t>
                      </a:r>
                    </a:p>
                  </a:txBody>
                  <a:tcPr/>
                </a:tc>
                <a:extLst>
                  <a:ext uri="{0D108BD9-81ED-4DB2-BD59-A6C34878D82A}">
                    <a16:rowId xmlns:a16="http://schemas.microsoft.com/office/drawing/2014/main" val="1379458024"/>
                  </a:ext>
                </a:extLst>
              </a:tr>
              <a:tr h="622300">
                <a:tc>
                  <a:txBody>
                    <a:bodyPr/>
                    <a:lstStyle/>
                    <a:p>
                      <a:r>
                        <a:rPr lang="en-US" sz="2800" dirty="0" err="1">
                          <a:latin typeface="Courier New" panose="02070309020205020404" pitchFamily="49" charset="0"/>
                          <a:cs typeface="Courier New" panose="02070309020205020404" pitchFamily="49" charset="0"/>
                        </a:rPr>
                        <a:t>tmp_name</a:t>
                      </a:r>
                      <a:endParaRPr lang="en-US" sz="2800" dirty="0">
                        <a:latin typeface="Courier New" panose="02070309020205020404" pitchFamily="49" charset="0"/>
                        <a:cs typeface="Courier New" panose="02070309020205020404" pitchFamily="49" charset="0"/>
                      </a:endParaRPr>
                    </a:p>
                  </a:txBody>
                  <a:tcPr/>
                </a:tc>
                <a:tc>
                  <a:txBody>
                    <a:bodyPr/>
                    <a:lstStyle/>
                    <a:p>
                      <a:r>
                        <a:rPr lang="en-US" sz="2800" dirty="0" err="1"/>
                        <a:t>Đường</a:t>
                      </a:r>
                      <a:r>
                        <a:rPr lang="en-US" sz="2800" dirty="0"/>
                        <a:t> </a:t>
                      </a:r>
                      <a:r>
                        <a:rPr lang="en-US" sz="2800" dirty="0" err="1"/>
                        <a:t>dẫn</a:t>
                      </a:r>
                      <a:r>
                        <a:rPr lang="en-US" sz="2800" dirty="0"/>
                        <a:t> </a:t>
                      </a:r>
                      <a:r>
                        <a:rPr lang="en-US" sz="2800" dirty="0" err="1"/>
                        <a:t>đến</a:t>
                      </a:r>
                      <a:r>
                        <a:rPr lang="en-US" sz="2800" dirty="0"/>
                        <a:t> </a:t>
                      </a:r>
                      <a:r>
                        <a:rPr lang="en-US" sz="2800" dirty="0" err="1"/>
                        <a:t>bản</a:t>
                      </a:r>
                      <a:r>
                        <a:rPr lang="en-US" sz="2800" dirty="0"/>
                        <a:t> copy </a:t>
                      </a:r>
                      <a:r>
                        <a:rPr lang="en-US" sz="2800" dirty="0" err="1"/>
                        <a:t>tạm</a:t>
                      </a:r>
                      <a:r>
                        <a:rPr lang="en-US" sz="2800" dirty="0"/>
                        <a:t> </a:t>
                      </a:r>
                      <a:r>
                        <a:rPr lang="en-US" sz="2800" dirty="0" err="1"/>
                        <a:t>thời</a:t>
                      </a:r>
                      <a:r>
                        <a:rPr lang="en-US" sz="2800" dirty="0"/>
                        <a:t> </a:t>
                      </a:r>
                      <a:r>
                        <a:rPr lang="en-US" sz="2800" dirty="0" err="1"/>
                        <a:t>máy</a:t>
                      </a:r>
                      <a:r>
                        <a:rPr lang="en-US" sz="2800" dirty="0"/>
                        <a:t> </a:t>
                      </a:r>
                      <a:r>
                        <a:rPr lang="en-US" sz="2800" dirty="0" err="1"/>
                        <a:t>chủ</a:t>
                      </a:r>
                      <a:r>
                        <a:rPr lang="en-US" sz="2800" dirty="0"/>
                        <a:t> </a:t>
                      </a:r>
                    </a:p>
                  </a:txBody>
                  <a:tcPr/>
                </a:tc>
                <a:extLst>
                  <a:ext uri="{0D108BD9-81ED-4DB2-BD59-A6C34878D82A}">
                    <a16:rowId xmlns:a16="http://schemas.microsoft.com/office/drawing/2014/main" val="1285780711"/>
                  </a:ext>
                </a:extLst>
              </a:tr>
              <a:tr h="622300">
                <a:tc>
                  <a:txBody>
                    <a:bodyPr/>
                    <a:lstStyle/>
                    <a:p>
                      <a:r>
                        <a:rPr lang="en-US" sz="2800" dirty="0">
                          <a:latin typeface="Courier New" panose="02070309020205020404" pitchFamily="49" charset="0"/>
                          <a:cs typeface="Courier New" panose="02070309020205020404" pitchFamily="49" charset="0"/>
                        </a:rPr>
                        <a:t>type</a:t>
                      </a:r>
                    </a:p>
                  </a:txBody>
                  <a:tcPr/>
                </a:tc>
                <a:tc>
                  <a:txBody>
                    <a:bodyPr/>
                    <a:lstStyle/>
                    <a:p>
                      <a:r>
                        <a:rPr lang="en-US" sz="2800" dirty="0"/>
                        <a:t>Mime type </a:t>
                      </a:r>
                      <a:r>
                        <a:rPr lang="en-US" sz="2800" dirty="0" err="1"/>
                        <a:t>của</a:t>
                      </a:r>
                      <a:r>
                        <a:rPr lang="en-US" sz="2800" dirty="0"/>
                        <a:t> </a:t>
                      </a:r>
                      <a:r>
                        <a:rPr lang="en-US" sz="2800" dirty="0" err="1"/>
                        <a:t>tập</a:t>
                      </a:r>
                      <a:r>
                        <a:rPr lang="en-US" sz="2800" dirty="0"/>
                        <a:t> tin</a:t>
                      </a:r>
                    </a:p>
                  </a:txBody>
                  <a:tcPr/>
                </a:tc>
                <a:extLst>
                  <a:ext uri="{0D108BD9-81ED-4DB2-BD59-A6C34878D82A}">
                    <a16:rowId xmlns:a16="http://schemas.microsoft.com/office/drawing/2014/main" val="2178462484"/>
                  </a:ext>
                </a:extLst>
              </a:tr>
              <a:tr h="622300">
                <a:tc>
                  <a:txBody>
                    <a:bodyPr/>
                    <a:lstStyle/>
                    <a:p>
                      <a:r>
                        <a:rPr lang="en-US" sz="2800" dirty="0">
                          <a:latin typeface="Courier New" panose="02070309020205020404" pitchFamily="49" charset="0"/>
                          <a:cs typeface="Courier New" panose="02070309020205020404" pitchFamily="49" charset="0"/>
                        </a:rPr>
                        <a:t>size</a:t>
                      </a:r>
                    </a:p>
                  </a:txBody>
                  <a:tcPr/>
                </a:tc>
                <a:tc>
                  <a:txBody>
                    <a:bodyPr/>
                    <a:lstStyle/>
                    <a:p>
                      <a:r>
                        <a:rPr lang="en-US" sz="2800" dirty="0" err="1"/>
                        <a:t>Kích</a:t>
                      </a:r>
                      <a:r>
                        <a:rPr lang="en-US" sz="2800" dirty="0"/>
                        <a:t> </a:t>
                      </a:r>
                      <a:r>
                        <a:rPr lang="en-US" sz="2800" dirty="0" err="1"/>
                        <a:t>thước</a:t>
                      </a:r>
                      <a:r>
                        <a:rPr lang="en-US" sz="2800" dirty="0"/>
                        <a:t> bytes </a:t>
                      </a:r>
                      <a:r>
                        <a:rPr lang="en-US" sz="2800" dirty="0" err="1"/>
                        <a:t>của</a:t>
                      </a:r>
                      <a:r>
                        <a:rPr lang="en-US" sz="2800" dirty="0"/>
                        <a:t> </a:t>
                      </a:r>
                      <a:r>
                        <a:rPr lang="en-US" sz="2800" dirty="0" err="1"/>
                        <a:t>tập</a:t>
                      </a:r>
                      <a:r>
                        <a:rPr lang="en-US" sz="2800" dirty="0"/>
                        <a:t> tin</a:t>
                      </a:r>
                    </a:p>
                  </a:txBody>
                  <a:tcPr/>
                </a:tc>
                <a:extLst>
                  <a:ext uri="{0D108BD9-81ED-4DB2-BD59-A6C34878D82A}">
                    <a16:rowId xmlns:a16="http://schemas.microsoft.com/office/drawing/2014/main" val="1436774443"/>
                  </a:ext>
                </a:extLst>
              </a:tr>
              <a:tr h="622300">
                <a:tc>
                  <a:txBody>
                    <a:bodyPr/>
                    <a:lstStyle/>
                    <a:p>
                      <a:r>
                        <a:rPr lang="en-US" sz="2800" dirty="0">
                          <a:latin typeface="Courier New" panose="02070309020205020404" pitchFamily="49" charset="0"/>
                          <a:cs typeface="Courier New" panose="02070309020205020404" pitchFamily="49" charset="0"/>
                        </a:rPr>
                        <a:t>error</a:t>
                      </a:r>
                    </a:p>
                  </a:txBody>
                  <a:tcPr/>
                </a:tc>
                <a:tc>
                  <a:txBody>
                    <a:bodyPr/>
                    <a:lstStyle/>
                    <a:p>
                      <a:r>
                        <a:rPr lang="en-US" sz="2800" dirty="0"/>
                        <a:t>Error code</a:t>
                      </a:r>
                    </a:p>
                  </a:txBody>
                  <a:tcPr/>
                </a:tc>
                <a:extLst>
                  <a:ext uri="{0D108BD9-81ED-4DB2-BD59-A6C34878D82A}">
                    <a16:rowId xmlns:a16="http://schemas.microsoft.com/office/drawing/2014/main" val="4159278232"/>
                  </a:ext>
                </a:extLst>
              </a:tr>
            </a:tbl>
          </a:graphicData>
        </a:graphic>
      </p:graphicFrame>
    </p:spTree>
    <p:extLst>
      <p:ext uri="{BB962C8B-B14F-4D97-AF65-F5344CB8AC3E}">
        <p14:creationId xmlns:p14="http://schemas.microsoft.com/office/powerpoint/2010/main" val="92062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PHP upload file</a:t>
            </a:r>
          </a:p>
        </p:txBody>
      </p:sp>
      <p:sp>
        <p:nvSpPr>
          <p:cNvPr id="2" name="Content Placeholder 1">
            <a:extLst>
              <a:ext uri="{FF2B5EF4-FFF2-40B4-BE49-F238E27FC236}">
                <a16:creationId xmlns:a16="http://schemas.microsoft.com/office/drawing/2014/main" id="{B7F0029A-6F25-D64E-986E-95BA0C5A3EA2}"/>
              </a:ext>
            </a:extLst>
          </p:cNvPr>
          <p:cNvSpPr>
            <a:spLocks noGrp="1"/>
          </p:cNvSpPr>
          <p:nvPr>
            <p:ph idx="1"/>
          </p:nvPr>
        </p:nvSpPr>
        <p:spPr>
          <a:xfrm>
            <a:off x="609600" y="1066800"/>
            <a:ext cx="10972800" cy="5562600"/>
          </a:xfrm>
        </p:spPr>
        <p:txBody>
          <a:bodyPr>
            <a:normAutofit lnSpcReduction="10000"/>
          </a:bodyPr>
          <a:lstStyle/>
          <a:p>
            <a:r>
              <a:rPr lang="en-US" dirty="0" err="1"/>
              <a:t>Tập</a:t>
            </a:r>
            <a:r>
              <a:rPr lang="en-US" dirty="0"/>
              <a:t> tin </a:t>
            </a:r>
            <a:r>
              <a:rPr lang="en-US" dirty="0" err="1"/>
              <a:t>nhận</a:t>
            </a:r>
            <a:r>
              <a:rPr lang="en-US" dirty="0"/>
              <a:t> </a:t>
            </a:r>
            <a:r>
              <a:rPr lang="en-US" dirty="0" err="1"/>
              <a:t>chỉ</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tạm</a:t>
            </a:r>
            <a:r>
              <a:rPr lang="en-US" dirty="0"/>
              <a:t> </a:t>
            </a:r>
            <a:r>
              <a:rPr lang="en-US" dirty="0" err="1"/>
              <a:t>thời</a:t>
            </a:r>
            <a:r>
              <a:rPr lang="en-US" dirty="0"/>
              <a:t> </a:t>
            </a:r>
            <a:r>
              <a:rPr lang="en-US" dirty="0" err="1"/>
              <a:t>trên</a:t>
            </a:r>
            <a:r>
              <a:rPr lang="en-US" dirty="0"/>
              <a:t> </a:t>
            </a:r>
            <a:r>
              <a:rPr lang="en-US" dirty="0" err="1"/>
              <a:t>máy</a:t>
            </a:r>
            <a:r>
              <a:rPr lang="en-US" dirty="0"/>
              <a:t> </a:t>
            </a:r>
            <a:r>
              <a:rPr lang="en-US" dirty="0" err="1"/>
              <a:t>chủ</a:t>
            </a:r>
            <a:r>
              <a:rPr lang="en-US" dirty="0"/>
              <a:t>. </a:t>
            </a:r>
            <a:r>
              <a:rPr lang="en-US" dirty="0" err="1"/>
              <a:t>Nếu</a:t>
            </a:r>
            <a:r>
              <a:rPr lang="en-US" dirty="0"/>
              <a:t> </a:t>
            </a:r>
            <a:r>
              <a:rPr lang="en-US" dirty="0" err="1"/>
              <a:t>không</a:t>
            </a:r>
            <a:r>
              <a:rPr lang="en-US" dirty="0"/>
              <a:t> </a:t>
            </a:r>
            <a:r>
              <a:rPr lang="en-US" dirty="0" err="1"/>
              <a:t>được</a:t>
            </a:r>
            <a:r>
              <a:rPr lang="en-US" dirty="0"/>
              <a:t> </a:t>
            </a:r>
            <a:r>
              <a:rPr lang="en-US" dirty="0" err="1"/>
              <a:t>lưu</a:t>
            </a:r>
            <a:r>
              <a:rPr lang="en-US" dirty="0"/>
              <a:t> </a:t>
            </a:r>
            <a:r>
              <a:rPr lang="en-US" dirty="0" err="1"/>
              <a:t>bởi</a:t>
            </a:r>
            <a:r>
              <a:rPr lang="en-US" dirty="0"/>
              <a:t> script, </a:t>
            </a:r>
            <a:r>
              <a:rPr lang="en-US" dirty="0" err="1"/>
              <a:t>tập</a:t>
            </a:r>
            <a:r>
              <a:rPr lang="en-US" dirty="0"/>
              <a:t> tin </a:t>
            </a:r>
            <a:r>
              <a:rPr lang="en-US" dirty="0" err="1"/>
              <a:t>này</a:t>
            </a:r>
            <a:r>
              <a:rPr lang="en-US" dirty="0"/>
              <a:t> </a:t>
            </a:r>
            <a:r>
              <a:rPr lang="en-US" dirty="0" err="1"/>
              <a:t>sẽ</a:t>
            </a:r>
            <a:r>
              <a:rPr lang="en-US" dirty="0"/>
              <a:t> </a:t>
            </a:r>
            <a:r>
              <a:rPr lang="en-US" dirty="0" err="1"/>
              <a:t>bị</a:t>
            </a:r>
            <a:r>
              <a:rPr lang="en-US" dirty="0"/>
              <a:t> </a:t>
            </a:r>
            <a:r>
              <a:rPr lang="en-US" dirty="0" err="1"/>
              <a:t>xoá</a:t>
            </a:r>
            <a:r>
              <a:rPr lang="en-US" dirty="0"/>
              <a:t>.</a:t>
            </a:r>
          </a:p>
          <a:p>
            <a:r>
              <a:rPr lang="en-US" dirty="0" err="1"/>
              <a:t>Ví</a:t>
            </a:r>
            <a:r>
              <a:rPr lang="en-US" dirty="0"/>
              <a:t> </a:t>
            </a:r>
            <a:r>
              <a:rPr lang="en-US" dirty="0" err="1"/>
              <a:t>dụ</a:t>
            </a:r>
            <a:endParaRPr lang="en-US" dirty="0"/>
          </a:p>
          <a:p>
            <a:pPr lvl="1"/>
            <a:r>
              <a:rPr lang="en-US" dirty="0" err="1"/>
              <a:t>Kiểm</a:t>
            </a:r>
            <a:r>
              <a:rPr lang="en-US" dirty="0"/>
              <a:t> </a:t>
            </a:r>
            <a:r>
              <a:rPr lang="en-US" dirty="0" err="1"/>
              <a:t>tra</a:t>
            </a:r>
            <a:r>
              <a:rPr lang="en-US" dirty="0"/>
              <a:t> </a:t>
            </a:r>
            <a:r>
              <a:rPr lang="en-US" dirty="0" err="1"/>
              <a:t>những</a:t>
            </a:r>
            <a:r>
              <a:rPr lang="en-US" dirty="0"/>
              <a:t> </a:t>
            </a:r>
            <a:r>
              <a:rPr lang="en-US" dirty="0" err="1"/>
              <a:t>mã</a:t>
            </a:r>
            <a:r>
              <a:rPr lang="en-US" dirty="0"/>
              <a:t> </a:t>
            </a:r>
            <a:r>
              <a:rPr lang="en-US" dirty="0" err="1"/>
              <a:t>lỗi</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tập</a:t>
            </a:r>
            <a:r>
              <a:rPr lang="en-US" dirty="0"/>
              <a:t> tin </a:t>
            </a:r>
            <a:r>
              <a:rPr lang="en-US" dirty="0" err="1"/>
              <a:t>đã</a:t>
            </a:r>
            <a:r>
              <a:rPr lang="en-US" dirty="0"/>
              <a:t> </a:t>
            </a:r>
            <a:r>
              <a:rPr lang="en-US" dirty="0" err="1"/>
              <a:t>nhận</a:t>
            </a:r>
            <a:r>
              <a:rPr lang="en-US" dirty="0"/>
              <a:t> </a:t>
            </a:r>
            <a:r>
              <a:rPr lang="en-US" dirty="0" err="1"/>
              <a:t>thành</a:t>
            </a:r>
            <a:r>
              <a:rPr lang="en-US" dirty="0"/>
              <a:t> </a:t>
            </a:r>
            <a:r>
              <a:rPr lang="en-US" dirty="0" err="1"/>
              <a:t>công</a:t>
            </a:r>
            <a:r>
              <a:rPr lang="en-US" dirty="0"/>
              <a:t> </a:t>
            </a:r>
            <a:r>
              <a:rPr lang="en-US" dirty="0" err="1"/>
              <a:t>và</a:t>
            </a:r>
            <a:r>
              <a:rPr lang="en-US" dirty="0"/>
              <a:t> </a:t>
            </a:r>
            <a:r>
              <a:rPr lang="en-US" dirty="0" err="1"/>
              <a:t>nếu</a:t>
            </a:r>
            <a:r>
              <a:rPr lang="en-US" dirty="0"/>
              <a:t> </a:t>
            </a:r>
            <a:r>
              <a:rPr lang="en-US" dirty="0" err="1"/>
              <a:t>có</a:t>
            </a:r>
            <a:r>
              <a:rPr lang="en-US" dirty="0"/>
              <a:t>, di </a:t>
            </a:r>
            <a:r>
              <a:rPr lang="en-US" dirty="0" err="1"/>
              <a:t>chuyển</a:t>
            </a:r>
            <a:r>
              <a:rPr lang="en-US" dirty="0"/>
              <a:t> </a:t>
            </a:r>
            <a:r>
              <a:rPr lang="en-US" dirty="0" err="1"/>
              <a:t>tập</a:t>
            </a:r>
            <a:r>
              <a:rPr lang="en-US" dirty="0"/>
              <a:t> tin </a:t>
            </a:r>
            <a:r>
              <a:rPr lang="en-US" dirty="0" err="1"/>
              <a:t>ra</a:t>
            </a:r>
            <a:r>
              <a:rPr lang="en-US" dirty="0"/>
              <a:t> </a:t>
            </a:r>
            <a:r>
              <a:rPr lang="en-US" dirty="0" err="1"/>
              <a:t>khỏi</a:t>
            </a:r>
            <a:r>
              <a:rPr lang="en-US" dirty="0"/>
              <a:t> </a:t>
            </a:r>
            <a:r>
              <a:rPr lang="en-US" dirty="0" err="1"/>
              <a:t>thư</a:t>
            </a:r>
            <a:r>
              <a:rPr lang="en-US" dirty="0"/>
              <a:t> </a:t>
            </a:r>
            <a:r>
              <a:rPr lang="en-US" dirty="0" err="1"/>
              <a:t>mục</a:t>
            </a:r>
            <a:r>
              <a:rPr lang="en-US" dirty="0"/>
              <a:t> </a:t>
            </a:r>
            <a:r>
              <a:rPr lang="en-US" dirty="0" err="1"/>
              <a:t>tạm</a:t>
            </a:r>
            <a:r>
              <a:rPr lang="en-US" dirty="0"/>
              <a:t> </a:t>
            </a:r>
            <a:r>
              <a:rPr lang="en-US" dirty="0" err="1"/>
              <a:t>thời</a:t>
            </a:r>
            <a:r>
              <a:rPr lang="en-US" dirty="0"/>
              <a:t> </a:t>
            </a:r>
            <a:r>
              <a:rPr lang="en-US" dirty="0" err="1"/>
              <a:t>để</a:t>
            </a:r>
            <a:r>
              <a:rPr lang="en-US" dirty="0"/>
              <a:t> </a:t>
            </a:r>
            <a:r>
              <a:rPr lang="en-US" dirty="0" err="1"/>
              <a:t>lưu</a:t>
            </a:r>
            <a:r>
              <a:rPr lang="en-US" dirty="0"/>
              <a:t>.</a:t>
            </a:r>
          </a:p>
          <a:p>
            <a:pPr lvl="1"/>
            <a:endParaRPr lang="en-US" dirty="0"/>
          </a:p>
          <a:p>
            <a:pPr lvl="1"/>
            <a:endParaRPr lang="en-US" dirty="0"/>
          </a:p>
          <a:p>
            <a:pPr lvl="1"/>
            <a:endParaRPr lang="en-US" dirty="0"/>
          </a:p>
          <a:p>
            <a:pPr marL="457200" lvl="1" indent="0">
              <a:buNone/>
            </a:pPr>
            <a:endParaRPr lang="en-US" dirty="0"/>
          </a:p>
          <a:p>
            <a:pPr lvl="1"/>
            <a:r>
              <a:rPr lang="en-US" dirty="0" err="1">
                <a:latin typeface="Courier New" panose="02070309020205020404" pitchFamily="49" charset="0"/>
                <a:cs typeface="Courier New" panose="02070309020205020404" pitchFamily="49" charset="0"/>
              </a:rPr>
              <a:t>Move_upload_file</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đối</a:t>
            </a:r>
            <a:r>
              <a:rPr lang="en-US" dirty="0"/>
              <a:t> </a:t>
            </a:r>
            <a:r>
              <a:rPr lang="en-US" dirty="0" err="1"/>
              <a:t>số</a:t>
            </a:r>
            <a:r>
              <a:rPr lang="en-US" dirty="0"/>
              <a:t> </a:t>
            </a:r>
            <a:r>
              <a:rPr lang="en-US" dirty="0" err="1"/>
              <a:t>đầu</a:t>
            </a:r>
            <a:r>
              <a:rPr lang="en-US" dirty="0"/>
              <a:t> </a:t>
            </a:r>
            <a:r>
              <a:rPr lang="en-US" dirty="0" err="1"/>
              <a:t>tiên</a:t>
            </a:r>
            <a:r>
              <a:rPr lang="en-US" dirty="0"/>
              <a:t> </a:t>
            </a:r>
            <a:r>
              <a:rPr lang="en-US" dirty="0" err="1"/>
              <a:t>chứa</a:t>
            </a:r>
            <a:r>
              <a:rPr lang="en-US" dirty="0"/>
              <a:t> </a:t>
            </a:r>
            <a:r>
              <a:rPr lang="en-US" dirty="0" err="1"/>
              <a:t>tập</a:t>
            </a:r>
            <a:r>
              <a:rPr lang="en-US" dirty="0"/>
              <a:t> tin </a:t>
            </a:r>
            <a:r>
              <a:rPr lang="en-US" dirty="0" err="1"/>
              <a:t>tải</a:t>
            </a:r>
            <a:r>
              <a:rPr lang="en-US" dirty="0"/>
              <a:t> </a:t>
            </a:r>
            <a:r>
              <a:rPr lang="en-US" dirty="0" err="1"/>
              <a:t>lên</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nếu</a:t>
            </a:r>
            <a:r>
              <a:rPr lang="en-US" dirty="0"/>
              <a:t> </a:t>
            </a:r>
            <a:r>
              <a:rPr lang="en-US" dirty="0" err="1"/>
              <a:t>có</a:t>
            </a:r>
            <a:r>
              <a:rPr lang="en-US" dirty="0"/>
              <a:t>, </a:t>
            </a:r>
            <a:r>
              <a:rPr lang="en-US" dirty="0" err="1"/>
              <a:t>sẽ</a:t>
            </a:r>
            <a:r>
              <a:rPr lang="en-US" dirty="0"/>
              <a:t> di </a:t>
            </a:r>
            <a:r>
              <a:rPr lang="en-US" dirty="0" err="1"/>
              <a:t>chuyển</a:t>
            </a:r>
            <a:r>
              <a:rPr lang="en-US" dirty="0"/>
              <a:t> </a:t>
            </a:r>
            <a:r>
              <a:rPr lang="en-US" dirty="0" err="1"/>
              <a:t>tập</a:t>
            </a:r>
            <a:r>
              <a:rPr lang="en-US" dirty="0"/>
              <a:t> tin </a:t>
            </a:r>
            <a:r>
              <a:rPr lang="en-US" dirty="0" err="1"/>
              <a:t>đó</a:t>
            </a:r>
            <a:r>
              <a:rPr lang="en-US" dirty="0"/>
              <a:t> </a:t>
            </a:r>
            <a:r>
              <a:rPr lang="en-US" dirty="0" err="1"/>
              <a:t>đến</a:t>
            </a:r>
            <a:r>
              <a:rPr lang="en-US" dirty="0"/>
              <a:t> </a:t>
            </a:r>
            <a:r>
              <a:rPr lang="en-US" dirty="0" err="1"/>
              <a:t>đường</a:t>
            </a:r>
            <a:r>
              <a:rPr lang="en-US" dirty="0"/>
              <a:t> </a:t>
            </a:r>
            <a:r>
              <a:rPr lang="en-US" dirty="0" err="1"/>
              <a:t>dẫn</a:t>
            </a:r>
            <a:r>
              <a:rPr lang="en-US" dirty="0"/>
              <a:t> </a:t>
            </a:r>
            <a:r>
              <a:rPr lang="en-US" dirty="0" err="1"/>
              <a:t>và</a:t>
            </a:r>
            <a:r>
              <a:rPr lang="en-US" dirty="0"/>
              <a:t> </a:t>
            </a:r>
            <a:r>
              <a:rPr lang="en-US" dirty="0" err="1"/>
              <a:t>đổi</a:t>
            </a:r>
            <a:r>
              <a:rPr lang="en-US" dirty="0"/>
              <a:t> </a:t>
            </a:r>
            <a:r>
              <a:rPr lang="en-US" dirty="0" err="1"/>
              <a:t>tên</a:t>
            </a:r>
            <a:r>
              <a:rPr lang="en-US" dirty="0"/>
              <a:t> </a:t>
            </a:r>
            <a:r>
              <a:rPr lang="en-US" dirty="0" err="1"/>
              <a:t>thành</a:t>
            </a:r>
            <a:r>
              <a:rPr lang="en-US" dirty="0"/>
              <a:t> </a:t>
            </a:r>
            <a:r>
              <a:rPr lang="en-US" dirty="0" err="1"/>
              <a:t>tập</a:t>
            </a:r>
            <a:r>
              <a:rPr lang="en-US" dirty="0"/>
              <a:t> tin </a:t>
            </a:r>
            <a:r>
              <a:rPr lang="en-US" dirty="0" err="1"/>
              <a:t>được</a:t>
            </a:r>
            <a:r>
              <a:rPr lang="en-US" dirty="0"/>
              <a:t> </a:t>
            </a:r>
            <a:r>
              <a:rPr lang="en-US" dirty="0" err="1"/>
              <a:t>chỉ</a:t>
            </a:r>
            <a:r>
              <a:rPr lang="en-US" dirty="0"/>
              <a:t> </a:t>
            </a:r>
            <a:r>
              <a:rPr lang="en-US" dirty="0" err="1"/>
              <a:t>định</a:t>
            </a:r>
            <a:r>
              <a:rPr lang="en-US" dirty="0"/>
              <a:t> </a:t>
            </a:r>
            <a:r>
              <a:rPr lang="en-US" dirty="0" err="1"/>
              <a:t>bởi</a:t>
            </a:r>
            <a:r>
              <a:rPr lang="en-US" dirty="0"/>
              <a:t> </a:t>
            </a:r>
            <a:r>
              <a:rPr lang="en-US" dirty="0" err="1"/>
              <a:t>đối</a:t>
            </a:r>
            <a:r>
              <a:rPr lang="en-US" dirty="0"/>
              <a:t> </a:t>
            </a:r>
            <a:r>
              <a:rPr lang="en-US" dirty="0" err="1"/>
              <a:t>số</a:t>
            </a:r>
            <a:r>
              <a:rPr lang="en-US" dirty="0"/>
              <a:t> </a:t>
            </a:r>
            <a:r>
              <a:rPr lang="en-US" dirty="0" err="1"/>
              <a:t>thứ</a:t>
            </a:r>
            <a:r>
              <a:rPr lang="en-US" dirty="0"/>
              <a:t> </a:t>
            </a:r>
            <a:r>
              <a:rPr lang="en-US" dirty="0" err="1"/>
              <a:t>hai</a:t>
            </a:r>
            <a:r>
              <a:rPr lang="en-US" dirty="0"/>
              <a:t>.</a:t>
            </a:r>
          </a:p>
          <a:p>
            <a:pPr lvl="1"/>
            <a:r>
              <a:rPr lang="en-US" dirty="0" err="1"/>
              <a:t>Thư</a:t>
            </a:r>
            <a:r>
              <a:rPr lang="en-US" dirty="0"/>
              <a:t> </a:t>
            </a:r>
            <a:r>
              <a:rPr lang="en-US" dirty="0" err="1"/>
              <a:t>mục</a:t>
            </a:r>
            <a:r>
              <a:rPr lang="en-US" dirty="0"/>
              <a:t> </a:t>
            </a:r>
            <a:r>
              <a:rPr lang="en-US" dirty="0" err="1"/>
              <a:t>chỉ</a:t>
            </a:r>
            <a:r>
              <a:rPr lang="en-US" dirty="0"/>
              <a:t> </a:t>
            </a:r>
            <a:r>
              <a:rPr lang="en-US" dirty="0" err="1"/>
              <a:t>định</a:t>
            </a:r>
            <a:r>
              <a:rPr lang="en-US" dirty="0"/>
              <a:t> </a:t>
            </a:r>
            <a:r>
              <a:rPr lang="en-US" dirty="0" err="1"/>
              <a:t>phải</a:t>
            </a:r>
            <a:r>
              <a:rPr lang="en-US" dirty="0"/>
              <a:t> </a:t>
            </a:r>
            <a:r>
              <a:rPr lang="en-US" dirty="0" err="1"/>
              <a:t>tồn</a:t>
            </a:r>
            <a:r>
              <a:rPr lang="en-US" dirty="0"/>
              <a:t> </a:t>
            </a:r>
            <a:r>
              <a:rPr lang="en-US" dirty="0" err="1"/>
              <a:t>tại</a:t>
            </a:r>
            <a:r>
              <a:rPr lang="en-US" dirty="0"/>
              <a:t> </a:t>
            </a:r>
            <a:r>
              <a:rPr lang="en-US" dirty="0" err="1"/>
              <a:t>và</a:t>
            </a:r>
            <a:r>
              <a:rPr lang="en-US" dirty="0"/>
              <a:t> </a:t>
            </a:r>
            <a:r>
              <a:rPr lang="en-US" dirty="0" err="1"/>
              <a:t>nếu</a:t>
            </a:r>
            <a:r>
              <a:rPr lang="en-US" dirty="0"/>
              <a:t> </a:t>
            </a:r>
            <a:r>
              <a:rPr lang="en-US" dirty="0" err="1"/>
              <a:t>hàm</a:t>
            </a:r>
            <a:r>
              <a:rPr lang="en-US" dirty="0"/>
              <a:t> </a:t>
            </a:r>
            <a:r>
              <a:rPr lang="en-US" dirty="0" err="1"/>
              <a:t>thành</a:t>
            </a:r>
            <a:r>
              <a:rPr lang="en-US" dirty="0"/>
              <a:t> </a:t>
            </a:r>
            <a:r>
              <a:rPr lang="en-US" dirty="0" err="1"/>
              <a:t>công</a:t>
            </a:r>
            <a:r>
              <a:rPr lang="en-US" dirty="0"/>
              <a:t> </a:t>
            </a:r>
            <a:r>
              <a:rPr lang="en-US" dirty="0" err="1"/>
              <a:t>trong</a:t>
            </a:r>
            <a:r>
              <a:rPr lang="en-US" dirty="0"/>
              <a:t> </a:t>
            </a:r>
            <a:r>
              <a:rPr lang="en-US" dirty="0" err="1"/>
              <a:t>việc</a:t>
            </a:r>
            <a:r>
              <a:rPr lang="en-US" dirty="0"/>
              <a:t> di </a:t>
            </a:r>
            <a:r>
              <a:rPr lang="en-US" dirty="0" err="1"/>
              <a:t>chuyển</a:t>
            </a:r>
            <a:r>
              <a:rPr lang="en-US" dirty="0"/>
              <a:t>, </a:t>
            </a:r>
            <a:r>
              <a:rPr lang="en-US" dirty="0" err="1"/>
              <a:t>sẽ</a:t>
            </a:r>
            <a:r>
              <a:rPr lang="en-US" dirty="0"/>
              <a:t> </a:t>
            </a:r>
            <a:r>
              <a:rPr lang="en-US" dirty="0" err="1"/>
              <a:t>trả</a:t>
            </a:r>
            <a:r>
              <a:rPr lang="en-US" dirty="0"/>
              <a:t> </a:t>
            </a:r>
            <a:r>
              <a:rPr lang="en-US" dirty="0" err="1"/>
              <a:t>về</a:t>
            </a:r>
            <a:r>
              <a:rPr lang="en-US" dirty="0"/>
              <a:t> true.</a:t>
            </a:r>
          </a:p>
          <a:p>
            <a:pPr lvl="1"/>
            <a:endParaRPr lang="en-US" dirty="0"/>
          </a:p>
          <a:p>
            <a:pPr marL="457200" lvl="1" indent="0">
              <a:buNone/>
            </a:pPr>
            <a:endParaRPr lang="en-US" dirty="0"/>
          </a:p>
        </p:txBody>
      </p:sp>
      <p:pic>
        <p:nvPicPr>
          <p:cNvPr id="6" name="Picture 5">
            <a:extLst>
              <a:ext uri="{FF2B5EF4-FFF2-40B4-BE49-F238E27FC236}">
                <a16:creationId xmlns:a16="http://schemas.microsoft.com/office/drawing/2014/main" id="{A1960AE1-2CC5-2E48-A2AD-91EDAA3D7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048000"/>
            <a:ext cx="5486400" cy="1594569"/>
          </a:xfrm>
          <a:prstGeom prst="rect">
            <a:avLst/>
          </a:prstGeom>
        </p:spPr>
      </p:pic>
    </p:spTree>
    <p:extLst>
      <p:ext uri="{BB962C8B-B14F-4D97-AF65-F5344CB8AC3E}">
        <p14:creationId xmlns:p14="http://schemas.microsoft.com/office/powerpoint/2010/main" val="2738845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252330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Phần</a:t>
            </a:r>
            <a:r>
              <a:rPr lang="en-US" dirty="0"/>
              <a:t> 2</a:t>
            </a:r>
          </a:p>
        </p:txBody>
      </p:sp>
    </p:spTree>
    <p:extLst>
      <p:ext uri="{BB962C8B-B14F-4D97-AF65-F5344CB8AC3E}">
        <p14:creationId xmlns:p14="http://schemas.microsoft.com/office/powerpoint/2010/main" val="819076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Gửi</a:t>
            </a:r>
            <a:r>
              <a:rPr lang="en-US" dirty="0"/>
              <a:t> email </a:t>
            </a:r>
            <a:r>
              <a:rPr lang="en-US" dirty="0" err="1"/>
              <a:t>sử</a:t>
            </a:r>
            <a:r>
              <a:rPr lang="en-US" dirty="0"/>
              <a:t> </a:t>
            </a:r>
            <a:r>
              <a:rPr lang="en-US" dirty="0" err="1"/>
              <a:t>dụng</a:t>
            </a:r>
            <a:r>
              <a:rPr lang="en-US" dirty="0"/>
              <a:t> mail()</a:t>
            </a:r>
          </a:p>
        </p:txBody>
      </p:sp>
      <p:sp>
        <p:nvSpPr>
          <p:cNvPr id="4" name="Content Placeholder 3"/>
          <p:cNvSpPr>
            <a:spLocks noGrp="1"/>
          </p:cNvSpPr>
          <p:nvPr>
            <p:ph idx="1"/>
          </p:nvPr>
        </p:nvSpPr>
        <p:spPr>
          <a:xfrm>
            <a:off x="609600" y="1066800"/>
            <a:ext cx="10972800" cy="5791200"/>
          </a:xfrm>
        </p:spPr>
        <p:txBody>
          <a:bodyPr>
            <a:normAutofit/>
          </a:bodyPr>
          <a:lstStyle/>
          <a:p>
            <a:r>
              <a:rPr lang="vi-VN" dirty="0"/>
              <a:t>PHP mail là hàm được xây dựng sẵn được sử dụng để gửi email từ mã PHP</a:t>
            </a:r>
          </a:p>
          <a:p>
            <a:r>
              <a:rPr lang="vi-VN" dirty="0"/>
              <a:t>Hàm mail chấp nhận các tham số sau</a:t>
            </a:r>
          </a:p>
          <a:p>
            <a:endParaRPr lang="vi-VN" dirty="0"/>
          </a:p>
          <a:p>
            <a:endParaRPr lang="vi-VN" dirty="0"/>
          </a:p>
          <a:p>
            <a:endParaRPr lang="vi-VN" dirty="0"/>
          </a:p>
          <a:p>
            <a:pPr marL="0" indent="0">
              <a:buNone/>
            </a:pPr>
            <a:endParaRPr lang="vi-VN" dirty="0"/>
          </a:p>
          <a:p>
            <a:pPr marL="0" indent="0">
              <a:buNone/>
            </a:pPr>
            <a:endParaRPr lang="vi-VN" dirty="0"/>
          </a:p>
          <a:p>
            <a:pPr lvl="1"/>
            <a:r>
              <a:rPr lang="vi-VN" dirty="0">
                <a:latin typeface="Courier New" panose="02070309020205020404" pitchFamily="49" charset="0"/>
                <a:cs typeface="Courier New" panose="02070309020205020404" pitchFamily="49" charset="0"/>
              </a:rPr>
              <a:t>$to_email_address</a:t>
            </a:r>
            <a:r>
              <a:rPr lang="vi-VN" dirty="0"/>
              <a:t>: địa chỉ email của người nhận thư.</a:t>
            </a:r>
          </a:p>
          <a:p>
            <a:pPr lvl="1"/>
            <a:r>
              <a:rPr lang="vi-VN" dirty="0">
                <a:latin typeface="Courier New" panose="02070309020205020404" pitchFamily="49" charset="0"/>
                <a:cs typeface="Courier New" panose="02070309020205020404" pitchFamily="49" charset="0"/>
              </a:rPr>
              <a:t>$subject</a:t>
            </a:r>
            <a:r>
              <a:rPr lang="vi-VN" dirty="0"/>
              <a:t>: chủ đề của email</a:t>
            </a:r>
          </a:p>
          <a:p>
            <a:pPr lvl="1"/>
            <a:r>
              <a:rPr lang="vi-VN" dirty="0">
                <a:latin typeface="Courier New" panose="02070309020205020404" pitchFamily="49" charset="0"/>
                <a:cs typeface="Courier New" panose="02070309020205020404" pitchFamily="49" charset="0"/>
              </a:rPr>
              <a:t>$message:</a:t>
            </a:r>
            <a:r>
              <a:rPr lang="vi-VN" dirty="0"/>
              <a:t> nội dung cần gửi</a:t>
            </a:r>
          </a:p>
          <a:p>
            <a:pPr lvl="1"/>
            <a:r>
              <a:rPr lang="vi-VN" dirty="0">
                <a:latin typeface="Courier New" panose="02070309020205020404" pitchFamily="49" charset="0"/>
                <a:cs typeface="Courier New" panose="02070309020205020404" pitchFamily="49" charset="0"/>
              </a:rPr>
              <a:t>[$headers]: </a:t>
            </a:r>
            <a:r>
              <a:rPr lang="vi-VN" dirty="0"/>
              <a:t>là tham số tuỳ chọn, có thể được sử dụng gồm CC, BCC</a:t>
            </a:r>
          </a:p>
          <a:p>
            <a:pPr marL="0" indent="0">
              <a:buNone/>
            </a:pPr>
            <a:endParaRPr lang="en-US" dirty="0"/>
          </a:p>
        </p:txBody>
      </p:sp>
      <p:pic>
        <p:nvPicPr>
          <p:cNvPr id="6" name="Picture 5">
            <a:extLst>
              <a:ext uri="{FF2B5EF4-FFF2-40B4-BE49-F238E27FC236}">
                <a16:creationId xmlns:a16="http://schemas.microsoft.com/office/drawing/2014/main" id="{A3BED311-ADB8-0E48-BB4A-CAB3AB0EF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529" y="2743200"/>
            <a:ext cx="9617471" cy="1981200"/>
          </a:xfrm>
          <a:prstGeom prst="rect">
            <a:avLst/>
          </a:prstGeom>
        </p:spPr>
      </p:pic>
    </p:spTree>
    <p:extLst>
      <p:ext uri="{BB962C8B-B14F-4D97-AF65-F5344CB8AC3E}">
        <p14:creationId xmlns:p14="http://schemas.microsoft.com/office/powerpoint/2010/main" val="150943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Gửi</a:t>
            </a:r>
            <a:r>
              <a:rPr lang="en-US" dirty="0"/>
              <a:t> email </a:t>
            </a:r>
            <a:r>
              <a:rPr lang="en-US" dirty="0" err="1"/>
              <a:t>sử</a:t>
            </a:r>
            <a:r>
              <a:rPr lang="en-US" dirty="0"/>
              <a:t> </a:t>
            </a:r>
            <a:r>
              <a:rPr lang="en-US" dirty="0" err="1"/>
              <a:t>dụng</a:t>
            </a:r>
            <a:r>
              <a:rPr lang="en-US" dirty="0"/>
              <a:t> mail()</a:t>
            </a:r>
          </a:p>
        </p:txBody>
      </p:sp>
      <p:sp>
        <p:nvSpPr>
          <p:cNvPr id="4" name="Content Placeholder 3"/>
          <p:cNvSpPr>
            <a:spLocks noGrp="1"/>
          </p:cNvSpPr>
          <p:nvPr>
            <p:ph idx="1"/>
          </p:nvPr>
        </p:nvSpPr>
        <p:spPr>
          <a:xfrm>
            <a:off x="609600" y="1066800"/>
            <a:ext cx="10972800" cy="5791200"/>
          </a:xfrm>
        </p:spPr>
        <p:txBody>
          <a:bodyPr>
            <a:normAutofit/>
          </a:bodyPr>
          <a:lstStyle/>
          <a:p>
            <a:r>
              <a:rPr lang="vi-VN" dirty="0"/>
              <a:t>Ví dụ</a:t>
            </a:r>
          </a:p>
          <a:p>
            <a:endParaRPr lang="en-US" dirty="0"/>
          </a:p>
        </p:txBody>
      </p:sp>
      <p:pic>
        <p:nvPicPr>
          <p:cNvPr id="5" name="Picture 4">
            <a:extLst>
              <a:ext uri="{FF2B5EF4-FFF2-40B4-BE49-F238E27FC236}">
                <a16:creationId xmlns:a16="http://schemas.microsoft.com/office/drawing/2014/main" id="{9C064C7B-AA63-464B-9B00-F860802F0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05000"/>
            <a:ext cx="10377510" cy="3733800"/>
          </a:xfrm>
          <a:prstGeom prst="rect">
            <a:avLst/>
          </a:prstGeom>
        </p:spPr>
      </p:pic>
    </p:spTree>
    <p:extLst>
      <p:ext uri="{BB962C8B-B14F-4D97-AF65-F5344CB8AC3E}">
        <p14:creationId xmlns:p14="http://schemas.microsoft.com/office/powerpoint/2010/main" val="211437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5" name="Content Placeholder 4"/>
          <p:cNvSpPr>
            <a:spLocks noGrp="1"/>
          </p:cNvSpPr>
          <p:nvPr>
            <p:ph idx="1"/>
          </p:nvPr>
        </p:nvSpPr>
        <p:spPr/>
        <p:txBody>
          <a:bodyPr>
            <a:normAutofit/>
          </a:bodyPr>
          <a:lstStyle/>
          <a:p>
            <a:r>
              <a:rPr lang="en-US" dirty="0"/>
              <a:t>File inclusion</a:t>
            </a:r>
          </a:p>
          <a:p>
            <a:r>
              <a:rPr lang="en-US" dirty="0" err="1"/>
              <a:t>Làm</a:t>
            </a:r>
            <a:r>
              <a:rPr lang="en-US" dirty="0"/>
              <a:t> </a:t>
            </a:r>
            <a:r>
              <a:rPr lang="en-US" dirty="0" err="1"/>
              <a:t>việc</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tập</a:t>
            </a:r>
            <a:r>
              <a:rPr lang="en-US" dirty="0"/>
              <a:t> tin (working with file system)</a:t>
            </a:r>
          </a:p>
          <a:p>
            <a:r>
              <a:rPr lang="en-US" dirty="0"/>
              <a:t>PHP send email</a:t>
            </a:r>
          </a:p>
          <a:p>
            <a:r>
              <a:rPr lang="en-US" dirty="0"/>
              <a:t>PHP upload files</a:t>
            </a:r>
          </a:p>
          <a:p>
            <a:r>
              <a:rPr lang="en-US" dirty="0"/>
              <a:t>Error &amp; Exception</a:t>
            </a:r>
          </a:p>
        </p:txBody>
      </p:sp>
    </p:spTree>
    <p:extLst>
      <p:ext uri="{BB962C8B-B14F-4D97-AF65-F5344CB8AC3E}">
        <p14:creationId xmlns:p14="http://schemas.microsoft.com/office/powerpoint/2010/main" val="3511640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Gửi</a:t>
            </a:r>
            <a:r>
              <a:rPr lang="en-US" dirty="0"/>
              <a:t> email </a:t>
            </a:r>
            <a:r>
              <a:rPr lang="en-US" dirty="0" err="1"/>
              <a:t>sử</a:t>
            </a:r>
            <a:r>
              <a:rPr lang="en-US" dirty="0"/>
              <a:t> </a:t>
            </a:r>
            <a:r>
              <a:rPr lang="en-US" dirty="0" err="1"/>
              <a:t>dụng</a:t>
            </a:r>
            <a:r>
              <a:rPr lang="en-US" dirty="0"/>
              <a:t> mail()</a:t>
            </a:r>
          </a:p>
        </p:txBody>
      </p:sp>
      <p:sp>
        <p:nvSpPr>
          <p:cNvPr id="4" name="Content Placeholder 3"/>
          <p:cNvSpPr>
            <a:spLocks noGrp="1"/>
          </p:cNvSpPr>
          <p:nvPr>
            <p:ph idx="1"/>
          </p:nvPr>
        </p:nvSpPr>
        <p:spPr>
          <a:xfrm>
            <a:off x="609600" y="1066800"/>
            <a:ext cx="10972800" cy="5791200"/>
          </a:xfrm>
        </p:spPr>
        <p:txBody>
          <a:bodyPr>
            <a:normAutofit/>
          </a:bodyPr>
          <a:lstStyle/>
          <a:p>
            <a:r>
              <a:rPr lang="vi-VN" dirty="0"/>
              <a:t>Sanitizing email user input</a:t>
            </a:r>
          </a:p>
          <a:p>
            <a:pPr lvl="1"/>
            <a:r>
              <a:rPr lang="vi-VN" dirty="0"/>
              <a:t>Khi tạo form liên hệ và để người dùng điền vào các chi tiết. Người dùng có thể vô tình hoặc cố ý chèn code vào header, dẫn đến việc gửi thư rác. Để bảo vệ hệ thống khỏi các tấn công như vậy, chúng ta có thể tạo một chức năng tuỳ chỉnh để cải thiện và xác thực các giá trị trước khi thư được gửi đi.</a:t>
            </a:r>
          </a:p>
          <a:p>
            <a:pPr lvl="1"/>
            <a:r>
              <a:rPr lang="vi-VN" dirty="0">
                <a:latin typeface="Courier New" panose="02070309020205020404" pitchFamily="49" charset="0"/>
                <a:cs typeface="Courier New" panose="02070309020205020404" pitchFamily="49" charset="0"/>
              </a:rPr>
              <a:t>Filter_var</a:t>
            </a:r>
            <a:r>
              <a:rPr lang="vi-VN" dirty="0"/>
              <a:t>: được sử dụng để làm sạch và xác thực dữ liệu đầu vào của người dùng.</a:t>
            </a:r>
            <a:endParaRPr lang="en-US" dirty="0"/>
          </a:p>
        </p:txBody>
      </p:sp>
    </p:spTree>
    <p:extLst>
      <p:ext uri="{BB962C8B-B14F-4D97-AF65-F5344CB8AC3E}">
        <p14:creationId xmlns:p14="http://schemas.microsoft.com/office/powerpoint/2010/main" val="1157789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Gửi</a:t>
            </a:r>
            <a:r>
              <a:rPr lang="en-US" dirty="0"/>
              <a:t> email </a:t>
            </a:r>
            <a:r>
              <a:rPr lang="en-US" dirty="0" err="1"/>
              <a:t>sử</a:t>
            </a:r>
            <a:r>
              <a:rPr lang="en-US" dirty="0"/>
              <a:t> </a:t>
            </a:r>
            <a:r>
              <a:rPr lang="en-US" dirty="0" err="1"/>
              <a:t>dụng</a:t>
            </a:r>
            <a:r>
              <a:rPr lang="en-US" dirty="0"/>
              <a:t> mail()</a:t>
            </a:r>
          </a:p>
        </p:txBody>
      </p:sp>
      <p:sp>
        <p:nvSpPr>
          <p:cNvPr id="4" name="Content Placeholder 3"/>
          <p:cNvSpPr>
            <a:spLocks noGrp="1"/>
          </p:cNvSpPr>
          <p:nvPr>
            <p:ph idx="1"/>
          </p:nvPr>
        </p:nvSpPr>
        <p:spPr>
          <a:xfrm>
            <a:off x="609600" y="1066800"/>
            <a:ext cx="10972800" cy="5791200"/>
          </a:xfrm>
        </p:spPr>
        <p:txBody>
          <a:bodyPr>
            <a:normAutofit/>
          </a:bodyPr>
          <a:lstStyle/>
          <a:p>
            <a:r>
              <a:rPr lang="vi-VN" dirty="0"/>
              <a:t>Sanitizing email user input</a:t>
            </a:r>
          </a:p>
          <a:p>
            <a:endParaRPr lang="vi-VN" dirty="0"/>
          </a:p>
          <a:p>
            <a:pPr marL="0" indent="0">
              <a:buNone/>
            </a:pPr>
            <a:endParaRPr lang="vi-VN" dirty="0"/>
          </a:p>
          <a:p>
            <a:r>
              <a:rPr lang="vi-VN" dirty="0">
                <a:latin typeface="Courier New" panose="02070309020205020404" pitchFamily="49" charset="0"/>
                <a:cs typeface="Courier New" panose="02070309020205020404" pitchFamily="49" charset="0"/>
              </a:rPr>
              <a:t>Filter_var</a:t>
            </a:r>
            <a:r>
              <a:rPr lang="vi-VN" dirty="0"/>
              <a:t>: hàm xác thực và làm sạch</a:t>
            </a:r>
          </a:p>
          <a:p>
            <a:r>
              <a:rPr lang="vi-VN" dirty="0">
                <a:latin typeface="Courier New" panose="02070309020205020404" pitchFamily="49" charset="0"/>
                <a:cs typeface="Courier New" panose="02070309020205020404" pitchFamily="49" charset="0"/>
              </a:rPr>
              <a:t>$field</a:t>
            </a:r>
            <a:r>
              <a:rPr lang="vi-VN" dirty="0"/>
              <a:t>: giá trị của field sẽ được lọc.</a:t>
            </a:r>
          </a:p>
          <a:p>
            <a:r>
              <a:rPr lang="vi-VN" dirty="0">
                <a:latin typeface="Courier New" panose="02070309020205020404" pitchFamily="49" charset="0"/>
                <a:cs typeface="Courier New" panose="02070309020205020404" pitchFamily="49" charset="0"/>
              </a:rPr>
              <a:t>SANITIZATION TYPE</a:t>
            </a:r>
            <a:r>
              <a:rPr lang="vi-VN" dirty="0"/>
              <a:t>: loại sanitization</a:t>
            </a:r>
          </a:p>
          <a:p>
            <a:pPr lvl="1"/>
            <a:r>
              <a:rPr lang="vi-VN" sz="2800" dirty="0">
                <a:latin typeface="Courier New" panose="02070309020205020404" pitchFamily="49" charset="0"/>
                <a:cs typeface="Courier New" panose="02070309020205020404" pitchFamily="49" charset="0"/>
              </a:rPr>
              <a:t>FILTER_VALIDATE_EMAIL</a:t>
            </a:r>
            <a:r>
              <a:rPr lang="vi-VN" dirty="0"/>
              <a:t>: trả về true cho địa chỉ email có giá trị.</a:t>
            </a:r>
          </a:p>
          <a:p>
            <a:pPr lvl="1"/>
            <a:r>
              <a:rPr lang="vi-VN" sz="2800" dirty="0">
                <a:latin typeface="Courier New" panose="02070309020205020404" pitchFamily="49" charset="0"/>
                <a:cs typeface="Courier New" panose="02070309020205020404" pitchFamily="49" charset="0"/>
              </a:rPr>
              <a:t>FILTER_SANITIZE_EMAIL</a:t>
            </a:r>
            <a:r>
              <a:rPr lang="vi-VN" dirty="0"/>
              <a:t>: di chuyển những ký tự bất hợp lệ từ địa chỉ email</a:t>
            </a:r>
          </a:p>
          <a:p>
            <a:pPr lvl="1"/>
            <a:r>
              <a:rPr lang="vi-VN" sz="2800" dirty="0">
                <a:latin typeface="Courier New" panose="02070309020205020404" pitchFamily="49" charset="0"/>
                <a:cs typeface="Courier New" panose="02070309020205020404" pitchFamily="49" charset="0"/>
              </a:rPr>
              <a:t>FILTER_SANITIZE_URL</a:t>
            </a:r>
            <a:r>
              <a:rPr lang="vi-VN" dirty="0"/>
              <a:t>: di chuyển những ký tự bất lệ từ url</a:t>
            </a:r>
          </a:p>
          <a:p>
            <a:pPr lvl="1"/>
            <a:r>
              <a:rPr lang="vi-VN" sz="2800" dirty="0">
                <a:latin typeface="Courier New" panose="02070309020205020404" pitchFamily="49" charset="0"/>
                <a:cs typeface="Courier New" panose="02070309020205020404" pitchFamily="49" charset="0"/>
              </a:rPr>
              <a:t>FILTER_SANITIZE_STRING</a:t>
            </a:r>
            <a:r>
              <a:rPr lang="vi-VN" dirty="0"/>
              <a:t>: xoá các tag từ giá trị chuỗi</a:t>
            </a:r>
          </a:p>
          <a:p>
            <a:endParaRPr lang="vi-VN" dirty="0"/>
          </a:p>
        </p:txBody>
      </p:sp>
      <p:pic>
        <p:nvPicPr>
          <p:cNvPr id="5" name="Picture 4">
            <a:extLst>
              <a:ext uri="{FF2B5EF4-FFF2-40B4-BE49-F238E27FC236}">
                <a16:creationId xmlns:a16="http://schemas.microsoft.com/office/drawing/2014/main" id="{B9EF75F7-5964-254D-9BA7-5409608C4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268" y="1600200"/>
            <a:ext cx="4862332" cy="1018897"/>
          </a:xfrm>
          <a:prstGeom prst="rect">
            <a:avLst/>
          </a:prstGeom>
        </p:spPr>
      </p:pic>
    </p:spTree>
    <p:extLst>
      <p:ext uri="{BB962C8B-B14F-4D97-AF65-F5344CB8AC3E}">
        <p14:creationId xmlns:p14="http://schemas.microsoft.com/office/powerpoint/2010/main" val="2483746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a:t>
            </a:r>
          </a:p>
        </p:txBody>
      </p:sp>
      <p:sp>
        <p:nvSpPr>
          <p:cNvPr id="4" name="Content Placeholder 3"/>
          <p:cNvSpPr>
            <a:spLocks noGrp="1"/>
          </p:cNvSpPr>
          <p:nvPr>
            <p:ph idx="1"/>
          </p:nvPr>
        </p:nvSpPr>
        <p:spPr>
          <a:xfrm>
            <a:off x="609600" y="1066800"/>
            <a:ext cx="10972800" cy="5791200"/>
          </a:xfrm>
        </p:spPr>
        <p:txBody>
          <a:bodyPr>
            <a:normAutofit/>
          </a:bodyPr>
          <a:lstStyle/>
          <a:p>
            <a:r>
              <a:rPr lang="vi-VN" dirty="0"/>
              <a:t>Error: là một lỗi trong mã mà nhà phát triển cần sửa. Khi một lỗi xảy ra trong php, mặc định là hiển thị thông báo lỗi trong trình duyệt.</a:t>
            </a:r>
          </a:p>
          <a:p>
            <a:r>
              <a:rPr lang="vi-VN" dirty="0"/>
              <a:t>Thông báo này bao gồm tên tập tin, số dòng và mô tả lỗi.</a:t>
            </a:r>
          </a:p>
          <a:p>
            <a:r>
              <a:rPr lang="vi-VN" dirty="0"/>
              <a:t>Compile và parse error (lỗi biên dịch và cú pháp) thường dễ phát hiện và sửa chữa, nhưng run-time error có thể khó tìm hơn vì một số tình huống nhất định và những lý do ngoài tầm kiểm soát</a:t>
            </a:r>
          </a:p>
        </p:txBody>
      </p:sp>
    </p:spTree>
    <p:extLst>
      <p:ext uri="{BB962C8B-B14F-4D97-AF65-F5344CB8AC3E}">
        <p14:creationId xmlns:p14="http://schemas.microsoft.com/office/powerpoint/2010/main" val="990095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a:t>
            </a:r>
          </a:p>
        </p:txBody>
      </p:sp>
      <p:sp>
        <p:nvSpPr>
          <p:cNvPr id="4" name="Content Placeholder 3"/>
          <p:cNvSpPr>
            <a:spLocks noGrp="1"/>
          </p:cNvSpPr>
          <p:nvPr>
            <p:ph idx="1"/>
          </p:nvPr>
        </p:nvSpPr>
        <p:spPr>
          <a:xfrm>
            <a:off x="609600" y="1066800"/>
            <a:ext cx="10972800" cy="5791200"/>
          </a:xfrm>
        </p:spPr>
        <p:txBody>
          <a:bodyPr>
            <a:normAutofit/>
          </a:bodyPr>
          <a:lstStyle/>
          <a:p>
            <a:r>
              <a:rPr lang="vi-VN" dirty="0"/>
              <a:t>PHP có 4 loại lỗi cơ bản</a:t>
            </a:r>
          </a:p>
          <a:p>
            <a:pPr lvl="1"/>
            <a:r>
              <a:rPr lang="vi-VN" dirty="0"/>
              <a:t>Parse error of syntax error</a:t>
            </a:r>
          </a:p>
          <a:p>
            <a:pPr lvl="1"/>
            <a:r>
              <a:rPr lang="vi-VN" dirty="0"/>
              <a:t>Fatal error</a:t>
            </a:r>
          </a:p>
          <a:p>
            <a:pPr lvl="1"/>
            <a:r>
              <a:rPr lang="vi-VN" dirty="0"/>
              <a:t>Warning error</a:t>
            </a:r>
          </a:p>
          <a:p>
            <a:pPr lvl="1"/>
            <a:r>
              <a:rPr lang="vi-VN" dirty="0"/>
              <a:t>Notice error</a:t>
            </a:r>
          </a:p>
          <a:p>
            <a:r>
              <a:rPr lang="vi-VN" dirty="0"/>
              <a:t>Các mức lỗi</a:t>
            </a:r>
          </a:p>
          <a:p>
            <a:pPr lvl="1"/>
            <a:endParaRPr lang="vi-VN" dirty="0"/>
          </a:p>
        </p:txBody>
      </p:sp>
      <p:graphicFrame>
        <p:nvGraphicFramePr>
          <p:cNvPr id="2" name="Table 1">
            <a:extLst>
              <a:ext uri="{FF2B5EF4-FFF2-40B4-BE49-F238E27FC236}">
                <a16:creationId xmlns:a16="http://schemas.microsoft.com/office/drawing/2014/main" id="{D3D228B3-CA38-3244-8ECA-FDAF2DBB19C3}"/>
              </a:ext>
            </a:extLst>
          </p:cNvPr>
          <p:cNvGraphicFramePr>
            <a:graphicFrameLocks noGrp="1"/>
          </p:cNvGraphicFramePr>
          <p:nvPr>
            <p:extLst>
              <p:ext uri="{D42A27DB-BD31-4B8C-83A1-F6EECF244321}">
                <p14:modId xmlns:p14="http://schemas.microsoft.com/office/powerpoint/2010/main" val="3817643059"/>
              </p:ext>
            </p:extLst>
          </p:nvPr>
        </p:nvGraphicFramePr>
        <p:xfrm>
          <a:off x="838200" y="3962400"/>
          <a:ext cx="10744200" cy="283632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587883782"/>
                    </a:ext>
                  </a:extLst>
                </a:gridCol>
                <a:gridCol w="8458200">
                  <a:extLst>
                    <a:ext uri="{9D8B030D-6E8A-4147-A177-3AD203B41FA5}">
                      <a16:colId xmlns:a16="http://schemas.microsoft.com/office/drawing/2014/main" val="3242153261"/>
                    </a:ext>
                  </a:extLst>
                </a:gridCol>
              </a:tblGrid>
              <a:tr h="473875">
                <a:tc>
                  <a:txBody>
                    <a:bodyPr/>
                    <a:lstStyle/>
                    <a:p>
                      <a:r>
                        <a:rPr lang="en-US" sz="2800" dirty="0" err="1"/>
                        <a:t>Tên</a:t>
                      </a:r>
                      <a:endParaRPr lang="en-US" sz="2800" dirty="0"/>
                    </a:p>
                  </a:txBody>
                  <a:tcPr/>
                </a:tc>
                <a:tc>
                  <a:txBody>
                    <a:bodyPr/>
                    <a:lstStyle/>
                    <a:p>
                      <a:r>
                        <a:rPr lang="en-US" sz="2800" dirty="0" err="1"/>
                        <a:t>Mô</a:t>
                      </a:r>
                      <a:r>
                        <a:rPr lang="en-US" sz="2800" dirty="0"/>
                        <a:t> </a:t>
                      </a:r>
                      <a:r>
                        <a:rPr lang="en-US" sz="2800" dirty="0" err="1"/>
                        <a:t>tả</a:t>
                      </a:r>
                      <a:endParaRPr lang="en-US" sz="2800" dirty="0"/>
                    </a:p>
                  </a:txBody>
                  <a:tcPr/>
                </a:tc>
                <a:extLst>
                  <a:ext uri="{0D108BD9-81ED-4DB2-BD59-A6C34878D82A}">
                    <a16:rowId xmlns:a16="http://schemas.microsoft.com/office/drawing/2014/main" val="2475620349"/>
                  </a:ext>
                </a:extLst>
              </a:tr>
              <a:tr h="864125">
                <a:tc>
                  <a:txBody>
                    <a:bodyPr/>
                    <a:lstStyle/>
                    <a:p>
                      <a:r>
                        <a:rPr lang="en-US" sz="2800" dirty="0">
                          <a:latin typeface="Courier New" panose="02070309020205020404" pitchFamily="49" charset="0"/>
                          <a:cs typeface="Courier New" panose="02070309020205020404" pitchFamily="49" charset="0"/>
                        </a:rPr>
                        <a:t>E_ERROR</a:t>
                      </a:r>
                    </a:p>
                  </a:txBody>
                  <a:tcPr/>
                </a:tc>
                <a:tc>
                  <a:txBody>
                    <a:bodyPr/>
                    <a:lstStyle/>
                    <a:p>
                      <a:r>
                        <a:rPr lang="en-US" sz="2800" dirty="0"/>
                        <a:t>Fatal run-time error (</a:t>
                      </a:r>
                      <a:r>
                        <a:rPr lang="en-US" sz="2800" dirty="0" err="1"/>
                        <a:t>nghiêm</a:t>
                      </a:r>
                      <a:r>
                        <a:rPr lang="en-US" sz="2800" dirty="0"/>
                        <a:t> </a:t>
                      </a:r>
                      <a:r>
                        <a:rPr lang="en-US" sz="2800" dirty="0" err="1"/>
                        <a:t>trọng</a:t>
                      </a:r>
                      <a:r>
                        <a:rPr lang="en-US" sz="2800" dirty="0"/>
                        <a:t>). </a:t>
                      </a:r>
                      <a:r>
                        <a:rPr lang="en-US" sz="2800" dirty="0" err="1"/>
                        <a:t>Việc</a:t>
                      </a:r>
                      <a:r>
                        <a:rPr lang="en-US" sz="2800" dirty="0"/>
                        <a:t> </a:t>
                      </a:r>
                      <a:r>
                        <a:rPr lang="en-US" sz="2800" dirty="0" err="1"/>
                        <a:t>thực</a:t>
                      </a:r>
                      <a:r>
                        <a:rPr lang="en-US" sz="2800" dirty="0"/>
                        <a:t> </a:t>
                      </a:r>
                      <a:r>
                        <a:rPr lang="en-US" sz="2800" dirty="0" err="1"/>
                        <a:t>thi</a:t>
                      </a:r>
                      <a:r>
                        <a:rPr lang="en-US" sz="2800" dirty="0"/>
                        <a:t> </a:t>
                      </a:r>
                      <a:r>
                        <a:rPr lang="en-US" sz="2800" dirty="0" err="1"/>
                        <a:t>sẽ</a:t>
                      </a:r>
                      <a:r>
                        <a:rPr lang="en-US" sz="2800" dirty="0"/>
                        <a:t> </a:t>
                      </a:r>
                      <a:r>
                        <a:rPr lang="en-US" sz="2800" dirty="0" err="1"/>
                        <a:t>bị</a:t>
                      </a:r>
                      <a:r>
                        <a:rPr lang="en-US" sz="2800" dirty="0"/>
                        <a:t> </a:t>
                      </a:r>
                      <a:r>
                        <a:rPr lang="en-US" sz="2800" dirty="0" err="1"/>
                        <a:t>tạm</a:t>
                      </a:r>
                      <a:r>
                        <a:rPr lang="en-US" sz="2800" dirty="0"/>
                        <a:t> </a:t>
                      </a:r>
                      <a:r>
                        <a:rPr lang="en-US" sz="2800" dirty="0" err="1"/>
                        <a:t>dừng</a:t>
                      </a:r>
                      <a:endParaRPr lang="en-US" sz="2800" dirty="0"/>
                    </a:p>
                  </a:txBody>
                  <a:tcPr/>
                </a:tc>
                <a:extLst>
                  <a:ext uri="{0D108BD9-81ED-4DB2-BD59-A6C34878D82A}">
                    <a16:rowId xmlns:a16="http://schemas.microsoft.com/office/drawing/2014/main" val="2092657716"/>
                  </a:ext>
                </a:extLst>
              </a:tr>
              <a:tr h="473875">
                <a:tc>
                  <a:txBody>
                    <a:bodyPr/>
                    <a:lstStyle/>
                    <a:p>
                      <a:r>
                        <a:rPr lang="en-US" sz="2800" dirty="0">
                          <a:latin typeface="Courier New" panose="02070309020205020404" pitchFamily="49" charset="0"/>
                          <a:cs typeface="Courier New" panose="02070309020205020404" pitchFamily="49" charset="0"/>
                        </a:rPr>
                        <a:t>E_WARNING</a:t>
                      </a:r>
                    </a:p>
                  </a:txBody>
                  <a:tcPr/>
                </a:tc>
                <a:tc>
                  <a:txBody>
                    <a:bodyPr/>
                    <a:lstStyle/>
                    <a:p>
                      <a:r>
                        <a:rPr lang="en-US" sz="2800" dirty="0"/>
                        <a:t>Non-fatal run-time error (</a:t>
                      </a:r>
                      <a:r>
                        <a:rPr lang="en-US" sz="2800" dirty="0" err="1"/>
                        <a:t>không</a:t>
                      </a:r>
                      <a:r>
                        <a:rPr lang="en-US" sz="2800" dirty="0"/>
                        <a:t> </a:t>
                      </a:r>
                      <a:r>
                        <a:rPr lang="en-US" sz="2800" dirty="0" err="1"/>
                        <a:t>nghiêm</a:t>
                      </a:r>
                      <a:r>
                        <a:rPr lang="en-US" sz="2800" dirty="0"/>
                        <a:t> </a:t>
                      </a:r>
                      <a:r>
                        <a:rPr lang="en-US" sz="2800" dirty="0" err="1"/>
                        <a:t>trọng</a:t>
                      </a:r>
                      <a:r>
                        <a:rPr lang="en-US" sz="2800" dirty="0"/>
                        <a:t>)</a:t>
                      </a:r>
                    </a:p>
                  </a:txBody>
                  <a:tcPr/>
                </a:tc>
                <a:extLst>
                  <a:ext uri="{0D108BD9-81ED-4DB2-BD59-A6C34878D82A}">
                    <a16:rowId xmlns:a16="http://schemas.microsoft.com/office/drawing/2014/main" val="2710763315"/>
                  </a:ext>
                </a:extLst>
              </a:tr>
              <a:tr h="855124">
                <a:tc>
                  <a:txBody>
                    <a:bodyPr/>
                    <a:lstStyle/>
                    <a:p>
                      <a:r>
                        <a:rPr lang="en-US" sz="2800" dirty="0">
                          <a:latin typeface="Courier New" panose="02070309020205020404" pitchFamily="49" charset="0"/>
                          <a:cs typeface="Courier New" panose="02070309020205020404" pitchFamily="49" charset="0"/>
                        </a:rPr>
                        <a:t>E_NOTICE</a:t>
                      </a:r>
                    </a:p>
                  </a:txBody>
                  <a:tcPr/>
                </a:tc>
                <a:tc>
                  <a:txBody>
                    <a:bodyPr/>
                    <a:lstStyle/>
                    <a:p>
                      <a:r>
                        <a:rPr lang="en-US" sz="2800" dirty="0"/>
                        <a:t>Run-time notice (</a:t>
                      </a:r>
                      <a:r>
                        <a:rPr lang="en-US" sz="2800" dirty="0" err="1"/>
                        <a:t>thông</a:t>
                      </a:r>
                      <a:r>
                        <a:rPr lang="en-US" sz="2800" dirty="0"/>
                        <a:t> </a:t>
                      </a:r>
                      <a:r>
                        <a:rPr lang="en-US" sz="2800" dirty="0" err="1"/>
                        <a:t>báo</a:t>
                      </a:r>
                      <a:r>
                        <a:rPr lang="en-US" sz="2800" dirty="0"/>
                        <a:t> </a:t>
                      </a:r>
                      <a:r>
                        <a:rPr lang="en-US" sz="2800" dirty="0" err="1"/>
                        <a:t>lỗi</a:t>
                      </a:r>
                      <a:r>
                        <a:rPr lang="en-US" sz="2800" dirty="0"/>
                        <a:t> run-time) </a:t>
                      </a:r>
                      <a:r>
                        <a:rPr lang="en-US" sz="2800" dirty="0" err="1"/>
                        <a:t>có</a:t>
                      </a:r>
                      <a:r>
                        <a:rPr lang="en-US" sz="2800" dirty="0"/>
                        <a:t> </a:t>
                      </a:r>
                      <a:r>
                        <a:rPr lang="en-US" sz="2800" dirty="0" err="1"/>
                        <a:t>thể</a:t>
                      </a:r>
                      <a:r>
                        <a:rPr lang="en-US" sz="2800" dirty="0"/>
                        <a:t> </a:t>
                      </a:r>
                      <a:r>
                        <a:rPr lang="en-US" sz="2800" dirty="0" err="1"/>
                        <a:t>xảy</a:t>
                      </a:r>
                      <a:r>
                        <a:rPr lang="en-US" sz="2800" dirty="0"/>
                        <a:t> </a:t>
                      </a:r>
                      <a:r>
                        <a:rPr lang="en-US" sz="2800" dirty="0" err="1"/>
                        <a:t>ra.</a:t>
                      </a:r>
                      <a:endParaRPr lang="en-US" sz="2800" dirty="0"/>
                    </a:p>
                  </a:txBody>
                  <a:tcPr/>
                </a:tc>
                <a:extLst>
                  <a:ext uri="{0D108BD9-81ED-4DB2-BD59-A6C34878D82A}">
                    <a16:rowId xmlns:a16="http://schemas.microsoft.com/office/drawing/2014/main" val="1416893347"/>
                  </a:ext>
                </a:extLst>
              </a:tr>
            </a:tbl>
          </a:graphicData>
        </a:graphic>
      </p:graphicFrame>
    </p:spTree>
    <p:extLst>
      <p:ext uri="{BB962C8B-B14F-4D97-AF65-F5344CB8AC3E}">
        <p14:creationId xmlns:p14="http://schemas.microsoft.com/office/powerpoint/2010/main" val="2263961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a:t>
            </a:r>
          </a:p>
        </p:txBody>
      </p:sp>
      <p:sp>
        <p:nvSpPr>
          <p:cNvPr id="4" name="Content Placeholder 3"/>
          <p:cNvSpPr>
            <a:spLocks noGrp="1"/>
          </p:cNvSpPr>
          <p:nvPr>
            <p:ph idx="1"/>
          </p:nvPr>
        </p:nvSpPr>
        <p:spPr>
          <a:xfrm>
            <a:off x="609600" y="1066800"/>
            <a:ext cx="10972800" cy="5791200"/>
          </a:xfrm>
        </p:spPr>
        <p:txBody>
          <a:bodyPr>
            <a:normAutofit/>
          </a:bodyPr>
          <a:lstStyle/>
          <a:p>
            <a:r>
              <a:rPr lang="vi-VN" dirty="0"/>
              <a:t>Các mức lỗi</a:t>
            </a:r>
          </a:p>
          <a:p>
            <a:pPr lvl="1"/>
            <a:endParaRPr lang="vi-VN" dirty="0"/>
          </a:p>
        </p:txBody>
      </p:sp>
      <p:graphicFrame>
        <p:nvGraphicFramePr>
          <p:cNvPr id="5" name="Table 4">
            <a:extLst>
              <a:ext uri="{FF2B5EF4-FFF2-40B4-BE49-F238E27FC236}">
                <a16:creationId xmlns:a16="http://schemas.microsoft.com/office/drawing/2014/main" id="{273F4CB2-805E-8A44-AE08-1A83C73710C6}"/>
              </a:ext>
            </a:extLst>
          </p:cNvPr>
          <p:cNvGraphicFramePr>
            <a:graphicFrameLocks noGrp="1"/>
          </p:cNvGraphicFramePr>
          <p:nvPr>
            <p:extLst>
              <p:ext uri="{D42A27DB-BD31-4B8C-83A1-F6EECF244321}">
                <p14:modId xmlns:p14="http://schemas.microsoft.com/office/powerpoint/2010/main" val="2680643665"/>
              </p:ext>
            </p:extLst>
          </p:nvPr>
        </p:nvGraphicFramePr>
        <p:xfrm>
          <a:off x="807720" y="1752600"/>
          <a:ext cx="10744200" cy="4984553"/>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587883782"/>
                    </a:ext>
                  </a:extLst>
                </a:gridCol>
                <a:gridCol w="6903720">
                  <a:extLst>
                    <a:ext uri="{9D8B030D-6E8A-4147-A177-3AD203B41FA5}">
                      <a16:colId xmlns:a16="http://schemas.microsoft.com/office/drawing/2014/main" val="3242153261"/>
                    </a:ext>
                  </a:extLst>
                </a:gridCol>
              </a:tblGrid>
              <a:tr h="462382">
                <a:tc>
                  <a:txBody>
                    <a:bodyPr/>
                    <a:lstStyle/>
                    <a:p>
                      <a:r>
                        <a:rPr lang="en-US" sz="2800" dirty="0" err="1"/>
                        <a:t>Tên</a:t>
                      </a:r>
                      <a:endParaRPr lang="en-US" sz="2800" dirty="0"/>
                    </a:p>
                  </a:txBody>
                  <a:tcPr/>
                </a:tc>
                <a:tc>
                  <a:txBody>
                    <a:bodyPr/>
                    <a:lstStyle/>
                    <a:p>
                      <a:r>
                        <a:rPr lang="en-US" sz="2800" dirty="0" err="1"/>
                        <a:t>Mô</a:t>
                      </a:r>
                      <a:r>
                        <a:rPr lang="en-US" sz="2800" dirty="0"/>
                        <a:t> </a:t>
                      </a:r>
                      <a:r>
                        <a:rPr lang="en-US" sz="2800" dirty="0" err="1"/>
                        <a:t>tả</a:t>
                      </a:r>
                      <a:endParaRPr lang="en-US" sz="2800" dirty="0"/>
                    </a:p>
                  </a:txBody>
                  <a:tcPr/>
                </a:tc>
                <a:extLst>
                  <a:ext uri="{0D108BD9-81ED-4DB2-BD59-A6C34878D82A}">
                    <a16:rowId xmlns:a16="http://schemas.microsoft.com/office/drawing/2014/main" val="2475620349"/>
                  </a:ext>
                </a:extLst>
              </a:tr>
              <a:tr h="462382">
                <a:tc>
                  <a:txBody>
                    <a:bodyPr/>
                    <a:lstStyle/>
                    <a:p>
                      <a:r>
                        <a:rPr lang="en-US" sz="2800" dirty="0">
                          <a:latin typeface="Courier New" panose="02070309020205020404" pitchFamily="49" charset="0"/>
                          <a:cs typeface="Courier New" panose="02070309020205020404" pitchFamily="49" charset="0"/>
                        </a:rPr>
                        <a:t>E_USER_ERROR</a:t>
                      </a:r>
                    </a:p>
                  </a:txBody>
                  <a:tcPr/>
                </a:tc>
                <a:tc>
                  <a:txBody>
                    <a:bodyPr/>
                    <a:lstStyle/>
                    <a:p>
                      <a:r>
                        <a:rPr lang="en-US" sz="2800" dirty="0" err="1"/>
                        <a:t>Lỗi</a:t>
                      </a:r>
                      <a:r>
                        <a:rPr lang="en-US" sz="2800" dirty="0"/>
                        <a:t> </a:t>
                      </a:r>
                      <a:r>
                        <a:rPr lang="en-US" sz="2800" dirty="0" err="1"/>
                        <a:t>nghiêm</a:t>
                      </a:r>
                      <a:r>
                        <a:rPr lang="en-US" sz="2800" dirty="0"/>
                        <a:t> </a:t>
                      </a:r>
                      <a:r>
                        <a:rPr lang="en-US" sz="2800" dirty="0" err="1"/>
                        <a:t>trọng</a:t>
                      </a:r>
                      <a:r>
                        <a:rPr lang="en-US" sz="2800" dirty="0"/>
                        <a:t> do </a:t>
                      </a:r>
                      <a:r>
                        <a:rPr lang="en-US" sz="2800" dirty="0" err="1"/>
                        <a:t>người</a:t>
                      </a:r>
                      <a:r>
                        <a:rPr lang="en-US" sz="2800" dirty="0"/>
                        <a:t> </a:t>
                      </a:r>
                      <a:r>
                        <a:rPr lang="en-US" sz="2800" dirty="0" err="1"/>
                        <a:t>dùng</a:t>
                      </a:r>
                      <a:r>
                        <a:rPr lang="en-US" sz="2800" dirty="0"/>
                        <a:t> </a:t>
                      </a:r>
                      <a:r>
                        <a:rPr lang="en-US" sz="2800" dirty="0" err="1"/>
                        <a:t>tạo</a:t>
                      </a:r>
                      <a:endParaRPr lang="en-US" sz="2800" dirty="0"/>
                    </a:p>
                  </a:txBody>
                  <a:tcPr/>
                </a:tc>
                <a:extLst>
                  <a:ext uri="{0D108BD9-81ED-4DB2-BD59-A6C34878D82A}">
                    <a16:rowId xmlns:a16="http://schemas.microsoft.com/office/drawing/2014/main" val="2092657716"/>
                  </a:ext>
                </a:extLst>
              </a:tr>
              <a:tr h="462382">
                <a:tc>
                  <a:txBody>
                    <a:bodyPr/>
                    <a:lstStyle/>
                    <a:p>
                      <a:r>
                        <a:rPr lang="en-US" sz="2800" dirty="0">
                          <a:latin typeface="Courier New" panose="02070309020205020404" pitchFamily="49" charset="0"/>
                          <a:cs typeface="Courier New" panose="02070309020205020404" pitchFamily="49" charset="0"/>
                        </a:rPr>
                        <a:t>E_USER_WARNING</a:t>
                      </a:r>
                    </a:p>
                  </a:txBody>
                  <a:tcPr/>
                </a:tc>
                <a:tc>
                  <a:txBody>
                    <a:bodyPr/>
                    <a:lstStyle/>
                    <a:p>
                      <a:r>
                        <a:rPr lang="en-US" sz="2800" dirty="0" err="1"/>
                        <a:t>Cảnh</a:t>
                      </a:r>
                      <a:r>
                        <a:rPr lang="en-US" sz="2800" dirty="0"/>
                        <a:t> </a:t>
                      </a:r>
                      <a:r>
                        <a:rPr lang="en-US" sz="2800" dirty="0" err="1"/>
                        <a:t>báo</a:t>
                      </a:r>
                      <a:r>
                        <a:rPr lang="en-US" sz="2800" dirty="0"/>
                        <a:t> </a:t>
                      </a:r>
                      <a:r>
                        <a:rPr lang="en-US" sz="2800" dirty="0" err="1"/>
                        <a:t>lỗi</a:t>
                      </a:r>
                      <a:r>
                        <a:rPr lang="en-US" sz="2800" dirty="0"/>
                        <a:t> do </a:t>
                      </a:r>
                      <a:r>
                        <a:rPr lang="en-US" sz="2800" dirty="0" err="1"/>
                        <a:t>người</a:t>
                      </a:r>
                      <a:r>
                        <a:rPr lang="en-US" sz="2800" dirty="0"/>
                        <a:t> </a:t>
                      </a:r>
                      <a:r>
                        <a:rPr lang="en-US" sz="2800" dirty="0" err="1"/>
                        <a:t>dùng</a:t>
                      </a:r>
                      <a:r>
                        <a:rPr lang="en-US" sz="2800" dirty="0"/>
                        <a:t> </a:t>
                      </a:r>
                      <a:r>
                        <a:rPr lang="en-US" sz="2800" dirty="0" err="1"/>
                        <a:t>tạo</a:t>
                      </a:r>
                      <a:endParaRPr lang="en-US" sz="2800" dirty="0"/>
                    </a:p>
                  </a:txBody>
                  <a:tcPr/>
                </a:tc>
                <a:extLst>
                  <a:ext uri="{0D108BD9-81ED-4DB2-BD59-A6C34878D82A}">
                    <a16:rowId xmlns:a16="http://schemas.microsoft.com/office/drawing/2014/main" val="2710763315"/>
                  </a:ext>
                </a:extLst>
              </a:tr>
              <a:tr h="516780">
                <a:tc>
                  <a:txBody>
                    <a:bodyPr/>
                    <a:lstStyle/>
                    <a:p>
                      <a:r>
                        <a:rPr lang="en-US" sz="2800" dirty="0">
                          <a:latin typeface="Courier New" panose="02070309020205020404" pitchFamily="49" charset="0"/>
                          <a:cs typeface="Courier New" panose="02070309020205020404" pitchFamily="49" charset="0"/>
                        </a:rPr>
                        <a:t>E_USER_NOTICE</a:t>
                      </a:r>
                    </a:p>
                  </a:txBody>
                  <a:tcPr/>
                </a:tc>
                <a:tc>
                  <a:txBody>
                    <a:bodyPr/>
                    <a:lstStyle/>
                    <a:p>
                      <a:r>
                        <a:rPr lang="en-US" sz="2800" dirty="0" err="1"/>
                        <a:t>Thông</a:t>
                      </a:r>
                      <a:r>
                        <a:rPr lang="en-US" sz="2800" dirty="0"/>
                        <a:t> </a:t>
                      </a:r>
                      <a:r>
                        <a:rPr lang="en-US" sz="2800" dirty="0" err="1"/>
                        <a:t>báo</a:t>
                      </a:r>
                      <a:r>
                        <a:rPr lang="en-US" sz="2800" dirty="0"/>
                        <a:t> </a:t>
                      </a:r>
                      <a:r>
                        <a:rPr lang="en-US" sz="2800" dirty="0" err="1"/>
                        <a:t>lỗi</a:t>
                      </a:r>
                      <a:r>
                        <a:rPr lang="en-US" sz="2800" dirty="0"/>
                        <a:t> do </a:t>
                      </a:r>
                      <a:r>
                        <a:rPr lang="en-US" sz="2800" dirty="0" err="1"/>
                        <a:t>người</a:t>
                      </a:r>
                      <a:r>
                        <a:rPr lang="en-US" sz="2800" dirty="0"/>
                        <a:t> </a:t>
                      </a:r>
                      <a:r>
                        <a:rPr lang="en-US" sz="2800" dirty="0" err="1"/>
                        <a:t>dùng</a:t>
                      </a:r>
                      <a:r>
                        <a:rPr lang="en-US" sz="2800" dirty="0"/>
                        <a:t> </a:t>
                      </a:r>
                      <a:r>
                        <a:rPr lang="en-US" sz="2800" dirty="0" err="1"/>
                        <a:t>tạo</a:t>
                      </a:r>
                      <a:r>
                        <a:rPr lang="en-US" sz="2800" dirty="0"/>
                        <a:t>.</a:t>
                      </a:r>
                    </a:p>
                  </a:txBody>
                  <a:tcPr/>
                </a:tc>
                <a:extLst>
                  <a:ext uri="{0D108BD9-81ED-4DB2-BD59-A6C34878D82A}">
                    <a16:rowId xmlns:a16="http://schemas.microsoft.com/office/drawing/2014/main" val="1416893347"/>
                  </a:ext>
                </a:extLst>
              </a:tr>
              <a:tr h="518160">
                <a:tc>
                  <a:txBody>
                    <a:bodyPr/>
                    <a:lstStyle/>
                    <a:p>
                      <a:r>
                        <a:rPr lang="en-US" sz="2800" dirty="0">
                          <a:latin typeface="Courier New" panose="02070309020205020404" pitchFamily="49" charset="0"/>
                          <a:cs typeface="Courier New" panose="02070309020205020404" pitchFamily="49" charset="0"/>
                        </a:rPr>
                        <a:t>E_COMPILE_ERROR</a:t>
                      </a:r>
                    </a:p>
                  </a:txBody>
                  <a:tcPr/>
                </a:tc>
                <a:tc>
                  <a:txBody>
                    <a:bodyPr/>
                    <a:lstStyle/>
                    <a:p>
                      <a:r>
                        <a:rPr lang="en-US" sz="2800" dirty="0" err="1"/>
                        <a:t>Lỗi</a:t>
                      </a:r>
                      <a:r>
                        <a:rPr lang="en-US" sz="2800" dirty="0"/>
                        <a:t> compile-time </a:t>
                      </a:r>
                      <a:r>
                        <a:rPr lang="en-US" sz="2800" dirty="0" err="1"/>
                        <a:t>nghiêm</a:t>
                      </a:r>
                      <a:r>
                        <a:rPr lang="en-US" sz="2800" dirty="0"/>
                        <a:t> </a:t>
                      </a:r>
                      <a:r>
                        <a:rPr lang="en-US" sz="2800" dirty="0" err="1"/>
                        <a:t>trọng</a:t>
                      </a:r>
                      <a:endParaRPr lang="en-US" sz="2800" dirty="0"/>
                    </a:p>
                  </a:txBody>
                  <a:tcPr/>
                </a:tc>
                <a:extLst>
                  <a:ext uri="{0D108BD9-81ED-4DB2-BD59-A6C34878D82A}">
                    <a16:rowId xmlns:a16="http://schemas.microsoft.com/office/drawing/2014/main" val="4025278672"/>
                  </a:ext>
                </a:extLst>
              </a:tr>
              <a:tr h="685800">
                <a:tc>
                  <a:txBody>
                    <a:bodyPr/>
                    <a:lstStyle/>
                    <a:p>
                      <a:r>
                        <a:rPr lang="en-US" sz="2800" dirty="0">
                          <a:latin typeface="Courier New" panose="02070309020205020404" pitchFamily="49" charset="0"/>
                          <a:cs typeface="Courier New" panose="02070309020205020404" pitchFamily="49" charset="0"/>
                        </a:rPr>
                        <a:t>E_PARSE</a:t>
                      </a:r>
                    </a:p>
                  </a:txBody>
                  <a:tcPr/>
                </a:tc>
                <a:tc>
                  <a:txBody>
                    <a:bodyPr/>
                    <a:lstStyle/>
                    <a:p>
                      <a:r>
                        <a:rPr lang="en-US" sz="2800" dirty="0" err="1"/>
                        <a:t>Lỗi</a:t>
                      </a:r>
                      <a:r>
                        <a:rPr lang="en-US" sz="2800" dirty="0"/>
                        <a:t> </a:t>
                      </a:r>
                      <a:r>
                        <a:rPr lang="en-US" sz="2800" dirty="0" err="1"/>
                        <a:t>thời</a:t>
                      </a:r>
                      <a:r>
                        <a:rPr lang="en-US" sz="2800" dirty="0"/>
                        <a:t> </a:t>
                      </a:r>
                      <a:r>
                        <a:rPr lang="en-US" sz="2800" dirty="0" err="1"/>
                        <a:t>gian</a:t>
                      </a:r>
                      <a:r>
                        <a:rPr lang="en-US" sz="2800" dirty="0"/>
                        <a:t> </a:t>
                      </a:r>
                      <a:r>
                        <a:rPr lang="en-US" sz="2800" dirty="0" err="1"/>
                        <a:t>biên</a:t>
                      </a:r>
                      <a:r>
                        <a:rPr lang="en-US" sz="2800" dirty="0"/>
                        <a:t> </a:t>
                      </a:r>
                      <a:r>
                        <a:rPr lang="en-US" sz="2800" dirty="0" err="1"/>
                        <a:t>dịch</a:t>
                      </a:r>
                      <a:r>
                        <a:rPr lang="en-US" sz="2800" dirty="0"/>
                        <a:t> </a:t>
                      </a:r>
                      <a:r>
                        <a:rPr lang="en-US" sz="2800" dirty="0" err="1"/>
                        <a:t>cú</a:t>
                      </a:r>
                      <a:r>
                        <a:rPr lang="en-US" sz="2800" dirty="0"/>
                        <a:t> </a:t>
                      </a:r>
                      <a:r>
                        <a:rPr lang="en-US" sz="2800" dirty="0" err="1"/>
                        <a:t>pháp</a:t>
                      </a:r>
                      <a:endParaRPr lang="en-US" sz="2800" dirty="0"/>
                    </a:p>
                  </a:txBody>
                  <a:tcPr/>
                </a:tc>
                <a:extLst>
                  <a:ext uri="{0D108BD9-81ED-4DB2-BD59-A6C34878D82A}">
                    <a16:rowId xmlns:a16="http://schemas.microsoft.com/office/drawing/2014/main" val="4047395128"/>
                  </a:ext>
                </a:extLst>
              </a:tr>
              <a:tr h="533400">
                <a:tc>
                  <a:txBody>
                    <a:bodyPr/>
                    <a:lstStyle/>
                    <a:p>
                      <a:r>
                        <a:rPr lang="en-US" sz="2800" dirty="0">
                          <a:latin typeface="Courier New" panose="02070309020205020404" pitchFamily="49" charset="0"/>
                          <a:cs typeface="Courier New" panose="02070309020205020404" pitchFamily="49" charset="0"/>
                        </a:rPr>
                        <a:t>E_STRICT</a:t>
                      </a:r>
                    </a:p>
                  </a:txBody>
                  <a:tcPr/>
                </a:tc>
                <a:tc>
                  <a:txBody>
                    <a:bodyPr/>
                    <a:lstStyle/>
                    <a:p>
                      <a:r>
                        <a:rPr lang="en-US" sz="2800" dirty="0" err="1"/>
                        <a:t>Đề</a:t>
                      </a:r>
                      <a:r>
                        <a:rPr lang="en-US" sz="2800" dirty="0"/>
                        <a:t> </a:t>
                      </a:r>
                      <a:r>
                        <a:rPr lang="en-US" sz="2800" dirty="0" err="1"/>
                        <a:t>xuất</a:t>
                      </a:r>
                      <a:r>
                        <a:rPr lang="en-US" sz="2800" dirty="0"/>
                        <a:t> </a:t>
                      </a:r>
                      <a:r>
                        <a:rPr lang="en-US" sz="2800" dirty="0" err="1"/>
                        <a:t>thay</a:t>
                      </a:r>
                      <a:r>
                        <a:rPr lang="en-US" sz="2800" dirty="0"/>
                        <a:t> </a:t>
                      </a:r>
                      <a:r>
                        <a:rPr lang="en-US" sz="2800" dirty="0" err="1"/>
                        <a:t>đổi</a:t>
                      </a:r>
                      <a:r>
                        <a:rPr lang="en-US" sz="2800" dirty="0"/>
                        <a:t> </a:t>
                      </a:r>
                      <a:r>
                        <a:rPr lang="en-US" sz="2800" dirty="0" err="1"/>
                        <a:t>để</a:t>
                      </a:r>
                      <a:r>
                        <a:rPr lang="en-US" sz="2800" dirty="0"/>
                        <a:t> </a:t>
                      </a:r>
                      <a:r>
                        <a:rPr lang="en-US" sz="2800" dirty="0" err="1"/>
                        <a:t>đảm</a:t>
                      </a:r>
                      <a:r>
                        <a:rPr lang="en-US" sz="2800" dirty="0"/>
                        <a:t> </a:t>
                      </a:r>
                      <a:r>
                        <a:rPr lang="en-US" sz="2800" dirty="0" err="1"/>
                        <a:t>bảo</a:t>
                      </a:r>
                      <a:r>
                        <a:rPr lang="en-US" sz="2800" dirty="0"/>
                        <a:t> </a:t>
                      </a:r>
                      <a:r>
                        <a:rPr lang="en-US" sz="2800" dirty="0" err="1"/>
                        <a:t>khả</a:t>
                      </a:r>
                      <a:r>
                        <a:rPr lang="en-US" sz="2800" dirty="0"/>
                        <a:t> </a:t>
                      </a:r>
                      <a:r>
                        <a:rPr lang="en-US" sz="2800" dirty="0" err="1"/>
                        <a:t>năng</a:t>
                      </a:r>
                      <a:r>
                        <a:rPr lang="en-US" sz="2800" dirty="0"/>
                        <a:t> </a:t>
                      </a:r>
                      <a:r>
                        <a:rPr lang="en-US" sz="2800" dirty="0" err="1"/>
                        <a:t>tương</a:t>
                      </a:r>
                      <a:r>
                        <a:rPr lang="en-US" sz="2800" dirty="0"/>
                        <a:t> </a:t>
                      </a:r>
                      <a:r>
                        <a:rPr lang="en-US" sz="2800" dirty="0" err="1"/>
                        <a:t>tích</a:t>
                      </a:r>
                      <a:r>
                        <a:rPr lang="en-US" sz="2800" dirty="0"/>
                        <a:t> </a:t>
                      </a:r>
                      <a:r>
                        <a:rPr lang="en-US" sz="2800" dirty="0" err="1"/>
                        <a:t>với</a:t>
                      </a:r>
                      <a:r>
                        <a:rPr lang="en-US" sz="2800" dirty="0"/>
                        <a:t> </a:t>
                      </a:r>
                      <a:r>
                        <a:rPr lang="en-US" sz="2800" dirty="0" err="1"/>
                        <a:t>trước</a:t>
                      </a:r>
                      <a:r>
                        <a:rPr lang="en-US" sz="2800" dirty="0"/>
                        <a:t> </a:t>
                      </a:r>
                      <a:r>
                        <a:rPr lang="en-US" sz="2800" dirty="0" err="1"/>
                        <a:t>đó</a:t>
                      </a:r>
                      <a:endParaRPr lang="en-US" sz="2800" dirty="0"/>
                    </a:p>
                  </a:txBody>
                  <a:tcPr/>
                </a:tc>
                <a:extLst>
                  <a:ext uri="{0D108BD9-81ED-4DB2-BD59-A6C34878D82A}">
                    <a16:rowId xmlns:a16="http://schemas.microsoft.com/office/drawing/2014/main" val="503450218"/>
                  </a:ext>
                </a:extLst>
              </a:tr>
              <a:tr h="763073">
                <a:tc>
                  <a:txBody>
                    <a:bodyPr/>
                    <a:lstStyle/>
                    <a:p>
                      <a:r>
                        <a:rPr lang="en-US" sz="2800" dirty="0">
                          <a:latin typeface="Courier New" panose="02070309020205020404" pitchFamily="49" charset="0"/>
                          <a:cs typeface="Courier New" panose="02070309020205020404" pitchFamily="49" charset="0"/>
                        </a:rPr>
                        <a:t>E_ALL</a:t>
                      </a:r>
                    </a:p>
                  </a:txBody>
                  <a:tcPr/>
                </a:tc>
                <a:tc>
                  <a:txBody>
                    <a:bodyPr/>
                    <a:lstStyle/>
                    <a:p>
                      <a:r>
                        <a:rPr lang="en-US" sz="2800" dirty="0" err="1"/>
                        <a:t>Tất</a:t>
                      </a:r>
                      <a:r>
                        <a:rPr lang="en-US" sz="2800" dirty="0"/>
                        <a:t> </a:t>
                      </a:r>
                      <a:r>
                        <a:rPr lang="en-US" sz="2800" dirty="0" err="1"/>
                        <a:t>cả</a:t>
                      </a:r>
                      <a:r>
                        <a:rPr lang="en-US" sz="2800" dirty="0"/>
                        <a:t> </a:t>
                      </a:r>
                      <a:r>
                        <a:rPr lang="en-US" sz="2800" dirty="0" err="1"/>
                        <a:t>lỗi</a:t>
                      </a:r>
                      <a:r>
                        <a:rPr lang="en-US" sz="2800" dirty="0"/>
                        <a:t>, </a:t>
                      </a:r>
                      <a:r>
                        <a:rPr lang="en-US" sz="2800" dirty="0" err="1"/>
                        <a:t>ngoại</a:t>
                      </a:r>
                      <a:r>
                        <a:rPr lang="en-US" sz="2800" dirty="0"/>
                        <a:t> </a:t>
                      </a:r>
                      <a:r>
                        <a:rPr lang="en-US" sz="2800" dirty="0" err="1"/>
                        <a:t>trừ</a:t>
                      </a:r>
                      <a:r>
                        <a:rPr lang="en-US" sz="2800" dirty="0"/>
                        <a:t> E_STRICT </a:t>
                      </a:r>
                      <a:r>
                        <a:rPr lang="en-US" sz="2800" dirty="0" err="1"/>
                        <a:t>trước</a:t>
                      </a:r>
                      <a:r>
                        <a:rPr lang="en-US" sz="2800" dirty="0"/>
                        <a:t> PHP 5.4</a:t>
                      </a:r>
                    </a:p>
                  </a:txBody>
                  <a:tcPr/>
                </a:tc>
                <a:extLst>
                  <a:ext uri="{0D108BD9-81ED-4DB2-BD59-A6C34878D82A}">
                    <a16:rowId xmlns:a16="http://schemas.microsoft.com/office/drawing/2014/main" val="3529012888"/>
                  </a:ext>
                </a:extLst>
              </a:tr>
            </a:tbl>
          </a:graphicData>
        </a:graphic>
      </p:graphicFrame>
    </p:spTree>
    <p:extLst>
      <p:ext uri="{BB962C8B-B14F-4D97-AF65-F5344CB8AC3E}">
        <p14:creationId xmlns:p14="http://schemas.microsoft.com/office/powerpoint/2010/main" val="4169006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a:t>
            </a:r>
          </a:p>
        </p:txBody>
      </p:sp>
      <p:sp>
        <p:nvSpPr>
          <p:cNvPr id="4" name="Content Placeholder 3"/>
          <p:cNvSpPr>
            <a:spLocks noGrp="1"/>
          </p:cNvSpPr>
          <p:nvPr>
            <p:ph idx="1"/>
          </p:nvPr>
        </p:nvSpPr>
        <p:spPr>
          <a:xfrm>
            <a:off x="609600" y="1066800"/>
            <a:ext cx="10972800" cy="5791200"/>
          </a:xfrm>
        </p:spPr>
        <p:txBody>
          <a:bodyPr>
            <a:normAutofit/>
          </a:bodyPr>
          <a:lstStyle/>
          <a:p>
            <a:r>
              <a:rPr lang="vi-VN" dirty="0"/>
              <a:t>Các mức lỗi</a:t>
            </a:r>
          </a:p>
          <a:p>
            <a:pPr marL="0" indent="0">
              <a:buNone/>
            </a:pPr>
            <a:endParaRPr lang="vi-VN" dirty="0"/>
          </a:p>
          <a:p>
            <a:pPr lvl="1"/>
            <a:endParaRPr lang="vi-VN" dirty="0"/>
          </a:p>
        </p:txBody>
      </p:sp>
      <p:pic>
        <p:nvPicPr>
          <p:cNvPr id="6" name="Picture 5">
            <a:extLst>
              <a:ext uri="{FF2B5EF4-FFF2-40B4-BE49-F238E27FC236}">
                <a16:creationId xmlns:a16="http://schemas.microsoft.com/office/drawing/2014/main" id="{A0305FE5-F859-474E-AAC5-5CD37C573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52600"/>
            <a:ext cx="7849630" cy="3200400"/>
          </a:xfrm>
          <a:prstGeom prst="rect">
            <a:avLst/>
          </a:prstGeom>
        </p:spPr>
      </p:pic>
    </p:spTree>
    <p:extLst>
      <p:ext uri="{BB962C8B-B14F-4D97-AF65-F5344CB8AC3E}">
        <p14:creationId xmlns:p14="http://schemas.microsoft.com/office/powerpoint/2010/main" val="1782170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Exception handling</a:t>
            </a:r>
          </a:p>
        </p:txBody>
      </p:sp>
      <p:sp>
        <p:nvSpPr>
          <p:cNvPr id="4" name="Content Placeholder 3"/>
          <p:cNvSpPr>
            <a:spLocks noGrp="1"/>
          </p:cNvSpPr>
          <p:nvPr>
            <p:ph idx="1"/>
          </p:nvPr>
        </p:nvSpPr>
        <p:spPr>
          <a:xfrm>
            <a:off x="609600" y="1066800"/>
            <a:ext cx="10972800" cy="5791200"/>
          </a:xfrm>
        </p:spPr>
        <p:txBody>
          <a:bodyPr>
            <a:normAutofit/>
          </a:bodyPr>
          <a:lstStyle/>
          <a:p>
            <a:r>
              <a:rPr lang="vi-VN" dirty="0"/>
              <a:t>PHP5 đã giới thiệu các ngoại lệ, một cơ chế tích hợp để xử lý các lỗi chương trình trong ngữ cảnh mà chúng xảy ra.  Không giống như các lỗi thường được chỉnh sửa bởi nhà phát triển, các ngoại lệ được xử lý bởi script.</a:t>
            </a:r>
          </a:p>
          <a:p>
            <a:r>
              <a:rPr lang="vi-VN" dirty="0">
                <a:latin typeface="Courier New" panose="02070309020205020404" pitchFamily="49" charset="0"/>
                <a:cs typeface="Courier New" panose="02070309020205020404" pitchFamily="49" charset="0"/>
              </a:rPr>
              <a:t>Die()</a:t>
            </a:r>
            <a:r>
              <a:rPr lang="vi-VN" dirty="0"/>
              <a:t> và </a:t>
            </a:r>
            <a:r>
              <a:rPr lang="vi-VN" dirty="0">
                <a:latin typeface="Courier New" panose="02070309020205020404" pitchFamily="49" charset="0"/>
                <a:cs typeface="Courier New" panose="02070309020205020404" pitchFamily="49" charset="0"/>
              </a:rPr>
              <a:t>exit()</a:t>
            </a:r>
          </a:p>
          <a:p>
            <a:pPr lvl="1"/>
            <a:r>
              <a:rPr lang="vi-VN" dirty="0"/>
              <a:t>Hai hàm này tương đương nhau</a:t>
            </a:r>
          </a:p>
          <a:p>
            <a:pPr lvl="1"/>
            <a:r>
              <a:rPr lang="vi-VN" dirty="0"/>
              <a:t>Gọi hàm này để dừng chương trình ngay lập tức</a:t>
            </a:r>
          </a:p>
          <a:p>
            <a:pPr lvl="1"/>
            <a:endParaRPr lang="vi-VN" dirty="0"/>
          </a:p>
        </p:txBody>
      </p:sp>
      <p:pic>
        <p:nvPicPr>
          <p:cNvPr id="10" name="Picture 9">
            <a:extLst>
              <a:ext uri="{FF2B5EF4-FFF2-40B4-BE49-F238E27FC236}">
                <a16:creationId xmlns:a16="http://schemas.microsoft.com/office/drawing/2014/main" id="{B5800199-81A3-C44F-AAD1-A143497D3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343400"/>
            <a:ext cx="3801484" cy="2514600"/>
          </a:xfrm>
          <a:prstGeom prst="rect">
            <a:avLst/>
          </a:prstGeom>
        </p:spPr>
      </p:pic>
    </p:spTree>
    <p:extLst>
      <p:ext uri="{BB962C8B-B14F-4D97-AF65-F5344CB8AC3E}">
        <p14:creationId xmlns:p14="http://schemas.microsoft.com/office/powerpoint/2010/main" val="1576113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Exception handling</a:t>
            </a:r>
          </a:p>
        </p:txBody>
      </p:sp>
      <p:sp>
        <p:nvSpPr>
          <p:cNvPr id="4" name="Content Placeholder 3"/>
          <p:cNvSpPr>
            <a:spLocks noGrp="1"/>
          </p:cNvSpPr>
          <p:nvPr>
            <p:ph idx="1"/>
          </p:nvPr>
        </p:nvSpPr>
        <p:spPr>
          <a:xfrm>
            <a:off x="609600" y="1066800"/>
            <a:ext cx="10972800" cy="5791200"/>
          </a:xfrm>
        </p:spPr>
        <p:txBody>
          <a:bodyPr>
            <a:normAutofit/>
          </a:bodyPr>
          <a:lstStyle/>
          <a:p>
            <a:r>
              <a:rPr lang="vi-VN" dirty="0"/>
              <a:t>Ví dụ</a:t>
            </a:r>
          </a:p>
        </p:txBody>
      </p:sp>
      <p:pic>
        <p:nvPicPr>
          <p:cNvPr id="5" name="Picture 4">
            <a:extLst>
              <a:ext uri="{FF2B5EF4-FFF2-40B4-BE49-F238E27FC236}">
                <a16:creationId xmlns:a16="http://schemas.microsoft.com/office/drawing/2014/main" id="{62AE6272-C2A0-2740-BC69-3F9E1FF06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752600"/>
            <a:ext cx="8070850" cy="4724400"/>
          </a:xfrm>
          <a:prstGeom prst="rect">
            <a:avLst/>
          </a:prstGeom>
        </p:spPr>
      </p:pic>
    </p:spTree>
    <p:extLst>
      <p:ext uri="{BB962C8B-B14F-4D97-AF65-F5344CB8AC3E}">
        <p14:creationId xmlns:p14="http://schemas.microsoft.com/office/powerpoint/2010/main" val="2081935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Exception handling</a:t>
            </a:r>
          </a:p>
        </p:txBody>
      </p:sp>
      <p:sp>
        <p:nvSpPr>
          <p:cNvPr id="4" name="Content Placeholder 3"/>
          <p:cNvSpPr>
            <a:spLocks noGrp="1"/>
          </p:cNvSpPr>
          <p:nvPr>
            <p:ph idx="1"/>
          </p:nvPr>
        </p:nvSpPr>
        <p:spPr>
          <a:xfrm>
            <a:off x="609600" y="1066800"/>
            <a:ext cx="10972800" cy="5791200"/>
          </a:xfrm>
        </p:spPr>
        <p:txBody>
          <a:bodyPr>
            <a:normAutofit/>
          </a:bodyPr>
          <a:lstStyle/>
          <a:p>
            <a:r>
              <a:rPr lang="vi-VN" dirty="0">
                <a:latin typeface="Courier New" panose="02070309020205020404" pitchFamily="49" charset="0"/>
                <a:cs typeface="Courier New" panose="02070309020205020404" pitchFamily="49" charset="0"/>
              </a:rPr>
              <a:t>Try…catch</a:t>
            </a:r>
          </a:p>
          <a:p>
            <a:pPr lvl="1"/>
            <a:r>
              <a:rPr lang="vi-VN" dirty="0"/>
              <a:t>Khối try chứa mã có thể gây ra exception (ngoại lệ)</a:t>
            </a:r>
          </a:p>
          <a:p>
            <a:pPr lvl="1"/>
            <a:r>
              <a:rPr lang="vi-VN" dirty="0"/>
              <a:t>Nếu khối try thực thi thành công, chương trình sẽ tiếp tục chạy sau câu lệnh try-catch.</a:t>
            </a:r>
          </a:p>
          <a:p>
            <a:pPr lvl="1"/>
            <a:r>
              <a:rPr lang="vi-VN" dirty="0"/>
              <a:t>Try: hàm sử dụng ngoại lệ. Nếu ngoại lệ không kích hoạt, mã sẽ tiếp tục như bình thường. Tuy nhiên, nếu ngoại lệ kích hoạt, một ngoại lện sẽ bị “thrown”</a:t>
            </a:r>
          </a:p>
          <a:p>
            <a:pPr lvl="1"/>
            <a:r>
              <a:rPr lang="vi-VN" dirty="0"/>
              <a:t>Thrown: Đây là cách kích hoạt exception. Mỗi lần thrown phải có ít nhất 1 catch</a:t>
            </a:r>
          </a:p>
          <a:p>
            <a:pPr lvl="1"/>
            <a:r>
              <a:rPr lang="vi-VN" dirty="0"/>
              <a:t>Catch: khối catch truy xuất exception và tạo một đối tượng chứa thông tin exception.</a:t>
            </a:r>
          </a:p>
          <a:p>
            <a:pPr marL="0" indent="0">
              <a:buNone/>
            </a:pPr>
            <a:endParaRPr lang="vi-VN" dirty="0"/>
          </a:p>
          <a:p>
            <a:pPr lvl="1"/>
            <a:endParaRPr lang="vi-VN" dirty="0"/>
          </a:p>
        </p:txBody>
      </p:sp>
    </p:spTree>
    <p:extLst>
      <p:ext uri="{BB962C8B-B14F-4D97-AF65-F5344CB8AC3E}">
        <p14:creationId xmlns:p14="http://schemas.microsoft.com/office/powerpoint/2010/main" val="3462275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Exception handling</a:t>
            </a:r>
          </a:p>
        </p:txBody>
      </p:sp>
      <p:sp>
        <p:nvSpPr>
          <p:cNvPr id="4" name="Content Placeholder 3"/>
          <p:cNvSpPr>
            <a:spLocks noGrp="1"/>
          </p:cNvSpPr>
          <p:nvPr>
            <p:ph idx="1"/>
          </p:nvPr>
        </p:nvSpPr>
        <p:spPr>
          <a:xfrm>
            <a:off x="609600" y="1066800"/>
            <a:ext cx="10972800" cy="5791200"/>
          </a:xfrm>
        </p:spPr>
        <p:txBody>
          <a:bodyPr>
            <a:normAutofit/>
          </a:bodyPr>
          <a:lstStyle/>
          <a:p>
            <a:pPr marL="0" indent="0">
              <a:buNone/>
            </a:pPr>
            <a:endParaRPr lang="vi-VN" dirty="0"/>
          </a:p>
          <a:p>
            <a:pPr marL="0" indent="0">
              <a:buNone/>
            </a:pPr>
            <a:endParaRPr lang="vi-VN" dirty="0"/>
          </a:p>
          <a:p>
            <a:pPr lvl="1"/>
            <a:endParaRPr lang="vi-VN" dirty="0"/>
          </a:p>
        </p:txBody>
      </p:sp>
      <p:pic>
        <p:nvPicPr>
          <p:cNvPr id="6" name="Picture 5">
            <a:extLst>
              <a:ext uri="{FF2B5EF4-FFF2-40B4-BE49-F238E27FC236}">
                <a16:creationId xmlns:a16="http://schemas.microsoft.com/office/drawing/2014/main" id="{B290E4A4-803B-5547-9A4D-8399A2933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66800"/>
            <a:ext cx="4899371" cy="5668962"/>
          </a:xfrm>
          <a:prstGeom prst="rect">
            <a:avLst/>
          </a:prstGeom>
        </p:spPr>
      </p:pic>
    </p:spTree>
    <p:extLst>
      <p:ext uri="{BB962C8B-B14F-4D97-AF65-F5344CB8AC3E}">
        <p14:creationId xmlns:p14="http://schemas.microsoft.com/office/powerpoint/2010/main" val="140939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Phần</a:t>
            </a:r>
            <a:r>
              <a:rPr lang="en-US" dirty="0"/>
              <a:t> 1</a:t>
            </a:r>
          </a:p>
        </p:txBody>
      </p:sp>
    </p:spTree>
    <p:extLst>
      <p:ext uri="{BB962C8B-B14F-4D97-AF65-F5344CB8AC3E}">
        <p14:creationId xmlns:p14="http://schemas.microsoft.com/office/powerpoint/2010/main" val="2574997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50838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Sumarry</a:t>
            </a:r>
            <a:endParaRPr lang="en-US" dirty="0"/>
          </a:p>
        </p:txBody>
      </p:sp>
      <p:sp>
        <p:nvSpPr>
          <p:cNvPr id="3" name="Content Placeholder 2"/>
          <p:cNvSpPr>
            <a:spLocks noGrp="1"/>
          </p:cNvSpPr>
          <p:nvPr>
            <p:ph idx="1"/>
          </p:nvPr>
        </p:nvSpPr>
        <p:spPr/>
        <p:txBody>
          <a:bodyPr>
            <a:normAutofit/>
          </a:bodyPr>
          <a:lstStyle/>
          <a:p>
            <a:r>
              <a:rPr lang="en-US" dirty="0"/>
              <a:t>File inclusion</a:t>
            </a:r>
          </a:p>
          <a:p>
            <a:r>
              <a:rPr lang="en-US" dirty="0" err="1"/>
              <a:t>Làm</a:t>
            </a:r>
            <a:r>
              <a:rPr lang="en-US" dirty="0"/>
              <a:t> </a:t>
            </a:r>
            <a:r>
              <a:rPr lang="en-US" dirty="0" err="1"/>
              <a:t>việc</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tập</a:t>
            </a:r>
            <a:r>
              <a:rPr lang="en-US" dirty="0"/>
              <a:t> tin (working with file system)</a:t>
            </a:r>
          </a:p>
          <a:p>
            <a:r>
              <a:rPr lang="en-US" dirty="0"/>
              <a:t>PHP send email</a:t>
            </a:r>
          </a:p>
          <a:p>
            <a:r>
              <a:rPr lang="en-US" dirty="0"/>
              <a:t>PHP upload files</a:t>
            </a:r>
          </a:p>
          <a:p>
            <a:r>
              <a:rPr lang="en-US" dirty="0"/>
              <a:t>Error &amp; Exception</a:t>
            </a:r>
          </a:p>
        </p:txBody>
      </p:sp>
    </p:spTree>
    <p:extLst>
      <p:ext uri="{BB962C8B-B14F-4D97-AF65-F5344CB8AC3E}">
        <p14:creationId xmlns:p14="http://schemas.microsoft.com/office/powerpoint/2010/main" val="2016402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178257"/>
            <a:ext cx="6298300" cy="3850944"/>
          </a:xfrm>
          <a:prstGeom prst="rect">
            <a:avLst/>
          </a:prstGeom>
          <a:noFill/>
          <a:ln>
            <a:noFill/>
          </a:ln>
          <a:extLst/>
        </p:spPr>
      </p:pic>
    </p:spTree>
    <p:extLst>
      <p:ext uri="{BB962C8B-B14F-4D97-AF65-F5344CB8AC3E}">
        <p14:creationId xmlns:p14="http://schemas.microsoft.com/office/powerpoint/2010/main" val="175975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File </a:t>
            </a:r>
            <a:r>
              <a:rPr lang="en-US" dirty="0"/>
              <a:t>inclusion</a:t>
            </a:r>
          </a:p>
        </p:txBody>
      </p:sp>
      <p:sp>
        <p:nvSpPr>
          <p:cNvPr id="4" name="Content Placeholder 3"/>
          <p:cNvSpPr>
            <a:spLocks noGrp="1"/>
          </p:cNvSpPr>
          <p:nvPr>
            <p:ph idx="1"/>
          </p:nvPr>
        </p:nvSpPr>
        <p:spPr/>
        <p:txBody>
          <a:bodyPr/>
          <a:lstStyle/>
          <a:p>
            <a:r>
              <a:rPr lang="en-US" dirty="0"/>
              <a:t> </a:t>
            </a:r>
            <a:r>
              <a:rPr lang="en-US" dirty="0" err="1"/>
              <a:t>Mã</a:t>
            </a:r>
            <a:r>
              <a:rPr lang="en-US" dirty="0"/>
              <a:t>(code) </a:t>
            </a:r>
            <a:r>
              <a:rPr lang="en-US" dirty="0" err="1"/>
              <a:t>giống</a:t>
            </a:r>
            <a:r>
              <a:rPr lang="en-US" dirty="0"/>
              <a:t> </a:t>
            </a:r>
            <a:r>
              <a:rPr lang="en-US" dirty="0" err="1"/>
              <a:t>nhau</a:t>
            </a:r>
            <a:r>
              <a:rPr lang="en-US" dirty="0"/>
              <a:t> </a:t>
            </a:r>
            <a:r>
              <a:rPr lang="en-US" dirty="0" err="1"/>
              <a:t>cần</a:t>
            </a:r>
            <a:r>
              <a:rPr lang="en-US" dirty="0"/>
              <a:t> </a:t>
            </a:r>
            <a:r>
              <a:rPr lang="en-US" dirty="0" err="1"/>
              <a:t>được</a:t>
            </a:r>
            <a:r>
              <a:rPr lang="en-US" dirty="0"/>
              <a:t> </a:t>
            </a:r>
            <a:r>
              <a:rPr lang="en-US" dirty="0" err="1"/>
              <a:t>gọi</a:t>
            </a:r>
            <a:r>
              <a:rPr lang="en-US" dirty="0"/>
              <a:t> </a:t>
            </a:r>
            <a:r>
              <a:rPr lang="en-US" dirty="0" err="1"/>
              <a:t>trên</a:t>
            </a:r>
            <a:r>
              <a:rPr lang="en-US" dirty="0"/>
              <a:t> </a:t>
            </a:r>
            <a:r>
              <a:rPr lang="en-US" dirty="0" err="1"/>
              <a:t>nhiều</a:t>
            </a:r>
            <a:r>
              <a:rPr lang="en-US" dirty="0"/>
              <a:t> </a:t>
            </a:r>
            <a:r>
              <a:rPr lang="en-US" dirty="0" err="1"/>
              <a:t>trang</a:t>
            </a:r>
            <a:r>
              <a:rPr lang="en-US" dirty="0"/>
              <a:t>. </a:t>
            </a:r>
            <a:r>
              <a:rPr lang="en-US" dirty="0" err="1"/>
              <a:t>Điều</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bang </a:t>
            </a:r>
            <a:r>
              <a:rPr lang="en-US" dirty="0" err="1"/>
              <a:t>cách</a:t>
            </a:r>
            <a:r>
              <a:rPr lang="en-US" dirty="0"/>
              <a:t> </a:t>
            </a:r>
            <a:r>
              <a:rPr lang="en-US" dirty="0" err="1"/>
              <a:t>đặt</a:t>
            </a:r>
            <a:r>
              <a:rPr lang="en-US" dirty="0"/>
              <a:t> </a:t>
            </a:r>
            <a:r>
              <a:rPr lang="en-US" dirty="0" err="1"/>
              <a:t>các</a:t>
            </a:r>
            <a:r>
              <a:rPr lang="en-US" dirty="0"/>
              <a:t> </a:t>
            </a:r>
            <a:r>
              <a:rPr lang="en-US" dirty="0" err="1"/>
              <a:t>mã</a:t>
            </a:r>
            <a:r>
              <a:rPr lang="en-US" dirty="0"/>
              <a:t> </a:t>
            </a:r>
            <a:r>
              <a:rPr lang="en-US" dirty="0" err="1"/>
              <a:t>giống</a:t>
            </a:r>
            <a:r>
              <a:rPr lang="en-US" dirty="0"/>
              <a:t> </a:t>
            </a:r>
            <a:r>
              <a:rPr lang="en-US" dirty="0" err="1"/>
              <a:t>nhau</a:t>
            </a:r>
            <a:r>
              <a:rPr lang="en-US" dirty="0"/>
              <a:t> </a:t>
            </a:r>
            <a:r>
              <a:rPr lang="en-US" dirty="0" err="1"/>
              <a:t>trong</a:t>
            </a:r>
            <a:r>
              <a:rPr lang="en-US" dirty="0"/>
              <a:t> </a:t>
            </a:r>
            <a:r>
              <a:rPr lang="en-US" dirty="0" err="1"/>
              <a:t>một</a:t>
            </a:r>
            <a:r>
              <a:rPr lang="en-US" dirty="0"/>
              <a:t> </a:t>
            </a:r>
            <a:r>
              <a:rPr lang="en-US" dirty="0" err="1"/>
              <a:t>tập</a:t>
            </a:r>
            <a:r>
              <a:rPr lang="en-US" dirty="0"/>
              <a:t> tin. Sau </a:t>
            </a:r>
            <a:r>
              <a:rPr lang="en-US" dirty="0" err="1"/>
              <a:t>đó</a:t>
            </a:r>
            <a:r>
              <a:rPr lang="en-US" dirty="0"/>
              <a:t> </a:t>
            </a:r>
            <a:r>
              <a:rPr lang="en-US" dirty="0" err="1"/>
              <a:t>chèn</a:t>
            </a:r>
            <a:r>
              <a:rPr lang="en-US" dirty="0"/>
              <a:t> </a:t>
            </a:r>
            <a:r>
              <a:rPr lang="en-US" dirty="0" err="1"/>
              <a:t>tập</a:t>
            </a:r>
            <a:r>
              <a:rPr lang="en-US" dirty="0"/>
              <a:t> tin </a:t>
            </a:r>
            <a:r>
              <a:rPr lang="en-US" dirty="0" err="1"/>
              <a:t>đó</a:t>
            </a:r>
            <a:r>
              <a:rPr lang="en-US" dirty="0"/>
              <a:t> </a:t>
            </a:r>
            <a:r>
              <a:rPr lang="en-US" dirty="0" err="1"/>
              <a:t>bằng</a:t>
            </a:r>
            <a:r>
              <a:rPr lang="en-US" dirty="0"/>
              <a:t> </a:t>
            </a:r>
            <a:r>
              <a:rPr lang="en-US" dirty="0" err="1"/>
              <a:t>lệnh</a:t>
            </a:r>
            <a:r>
              <a:rPr lang="en-US" dirty="0"/>
              <a:t> </a:t>
            </a:r>
            <a:r>
              <a:rPr lang="en-US" dirty="0">
                <a:solidFill>
                  <a:srgbClr val="FF0000"/>
                </a:solidFill>
                <a:latin typeface="Courier New" panose="02070309020205020404" pitchFamily="49" charset="0"/>
                <a:cs typeface="Courier New" panose="02070309020205020404" pitchFamily="49" charset="0"/>
              </a:rPr>
              <a:t>include</a:t>
            </a:r>
          </a:p>
          <a:p>
            <a:r>
              <a:rPr lang="en-US" dirty="0"/>
              <a:t> include </a:t>
            </a:r>
            <a:r>
              <a:rPr lang="en-US" dirty="0" err="1"/>
              <a:t>lấy</a:t>
            </a:r>
            <a:r>
              <a:rPr lang="en-US" dirty="0"/>
              <a:t> </a:t>
            </a:r>
            <a:r>
              <a:rPr lang="en-US" dirty="0" err="1"/>
              <a:t>tất</a:t>
            </a:r>
            <a:r>
              <a:rPr lang="en-US" dirty="0"/>
              <a:t> </a:t>
            </a:r>
            <a:r>
              <a:rPr lang="en-US" dirty="0" err="1"/>
              <a:t>cả</a:t>
            </a:r>
            <a:r>
              <a:rPr lang="en-US" dirty="0"/>
              <a:t> </a:t>
            </a:r>
            <a:r>
              <a:rPr lang="en-US" dirty="0" err="1"/>
              <a:t>văn</a:t>
            </a:r>
            <a:r>
              <a:rPr lang="en-US" dirty="0"/>
              <a:t> </a:t>
            </a:r>
            <a:r>
              <a:rPr lang="en-US" dirty="0" err="1"/>
              <a:t>bản</a:t>
            </a:r>
            <a:r>
              <a:rPr lang="en-US" dirty="0"/>
              <a:t> </a:t>
            </a:r>
            <a:r>
              <a:rPr lang="en-US" dirty="0" err="1"/>
              <a:t>trong</a:t>
            </a:r>
            <a:r>
              <a:rPr lang="en-US" dirty="0"/>
              <a:t> </a:t>
            </a:r>
            <a:r>
              <a:rPr lang="en-US" dirty="0" err="1"/>
              <a:t>tập</a:t>
            </a:r>
            <a:r>
              <a:rPr lang="en-US" dirty="0"/>
              <a:t> tin </a:t>
            </a:r>
            <a:r>
              <a:rPr lang="en-US" dirty="0" err="1"/>
              <a:t>được</a:t>
            </a:r>
            <a:r>
              <a:rPr lang="en-US" dirty="0"/>
              <a:t> </a:t>
            </a:r>
            <a:r>
              <a:rPr lang="en-US" dirty="0" err="1"/>
              <a:t>chỉ</a:t>
            </a:r>
            <a:r>
              <a:rPr lang="en-US" dirty="0"/>
              <a:t> </a:t>
            </a:r>
            <a:r>
              <a:rPr lang="en-US" dirty="0" err="1"/>
              <a:t>định</a:t>
            </a:r>
            <a:r>
              <a:rPr lang="en-US" dirty="0"/>
              <a:t> </a:t>
            </a:r>
            <a:r>
              <a:rPr lang="en-US" dirty="0" err="1"/>
              <a:t>chèn</a:t>
            </a:r>
            <a:r>
              <a:rPr lang="en-US" dirty="0"/>
              <a:t> </a:t>
            </a:r>
            <a:r>
              <a:rPr lang="en-US" dirty="0" err="1"/>
              <a:t>đến</a:t>
            </a:r>
            <a:r>
              <a:rPr lang="en-US" dirty="0"/>
              <a:t> </a:t>
            </a:r>
            <a:r>
              <a:rPr lang="en-US" dirty="0" err="1"/>
              <a:t>vị</a:t>
            </a:r>
            <a:r>
              <a:rPr lang="en-US" dirty="0"/>
              <a:t> </a:t>
            </a:r>
            <a:r>
              <a:rPr lang="en-US" dirty="0" err="1"/>
              <a:t>trí</a:t>
            </a:r>
            <a:r>
              <a:rPr lang="en-US" dirty="0"/>
              <a:t> </a:t>
            </a:r>
            <a:r>
              <a:rPr lang="en-US" dirty="0" err="1"/>
              <a:t>đã</a:t>
            </a:r>
            <a:r>
              <a:rPr lang="en-US" dirty="0"/>
              <a:t> include</a:t>
            </a:r>
          </a:p>
          <a:p>
            <a:r>
              <a:rPr lang="en-US" dirty="0"/>
              <a:t> include </a:t>
            </a:r>
            <a:r>
              <a:rPr lang="en-US" dirty="0" err="1"/>
              <a:t>là</a:t>
            </a:r>
            <a:r>
              <a:rPr lang="en-US" dirty="0"/>
              <a:t> </a:t>
            </a:r>
            <a:r>
              <a:rPr lang="en-US" dirty="0" err="1"/>
              <a:t>một</a:t>
            </a:r>
            <a:r>
              <a:rPr lang="en-US" dirty="0"/>
              <a:t> </a:t>
            </a:r>
            <a:r>
              <a:rPr lang="en-US" dirty="0" err="1"/>
              <a:t>cấu</a:t>
            </a:r>
            <a:r>
              <a:rPr lang="en-US" dirty="0"/>
              <a:t> </a:t>
            </a:r>
            <a:r>
              <a:rPr lang="en-US" dirty="0" err="1"/>
              <a:t>trúc</a:t>
            </a:r>
            <a:r>
              <a:rPr lang="en-US" dirty="0"/>
              <a:t> </a:t>
            </a:r>
            <a:r>
              <a:rPr lang="en-US" dirty="0" err="1"/>
              <a:t>đặc</a:t>
            </a:r>
            <a:r>
              <a:rPr lang="en-US" dirty="0"/>
              <a:t> </a:t>
            </a:r>
            <a:r>
              <a:rPr lang="en-US" dirty="0" err="1"/>
              <a:t>biệt</a:t>
            </a:r>
            <a:r>
              <a:rPr lang="en-US" dirty="0"/>
              <a:t> </a:t>
            </a:r>
            <a:r>
              <a:rPr lang="en-US" dirty="0" err="1"/>
              <a:t>và</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hàm</a:t>
            </a:r>
            <a:r>
              <a:rPr lang="en-US" dirty="0"/>
              <a:t>, </a:t>
            </a:r>
            <a:r>
              <a:rPr lang="en-US" dirty="0" err="1"/>
              <a:t>vì</a:t>
            </a:r>
            <a:r>
              <a:rPr lang="en-US" dirty="0"/>
              <a:t> </a:t>
            </a:r>
            <a:r>
              <a:rPr lang="en-US" dirty="0" err="1"/>
              <a:t>vậy</a:t>
            </a:r>
            <a:r>
              <a:rPr lang="en-US" dirty="0"/>
              <a:t> </a:t>
            </a:r>
            <a:r>
              <a:rPr lang="en-US" dirty="0" err="1"/>
              <a:t>không</a:t>
            </a:r>
            <a:r>
              <a:rPr lang="en-US" dirty="0"/>
              <a:t> </a:t>
            </a:r>
            <a:r>
              <a:rPr lang="en-US" dirty="0" err="1"/>
              <a:t>nên</a:t>
            </a:r>
            <a:r>
              <a:rPr lang="en-US" dirty="0"/>
              <a:t> </a:t>
            </a:r>
            <a:r>
              <a:rPr lang="en-US" dirty="0" err="1"/>
              <a:t>sử</a:t>
            </a:r>
            <a:r>
              <a:rPr lang="en-US" dirty="0"/>
              <a:t> </a:t>
            </a:r>
            <a:r>
              <a:rPr lang="en-US" dirty="0" err="1"/>
              <a:t>dụng</a:t>
            </a:r>
            <a:r>
              <a:rPr lang="en-US" dirty="0"/>
              <a:t> </a:t>
            </a:r>
            <a:r>
              <a:rPr lang="en-US" dirty="0" err="1"/>
              <a:t>dấu</a:t>
            </a:r>
            <a:r>
              <a:rPr lang="en-US" dirty="0"/>
              <a:t> </a:t>
            </a:r>
            <a:r>
              <a:rPr lang="en-US" dirty="0" err="1"/>
              <a:t>ngoặc</a:t>
            </a:r>
            <a:r>
              <a:rPr lang="en-US" dirty="0"/>
              <a:t> </a:t>
            </a:r>
            <a:r>
              <a:rPr lang="en-US" dirty="0" err="1"/>
              <a:t>đơn</a:t>
            </a:r>
            <a:r>
              <a:rPr lang="en-US" dirty="0"/>
              <a:t> </a:t>
            </a:r>
            <a:r>
              <a:rPr lang="en-US" dirty="0" err="1"/>
              <a:t>khi</a:t>
            </a:r>
            <a:r>
              <a:rPr lang="en-US" dirty="0"/>
              <a:t> include </a:t>
            </a:r>
            <a:r>
              <a:rPr lang="en-US" dirty="0" err="1"/>
              <a:t>tập</a:t>
            </a:r>
            <a:r>
              <a:rPr lang="en-US" dirty="0"/>
              <a:t> tin.</a:t>
            </a:r>
          </a:p>
        </p:txBody>
      </p:sp>
      <p:pic>
        <p:nvPicPr>
          <p:cNvPr id="8" name="Picture 7">
            <a:extLst>
              <a:ext uri="{FF2B5EF4-FFF2-40B4-BE49-F238E27FC236}">
                <a16:creationId xmlns:a16="http://schemas.microsoft.com/office/drawing/2014/main" id="{10821450-24AB-9741-A3D7-7B2164296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814" y="4343400"/>
            <a:ext cx="4227986" cy="1189121"/>
          </a:xfrm>
          <a:prstGeom prst="rect">
            <a:avLst/>
          </a:prstGeom>
        </p:spPr>
      </p:pic>
      <p:pic>
        <p:nvPicPr>
          <p:cNvPr id="17" name="Picture 16">
            <a:extLst>
              <a:ext uri="{FF2B5EF4-FFF2-40B4-BE49-F238E27FC236}">
                <a16:creationId xmlns:a16="http://schemas.microsoft.com/office/drawing/2014/main" id="{9BF368D5-8F4F-6C41-835E-77EB680977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5671886"/>
            <a:ext cx="3671302" cy="1186113"/>
          </a:xfrm>
          <a:prstGeom prst="rect">
            <a:avLst/>
          </a:prstGeom>
        </p:spPr>
      </p:pic>
    </p:spTree>
    <p:extLst>
      <p:ext uri="{BB962C8B-B14F-4D97-AF65-F5344CB8AC3E}">
        <p14:creationId xmlns:p14="http://schemas.microsoft.com/office/powerpoint/2010/main" val="158326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File inclusion</a:t>
            </a:r>
          </a:p>
        </p:txBody>
      </p:sp>
      <p:sp>
        <p:nvSpPr>
          <p:cNvPr id="4" name="Content Placeholder 3"/>
          <p:cNvSpPr>
            <a:spLocks noGrp="1"/>
          </p:cNvSpPr>
          <p:nvPr>
            <p:ph idx="1"/>
          </p:nvPr>
        </p:nvSpPr>
        <p:spPr/>
        <p:txBody>
          <a:bodyPr/>
          <a:lstStyle/>
          <a:p>
            <a:r>
              <a:rPr lang="en-US" b="1" dirty="0"/>
              <a:t> Include path</a:t>
            </a:r>
            <a:r>
              <a:rPr lang="en-US" dirty="0"/>
              <a:t>: </a:t>
            </a:r>
            <a:r>
              <a:rPr lang="en-US" dirty="0" err="1"/>
              <a:t>tập</a:t>
            </a:r>
            <a:r>
              <a:rPr lang="en-US" dirty="0"/>
              <a:t> tin </a:t>
            </a:r>
            <a:r>
              <a:rPr lang="en-US" dirty="0" err="1"/>
              <a:t>cần</a:t>
            </a:r>
            <a:r>
              <a:rPr lang="en-US" dirty="0"/>
              <a:t> include </a:t>
            </a:r>
            <a:r>
              <a:rPr lang="en-US" dirty="0" err="1"/>
              <a:t>có</a:t>
            </a:r>
            <a:r>
              <a:rPr lang="en-US" dirty="0"/>
              <a:t> </a:t>
            </a:r>
            <a:r>
              <a:rPr lang="en-US" dirty="0" err="1"/>
              <a:t>thể</a:t>
            </a:r>
            <a:r>
              <a:rPr lang="en-US" dirty="0"/>
              <a:t> </a:t>
            </a:r>
            <a:r>
              <a:rPr lang="en-US" dirty="0" err="1"/>
              <a:t>được</a:t>
            </a:r>
            <a:r>
              <a:rPr lang="en-US" dirty="0"/>
              <a:t> </a:t>
            </a:r>
            <a:r>
              <a:rPr lang="en-US" dirty="0" err="1"/>
              <a:t>chỉ</a:t>
            </a:r>
            <a:r>
              <a:rPr lang="en-US" dirty="0"/>
              <a:t> </a:t>
            </a:r>
            <a:r>
              <a:rPr lang="en-US" dirty="0" err="1"/>
              <a:t>định</a:t>
            </a:r>
            <a:r>
              <a:rPr lang="en-US" dirty="0"/>
              <a:t> </a:t>
            </a:r>
            <a:r>
              <a:rPr lang="en-US" dirty="0" err="1"/>
              <a:t>bằng</a:t>
            </a:r>
            <a:r>
              <a:rPr lang="en-US" dirty="0"/>
              <a:t> </a:t>
            </a:r>
            <a:r>
              <a:rPr lang="en-US" dirty="0" err="1"/>
              <a:t>đường</a:t>
            </a:r>
            <a:r>
              <a:rPr lang="en-US" dirty="0"/>
              <a:t> </a:t>
            </a:r>
            <a:r>
              <a:rPr lang="en-US" dirty="0" err="1"/>
              <a:t>dẫn</a:t>
            </a:r>
            <a:r>
              <a:rPr lang="en-US" dirty="0"/>
              <a:t> </a:t>
            </a:r>
            <a:r>
              <a:rPr lang="en-US" dirty="0" err="1"/>
              <a:t>tương</a:t>
            </a:r>
            <a:r>
              <a:rPr lang="en-US" dirty="0"/>
              <a:t> </a:t>
            </a:r>
            <a:r>
              <a:rPr lang="en-US" dirty="0" err="1"/>
              <a:t>đối</a:t>
            </a:r>
            <a:r>
              <a:rPr lang="en-US" dirty="0"/>
              <a:t> (</a:t>
            </a:r>
            <a:r>
              <a:rPr lang="en-US" i="1" dirty="0"/>
              <a:t>relative path</a:t>
            </a:r>
            <a:r>
              <a:rPr lang="en-US" dirty="0"/>
              <a:t>), </a:t>
            </a:r>
            <a:r>
              <a:rPr lang="en-US" dirty="0" err="1"/>
              <a:t>đường</a:t>
            </a:r>
            <a:r>
              <a:rPr lang="en-US" dirty="0"/>
              <a:t> </a:t>
            </a:r>
            <a:r>
              <a:rPr lang="en-US" dirty="0" err="1"/>
              <a:t>dẫn</a:t>
            </a:r>
            <a:r>
              <a:rPr lang="en-US" dirty="0"/>
              <a:t> </a:t>
            </a:r>
            <a:r>
              <a:rPr lang="en-US" dirty="0" err="1"/>
              <a:t>tuyệt</a:t>
            </a:r>
            <a:r>
              <a:rPr lang="en-US" dirty="0"/>
              <a:t> </a:t>
            </a:r>
            <a:r>
              <a:rPr lang="en-US" dirty="0" err="1"/>
              <a:t>đối</a:t>
            </a:r>
            <a:r>
              <a:rPr lang="en-US" dirty="0"/>
              <a:t> (</a:t>
            </a:r>
            <a:r>
              <a:rPr lang="en-US" i="1" dirty="0"/>
              <a:t>absolute path</a:t>
            </a:r>
            <a:r>
              <a:rPr lang="en-US" dirty="0"/>
              <a:t>) </a:t>
            </a:r>
            <a:r>
              <a:rPr lang="en-US" dirty="0" err="1"/>
              <a:t>hoặc</a:t>
            </a:r>
            <a:r>
              <a:rPr lang="en-US" dirty="0"/>
              <a:t> </a:t>
            </a:r>
            <a:r>
              <a:rPr lang="en-US" dirty="0" err="1"/>
              <a:t>không</a:t>
            </a:r>
            <a:r>
              <a:rPr lang="en-US" dirty="0"/>
              <a:t> </a:t>
            </a:r>
            <a:r>
              <a:rPr lang="en-US" dirty="0" err="1"/>
              <a:t>đường</a:t>
            </a:r>
            <a:r>
              <a:rPr lang="en-US" dirty="0"/>
              <a:t> </a:t>
            </a:r>
            <a:r>
              <a:rPr lang="en-US" dirty="0" err="1"/>
              <a:t>dẫn</a:t>
            </a:r>
            <a:r>
              <a:rPr lang="en-US" dirty="0"/>
              <a:t> (</a:t>
            </a:r>
            <a:r>
              <a:rPr lang="en-US" i="1" dirty="0"/>
              <a:t>Without a path</a:t>
            </a:r>
            <a:r>
              <a:rPr lang="en-US" dirty="0"/>
              <a:t>).</a:t>
            </a:r>
          </a:p>
          <a:p>
            <a:r>
              <a:rPr lang="en-US" dirty="0"/>
              <a:t> </a:t>
            </a:r>
            <a:r>
              <a:rPr lang="en-US" i="1" dirty="0"/>
              <a:t>relative path</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thư</a:t>
            </a:r>
            <a:r>
              <a:rPr lang="en-US" dirty="0"/>
              <a:t> </a:t>
            </a:r>
            <a:r>
              <a:rPr lang="en-US" dirty="0" err="1"/>
              <a:t>mục</a:t>
            </a:r>
            <a:r>
              <a:rPr lang="en-US" dirty="0"/>
              <a:t> </a:t>
            </a:r>
            <a:r>
              <a:rPr lang="en-US" dirty="0" err="1"/>
              <a:t>của</a:t>
            </a:r>
            <a:r>
              <a:rPr lang="en-US" dirty="0"/>
              <a:t> </a:t>
            </a:r>
            <a:r>
              <a:rPr lang="en-US" dirty="0" err="1"/>
              <a:t>tập</a:t>
            </a:r>
            <a:r>
              <a:rPr lang="en-US" dirty="0"/>
              <a:t> tin</a:t>
            </a:r>
          </a:p>
          <a:p>
            <a:r>
              <a:rPr lang="en-US" dirty="0"/>
              <a:t> </a:t>
            </a:r>
            <a:r>
              <a:rPr lang="en-US" i="1" dirty="0"/>
              <a:t>absolute path</a:t>
            </a:r>
            <a:r>
              <a:rPr lang="en-US" dirty="0"/>
              <a:t>: </a:t>
            </a:r>
            <a:r>
              <a:rPr lang="en-US" dirty="0" err="1"/>
              <a:t>đường</a:t>
            </a:r>
            <a:r>
              <a:rPr lang="en-US" dirty="0"/>
              <a:t> </a:t>
            </a:r>
            <a:r>
              <a:rPr lang="en-US" dirty="0" err="1"/>
              <a:t>dẫn</a:t>
            </a:r>
            <a:r>
              <a:rPr lang="en-US" dirty="0"/>
              <a:t> </a:t>
            </a:r>
            <a:r>
              <a:rPr lang="en-US" dirty="0" err="1"/>
              <a:t>đầy</a:t>
            </a:r>
            <a:r>
              <a:rPr lang="en-US" dirty="0"/>
              <a:t> </a:t>
            </a:r>
            <a:r>
              <a:rPr lang="en-US" dirty="0" err="1"/>
              <a:t>đủ</a:t>
            </a:r>
            <a:r>
              <a:rPr lang="en-US" dirty="0"/>
              <a:t> </a:t>
            </a:r>
            <a:r>
              <a:rPr lang="en-US" dirty="0" err="1"/>
              <a:t>của</a:t>
            </a:r>
            <a:r>
              <a:rPr lang="en-US" dirty="0"/>
              <a:t> </a:t>
            </a:r>
            <a:r>
              <a:rPr lang="en-US" dirty="0" err="1"/>
              <a:t>tập</a:t>
            </a:r>
            <a:r>
              <a:rPr lang="en-US" dirty="0"/>
              <a:t> tin</a:t>
            </a:r>
          </a:p>
        </p:txBody>
      </p:sp>
      <p:pic>
        <p:nvPicPr>
          <p:cNvPr id="5" name="Picture 4">
            <a:extLst>
              <a:ext uri="{FF2B5EF4-FFF2-40B4-BE49-F238E27FC236}">
                <a16:creationId xmlns:a16="http://schemas.microsoft.com/office/drawing/2014/main" id="{6783B6AC-5344-9F4C-B7F9-BD5DAC8AE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695700"/>
            <a:ext cx="5859262" cy="2095500"/>
          </a:xfrm>
          <a:prstGeom prst="rect">
            <a:avLst/>
          </a:prstGeom>
        </p:spPr>
      </p:pic>
    </p:spTree>
    <p:extLst>
      <p:ext uri="{BB962C8B-B14F-4D97-AF65-F5344CB8AC3E}">
        <p14:creationId xmlns:p14="http://schemas.microsoft.com/office/powerpoint/2010/main" val="288620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File inclusion</a:t>
            </a:r>
          </a:p>
        </p:txBody>
      </p:sp>
      <p:sp>
        <p:nvSpPr>
          <p:cNvPr id="4" name="Content Placeholder 3"/>
          <p:cNvSpPr>
            <a:spLocks noGrp="1"/>
          </p:cNvSpPr>
          <p:nvPr>
            <p:ph idx="1"/>
          </p:nvPr>
        </p:nvSpPr>
        <p:spPr/>
        <p:txBody>
          <a:bodyPr>
            <a:normAutofit lnSpcReduction="10000"/>
          </a:bodyPr>
          <a:lstStyle/>
          <a:p>
            <a:r>
              <a:rPr lang="en-US" b="1" dirty="0"/>
              <a:t> Include path</a:t>
            </a:r>
          </a:p>
          <a:p>
            <a:pPr lvl="1"/>
            <a:r>
              <a:rPr lang="en-US" dirty="0"/>
              <a:t>Window: </a:t>
            </a:r>
            <a:r>
              <a:rPr lang="en-US" dirty="0" err="1"/>
              <a:t>không</a:t>
            </a:r>
            <a:r>
              <a:rPr lang="en-US" dirty="0"/>
              <a:t> </a:t>
            </a:r>
            <a:r>
              <a:rPr lang="en-US" dirty="0" err="1"/>
              <a:t>phân</a:t>
            </a:r>
            <a:r>
              <a:rPr lang="en-US" dirty="0"/>
              <a:t> </a:t>
            </a:r>
            <a:r>
              <a:rPr lang="en-US" dirty="0" err="1"/>
              <a:t>biệt</a:t>
            </a:r>
            <a:r>
              <a:rPr lang="en-US" dirty="0"/>
              <a:t> </a:t>
            </a:r>
            <a:r>
              <a:rPr lang="en-US" dirty="0" err="1"/>
              <a:t>chữ</a:t>
            </a:r>
            <a:r>
              <a:rPr lang="en-US" dirty="0"/>
              <a:t> </a:t>
            </a:r>
            <a:r>
              <a:rPr lang="en-US" dirty="0" err="1"/>
              <a:t>hoa</a:t>
            </a:r>
            <a:r>
              <a:rPr lang="en-US" dirty="0"/>
              <a:t> </a:t>
            </a:r>
            <a:r>
              <a:rPr lang="en-US" dirty="0" err="1"/>
              <a:t>và</a:t>
            </a:r>
            <a:r>
              <a:rPr lang="en-US" dirty="0"/>
              <a:t> </a:t>
            </a:r>
            <a:r>
              <a:rPr lang="en-US" dirty="0" err="1"/>
              <a:t>chữ</a:t>
            </a:r>
            <a:r>
              <a:rPr lang="en-US" dirty="0"/>
              <a:t> </a:t>
            </a:r>
            <a:r>
              <a:rPr lang="en-US" dirty="0" err="1"/>
              <a:t>thường</a:t>
            </a:r>
            <a:endParaRPr lang="en-US" dirty="0"/>
          </a:p>
          <a:p>
            <a:pPr lvl="1"/>
            <a:r>
              <a:rPr lang="en-US" dirty="0"/>
              <a:t>Linux: </a:t>
            </a:r>
            <a:r>
              <a:rPr lang="en-US" dirty="0" err="1"/>
              <a:t>có</a:t>
            </a:r>
            <a:r>
              <a:rPr lang="en-US" dirty="0"/>
              <a:t> </a:t>
            </a:r>
            <a:r>
              <a:rPr lang="en-US" dirty="0" err="1"/>
              <a:t>phân</a:t>
            </a:r>
            <a:r>
              <a:rPr lang="en-US" dirty="0"/>
              <a:t> </a:t>
            </a:r>
            <a:r>
              <a:rPr lang="en-US" dirty="0" err="1"/>
              <a:t>biệt</a:t>
            </a:r>
            <a:r>
              <a:rPr lang="en-US" dirty="0"/>
              <a:t> </a:t>
            </a:r>
            <a:r>
              <a:rPr lang="en-US" dirty="0" err="1"/>
              <a:t>chữ</a:t>
            </a:r>
            <a:r>
              <a:rPr lang="en-US" dirty="0"/>
              <a:t> </a:t>
            </a:r>
            <a:r>
              <a:rPr lang="en-US" dirty="0" err="1"/>
              <a:t>hoa</a:t>
            </a:r>
            <a:r>
              <a:rPr lang="en-US" dirty="0"/>
              <a:t> </a:t>
            </a:r>
            <a:r>
              <a:rPr lang="en-US" dirty="0" err="1"/>
              <a:t>và</a:t>
            </a:r>
            <a:r>
              <a:rPr lang="en-US" dirty="0"/>
              <a:t> </a:t>
            </a:r>
            <a:r>
              <a:rPr lang="en-US" dirty="0" err="1"/>
              <a:t>chữ</a:t>
            </a:r>
            <a:r>
              <a:rPr lang="en-US" dirty="0"/>
              <a:t> </a:t>
            </a:r>
            <a:r>
              <a:rPr lang="en-US" dirty="0" err="1"/>
              <a:t>thường</a:t>
            </a:r>
            <a:endParaRPr lang="en-US" dirty="0"/>
          </a:p>
          <a:p>
            <a:r>
              <a:rPr lang="en-US" dirty="0"/>
              <a:t>Relative path </a:t>
            </a:r>
            <a:r>
              <a:rPr lang="en-US" dirty="0" err="1"/>
              <a:t>và</a:t>
            </a:r>
            <a:r>
              <a:rPr lang="en-US" dirty="0"/>
              <a:t> no path: </a:t>
            </a:r>
          </a:p>
          <a:p>
            <a:pPr lvl="1"/>
            <a:r>
              <a:rPr lang="en-US" dirty="0" err="1"/>
              <a:t>Tìm</a:t>
            </a:r>
            <a:r>
              <a:rPr lang="en-US" dirty="0"/>
              <a:t> </a:t>
            </a:r>
            <a:r>
              <a:rPr lang="en-US" dirty="0" err="1"/>
              <a:t>kiếm</a:t>
            </a:r>
            <a:r>
              <a:rPr lang="en-US" dirty="0"/>
              <a:t> </a:t>
            </a:r>
            <a:r>
              <a:rPr lang="en-US" dirty="0" err="1"/>
              <a:t>thư</a:t>
            </a:r>
            <a:r>
              <a:rPr lang="en-US" dirty="0"/>
              <a:t> </a:t>
            </a:r>
            <a:r>
              <a:rPr lang="en-US" dirty="0" err="1"/>
              <a:t>mục</a:t>
            </a:r>
            <a:r>
              <a:rPr lang="en-US" dirty="0"/>
              <a:t> </a:t>
            </a:r>
            <a:r>
              <a:rPr lang="en-US" dirty="0" err="1"/>
              <a:t>làm</a:t>
            </a:r>
            <a:r>
              <a:rPr lang="en-US" dirty="0"/>
              <a:t> </a:t>
            </a:r>
            <a:r>
              <a:rPr lang="en-US" dirty="0" err="1"/>
              <a:t>việc</a:t>
            </a:r>
            <a:r>
              <a:rPr lang="en-US" dirty="0"/>
              <a:t> </a:t>
            </a:r>
            <a:r>
              <a:rPr lang="en-US" dirty="0" err="1"/>
              <a:t>hiện</a:t>
            </a:r>
            <a:r>
              <a:rPr lang="en-US" dirty="0"/>
              <a:t> </a:t>
            </a:r>
            <a:r>
              <a:rPr lang="en-US" dirty="0" err="1"/>
              <a:t>tại</a:t>
            </a:r>
            <a:r>
              <a:rPr lang="en-US" dirty="0"/>
              <a:t> </a:t>
            </a:r>
            <a:r>
              <a:rPr lang="en-US" dirty="0" err="1"/>
              <a:t>cho</a:t>
            </a:r>
            <a:r>
              <a:rPr lang="en-US" dirty="0"/>
              <a:t> </a:t>
            </a:r>
            <a:r>
              <a:rPr lang="en-US" dirty="0" err="1"/>
              <a:t>tập</a:t>
            </a:r>
            <a:r>
              <a:rPr lang="en-US" dirty="0"/>
              <a:t> tin</a:t>
            </a:r>
          </a:p>
          <a:p>
            <a:pPr lvl="1"/>
            <a:r>
              <a:rPr lang="en-US" dirty="0" err="1"/>
              <a:t>Nếu</a:t>
            </a:r>
            <a:r>
              <a:rPr lang="en-US" dirty="0"/>
              <a:t> </a:t>
            </a:r>
            <a:r>
              <a:rPr lang="en-US" dirty="0" err="1"/>
              <a:t>không</a:t>
            </a:r>
            <a:r>
              <a:rPr lang="en-US" dirty="0"/>
              <a:t> </a:t>
            </a:r>
            <a:r>
              <a:rPr lang="en-US" dirty="0" err="1"/>
              <a:t>tìm</a:t>
            </a:r>
            <a:r>
              <a:rPr lang="en-US" dirty="0"/>
              <a:t> </a:t>
            </a:r>
            <a:r>
              <a:rPr lang="en-US" dirty="0" err="1"/>
              <a:t>thấy</a:t>
            </a:r>
            <a:r>
              <a:rPr lang="en-US" dirty="0"/>
              <a:t>, </a:t>
            </a:r>
            <a:r>
              <a:rPr lang="en-US" dirty="0" err="1"/>
              <a:t>xác</a:t>
            </a:r>
            <a:r>
              <a:rPr lang="en-US" dirty="0"/>
              <a:t> </a:t>
            </a:r>
            <a:r>
              <a:rPr lang="en-US" dirty="0" err="1"/>
              <a:t>định</a:t>
            </a:r>
            <a:r>
              <a:rPr lang="en-US" dirty="0"/>
              <a:t> </a:t>
            </a:r>
            <a:r>
              <a:rPr lang="en-US" dirty="0" err="1"/>
              <a:t>include_path</a:t>
            </a:r>
            <a:r>
              <a:rPr lang="en-US" dirty="0"/>
              <a:t> </a:t>
            </a:r>
            <a:r>
              <a:rPr lang="en-US" dirty="0" err="1"/>
              <a:t>mặc</a:t>
            </a:r>
            <a:r>
              <a:rPr lang="en-US" dirty="0"/>
              <a:t> </a:t>
            </a:r>
            <a:r>
              <a:rPr lang="en-US" dirty="0" err="1"/>
              <a:t>định</a:t>
            </a:r>
            <a:r>
              <a:rPr lang="en-US" dirty="0"/>
              <a:t> </a:t>
            </a:r>
            <a:r>
              <a:rPr lang="en-US" dirty="0" err="1"/>
              <a:t>trong</a:t>
            </a:r>
            <a:r>
              <a:rPr lang="en-US" dirty="0"/>
              <a:t> </a:t>
            </a:r>
            <a:r>
              <a:rPr lang="en-US" dirty="0" err="1"/>
              <a:t>php.ini</a:t>
            </a:r>
            <a:r>
              <a:rPr lang="en-US" dirty="0"/>
              <a:t> </a:t>
            </a:r>
            <a:r>
              <a:rPr lang="en-US" dirty="0" err="1"/>
              <a:t>trước</a:t>
            </a:r>
            <a:r>
              <a:rPr lang="en-US" dirty="0"/>
              <a:t> </a:t>
            </a:r>
            <a:r>
              <a:rPr lang="en-US" dirty="0" err="1"/>
              <a:t>khi</a:t>
            </a:r>
            <a:r>
              <a:rPr lang="en-US" dirty="0"/>
              <a:t> </a:t>
            </a:r>
            <a:r>
              <a:rPr lang="en-US" dirty="0" err="1"/>
              <a:t>báo</a:t>
            </a:r>
            <a:r>
              <a:rPr lang="en-US" dirty="0"/>
              <a:t> failing</a:t>
            </a:r>
          </a:p>
          <a:p>
            <a:pPr lvl="1"/>
            <a:endParaRPr lang="en-US" dirty="0"/>
          </a:p>
          <a:p>
            <a:pPr lvl="1"/>
            <a:endParaRPr lang="en-US" dirty="0"/>
          </a:p>
          <a:p>
            <a:pPr lvl="1"/>
            <a:endParaRPr lang="en-US" dirty="0"/>
          </a:p>
          <a:p>
            <a:r>
              <a:rPr lang="en-US" dirty="0" err="1"/>
              <a:t>Ngoài</a:t>
            </a:r>
            <a:r>
              <a:rPr lang="en-US" dirty="0"/>
              <a:t> </a:t>
            </a:r>
            <a:r>
              <a:rPr lang="en-US" dirty="0">
                <a:latin typeface="Courier New" panose="02070309020205020404" pitchFamily="49" charset="0"/>
                <a:cs typeface="Courier New" panose="02070309020205020404" pitchFamily="49" charset="0"/>
              </a:rPr>
              <a:t>include</a:t>
            </a:r>
            <a:r>
              <a:rPr lang="en-US" dirty="0"/>
              <a:t> </a:t>
            </a:r>
            <a:r>
              <a:rPr lang="en-US" dirty="0" err="1"/>
              <a:t>còn</a:t>
            </a:r>
            <a:r>
              <a:rPr lang="en-US" dirty="0"/>
              <a:t> </a:t>
            </a:r>
            <a:r>
              <a:rPr lang="en-US" dirty="0" err="1"/>
              <a:t>có</a:t>
            </a:r>
            <a:r>
              <a:rPr lang="en-US" dirty="0"/>
              <a:t> </a:t>
            </a:r>
            <a:r>
              <a:rPr lang="en-US" dirty="0">
                <a:latin typeface="Courier New" panose="02070309020205020404" pitchFamily="49" charset="0"/>
                <a:cs typeface="Courier New" panose="02070309020205020404" pitchFamily="49" charset="0"/>
              </a:rPr>
              <a:t>require, </a:t>
            </a:r>
            <a:r>
              <a:rPr lang="en-US" dirty="0" err="1">
                <a:latin typeface="Courier New" panose="02070309020205020404" pitchFamily="49" charset="0"/>
                <a:cs typeface="Courier New" panose="02070309020205020404" pitchFamily="49" charset="0"/>
              </a:rPr>
              <a:t>include_once</a:t>
            </a:r>
            <a:r>
              <a:rPr lang="en-US" dirty="0">
                <a:latin typeface="Courier New" panose="02070309020205020404" pitchFamily="49" charset="0"/>
                <a:cs typeface="Courier New" panose="02070309020205020404" pitchFamily="49" charset="0"/>
              </a:rPr>
              <a:t> </a:t>
            </a:r>
            <a:r>
              <a:rPr lang="en-US" dirty="0" err="1"/>
              <a:t>và</a:t>
            </a:r>
            <a:r>
              <a:rPr lang="en-US" dirty="0"/>
              <a:t> </a:t>
            </a:r>
            <a:r>
              <a:rPr lang="en-US" dirty="0" err="1">
                <a:latin typeface="Courier New" panose="02070309020205020404" pitchFamily="49" charset="0"/>
                <a:cs typeface="Courier New" panose="02070309020205020404" pitchFamily="49" charset="0"/>
              </a:rPr>
              <a:t>required_once</a:t>
            </a:r>
            <a:endParaRPr lang="en-US" dirty="0">
              <a:latin typeface="Courier New" panose="02070309020205020404" pitchFamily="49" charset="0"/>
              <a:cs typeface="Courier New" panose="02070309020205020404" pitchFamily="49" charset="0"/>
            </a:endParaRPr>
          </a:p>
          <a:p>
            <a:pPr lvl="1"/>
            <a:endParaRPr lang="en-US" dirty="0"/>
          </a:p>
        </p:txBody>
      </p:sp>
      <p:pic>
        <p:nvPicPr>
          <p:cNvPr id="6" name="Picture 5">
            <a:extLst>
              <a:ext uri="{FF2B5EF4-FFF2-40B4-BE49-F238E27FC236}">
                <a16:creationId xmlns:a16="http://schemas.microsoft.com/office/drawing/2014/main" id="{01147B81-BB6D-D349-BB09-41728ECF6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886200"/>
            <a:ext cx="4838700" cy="1168768"/>
          </a:xfrm>
          <a:prstGeom prst="rect">
            <a:avLst/>
          </a:prstGeom>
        </p:spPr>
      </p:pic>
    </p:spTree>
    <p:extLst>
      <p:ext uri="{BB962C8B-B14F-4D97-AF65-F5344CB8AC3E}">
        <p14:creationId xmlns:p14="http://schemas.microsoft.com/office/powerpoint/2010/main" val="420690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File inclusion</a:t>
            </a:r>
          </a:p>
        </p:txBody>
      </p:sp>
      <p:sp>
        <p:nvSpPr>
          <p:cNvPr id="4" name="Content Placeholder 3"/>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require</a:t>
            </a:r>
          </a:p>
          <a:p>
            <a:pPr lvl="1"/>
            <a:r>
              <a:rPr lang="en-US" dirty="0" err="1"/>
              <a:t>Khi</a:t>
            </a:r>
            <a:r>
              <a:rPr lang="en-US" dirty="0"/>
              <a:t> </a:t>
            </a:r>
            <a:r>
              <a:rPr lang="en-US" dirty="0" err="1"/>
              <a:t>quá</a:t>
            </a:r>
            <a:r>
              <a:rPr lang="en-US" dirty="0"/>
              <a:t> </a:t>
            </a:r>
            <a:r>
              <a:rPr lang="en-US" dirty="0" err="1"/>
              <a:t>trình</a:t>
            </a:r>
            <a:r>
              <a:rPr lang="en-US" dirty="0"/>
              <a:t> import </a:t>
            </a:r>
            <a:r>
              <a:rPr lang="en-US" dirty="0" err="1"/>
              <a:t>tập</a:t>
            </a:r>
            <a:r>
              <a:rPr lang="en-US" dirty="0"/>
              <a:t> tin </a:t>
            </a:r>
            <a:r>
              <a:rPr lang="en-US" dirty="0" err="1"/>
              <a:t>chỉ</a:t>
            </a:r>
            <a:r>
              <a:rPr lang="en-US" dirty="0"/>
              <a:t> </a:t>
            </a:r>
            <a:r>
              <a:rPr lang="en-US" dirty="0" err="1"/>
              <a:t>định</a:t>
            </a:r>
            <a:r>
              <a:rPr lang="en-US" dirty="0"/>
              <a:t> </a:t>
            </a:r>
            <a:r>
              <a:rPr lang="en-US" dirty="0" err="1"/>
              <a:t>không</a:t>
            </a:r>
            <a:r>
              <a:rPr lang="en-US" dirty="0"/>
              <a:t> </a:t>
            </a:r>
            <a:r>
              <a:rPr lang="en-US" dirty="0" err="1"/>
              <a:t>thành</a:t>
            </a:r>
            <a:r>
              <a:rPr lang="en-US" dirty="0"/>
              <a:t> </a:t>
            </a:r>
            <a:r>
              <a:rPr lang="en-US" dirty="0" err="1"/>
              <a:t>công</a:t>
            </a:r>
            <a:r>
              <a:rPr lang="en-US" dirty="0"/>
              <a:t> &gt; </a:t>
            </a:r>
            <a:r>
              <a:rPr lang="en-US" dirty="0" err="1"/>
              <a:t>tạm</a:t>
            </a:r>
            <a:r>
              <a:rPr lang="en-US" dirty="0"/>
              <a:t> </a:t>
            </a:r>
            <a:r>
              <a:rPr lang="en-US" dirty="0" err="1"/>
              <a:t>dừng</a:t>
            </a:r>
            <a:r>
              <a:rPr lang="en-US" dirty="0"/>
              <a:t> </a:t>
            </a:r>
            <a:r>
              <a:rPr lang="en-US" dirty="0" err="1"/>
              <a:t>các</a:t>
            </a:r>
            <a:r>
              <a:rPr lang="en-US" dirty="0"/>
              <a:t> </a:t>
            </a:r>
            <a:r>
              <a:rPr lang="en-US" dirty="0" err="1"/>
              <a:t>tập</a:t>
            </a:r>
            <a:r>
              <a:rPr lang="en-US" dirty="0"/>
              <a:t> </a:t>
            </a:r>
            <a:r>
              <a:rPr lang="en-US" dirty="0" err="1"/>
              <a:t>lệnh</a:t>
            </a:r>
            <a:r>
              <a:rPr lang="en-US" dirty="0"/>
              <a:t> </a:t>
            </a:r>
            <a:r>
              <a:rPr lang="en-US" dirty="0" err="1"/>
              <a:t>có</a:t>
            </a:r>
            <a:r>
              <a:rPr lang="en-US" dirty="0"/>
              <a:t> </a:t>
            </a:r>
            <a:r>
              <a:rPr lang="en-US" dirty="0" err="1"/>
              <a:t>lỗi</a:t>
            </a:r>
            <a:r>
              <a:rPr lang="en-US" dirty="0"/>
              <a:t> </a:t>
            </a:r>
            <a:r>
              <a:rPr lang="en-US" dirty="0" err="1"/>
              <a:t>bằng</a:t>
            </a:r>
            <a:r>
              <a:rPr lang="en-US" dirty="0"/>
              <a:t> </a:t>
            </a:r>
            <a:r>
              <a:rPr lang="en-US" dirty="0" err="1"/>
              <a:t>cách</a:t>
            </a:r>
            <a:r>
              <a:rPr lang="en-US" dirty="0"/>
              <a:t> </a:t>
            </a:r>
            <a:r>
              <a:rPr lang="en-US" dirty="0" err="1"/>
              <a:t>phát</a:t>
            </a:r>
            <a:r>
              <a:rPr lang="en-US" dirty="0"/>
              <a:t> </a:t>
            </a:r>
            <a:r>
              <a:rPr lang="en-US" dirty="0" err="1"/>
              <a:t>ra</a:t>
            </a:r>
            <a:r>
              <a:rPr lang="en-US" dirty="0"/>
              <a:t> </a:t>
            </a:r>
            <a:r>
              <a:rPr lang="en-US" dirty="0" err="1"/>
              <a:t>các</a:t>
            </a:r>
            <a:r>
              <a:rPr lang="en-US" dirty="0"/>
              <a:t> warning.</a:t>
            </a:r>
          </a:p>
          <a:p>
            <a:pPr lvl="1"/>
            <a:r>
              <a:rPr lang="en-US" dirty="0" err="1"/>
              <a:t>Quá</a:t>
            </a:r>
            <a:r>
              <a:rPr lang="en-US" dirty="0"/>
              <a:t> </a:t>
            </a:r>
            <a:r>
              <a:rPr lang="en-US" dirty="0" err="1"/>
              <a:t>trình</a:t>
            </a:r>
            <a:r>
              <a:rPr lang="en-US" dirty="0"/>
              <a:t> import </a:t>
            </a:r>
            <a:r>
              <a:rPr lang="en-US" dirty="0" err="1"/>
              <a:t>không</a:t>
            </a:r>
            <a:r>
              <a:rPr lang="en-US" dirty="0"/>
              <a:t> </a:t>
            </a:r>
            <a:r>
              <a:rPr lang="en-US" dirty="0" err="1"/>
              <a:t>thành</a:t>
            </a:r>
            <a:r>
              <a:rPr lang="en-US" dirty="0"/>
              <a:t> </a:t>
            </a:r>
            <a:r>
              <a:rPr lang="en-US" dirty="0" err="1"/>
              <a:t>công</a:t>
            </a:r>
            <a:r>
              <a:rPr lang="en-US" dirty="0"/>
              <a:t> do </a:t>
            </a:r>
            <a:r>
              <a:rPr lang="en-US" dirty="0" err="1"/>
              <a:t>không</a:t>
            </a:r>
            <a:r>
              <a:rPr lang="en-US" dirty="0"/>
              <a:t> </a:t>
            </a:r>
            <a:r>
              <a:rPr lang="en-US" dirty="0" err="1"/>
              <a:t>tìm</a:t>
            </a:r>
            <a:r>
              <a:rPr lang="en-US" dirty="0"/>
              <a:t> </a:t>
            </a:r>
            <a:r>
              <a:rPr lang="en-US" dirty="0" err="1"/>
              <a:t>thấy</a:t>
            </a:r>
            <a:r>
              <a:rPr lang="en-US" dirty="0"/>
              <a:t> </a:t>
            </a:r>
            <a:r>
              <a:rPr lang="en-US" dirty="0" err="1"/>
              <a:t>tập</a:t>
            </a:r>
            <a:r>
              <a:rPr lang="en-US" dirty="0"/>
              <a:t> tin </a:t>
            </a:r>
            <a:r>
              <a:rPr lang="en-US" dirty="0" err="1"/>
              <a:t>hoặc</a:t>
            </a:r>
            <a:r>
              <a:rPr lang="en-US" dirty="0"/>
              <a:t> </a:t>
            </a:r>
            <a:r>
              <a:rPr lang="en-US" dirty="0" err="1"/>
              <a:t>người</a:t>
            </a:r>
            <a:r>
              <a:rPr lang="en-US" dirty="0"/>
              <a:t> dung </a:t>
            </a:r>
            <a:r>
              <a:rPr lang="en-US" dirty="0" err="1"/>
              <a:t>đang</a:t>
            </a:r>
            <a:r>
              <a:rPr lang="en-US" dirty="0"/>
              <a:t> </a:t>
            </a:r>
            <a:r>
              <a:rPr lang="en-US" dirty="0" err="1"/>
              <a:t>chạy</a:t>
            </a:r>
            <a:r>
              <a:rPr lang="en-US" dirty="0"/>
              <a:t> </a:t>
            </a:r>
            <a:r>
              <a:rPr lang="en-US" dirty="0" err="1"/>
              <a:t>máy</a:t>
            </a:r>
            <a:r>
              <a:rPr lang="en-US" dirty="0"/>
              <a:t> </a:t>
            </a:r>
            <a:r>
              <a:rPr lang="en-US" dirty="0" err="1"/>
              <a:t>chủ</a:t>
            </a:r>
            <a:r>
              <a:rPr lang="en-US" dirty="0"/>
              <a:t> web </a:t>
            </a:r>
            <a:r>
              <a:rPr lang="en-US" dirty="0" err="1"/>
              <a:t>không</a:t>
            </a:r>
            <a:r>
              <a:rPr lang="en-US" dirty="0"/>
              <a:t> </a:t>
            </a:r>
            <a:r>
              <a:rPr lang="en-US" dirty="0" err="1"/>
              <a:t>có</a:t>
            </a:r>
            <a:r>
              <a:rPr lang="en-US" dirty="0"/>
              <a:t> </a:t>
            </a:r>
            <a:r>
              <a:rPr lang="en-US" dirty="0" err="1"/>
              <a:t>quyền</a:t>
            </a:r>
            <a:r>
              <a:rPr lang="en-US" dirty="0"/>
              <a:t> </a:t>
            </a:r>
            <a:r>
              <a:rPr lang="en-US" dirty="0" err="1"/>
              <a:t>đọc</a:t>
            </a:r>
            <a:r>
              <a:rPr lang="en-US" dirty="0"/>
              <a:t> </a:t>
            </a:r>
            <a:r>
              <a:rPr lang="en-US" dirty="0" err="1"/>
              <a:t>đối</a:t>
            </a:r>
            <a:r>
              <a:rPr lang="en-US" dirty="0"/>
              <a:t> </a:t>
            </a:r>
            <a:r>
              <a:rPr lang="en-US" dirty="0" err="1"/>
              <a:t>với</a:t>
            </a:r>
            <a:r>
              <a:rPr lang="en-US" dirty="0"/>
              <a:t> </a:t>
            </a:r>
            <a:r>
              <a:rPr lang="en-US" dirty="0" err="1"/>
              <a:t>tập</a:t>
            </a:r>
            <a:r>
              <a:rPr lang="en-US" dirty="0"/>
              <a:t> tin </a:t>
            </a:r>
            <a:r>
              <a:rPr lang="en-US" dirty="0" err="1"/>
              <a:t>chỉ</a:t>
            </a:r>
            <a:r>
              <a:rPr lang="en-US" dirty="0"/>
              <a:t> </a:t>
            </a:r>
            <a:r>
              <a:rPr lang="en-US" dirty="0" err="1"/>
              <a:t>định</a:t>
            </a:r>
            <a:r>
              <a:rPr lang="en-US" dirty="0"/>
              <a:t>.</a:t>
            </a:r>
          </a:p>
          <a:p>
            <a:r>
              <a:rPr lang="en-US" dirty="0" err="1">
                <a:latin typeface="Courier New" panose="02070309020205020404" pitchFamily="49" charset="0"/>
                <a:cs typeface="Courier New" panose="02070309020205020404" pitchFamily="49" charset="0"/>
              </a:rPr>
              <a:t>include_once</a:t>
            </a:r>
            <a:endParaRPr lang="en-US" dirty="0">
              <a:latin typeface="Courier New" panose="02070309020205020404" pitchFamily="49" charset="0"/>
              <a:cs typeface="Courier New" panose="02070309020205020404" pitchFamily="49" charset="0"/>
            </a:endParaRPr>
          </a:p>
          <a:p>
            <a:pPr lvl="1"/>
            <a:r>
              <a:rPr lang="en-US" dirty="0" err="1"/>
              <a:t>Hoạt</a:t>
            </a:r>
            <a:r>
              <a:rPr lang="en-US" dirty="0"/>
              <a:t> </a:t>
            </a:r>
            <a:r>
              <a:rPr lang="en-US" dirty="0" err="1"/>
              <a:t>động</a:t>
            </a:r>
            <a:r>
              <a:rPr lang="en-US" dirty="0"/>
              <a:t> </a:t>
            </a:r>
            <a:r>
              <a:rPr lang="en-US" dirty="0" err="1"/>
              <a:t>giống</a:t>
            </a:r>
            <a:r>
              <a:rPr lang="en-US" dirty="0"/>
              <a:t> include.</a:t>
            </a:r>
          </a:p>
          <a:p>
            <a:pPr lvl="1"/>
            <a:r>
              <a:rPr lang="en-US" dirty="0" err="1"/>
              <a:t>Chèn</a:t>
            </a:r>
            <a:r>
              <a:rPr lang="en-US" dirty="0"/>
              <a:t> </a:t>
            </a:r>
            <a:r>
              <a:rPr lang="en-US" dirty="0" err="1"/>
              <a:t>tập</a:t>
            </a:r>
            <a:r>
              <a:rPr lang="en-US" dirty="0"/>
              <a:t> tin </a:t>
            </a:r>
            <a:r>
              <a:rPr lang="en-US" dirty="0" err="1"/>
              <a:t>chỉ</a:t>
            </a:r>
            <a:r>
              <a:rPr lang="en-US" dirty="0"/>
              <a:t> </a:t>
            </a:r>
            <a:r>
              <a:rPr lang="en-US" dirty="0" err="1"/>
              <a:t>định</a:t>
            </a:r>
            <a:r>
              <a:rPr lang="en-US" dirty="0"/>
              <a:t> 1 </a:t>
            </a:r>
            <a:r>
              <a:rPr lang="en-US" dirty="0" err="1"/>
              <a:t>lần</a:t>
            </a:r>
            <a:r>
              <a:rPr lang="en-US" dirty="0"/>
              <a:t> (</a:t>
            </a:r>
            <a:r>
              <a:rPr lang="en-US" dirty="0" err="1"/>
              <a:t>nếu</a:t>
            </a:r>
            <a:r>
              <a:rPr lang="en-US" dirty="0"/>
              <a:t> </a:t>
            </a:r>
            <a:r>
              <a:rPr lang="en-US" dirty="0" err="1"/>
              <a:t>đã</a:t>
            </a:r>
            <a:r>
              <a:rPr lang="en-US" dirty="0"/>
              <a:t> </a:t>
            </a:r>
            <a:r>
              <a:rPr lang="en-US" dirty="0" err="1"/>
              <a:t>đưa</a:t>
            </a:r>
            <a:r>
              <a:rPr lang="en-US" dirty="0"/>
              <a:t> </a:t>
            </a:r>
            <a:r>
              <a:rPr lang="en-US" dirty="0" err="1"/>
              <a:t>tập</a:t>
            </a:r>
            <a:r>
              <a:rPr lang="en-US" dirty="0"/>
              <a:t> tin </a:t>
            </a:r>
            <a:r>
              <a:rPr lang="en-US" dirty="0" err="1"/>
              <a:t>vào</a:t>
            </a:r>
            <a:r>
              <a:rPr lang="en-US" dirty="0"/>
              <a:t> </a:t>
            </a:r>
            <a:r>
              <a:rPr lang="en-US" dirty="0" err="1"/>
              <a:t>rồi</a:t>
            </a:r>
            <a:r>
              <a:rPr lang="en-US" dirty="0"/>
              <a:t> </a:t>
            </a:r>
            <a:r>
              <a:rPr lang="en-US" dirty="0" err="1"/>
              <a:t>thì</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đưa</a:t>
            </a:r>
            <a:r>
              <a:rPr lang="en-US" dirty="0"/>
              <a:t> </a:t>
            </a:r>
            <a:r>
              <a:rPr lang="en-US" dirty="0" err="1"/>
              <a:t>vào</a:t>
            </a:r>
            <a:r>
              <a:rPr lang="en-US" dirty="0"/>
              <a:t> </a:t>
            </a:r>
            <a:r>
              <a:rPr lang="en-US" dirty="0" err="1"/>
              <a:t>nữa</a:t>
            </a:r>
            <a:r>
              <a:rPr lang="en-US" dirty="0"/>
              <a:t>)</a:t>
            </a:r>
          </a:p>
          <a:p>
            <a:r>
              <a:rPr lang="en-US" dirty="0" err="1">
                <a:latin typeface="Courier New" panose="02070309020205020404" pitchFamily="49" charset="0"/>
                <a:cs typeface="Courier New" panose="02070309020205020404" pitchFamily="49" charset="0"/>
              </a:rPr>
              <a:t>require_once</a:t>
            </a:r>
            <a:endParaRPr lang="en-US" dirty="0">
              <a:latin typeface="Courier New" panose="02070309020205020404" pitchFamily="49" charset="0"/>
              <a:cs typeface="Courier New" panose="02070309020205020404" pitchFamily="49" charset="0"/>
            </a:endParaRPr>
          </a:p>
          <a:p>
            <a:pPr lvl="1"/>
            <a:r>
              <a:rPr lang="en-US" dirty="0" err="1"/>
              <a:t>Hoạt</a:t>
            </a:r>
            <a:r>
              <a:rPr lang="en-US" dirty="0"/>
              <a:t> </a:t>
            </a:r>
            <a:r>
              <a:rPr lang="en-US" dirty="0" err="1"/>
              <a:t>động</a:t>
            </a:r>
            <a:r>
              <a:rPr lang="en-US" dirty="0"/>
              <a:t> </a:t>
            </a:r>
            <a:r>
              <a:rPr lang="en-US" dirty="0" err="1"/>
              <a:t>giống</a:t>
            </a:r>
            <a:r>
              <a:rPr lang="en-US" dirty="0"/>
              <a:t> require.</a:t>
            </a:r>
          </a:p>
          <a:p>
            <a:pPr lvl="1"/>
            <a:r>
              <a:rPr lang="en-US" dirty="0" err="1"/>
              <a:t>Chèn</a:t>
            </a:r>
            <a:r>
              <a:rPr lang="en-US" dirty="0"/>
              <a:t> </a:t>
            </a:r>
            <a:r>
              <a:rPr lang="en-US" dirty="0" err="1"/>
              <a:t>tập</a:t>
            </a:r>
            <a:r>
              <a:rPr lang="en-US" dirty="0"/>
              <a:t> tin </a:t>
            </a:r>
            <a:r>
              <a:rPr lang="en-US" dirty="0" err="1"/>
              <a:t>chỉ</a:t>
            </a:r>
            <a:r>
              <a:rPr lang="en-US" dirty="0"/>
              <a:t> </a:t>
            </a:r>
            <a:r>
              <a:rPr lang="en-US" dirty="0" err="1"/>
              <a:t>định</a:t>
            </a:r>
            <a:r>
              <a:rPr lang="en-US" dirty="0"/>
              <a:t> 1 </a:t>
            </a:r>
            <a:r>
              <a:rPr lang="en-US" dirty="0" err="1"/>
              <a:t>lần</a:t>
            </a:r>
            <a:r>
              <a:rPr lang="en-US" dirty="0"/>
              <a:t> (</a:t>
            </a:r>
            <a:r>
              <a:rPr lang="en-US" dirty="0" err="1"/>
              <a:t>nếu</a:t>
            </a:r>
            <a:r>
              <a:rPr lang="en-US" dirty="0"/>
              <a:t> </a:t>
            </a:r>
            <a:r>
              <a:rPr lang="en-US" dirty="0" err="1"/>
              <a:t>đã</a:t>
            </a:r>
            <a:r>
              <a:rPr lang="en-US" dirty="0"/>
              <a:t> </a:t>
            </a:r>
            <a:r>
              <a:rPr lang="en-US" dirty="0" err="1"/>
              <a:t>đưa</a:t>
            </a:r>
            <a:r>
              <a:rPr lang="en-US" dirty="0"/>
              <a:t> </a:t>
            </a:r>
            <a:r>
              <a:rPr lang="en-US" dirty="0" err="1"/>
              <a:t>tập</a:t>
            </a:r>
            <a:r>
              <a:rPr lang="en-US" dirty="0"/>
              <a:t> tin </a:t>
            </a:r>
            <a:r>
              <a:rPr lang="en-US" dirty="0" err="1"/>
              <a:t>vào</a:t>
            </a:r>
            <a:r>
              <a:rPr lang="en-US" dirty="0"/>
              <a:t> </a:t>
            </a:r>
            <a:r>
              <a:rPr lang="en-US" dirty="0" err="1"/>
              <a:t>rồi</a:t>
            </a:r>
            <a:r>
              <a:rPr lang="en-US" dirty="0"/>
              <a:t> </a:t>
            </a:r>
            <a:r>
              <a:rPr lang="en-US" dirty="0" err="1"/>
              <a:t>thì</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đưa</a:t>
            </a:r>
            <a:r>
              <a:rPr lang="en-US" dirty="0"/>
              <a:t> </a:t>
            </a:r>
            <a:r>
              <a:rPr lang="en-US" dirty="0" err="1"/>
              <a:t>vào</a:t>
            </a:r>
            <a:r>
              <a:rPr lang="en-US" dirty="0"/>
              <a:t> </a:t>
            </a:r>
            <a:r>
              <a:rPr lang="en-US" dirty="0" err="1"/>
              <a:t>nữa</a:t>
            </a:r>
            <a:r>
              <a:rPr lang="en-US" dirty="0"/>
              <a:t>)</a:t>
            </a:r>
          </a:p>
          <a:p>
            <a:pPr lvl="1"/>
            <a:endParaRPr lang="en-US" dirty="0"/>
          </a:p>
          <a:p>
            <a:pPr lvl="1"/>
            <a:endParaRPr lang="en-US" dirty="0"/>
          </a:p>
        </p:txBody>
      </p:sp>
    </p:spTree>
    <p:extLst>
      <p:ext uri="{BB962C8B-B14F-4D97-AF65-F5344CB8AC3E}">
        <p14:creationId xmlns:p14="http://schemas.microsoft.com/office/powerpoint/2010/main" val="296036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File inclusion</a:t>
            </a:r>
          </a:p>
        </p:txBody>
      </p:sp>
      <p:sp>
        <p:nvSpPr>
          <p:cNvPr id="4" name="Content Placeholder 3"/>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Return</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lệnh</a:t>
            </a:r>
            <a:r>
              <a:rPr lang="en-US" dirty="0"/>
              <a:t> return </a:t>
            </a:r>
            <a:r>
              <a:rPr lang="en-US" dirty="0" err="1"/>
              <a:t>trong</a:t>
            </a:r>
            <a:r>
              <a:rPr lang="en-US" dirty="0"/>
              <a:t> </a:t>
            </a:r>
            <a:r>
              <a:rPr lang="en-US" dirty="0" err="1"/>
              <a:t>tập</a:t>
            </a:r>
            <a:r>
              <a:rPr lang="en-US" dirty="0"/>
              <a:t> tin import</a:t>
            </a:r>
          </a:p>
          <a:p>
            <a:pPr marL="457200" lvl="1" indent="0">
              <a:buNone/>
            </a:pPr>
            <a:endParaRPr lang="en-US" dirty="0"/>
          </a:p>
          <a:p>
            <a:pPr lvl="1"/>
            <a:endParaRPr lang="en-US" dirty="0"/>
          </a:p>
        </p:txBody>
      </p:sp>
      <p:pic>
        <p:nvPicPr>
          <p:cNvPr id="5" name="Picture 4">
            <a:extLst>
              <a:ext uri="{FF2B5EF4-FFF2-40B4-BE49-F238E27FC236}">
                <a16:creationId xmlns:a16="http://schemas.microsoft.com/office/drawing/2014/main" id="{2A08B5CD-38D4-D347-96B8-ED4416BD0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51000"/>
            <a:ext cx="3201542" cy="2006600"/>
          </a:xfrm>
          <a:prstGeom prst="rect">
            <a:avLst/>
          </a:prstGeom>
        </p:spPr>
      </p:pic>
      <p:pic>
        <p:nvPicPr>
          <p:cNvPr id="7" name="Picture 6">
            <a:extLst>
              <a:ext uri="{FF2B5EF4-FFF2-40B4-BE49-F238E27FC236}">
                <a16:creationId xmlns:a16="http://schemas.microsoft.com/office/drawing/2014/main" id="{3894E44A-51D9-EB43-A48D-8801E46AC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4173488"/>
            <a:ext cx="6858000" cy="2151112"/>
          </a:xfrm>
          <a:prstGeom prst="rect">
            <a:avLst/>
          </a:prstGeom>
        </p:spPr>
      </p:pic>
    </p:spTree>
    <p:extLst>
      <p:ext uri="{BB962C8B-B14F-4D97-AF65-F5344CB8AC3E}">
        <p14:creationId xmlns:p14="http://schemas.microsoft.com/office/powerpoint/2010/main" val="217061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4" name="Content Placeholder 3"/>
          <p:cNvSpPr>
            <a:spLocks noGrp="1"/>
          </p:cNvSpPr>
          <p:nvPr>
            <p:ph idx="1"/>
          </p:nvPr>
        </p:nvSpPr>
        <p:spPr/>
        <p:txBody>
          <a:bodyPr>
            <a:normAutofit/>
          </a:bodyPr>
          <a:lstStyle/>
          <a:p>
            <a:r>
              <a:rPr lang="en-US" dirty="0"/>
              <a:t>Magic constants:</a:t>
            </a:r>
          </a:p>
          <a:p>
            <a:pPr lvl="1"/>
            <a:r>
              <a:rPr lang="en-US" dirty="0">
                <a:latin typeface="Courier New" panose="02070309020205020404" pitchFamily="49" charset="0"/>
                <a:cs typeface="Courier New" panose="02070309020205020404" pitchFamily="49" charset="0"/>
              </a:rPr>
              <a:t>__FILE__ </a:t>
            </a:r>
            <a:r>
              <a:rPr lang="en-US" dirty="0"/>
              <a:t>: Cho </a:t>
            </a:r>
            <a:r>
              <a:rPr lang="en-US" dirty="0" err="1"/>
              <a:t>biết</a:t>
            </a:r>
            <a:r>
              <a:rPr lang="en-US" dirty="0"/>
              <a:t> </a:t>
            </a:r>
            <a:r>
              <a:rPr lang="en-US" dirty="0" err="1"/>
              <a:t>đường</a:t>
            </a:r>
            <a:r>
              <a:rPr lang="en-US" dirty="0"/>
              <a:t> </a:t>
            </a:r>
            <a:r>
              <a:rPr lang="en-US" dirty="0" err="1"/>
              <a:t>dẫn</a:t>
            </a:r>
            <a:r>
              <a:rPr lang="en-US" dirty="0"/>
              <a:t> </a:t>
            </a:r>
            <a:r>
              <a:rPr lang="en-US" dirty="0" err="1"/>
              <a:t>tuyệt</a:t>
            </a:r>
            <a:r>
              <a:rPr lang="en-US" dirty="0"/>
              <a:t> </a:t>
            </a:r>
            <a:r>
              <a:rPr lang="en-US" dirty="0" err="1"/>
              <a:t>đối</a:t>
            </a:r>
            <a:r>
              <a:rPr lang="en-US" dirty="0"/>
              <a:t> </a:t>
            </a:r>
            <a:r>
              <a:rPr lang="en-US" dirty="0" err="1"/>
              <a:t>của</a:t>
            </a:r>
            <a:r>
              <a:rPr lang="en-US" dirty="0"/>
              <a:t> </a:t>
            </a:r>
            <a:r>
              <a:rPr lang="en-US" dirty="0" err="1"/>
              <a:t>tập</a:t>
            </a:r>
            <a:r>
              <a:rPr lang="en-US" dirty="0"/>
              <a:t> tin </a:t>
            </a:r>
            <a:r>
              <a:rPr lang="en-US" dirty="0" err="1"/>
              <a:t>đang</a:t>
            </a:r>
            <a:r>
              <a:rPr lang="en-US" dirty="0"/>
              <a:t> </a:t>
            </a:r>
            <a:r>
              <a:rPr lang="en-US" dirty="0" err="1"/>
              <a:t>chạy</a:t>
            </a:r>
            <a:endParaRPr lang="en-US" dirty="0"/>
          </a:p>
          <a:p>
            <a:pPr lvl="1"/>
            <a:r>
              <a:rPr lang="en-US" dirty="0">
                <a:latin typeface="Courier New" panose="02070309020205020404" pitchFamily="49" charset="0"/>
                <a:cs typeface="Courier New" panose="02070309020205020404" pitchFamily="49" charset="0"/>
              </a:rPr>
              <a:t>__DIR__ </a:t>
            </a:r>
            <a:r>
              <a:rPr lang="en-US" dirty="0"/>
              <a:t>: </a:t>
            </a:r>
            <a:r>
              <a:rPr lang="en-US" dirty="0" err="1"/>
              <a:t>Thư</a:t>
            </a:r>
            <a:r>
              <a:rPr lang="en-US" dirty="0"/>
              <a:t> </a:t>
            </a:r>
            <a:r>
              <a:rPr lang="en-US" dirty="0" err="1"/>
              <a:t>mục</a:t>
            </a:r>
            <a:r>
              <a:rPr lang="en-US" dirty="0"/>
              <a:t> </a:t>
            </a:r>
            <a:r>
              <a:rPr lang="en-US" dirty="0" err="1"/>
              <a:t>chứa</a:t>
            </a:r>
            <a:r>
              <a:rPr lang="en-US" dirty="0"/>
              <a:t> file PHP </a:t>
            </a:r>
            <a:r>
              <a:rPr lang="en-US" dirty="0" err="1"/>
              <a:t>đang</a:t>
            </a:r>
            <a:r>
              <a:rPr lang="en-US" dirty="0"/>
              <a:t> </a:t>
            </a:r>
            <a:r>
              <a:rPr lang="en-US" dirty="0" err="1"/>
              <a:t>chạy</a:t>
            </a:r>
            <a:r>
              <a:rPr lang="en-US" dirty="0"/>
              <a:t> (</a:t>
            </a:r>
            <a:r>
              <a:rPr lang="en-US" dirty="0" err="1"/>
              <a:t>thực</a:t>
            </a:r>
            <a:r>
              <a:rPr lang="en-US" dirty="0"/>
              <a:t> </a:t>
            </a:r>
            <a:r>
              <a:rPr lang="en-US" dirty="0" err="1"/>
              <a:t>thi</a:t>
            </a:r>
            <a:r>
              <a:rPr lang="en-US" dirty="0"/>
              <a:t>)</a:t>
            </a:r>
          </a:p>
          <a:p>
            <a:r>
              <a:rPr lang="en-US" sz="2400" dirty="0" err="1">
                <a:latin typeface="Courier New" panose="02070309020205020404" pitchFamily="49" charset="0"/>
                <a:cs typeface="Courier New" panose="02070309020205020404" pitchFamily="49" charset="0"/>
              </a:rPr>
              <a:t>Mkdir</a:t>
            </a:r>
            <a:r>
              <a:rPr lang="en-US" dirty="0"/>
              <a:t>: </a:t>
            </a:r>
            <a:r>
              <a:rPr lang="en-US" dirty="0" err="1"/>
              <a:t>tạo</a:t>
            </a:r>
            <a:r>
              <a:rPr lang="en-US" dirty="0"/>
              <a:t> </a:t>
            </a:r>
            <a:r>
              <a:rPr lang="en-US" dirty="0" err="1"/>
              <a:t>thư</a:t>
            </a:r>
            <a:r>
              <a:rPr lang="en-US" dirty="0"/>
              <a:t> </a:t>
            </a:r>
            <a:r>
              <a:rPr lang="en-US" dirty="0" err="1"/>
              <a:t>mục</a:t>
            </a:r>
            <a:endParaRPr lang="en-US" dirty="0"/>
          </a:p>
          <a:p>
            <a:r>
              <a:rPr lang="en-US" sz="2400" dirty="0">
                <a:latin typeface="Courier New" panose="02070309020205020404" pitchFamily="49" charset="0"/>
                <a:cs typeface="Courier New" panose="02070309020205020404" pitchFamily="49" charset="0"/>
              </a:rPr>
              <a:t>Rename</a:t>
            </a:r>
            <a:r>
              <a:rPr lang="en-US" dirty="0"/>
              <a:t>: </a:t>
            </a:r>
            <a:r>
              <a:rPr lang="en-US" dirty="0" err="1"/>
              <a:t>đổi</a:t>
            </a:r>
            <a:r>
              <a:rPr lang="en-US" dirty="0"/>
              <a:t> </a:t>
            </a:r>
            <a:r>
              <a:rPr lang="en-US" dirty="0" err="1"/>
              <a:t>tên</a:t>
            </a:r>
            <a:r>
              <a:rPr lang="en-US" dirty="0"/>
              <a:t> </a:t>
            </a:r>
            <a:r>
              <a:rPr lang="en-US" dirty="0" err="1"/>
              <a:t>thư</a:t>
            </a:r>
            <a:r>
              <a:rPr lang="en-US" dirty="0"/>
              <a:t> </a:t>
            </a:r>
            <a:r>
              <a:rPr lang="en-US" dirty="0" err="1"/>
              <a:t>mục</a:t>
            </a:r>
            <a:endParaRPr lang="en-US" dirty="0"/>
          </a:p>
          <a:p>
            <a:r>
              <a:rPr lang="en-US" sz="2400" dirty="0" err="1">
                <a:latin typeface="Courier New" panose="02070309020205020404" pitchFamily="49" charset="0"/>
                <a:cs typeface="Courier New" panose="02070309020205020404" pitchFamily="49" charset="0"/>
              </a:rPr>
              <a:t>Rmdir</a:t>
            </a:r>
            <a:r>
              <a:rPr lang="en-US" dirty="0"/>
              <a:t>: </a:t>
            </a:r>
            <a:r>
              <a:rPr lang="en-US" dirty="0" err="1"/>
              <a:t>xoá</a:t>
            </a:r>
            <a:r>
              <a:rPr lang="en-US" dirty="0"/>
              <a:t> </a:t>
            </a:r>
            <a:r>
              <a:rPr lang="en-US" dirty="0" err="1"/>
              <a:t>thư</a:t>
            </a:r>
            <a:r>
              <a:rPr lang="en-US" dirty="0"/>
              <a:t> </a:t>
            </a:r>
            <a:r>
              <a:rPr lang="en-US" dirty="0" err="1"/>
              <a:t>mục</a:t>
            </a:r>
            <a:endParaRPr lang="en-US" dirty="0"/>
          </a:p>
          <a:p>
            <a:pPr marL="0" indent="0">
              <a:buNone/>
            </a:pPr>
            <a:endParaRPr lang="en-US" dirty="0"/>
          </a:p>
        </p:txBody>
      </p:sp>
      <p:pic>
        <p:nvPicPr>
          <p:cNvPr id="6" name="Picture 5">
            <a:extLst>
              <a:ext uri="{FF2B5EF4-FFF2-40B4-BE49-F238E27FC236}">
                <a16:creationId xmlns:a16="http://schemas.microsoft.com/office/drawing/2014/main" id="{E6BA14D7-1668-7440-A0CC-3BA8760B6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345" y="3962400"/>
            <a:ext cx="3642455" cy="2819400"/>
          </a:xfrm>
          <a:prstGeom prst="rect">
            <a:avLst/>
          </a:prstGeom>
        </p:spPr>
      </p:pic>
    </p:spTree>
    <p:extLst>
      <p:ext uri="{BB962C8B-B14F-4D97-AF65-F5344CB8AC3E}">
        <p14:creationId xmlns:p14="http://schemas.microsoft.com/office/powerpoint/2010/main" val="295087454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20552</TotalTime>
  <Words>2004</Words>
  <Application>Microsoft Macintosh PowerPoint</Application>
  <PresentationFormat>Widescreen</PresentationFormat>
  <Paragraphs>213</Paragraphs>
  <Slides>32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Courier New</vt:lpstr>
      <vt:lpstr>Segoe UI</vt:lpstr>
      <vt:lpstr>Wingdings</vt:lpstr>
      <vt:lpstr>Custom Design</vt:lpstr>
      <vt:lpstr>Lập trình php1</vt:lpstr>
      <vt:lpstr>Mục tiêu</vt:lpstr>
      <vt:lpstr>Phần 1</vt:lpstr>
      <vt:lpstr>File inclusion</vt:lpstr>
      <vt:lpstr>File inclusion</vt:lpstr>
      <vt:lpstr>File inclusion</vt:lpstr>
      <vt:lpstr>File inclusion</vt:lpstr>
      <vt:lpstr>File inclusion</vt:lpstr>
      <vt:lpstr>Làm việc với hệ thống tập tin</vt:lpstr>
      <vt:lpstr>Làm việc với hệ thống tập tin</vt:lpstr>
      <vt:lpstr>Làm việc với hệ thống tập tin</vt:lpstr>
      <vt:lpstr>Làm việc với hệ thống tập tin</vt:lpstr>
      <vt:lpstr>PHP upload file</vt:lpstr>
      <vt:lpstr>PHP upload file</vt:lpstr>
      <vt:lpstr>PHP upload file</vt:lpstr>
      <vt:lpstr> </vt:lpstr>
      <vt:lpstr>Phần 2</vt:lpstr>
      <vt:lpstr>Gửi email sử dụng mail()</vt:lpstr>
      <vt:lpstr>Gửi email sử dụng mail()</vt:lpstr>
      <vt:lpstr>Gửi email sử dụng mail()</vt:lpstr>
      <vt:lpstr>Gửi email sử dụng mail()</vt:lpstr>
      <vt:lpstr>Error</vt:lpstr>
      <vt:lpstr>Error</vt:lpstr>
      <vt:lpstr>Error</vt:lpstr>
      <vt:lpstr>Error</vt:lpstr>
      <vt:lpstr>Exception handling</vt:lpstr>
      <vt:lpstr>Exception handling</vt:lpstr>
      <vt:lpstr>Exception handling</vt:lpstr>
      <vt:lpstr>Exception handling</vt:lpstr>
      <vt:lpstr>PowerPoint Presentation</vt:lpstr>
      <vt:lpstr>Sumarry</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Tram Ta</cp:lastModifiedBy>
  <cp:revision>1544</cp:revision>
  <dcterms:created xsi:type="dcterms:W3CDTF">2013-04-23T08:05:33Z</dcterms:created>
  <dcterms:modified xsi:type="dcterms:W3CDTF">2021-12-20T05:58:22Z</dcterms:modified>
</cp:coreProperties>
</file>