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542" r:id="rId3"/>
    <p:sldId id="544" r:id="rId4"/>
    <p:sldId id="595" r:id="rId5"/>
    <p:sldId id="647" r:id="rId6"/>
    <p:sldId id="632" r:id="rId7"/>
    <p:sldId id="630" r:id="rId8"/>
    <p:sldId id="631" r:id="rId9"/>
    <p:sldId id="672" r:id="rId10"/>
    <p:sldId id="628" r:id="rId11"/>
    <p:sldId id="653" r:id="rId12"/>
    <p:sldId id="673" r:id="rId13"/>
    <p:sldId id="664" r:id="rId14"/>
    <p:sldId id="606" r:id="rId15"/>
    <p:sldId id="657" r:id="rId16"/>
    <p:sldId id="674" r:id="rId17"/>
    <p:sldId id="550" r:id="rId18"/>
    <p:sldId id="546" r:id="rId19"/>
    <p:sldId id="662" r:id="rId20"/>
    <p:sldId id="658" r:id="rId21"/>
    <p:sldId id="665" r:id="rId22"/>
    <p:sldId id="675" r:id="rId23"/>
    <p:sldId id="655" r:id="rId24"/>
    <p:sldId id="654" r:id="rId25"/>
    <p:sldId id="676" r:id="rId26"/>
    <p:sldId id="656" r:id="rId27"/>
    <p:sldId id="551" r:id="rId28"/>
    <p:sldId id="545" r:id="rId29"/>
    <p:sldId id="5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70"/>
    <p:restoredTop sz="76687" autoAdjust="0"/>
  </p:normalViewPr>
  <p:slideViewPr>
    <p:cSldViewPr>
      <p:cViewPr varScale="1">
        <p:scale>
          <a:sx n="76" d="100"/>
          <a:sy n="76" d="100"/>
        </p:scale>
        <p:origin x="208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2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EFF5-9A32-4B83-A582-2896876D6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1975" y="2054424"/>
            <a:ext cx="32800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25880" y="5864424"/>
            <a:ext cx="25010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84555" y="6550224"/>
            <a:ext cx="22156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&amp;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60593-A855-2B42-9E8A-8969D4F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2C747-9A52-5F4A-B26E-0F942290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/>
              <a:t>Update: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WHERE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column2=value2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"update users set name='$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name',salary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='$salary' where id=$id";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B0525-6B7A-8F4F-B4CD-C0CFAB53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Backend –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63E5-E3F0-3242-BC62-F2D449CD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59592-7A31-7D46-B2FD-654DFFF30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" y="2514600"/>
            <a:ext cx="3844263" cy="3886200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A1E22694-2AA0-4641-AD2A-064FEBCB2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9400"/>
            <a:ext cx="8481060" cy="3200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2EB047-7F5C-C043-81E6-7301C44FCEE3}"/>
              </a:ext>
            </a:extLst>
          </p:cNvPr>
          <p:cNvSpPr/>
          <p:nvPr/>
        </p:nvSpPr>
        <p:spPr>
          <a:xfrm>
            <a:off x="4297021" y="3262310"/>
            <a:ext cx="1910830" cy="430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40788-949D-2B43-964F-D8343A445457}"/>
              </a:ext>
            </a:extLst>
          </p:cNvPr>
          <p:cNvSpPr txBox="1"/>
          <p:nvPr/>
        </p:nvSpPr>
        <p:spPr>
          <a:xfrm>
            <a:off x="7301478" y="2819400"/>
            <a:ext cx="21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D304E6D-F45D-2B48-B1D5-8E2D4268B65C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293780" y="3142566"/>
            <a:ext cx="1007699" cy="32501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7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Backend –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418DB0-4326-E24F-9CB1-5EDD321A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3" y="1226343"/>
            <a:ext cx="11469971" cy="54030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2DEB3-294F-8646-830D-410EF1502EA7}"/>
              </a:ext>
            </a:extLst>
          </p:cNvPr>
          <p:cNvSpPr txBox="1"/>
          <p:nvPr/>
        </p:nvSpPr>
        <p:spPr>
          <a:xfrm>
            <a:off x="653143" y="3589636"/>
            <a:ext cx="1754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 category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120E3EB-5312-6746-A97F-0558942DDC46}"/>
              </a:ext>
            </a:extLst>
          </p:cNvPr>
          <p:cNvCxnSpPr>
            <a:cxnSpLocks/>
          </p:cNvCxnSpPr>
          <p:nvPr/>
        </p:nvCxnSpPr>
        <p:spPr>
          <a:xfrm flipV="1">
            <a:off x="1190933" y="3046214"/>
            <a:ext cx="951722" cy="62250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098090A-2107-AB4B-B453-550168485AFA}"/>
              </a:ext>
            </a:extLst>
          </p:cNvPr>
          <p:cNvSpPr/>
          <p:nvPr/>
        </p:nvSpPr>
        <p:spPr>
          <a:xfrm>
            <a:off x="5181600" y="1226343"/>
            <a:ext cx="1524000" cy="373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C518B-5BEC-6048-A7FA-3CC94470B66C}"/>
              </a:ext>
            </a:extLst>
          </p:cNvPr>
          <p:cNvSpPr/>
          <p:nvPr/>
        </p:nvSpPr>
        <p:spPr>
          <a:xfrm>
            <a:off x="2057400" y="1226343"/>
            <a:ext cx="3124200" cy="373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Backend –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AFE7-54ED-5942-BFB6-F17A0346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update </a:t>
            </a:r>
            <a:r>
              <a:rPr lang="en-US" dirty="0" err="1"/>
              <a:t>trên</a:t>
            </a:r>
            <a:r>
              <a:rPr lang="en-US" dirty="0"/>
              <a:t> form &gt;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842AE5A-87F0-9948-8D6F-5BB40B1B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" y="2590800"/>
            <a:ext cx="117449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6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04C6E9-8EAF-DD48-8C52-A54D6B4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9775-8829-0749-8FCA-5A3A52DA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2" y="990600"/>
            <a:ext cx="10862388" cy="4351338"/>
          </a:xfrm>
        </p:spPr>
        <p:txBody>
          <a:bodyPr>
            <a:normAutofit fontScale="92500"/>
          </a:bodyPr>
          <a:lstStyle/>
          <a:p>
            <a:r>
              <a:rPr lang="vi-VN" b="1" dirty="0"/>
              <a:t>Delete: </a:t>
            </a:r>
            <a:r>
              <a:rPr lang="vi-VN" dirty="0"/>
              <a:t>được sử dụng để xoá 1 hoặc nhiều records trong table của cơ sở dữ liệu</a:t>
            </a:r>
            <a:endParaRPr lang="en-US" dirty="0"/>
          </a:p>
          <a:p>
            <a:r>
              <a:rPr lang="en-US" b="1" dirty="0"/>
              <a:t>Delete: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WHERE,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records </a:t>
            </a:r>
            <a:r>
              <a:rPr lang="en-US" dirty="0" err="1"/>
              <a:t>trong</a:t>
            </a:r>
            <a:r>
              <a:rPr lang="en-US" dirty="0"/>
              <a:t> table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DELETE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FROM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table_name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WHERE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some_column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some_value</a:t>
            </a:r>
            <a:endParaRPr lang="en-US" dirty="0">
              <a:latin typeface="Courier" pitchFamily="2" charset="0"/>
            </a:endParaRP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$id=2;  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</a:t>
            </a:r>
            <a:r>
              <a:rPr lang="en-US" dirty="0" err="1">
                <a:latin typeface="Courier" pitchFamily="2" charset="0"/>
              </a:rPr>
              <a:t>sql</a:t>
            </a:r>
            <a:r>
              <a:rPr lang="en-US" dirty="0">
                <a:latin typeface="Courier" pitchFamily="2" charset="0"/>
              </a:rPr>
              <a:t> = "delete from users where id=".$id;  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169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delete - VD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54F7-89CB-8845-BFC7-DE3EA90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id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xoá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2DF11E7-3C55-C641-B8CF-BD700897D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10515600" cy="37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01140A-2E2D-A94A-9AB7-9D4AA9DF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219534" cy="317455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delete - VD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AD4E76-CBC1-BC4A-95BB-1773CF27B49A}"/>
              </a:ext>
            </a:extLst>
          </p:cNvPr>
          <p:cNvSpPr/>
          <p:nvPr/>
        </p:nvSpPr>
        <p:spPr>
          <a:xfrm>
            <a:off x="3124200" y="3352800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24943-E20C-9A40-9F3A-8C21E67B54FB}"/>
              </a:ext>
            </a:extLst>
          </p:cNvPr>
          <p:cNvSpPr txBox="1"/>
          <p:nvPr/>
        </p:nvSpPr>
        <p:spPr>
          <a:xfrm>
            <a:off x="4267200" y="3794755"/>
            <a:ext cx="31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&amp; ajax (</a:t>
            </a:r>
            <a:r>
              <a:rPr lang="en-US" dirty="0" err="1">
                <a:solidFill>
                  <a:srgbClr val="FF0000"/>
                </a:solidFill>
              </a:rPr>
              <a:t>thư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E1DD52D-4616-6740-A05E-35AF1DF82BEB}"/>
              </a:ext>
            </a:extLst>
          </p:cNvPr>
          <p:cNvCxnSpPr>
            <a:cxnSpLocks/>
          </p:cNvCxnSpPr>
          <p:nvPr/>
        </p:nvCxnSpPr>
        <p:spPr>
          <a:xfrm>
            <a:off x="3848100" y="3733800"/>
            <a:ext cx="419100" cy="245621"/>
          </a:xfrm>
          <a:prstGeom prst="bentConnector3">
            <a:avLst>
              <a:gd name="adj1" fmla="val 2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453EEC87-1200-4F46-ABDA-3A26746E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18" y="3733800"/>
            <a:ext cx="3863810" cy="31226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DDC57E-2FFC-DF49-8AD1-832F66655270}"/>
              </a:ext>
            </a:extLst>
          </p:cNvPr>
          <p:cNvSpPr/>
          <p:nvPr/>
        </p:nvSpPr>
        <p:spPr>
          <a:xfrm>
            <a:off x="8077200" y="5257800"/>
            <a:ext cx="1066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E64E8D9F-95E2-6C4B-B422-9BE978EA6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77951"/>
            <a:ext cx="7162800" cy="26020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89DB0-4D67-F046-865E-6CF16C3C9FE4}"/>
              </a:ext>
            </a:extLst>
          </p:cNvPr>
          <p:cNvCxnSpPr/>
          <p:nvPr/>
        </p:nvCxnSpPr>
        <p:spPr>
          <a:xfrm flipH="1">
            <a:off x="6096000" y="5486400"/>
            <a:ext cx="1981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4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D40A7-5808-7A4B-A407-DDFF65D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6075A-9E13-414C-B757-C64C4873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column1, column2, 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LIKE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WHERE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field(</a:t>
            </a:r>
            <a:r>
              <a:rPr lang="en-US" dirty="0" err="1"/>
              <a:t>cột</a:t>
            </a:r>
            <a:r>
              <a:rPr lang="en-US" dirty="0"/>
              <a:t>)</a:t>
            </a:r>
          </a:p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LIKE</a:t>
            </a:r>
          </a:p>
          <a:p>
            <a:pPr lvl="1"/>
            <a:r>
              <a:rPr lang="en-US" dirty="0"/>
              <a:t>% (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):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0,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/>
              <a:t>_ (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):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A7225-DCE8-F44E-943B-879B6B3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INSERT</a:t>
            </a:r>
          </a:p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 UPDATE</a:t>
            </a:r>
          </a:p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 DELETE</a:t>
            </a:r>
          </a:p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prepare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652D1-9012-124A-8F77-FCBEDFD4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0D78B-3568-A64B-8B0C-297B87B4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7D683-F51F-3243-945F-89F136B9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10"/>
            <a:ext cx="12192000" cy="1403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F54173-7E91-884B-8F12-2B3181300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240" y="2209800"/>
            <a:ext cx="8005160" cy="1481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DEAE87-184A-FF41-BBA2-F47C98387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2494015"/>
            <a:ext cx="3149600" cy="927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E38079-3419-124D-B5BD-6BDE48B7A86F}"/>
              </a:ext>
            </a:extLst>
          </p:cNvPr>
          <p:cNvSpPr/>
          <p:nvPr/>
        </p:nvSpPr>
        <p:spPr>
          <a:xfrm>
            <a:off x="5105400" y="4724400"/>
            <a:ext cx="68580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E233F-B916-6641-BC1C-BF991E6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652D1-9012-124A-8F77-FCBEDFD4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A69BD-0CD8-5542-84CA-0357921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0D78B-3568-A64B-8B0C-297B87B4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C32C9-82AB-194A-9839-B0475B986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531"/>
            <a:ext cx="12307908" cy="44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DF284A-21CB-FC4F-8CAD-C808F607A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procedural style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2F514D0-F0C4-EF4E-8850-F782B2A19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9" y="1905000"/>
            <a:ext cx="4758338" cy="445134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9167D0-BA84-8340-9F0F-6DE9CF6AD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OOP style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85299AC-49BA-8448-88E6-B34ECBAA53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23" y="1905000"/>
            <a:ext cx="4774387" cy="4466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157" y="156982"/>
            <a:ext cx="9225244" cy="757418"/>
          </a:xfrm>
        </p:spPr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SELECT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730270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prepared statement - procedural style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4A9B5-BFF8-5B4A-866C-DFCF9BA90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4285"/>
            <a:ext cx="8618619" cy="60529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prepared statement = OOP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96F4A-D519-A54B-A181-485108717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50108"/>
            <a:ext cx="8081211" cy="5928575"/>
          </a:xfrm>
        </p:spPr>
      </p:pic>
    </p:spTree>
    <p:extLst>
      <p:ext uri="{BB962C8B-B14F-4D97-AF65-F5344CB8AC3E}">
        <p14:creationId xmlns:p14="http://schemas.microsoft.com/office/powerpoint/2010/main" val="1285401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prepared statement = OOP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4BC89-B41C-3E45-8BCE-EE3DEE8F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2977"/>
            <a:ext cx="10833602" cy="4469691"/>
          </a:xfrm>
        </p:spPr>
      </p:pic>
    </p:spTree>
    <p:extLst>
      <p:ext uri="{BB962C8B-B14F-4D97-AF65-F5344CB8AC3E}">
        <p14:creationId xmlns:p14="http://schemas.microsoft.com/office/powerpoint/2010/main" val="159868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033-086B-064E-BBC8-EB6DA4B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 prepared statement = OOP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B225-2639-AC4C-81A5-15B4D328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66731-2119-154A-8FB2-1C338AF73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76232"/>
            <a:ext cx="6592614" cy="5798962"/>
          </a:xfrm>
        </p:spPr>
      </p:pic>
    </p:spTree>
    <p:extLst>
      <p:ext uri="{BB962C8B-B14F-4D97-AF65-F5344CB8AC3E}">
        <p14:creationId xmlns:p14="http://schemas.microsoft.com/office/powerpoint/2010/main" val="323921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INSERT</a:t>
            </a:r>
          </a:p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 UPDATE</a:t>
            </a:r>
          </a:p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 DELETE</a:t>
            </a:r>
          </a:p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 PHP &amp; </a:t>
            </a:r>
            <a:r>
              <a:rPr lang="en-US" dirty="0" err="1"/>
              <a:t>MySQLi</a:t>
            </a:r>
            <a:r>
              <a:rPr lang="en-US" dirty="0"/>
              <a:t> prepare statements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04C6E9-8EAF-DD48-8C52-A54D6B4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record (row)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9775-8829-0749-8FCA-5A3A52DA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7958" cy="4351338"/>
          </a:xfrm>
        </p:spPr>
        <p:txBody>
          <a:bodyPr/>
          <a:lstStyle/>
          <a:p>
            <a:r>
              <a:rPr lang="vi-VN" dirty="0"/>
              <a:t>Câu lệnh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INSERT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INTO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table_name</a:t>
            </a:r>
            <a:r>
              <a:rPr lang="en-US" dirty="0">
                <a:latin typeface="Courier" pitchFamily="2" charset="0"/>
              </a:rPr>
              <a:t> (column1, column2, column3,...) </a:t>
            </a:r>
            <a:r>
              <a:rPr lang="en-US" b="1" dirty="0">
                <a:latin typeface="Courier" pitchFamily="2" charset="0"/>
              </a:rPr>
              <a:t>VALUES</a:t>
            </a:r>
            <a:r>
              <a:rPr lang="en-US" dirty="0">
                <a:latin typeface="Courier" pitchFamily="2" charset="0"/>
              </a:rPr>
              <a:t> (value1, value2, value3,...)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value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column</a:t>
            </a:r>
          </a:p>
          <a:p>
            <a:pPr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2A2C3D-2107-6746-9C94-43306361C42C}"/>
              </a:ext>
            </a:extLst>
          </p:cNvPr>
          <p:cNvGrpSpPr/>
          <p:nvPr/>
        </p:nvGrpSpPr>
        <p:grpSpPr>
          <a:xfrm>
            <a:off x="7926158" y="1219200"/>
            <a:ext cx="4010093" cy="3844719"/>
            <a:chOff x="8361217" y="170384"/>
            <a:chExt cx="5147837" cy="46673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9398B5-7CC1-7741-BCFA-7F61C4F93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217" y="170384"/>
              <a:ext cx="5147837" cy="46673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A10D-5492-324F-9BA1-6196E14DD229}"/>
                </a:ext>
              </a:extLst>
            </p:cNvPr>
            <p:cNvSpPr txBox="1"/>
            <p:nvPr/>
          </p:nvSpPr>
          <p:spPr>
            <a:xfrm>
              <a:off x="8646808" y="956593"/>
              <a:ext cx="1121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(Records)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1B43F7-443C-9C43-801A-71DAD926A4C0}"/>
                </a:ext>
              </a:extLst>
            </p:cNvPr>
            <p:cNvSpPr txBox="1"/>
            <p:nvPr/>
          </p:nvSpPr>
          <p:spPr>
            <a:xfrm>
              <a:off x="11590351" y="263824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(fields)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D1874E-7B4F-D644-A7E1-4FEFEAC64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5" y="4696810"/>
            <a:ext cx="692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60593-A855-2B42-9E8A-8969D4F4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34" y="438045"/>
            <a:ext cx="10030059" cy="512064"/>
          </a:xfrm>
        </p:spPr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record – VD Register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2C747-9A52-5F4A-B26E-0F942290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(</a:t>
            </a:r>
            <a:r>
              <a:rPr lang="en-US" b="1" i="1" dirty="0" err="1"/>
              <a:t>register.php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username, email, password, button </a:t>
            </a:r>
            <a:r>
              <a:rPr lang="en-US" dirty="0" err="1"/>
              <a:t>regist</a:t>
            </a:r>
            <a:r>
              <a:rPr lang="en-US" dirty="0"/>
              <a:t>, link forgot password, link login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form validate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: select record </a:t>
            </a:r>
            <a:r>
              <a:rPr lang="en-US" dirty="0" err="1"/>
              <a:t>có</a:t>
            </a:r>
            <a:r>
              <a:rPr lang="en-US" dirty="0"/>
              <a:t> username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username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và</a:t>
            </a:r>
            <a:r>
              <a:rPr lang="en-US" dirty="0"/>
              <a:t> email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email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redirect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b="1" dirty="0" err="1"/>
              <a:t>login.php</a:t>
            </a:r>
            <a:endParaRPr lang="en-US" b="1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record: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&gt; redirect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b="1" i="1" dirty="0" err="1"/>
              <a:t>login.php</a:t>
            </a:r>
            <a:r>
              <a:rPr lang="en-US" b="1" i="1" dirty="0"/>
              <a:t> </a:t>
            </a:r>
            <a:r>
              <a:rPr lang="en-US" dirty="0" err="1"/>
              <a:t>nếu</a:t>
            </a:r>
            <a:r>
              <a:rPr lang="en-US" dirty="0"/>
              <a:t> insert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b="1" i="1" dirty="0"/>
          </a:p>
          <a:p>
            <a:pPr lvl="1"/>
            <a:r>
              <a:rPr lang="en-US" dirty="0"/>
              <a:t>link forgot password: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b="1" i="1" dirty="0" err="1"/>
              <a:t>forgotpassword.php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link login: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link logout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B0525-6B7A-8F4F-B4CD-C0CFAB53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60593-A855-2B42-9E8A-8969D4F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record – VD Register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2C747-9A52-5F4A-B26E-0F942290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B0525-6B7A-8F4F-B4CD-C0CFAB53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DBFFF-5875-F44E-83EC-BFFE53F8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13" y="996950"/>
            <a:ext cx="4799491" cy="5180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24630-F7CB-2545-8579-F56DA407A6C1}"/>
              </a:ext>
            </a:extLst>
          </p:cNvPr>
          <p:cNvSpPr txBox="1"/>
          <p:nvPr/>
        </p:nvSpPr>
        <p:spPr>
          <a:xfrm>
            <a:off x="4624055" y="6277302"/>
            <a:ext cx="316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273B9"/>
                </a:solidFill>
              </a:rPr>
              <a:t>Form </a:t>
            </a:r>
            <a:r>
              <a:rPr lang="en-US" sz="2800" dirty="0" err="1">
                <a:solidFill>
                  <a:srgbClr val="3273B9"/>
                </a:solidFill>
              </a:rPr>
              <a:t>đăng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ký</a:t>
            </a:r>
            <a:r>
              <a:rPr lang="en-US" sz="2800" dirty="0">
                <a:solidFill>
                  <a:srgbClr val="3273B9"/>
                </a:solidFill>
              </a:rPr>
              <a:t> (</a:t>
            </a:r>
            <a:r>
              <a:rPr lang="en-US" sz="2800" dirty="0" err="1">
                <a:solidFill>
                  <a:srgbClr val="3273B9"/>
                </a:solidFill>
              </a:rPr>
              <a:t>gợi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ý</a:t>
            </a:r>
            <a:r>
              <a:rPr lang="en-US" sz="2800" dirty="0">
                <a:solidFill>
                  <a:srgbClr val="3273B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75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60593-A855-2B42-9E8A-8969D4F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record – VD Register 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4097DA-BE4A-F546-AE72-B584CF32B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6212"/>
            <a:ext cx="9296400" cy="58372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B0525-6B7A-8F4F-B4CD-C0CFAB53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24630-F7CB-2545-8579-F56DA407A6C1}"/>
              </a:ext>
            </a:extLst>
          </p:cNvPr>
          <p:cNvSpPr txBox="1"/>
          <p:nvPr/>
        </p:nvSpPr>
        <p:spPr>
          <a:xfrm>
            <a:off x="5072121" y="6352143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273B9"/>
                </a:solidFill>
              </a:rPr>
              <a:t>Form html </a:t>
            </a:r>
            <a:r>
              <a:rPr lang="en-US" sz="2800" dirty="0" err="1">
                <a:solidFill>
                  <a:srgbClr val="3273B9"/>
                </a:solidFill>
              </a:rPr>
              <a:t>gợi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ý</a:t>
            </a:r>
            <a:endParaRPr lang="en-US" sz="2800" dirty="0">
              <a:solidFill>
                <a:srgbClr val="327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3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60593-A855-2B42-9E8A-8969D4F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record – VD Register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B0525-6B7A-8F4F-B4CD-C0CFAB53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24630-F7CB-2545-8579-F56DA407A6C1}"/>
              </a:ext>
            </a:extLst>
          </p:cNvPr>
          <p:cNvSpPr txBox="1"/>
          <p:nvPr/>
        </p:nvSpPr>
        <p:spPr>
          <a:xfrm>
            <a:off x="4724483" y="5434262"/>
            <a:ext cx="2786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3273B9"/>
                </a:solidFill>
              </a:rPr>
              <a:t>Xử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lý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dữ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liệu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gợi</a:t>
            </a:r>
            <a:r>
              <a:rPr lang="en-US" sz="2800" dirty="0">
                <a:solidFill>
                  <a:srgbClr val="3273B9"/>
                </a:solidFill>
              </a:rPr>
              <a:t> </a:t>
            </a:r>
            <a:r>
              <a:rPr lang="en-US" sz="2800" dirty="0" err="1">
                <a:solidFill>
                  <a:srgbClr val="3273B9"/>
                </a:solidFill>
              </a:rPr>
              <a:t>ý</a:t>
            </a:r>
            <a:endParaRPr lang="en-US" sz="2800" dirty="0">
              <a:solidFill>
                <a:srgbClr val="3273B9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CD6D8-67B0-B24C-A4D3-DA5B80234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1" y="1143000"/>
            <a:ext cx="11610019" cy="3886199"/>
          </a:xfrm>
        </p:spPr>
      </p:pic>
    </p:spTree>
    <p:extLst>
      <p:ext uri="{BB962C8B-B14F-4D97-AF65-F5344CB8AC3E}">
        <p14:creationId xmlns:p14="http://schemas.microsoft.com/office/powerpoint/2010/main" val="61072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A49-55EF-F749-BCC7-4FA40FA3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Mysqli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record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DED6E-9B38-9C48-BFB1-FC2339538A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303B511-0AB5-4333-961C-D25F80D7E7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368A-A0F2-CD40-AA26-4B8CF41D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chứnh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record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insert </a:t>
            </a:r>
            <a:r>
              <a:rPr lang="en-US" dirty="0" err="1"/>
              <a:t>vào</a:t>
            </a:r>
            <a:r>
              <a:rPr lang="en-US" dirty="0"/>
              <a:t> table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$connection-&gt;</a:t>
            </a:r>
            <a:r>
              <a:rPr lang="en-US" b="1" dirty="0" err="1">
                <a:solidFill>
                  <a:srgbClr val="C00000"/>
                </a:solidFill>
              </a:rPr>
              <a:t>insert_id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query insert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142561-B457-C14E-87CF-6C78820EC389}"/>
              </a:ext>
            </a:extLst>
          </p:cNvPr>
          <p:cNvGrpSpPr/>
          <p:nvPr/>
        </p:nvGrpSpPr>
        <p:grpSpPr>
          <a:xfrm>
            <a:off x="660304" y="3429000"/>
            <a:ext cx="11562176" cy="3505200"/>
            <a:chOff x="609600" y="1905000"/>
            <a:chExt cx="11562176" cy="3505200"/>
          </a:xfrm>
        </p:grpSpPr>
        <p:pic>
          <p:nvPicPr>
            <p:cNvPr id="6" name="Content Placeholder 7">
              <a:extLst>
                <a:ext uri="{FF2B5EF4-FFF2-40B4-BE49-F238E27FC236}">
                  <a16:creationId xmlns:a16="http://schemas.microsoft.com/office/drawing/2014/main" id="{9936066A-4D9B-EC4A-B70F-C8EB695D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905000"/>
              <a:ext cx="11562176" cy="35052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074AF4-09F5-CC42-B282-C96D179A29AB}"/>
                </a:ext>
              </a:extLst>
            </p:cNvPr>
            <p:cNvSpPr/>
            <p:nvPr/>
          </p:nvSpPr>
          <p:spPr>
            <a:xfrm>
              <a:off x="990600" y="3352800"/>
              <a:ext cx="46482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4243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22293</TotalTime>
  <Words>838</Words>
  <Application>Microsoft Macintosh PowerPoint</Application>
  <PresentationFormat>Widescreen</PresentationFormat>
  <Paragraphs>126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Segoe UI</vt:lpstr>
      <vt:lpstr>Times New Roman</vt:lpstr>
      <vt:lpstr>Wingdings</vt:lpstr>
      <vt:lpstr>Custom Design</vt:lpstr>
      <vt:lpstr>Lập trình php1</vt:lpstr>
      <vt:lpstr>Mục tiêu</vt:lpstr>
      <vt:lpstr>Phần 1</vt:lpstr>
      <vt:lpstr>PHP &amp; Mysqli: Thêm record (row)</vt:lpstr>
      <vt:lpstr>PHP &amp; Mysqli: Thêm record – VD Register form</vt:lpstr>
      <vt:lpstr>PHP &amp; Mysqli: Thêm record – VD Register form</vt:lpstr>
      <vt:lpstr>PHP &amp; Mysqli: Thêm record – VD Register form</vt:lpstr>
      <vt:lpstr>PHP &amp; Mysqli: Thêm record – VD Register form</vt:lpstr>
      <vt:lpstr>PHP &amp; Mysqli: Lấy ID của record cuối cùng</vt:lpstr>
      <vt:lpstr>PHP &amp; Mysqli: update</vt:lpstr>
      <vt:lpstr>PHP &amp; Mysqli: Backend – update sản phẩm</vt:lpstr>
      <vt:lpstr>PHP &amp; Mysqli: Backend – update sản phẩm</vt:lpstr>
      <vt:lpstr>PHP &amp; Mysqli: Backend – update sản phẩm</vt:lpstr>
      <vt:lpstr>PHP &amp; Mysqli: delete</vt:lpstr>
      <vt:lpstr>PHP &amp; Mysqli: delete - VD xóa sản phẩm</vt:lpstr>
      <vt:lpstr>PHP &amp; Mysqli: delete - VD xóa sản phẩm</vt:lpstr>
      <vt:lpstr> </vt:lpstr>
      <vt:lpstr>Phần 2</vt:lpstr>
      <vt:lpstr>PHP &amp; MySQLi: Tìm kiếm</vt:lpstr>
      <vt:lpstr>PHP &amp; Mysqli: search</vt:lpstr>
      <vt:lpstr>PHP &amp; Mysqli: search</vt:lpstr>
      <vt:lpstr>PHP &amp; Mysqli: SELECT prepared statement</vt:lpstr>
      <vt:lpstr>SELECT prepared statement - procedural style</vt:lpstr>
      <vt:lpstr>SELECT prepared statement = OOP style</vt:lpstr>
      <vt:lpstr>INSERT prepared statement = OOP style</vt:lpstr>
      <vt:lpstr>INSERT prepared statement = OOP style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1566</cp:revision>
  <dcterms:created xsi:type="dcterms:W3CDTF">2013-04-23T08:05:33Z</dcterms:created>
  <dcterms:modified xsi:type="dcterms:W3CDTF">2021-12-20T06:05:16Z</dcterms:modified>
</cp:coreProperties>
</file>