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6"/>
  </p:notesMasterIdLst>
  <p:sldIdLst>
    <p:sldId id="541" r:id="rId2"/>
    <p:sldId id="542" r:id="rId3"/>
    <p:sldId id="544" r:id="rId4"/>
    <p:sldId id="595" r:id="rId5"/>
    <p:sldId id="663" r:id="rId6"/>
    <p:sldId id="664" r:id="rId7"/>
    <p:sldId id="665" r:id="rId8"/>
    <p:sldId id="666" r:id="rId9"/>
    <p:sldId id="667" r:id="rId10"/>
    <p:sldId id="550" r:id="rId11"/>
    <p:sldId id="546" r:id="rId12"/>
    <p:sldId id="662" r:id="rId13"/>
    <p:sldId id="668" r:id="rId14"/>
    <p:sldId id="669" r:id="rId15"/>
    <p:sldId id="670" r:id="rId16"/>
    <p:sldId id="671" r:id="rId17"/>
    <p:sldId id="587" r:id="rId18"/>
    <p:sldId id="580" r:id="rId19"/>
    <p:sldId id="551" r:id="rId20"/>
    <p:sldId id="659" r:id="rId21"/>
    <p:sldId id="660" r:id="rId22"/>
    <p:sldId id="661" r:id="rId23"/>
    <p:sldId id="672" r:id="rId24"/>
    <p:sldId id="673" r:id="rId25"/>
    <p:sldId id="674" r:id="rId26"/>
    <p:sldId id="675" r:id="rId27"/>
    <p:sldId id="676" r:id="rId28"/>
    <p:sldId id="677" r:id="rId29"/>
    <p:sldId id="678" r:id="rId30"/>
    <p:sldId id="679" r:id="rId31"/>
    <p:sldId id="680" r:id="rId32"/>
    <p:sldId id="681" r:id="rId33"/>
    <p:sldId id="545" r:id="rId34"/>
    <p:sldId id="55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3"/>
    <a:srgbClr val="FF3300"/>
    <a:srgbClr val="0000FF"/>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924"/>
    <p:restoredTop sz="76687" autoAdjust="0"/>
  </p:normalViewPr>
  <p:slideViewPr>
    <p:cSldViewPr>
      <p:cViewPr varScale="1">
        <p:scale>
          <a:sx n="80" d="100"/>
          <a:sy n="80" d="100"/>
        </p:scale>
        <p:origin x="240" y="192"/>
      </p:cViewPr>
      <p:guideLst>
        <p:guide orient="horz" pos="2160"/>
        <p:guide pos="384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4</a:t>
            </a:fld>
            <a:endParaRPr lang="en-US"/>
          </a:p>
        </p:txBody>
      </p:sp>
    </p:spTree>
    <p:extLst>
      <p:ext uri="{BB962C8B-B14F-4D97-AF65-F5344CB8AC3E}">
        <p14:creationId xmlns:p14="http://schemas.microsoft.com/office/powerpoint/2010/main" val="3171995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21</a:t>
            </a:fld>
            <a:endParaRPr lang="en-US"/>
          </a:p>
        </p:txBody>
      </p:sp>
    </p:spTree>
    <p:extLst>
      <p:ext uri="{BB962C8B-B14F-4D97-AF65-F5344CB8AC3E}">
        <p14:creationId xmlns:p14="http://schemas.microsoft.com/office/powerpoint/2010/main" val="2307206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22</a:t>
            </a:fld>
            <a:endParaRPr lang="en-US"/>
          </a:p>
        </p:txBody>
      </p:sp>
    </p:spTree>
    <p:extLst>
      <p:ext uri="{BB962C8B-B14F-4D97-AF65-F5344CB8AC3E}">
        <p14:creationId xmlns:p14="http://schemas.microsoft.com/office/powerpoint/2010/main" val="89155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23</a:t>
            </a:fld>
            <a:endParaRPr lang="en-US"/>
          </a:p>
        </p:txBody>
      </p:sp>
    </p:spTree>
    <p:extLst>
      <p:ext uri="{BB962C8B-B14F-4D97-AF65-F5344CB8AC3E}">
        <p14:creationId xmlns:p14="http://schemas.microsoft.com/office/powerpoint/2010/main" val="1146423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24</a:t>
            </a:fld>
            <a:endParaRPr lang="en-US"/>
          </a:p>
        </p:txBody>
      </p:sp>
    </p:spTree>
    <p:extLst>
      <p:ext uri="{BB962C8B-B14F-4D97-AF65-F5344CB8AC3E}">
        <p14:creationId xmlns:p14="http://schemas.microsoft.com/office/powerpoint/2010/main" val="92107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25</a:t>
            </a:fld>
            <a:endParaRPr lang="en-US"/>
          </a:p>
        </p:txBody>
      </p:sp>
    </p:spTree>
    <p:extLst>
      <p:ext uri="{BB962C8B-B14F-4D97-AF65-F5344CB8AC3E}">
        <p14:creationId xmlns:p14="http://schemas.microsoft.com/office/powerpoint/2010/main" val="442227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26</a:t>
            </a:fld>
            <a:endParaRPr lang="en-US"/>
          </a:p>
        </p:txBody>
      </p:sp>
    </p:spTree>
    <p:extLst>
      <p:ext uri="{BB962C8B-B14F-4D97-AF65-F5344CB8AC3E}">
        <p14:creationId xmlns:p14="http://schemas.microsoft.com/office/powerpoint/2010/main" val="227293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27</a:t>
            </a:fld>
            <a:endParaRPr lang="en-US"/>
          </a:p>
        </p:txBody>
      </p:sp>
    </p:spTree>
    <p:extLst>
      <p:ext uri="{BB962C8B-B14F-4D97-AF65-F5344CB8AC3E}">
        <p14:creationId xmlns:p14="http://schemas.microsoft.com/office/powerpoint/2010/main" val="2310487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28</a:t>
            </a:fld>
            <a:endParaRPr lang="en-US"/>
          </a:p>
        </p:txBody>
      </p:sp>
    </p:spTree>
    <p:extLst>
      <p:ext uri="{BB962C8B-B14F-4D97-AF65-F5344CB8AC3E}">
        <p14:creationId xmlns:p14="http://schemas.microsoft.com/office/powerpoint/2010/main" val="1819124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29</a:t>
            </a:fld>
            <a:endParaRPr lang="en-US"/>
          </a:p>
        </p:txBody>
      </p:sp>
    </p:spTree>
    <p:extLst>
      <p:ext uri="{BB962C8B-B14F-4D97-AF65-F5344CB8AC3E}">
        <p14:creationId xmlns:p14="http://schemas.microsoft.com/office/powerpoint/2010/main" val="423136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30</a:t>
            </a:fld>
            <a:endParaRPr lang="en-US"/>
          </a:p>
        </p:txBody>
      </p:sp>
    </p:spTree>
    <p:extLst>
      <p:ext uri="{BB962C8B-B14F-4D97-AF65-F5344CB8AC3E}">
        <p14:creationId xmlns:p14="http://schemas.microsoft.com/office/powerpoint/2010/main" val="157193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5</a:t>
            </a:fld>
            <a:endParaRPr lang="en-US"/>
          </a:p>
        </p:txBody>
      </p:sp>
    </p:spTree>
    <p:extLst>
      <p:ext uri="{BB962C8B-B14F-4D97-AF65-F5344CB8AC3E}">
        <p14:creationId xmlns:p14="http://schemas.microsoft.com/office/powerpoint/2010/main" val="4224863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31</a:t>
            </a:fld>
            <a:endParaRPr lang="en-US"/>
          </a:p>
        </p:txBody>
      </p:sp>
    </p:spTree>
    <p:extLst>
      <p:ext uri="{BB962C8B-B14F-4D97-AF65-F5344CB8AC3E}">
        <p14:creationId xmlns:p14="http://schemas.microsoft.com/office/powerpoint/2010/main" val="539286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32</a:t>
            </a:fld>
            <a:endParaRPr lang="en-US"/>
          </a:p>
        </p:txBody>
      </p:sp>
    </p:spTree>
    <p:extLst>
      <p:ext uri="{BB962C8B-B14F-4D97-AF65-F5344CB8AC3E}">
        <p14:creationId xmlns:p14="http://schemas.microsoft.com/office/powerpoint/2010/main" val="202701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6</a:t>
            </a:fld>
            <a:endParaRPr lang="en-US"/>
          </a:p>
        </p:txBody>
      </p:sp>
    </p:spTree>
    <p:extLst>
      <p:ext uri="{BB962C8B-B14F-4D97-AF65-F5344CB8AC3E}">
        <p14:creationId xmlns:p14="http://schemas.microsoft.com/office/powerpoint/2010/main" val="1576043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7</a:t>
            </a:fld>
            <a:endParaRPr lang="en-US"/>
          </a:p>
        </p:txBody>
      </p:sp>
    </p:spTree>
    <p:extLst>
      <p:ext uri="{BB962C8B-B14F-4D97-AF65-F5344CB8AC3E}">
        <p14:creationId xmlns:p14="http://schemas.microsoft.com/office/powerpoint/2010/main" val="225443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8</a:t>
            </a:fld>
            <a:endParaRPr lang="en-US"/>
          </a:p>
        </p:txBody>
      </p:sp>
    </p:spTree>
    <p:extLst>
      <p:ext uri="{BB962C8B-B14F-4D97-AF65-F5344CB8AC3E}">
        <p14:creationId xmlns:p14="http://schemas.microsoft.com/office/powerpoint/2010/main" val="1596783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9</a:t>
            </a:fld>
            <a:endParaRPr lang="en-US"/>
          </a:p>
        </p:txBody>
      </p:sp>
    </p:spTree>
    <p:extLst>
      <p:ext uri="{BB962C8B-B14F-4D97-AF65-F5344CB8AC3E}">
        <p14:creationId xmlns:p14="http://schemas.microsoft.com/office/powerpoint/2010/main" val="355838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17</a:t>
            </a:fld>
            <a:endParaRPr lang="en-US"/>
          </a:p>
        </p:txBody>
      </p:sp>
    </p:spTree>
    <p:extLst>
      <p:ext uri="{BB962C8B-B14F-4D97-AF65-F5344CB8AC3E}">
        <p14:creationId xmlns:p14="http://schemas.microsoft.com/office/powerpoint/2010/main" val="24148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https://code-</a:t>
            </a:r>
            <a:r>
              <a:rPr lang="en-US" dirty="0" err="1"/>
              <a:t>boxx.com</a:t>
            </a:r>
            <a:r>
              <a:rPr lang="en-US" dirty="0"/>
              <a:t>/simple-</a:t>
            </a:r>
            <a:r>
              <a:rPr lang="en-US" dirty="0" err="1"/>
              <a:t>php</a:t>
            </a:r>
            <a:r>
              <a:rPr lang="en-US" dirty="0"/>
              <a:t>-login-without-database/</a:t>
            </a:r>
          </a:p>
        </p:txBody>
      </p:sp>
      <p:sp>
        <p:nvSpPr>
          <p:cNvPr id="4" name="Slide Number Placeholder 3"/>
          <p:cNvSpPr>
            <a:spLocks noGrp="1"/>
          </p:cNvSpPr>
          <p:nvPr>
            <p:ph type="sldNum" sz="quarter" idx="5"/>
          </p:nvPr>
        </p:nvSpPr>
        <p:spPr/>
        <p:txBody>
          <a:bodyPr/>
          <a:lstStyle/>
          <a:p>
            <a:fld id="{3C94EFF5-9A32-4B83-A582-2896876D65A4}" type="slidenum">
              <a:rPr lang="en-US" smtClean="0"/>
              <a:t>18</a:t>
            </a:fld>
            <a:endParaRPr lang="en-US"/>
          </a:p>
        </p:txBody>
      </p:sp>
    </p:spTree>
    <p:extLst>
      <p:ext uri="{BB962C8B-B14F-4D97-AF65-F5344CB8AC3E}">
        <p14:creationId xmlns:p14="http://schemas.microsoft.com/office/powerpoint/2010/main" val="345943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94EFF5-9A32-4B83-A582-2896876D65A4}" type="slidenum">
              <a:rPr lang="en-US" smtClean="0"/>
              <a:t>20</a:t>
            </a:fld>
            <a:endParaRPr lang="en-US"/>
          </a:p>
        </p:txBody>
      </p:sp>
    </p:spTree>
    <p:extLst>
      <p:ext uri="{BB962C8B-B14F-4D97-AF65-F5344CB8AC3E}">
        <p14:creationId xmlns:p14="http://schemas.microsoft.com/office/powerpoint/2010/main" val="771675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5486400" y="4038600"/>
            <a:ext cx="6604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5486400" y="4876800"/>
            <a:ext cx="6604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2216" y="1847308"/>
            <a:ext cx="4336184"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0045" y="2464264"/>
            <a:ext cx="2573955"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10272" y="533400"/>
            <a:ext cx="3064128" cy="1447800"/>
          </a:xfrm>
          <a:prstGeom prst="rect">
            <a:avLst/>
          </a:prstGeom>
        </p:spPr>
      </p:pic>
      <p:sp>
        <p:nvSpPr>
          <p:cNvPr id="8" name="Rectangle 7"/>
          <p:cNvSpPr/>
          <p:nvPr userDrawn="1"/>
        </p:nvSpPr>
        <p:spPr>
          <a:xfrm>
            <a:off x="8411975" y="2054424"/>
            <a:ext cx="3280064"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1525880" y="5864424"/>
            <a:ext cx="2501005"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9584555" y="6550224"/>
            <a:ext cx="2215671"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5486400" y="4876800"/>
            <a:ext cx="6604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914400"/>
            <a:ext cx="5386917"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600201"/>
            <a:ext cx="5386917"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14400"/>
            <a:ext cx="5389033"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600201"/>
            <a:ext cx="5389033"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11" name="Straight Connector 10"/>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4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1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20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63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659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42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1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20828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862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609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86" r:id="rId4"/>
    <p:sldLayoutId id="2147483687" r:id="rId5"/>
    <p:sldLayoutId id="2147483673" r:id="rId6"/>
    <p:sldLayoutId id="2147483688" r:id="rId7"/>
    <p:sldLayoutId id="2147483689"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err="1"/>
              <a:t>Lập</a:t>
            </a:r>
            <a:r>
              <a:rPr lang="en-US" dirty="0"/>
              <a:t> </a:t>
            </a:r>
            <a:r>
              <a:rPr lang="en-US" dirty="0" err="1"/>
              <a:t>trình</a:t>
            </a:r>
            <a:r>
              <a:rPr lang="en-US" dirty="0"/>
              <a:t> php1</a:t>
            </a:r>
          </a:p>
        </p:txBody>
      </p:sp>
      <p:sp>
        <p:nvSpPr>
          <p:cNvPr id="3" name="Subtitle 2"/>
          <p:cNvSpPr>
            <a:spLocks noGrp="1"/>
          </p:cNvSpPr>
          <p:nvPr>
            <p:ph type="subTitle" idx="1"/>
          </p:nvPr>
        </p:nvSpPr>
        <p:spPr/>
        <p:txBody>
          <a:bodyPr/>
          <a:lstStyle/>
          <a:p>
            <a:r>
              <a:rPr lang="en-US" dirty="0"/>
              <a:t>Session &amp; cookie</a:t>
            </a:r>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252330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Phần</a:t>
            </a:r>
            <a:r>
              <a:rPr lang="en-US" dirty="0"/>
              <a:t> 2</a:t>
            </a:r>
          </a:p>
        </p:txBody>
      </p:sp>
    </p:spTree>
    <p:extLst>
      <p:ext uri="{BB962C8B-B14F-4D97-AF65-F5344CB8AC3E}">
        <p14:creationId xmlns:p14="http://schemas.microsoft.com/office/powerpoint/2010/main" val="81907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D40A7-5808-7A4B-A407-DDFF65DCEEF1}"/>
              </a:ext>
            </a:extLst>
          </p:cNvPr>
          <p:cNvSpPr>
            <a:spLocks noGrp="1"/>
          </p:cNvSpPr>
          <p:nvPr>
            <p:ph type="title"/>
          </p:nvPr>
        </p:nvSpPr>
        <p:spPr/>
        <p:txBody>
          <a:bodyPr/>
          <a:lstStyle/>
          <a:p>
            <a:r>
              <a:rPr lang="en-US" dirty="0"/>
              <a:t>PHP &amp; </a:t>
            </a:r>
            <a:r>
              <a:rPr lang="en-US" dirty="0" err="1"/>
              <a:t>MySQLi</a:t>
            </a:r>
            <a:r>
              <a:rPr lang="en-US" dirty="0"/>
              <a:t>: Session</a:t>
            </a:r>
          </a:p>
        </p:txBody>
      </p:sp>
      <p:sp>
        <p:nvSpPr>
          <p:cNvPr id="5" name="Content Placeholder 4">
            <a:extLst>
              <a:ext uri="{FF2B5EF4-FFF2-40B4-BE49-F238E27FC236}">
                <a16:creationId xmlns:a16="http://schemas.microsoft.com/office/drawing/2014/main" id="{2FC6075A-9E13-414C-B757-C64C4873179C}"/>
              </a:ext>
            </a:extLst>
          </p:cNvPr>
          <p:cNvSpPr>
            <a:spLocks noGrp="1"/>
          </p:cNvSpPr>
          <p:nvPr>
            <p:ph idx="1"/>
          </p:nvPr>
        </p:nvSpPr>
        <p:spPr/>
        <p:txBody>
          <a:bodyPr/>
          <a:lstStyle/>
          <a:p>
            <a:r>
              <a:rPr lang="en-US" dirty="0"/>
              <a:t>Session </a:t>
            </a:r>
            <a:r>
              <a:rPr lang="en-US" dirty="0" err="1"/>
              <a:t>là</a:t>
            </a:r>
            <a:r>
              <a:rPr lang="en-US" dirty="0"/>
              <a:t> </a:t>
            </a:r>
            <a:r>
              <a:rPr lang="en-US" dirty="0" err="1"/>
              <a:t>cách</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thông</a:t>
            </a:r>
            <a:r>
              <a:rPr lang="en-US" dirty="0"/>
              <a:t> tin (</a:t>
            </a:r>
            <a:r>
              <a:rPr lang="en-US" dirty="0" err="1"/>
              <a:t>trong</a:t>
            </a:r>
            <a:r>
              <a:rPr lang="en-US" dirty="0"/>
              <a:t> </a:t>
            </a:r>
            <a:r>
              <a:rPr lang="en-US" dirty="0" err="1"/>
              <a:t>các</a:t>
            </a:r>
            <a:r>
              <a:rPr lang="en-US" dirty="0"/>
              <a:t> </a:t>
            </a:r>
            <a:r>
              <a:rPr lang="en-US" dirty="0" err="1"/>
              <a:t>biến</a:t>
            </a:r>
            <a:r>
              <a:rPr lang="en-US" dirty="0"/>
              <a:t>) </a:t>
            </a:r>
            <a:r>
              <a:rPr lang="en-US" dirty="0" err="1"/>
              <a:t>trên</a:t>
            </a:r>
            <a:r>
              <a:rPr lang="en-US" dirty="0"/>
              <a:t> </a:t>
            </a:r>
            <a:r>
              <a:rPr lang="en-US" dirty="0" err="1"/>
              <a:t>nhiều</a:t>
            </a:r>
            <a:r>
              <a:rPr lang="en-US" dirty="0"/>
              <a:t> pages</a:t>
            </a:r>
          </a:p>
          <a:p>
            <a:r>
              <a:rPr lang="en-US" dirty="0" err="1"/>
              <a:t>Ví</a:t>
            </a:r>
            <a:r>
              <a:rPr lang="en-US" dirty="0"/>
              <a:t> </a:t>
            </a:r>
            <a:r>
              <a:rPr lang="en-US" dirty="0" err="1"/>
              <a:t>dụ</a:t>
            </a:r>
            <a:r>
              <a:rPr lang="en-US" dirty="0"/>
              <a:t>: </a:t>
            </a:r>
          </a:p>
          <a:p>
            <a:pPr lvl="1"/>
            <a:r>
              <a:rPr lang="en-US" dirty="0"/>
              <a:t>1 session: </a:t>
            </a:r>
            <a:r>
              <a:rPr lang="en-US" dirty="0" err="1"/>
              <a:t>mở</a:t>
            </a:r>
            <a:r>
              <a:rPr lang="en-US" dirty="0"/>
              <a:t> </a:t>
            </a:r>
            <a:r>
              <a:rPr lang="en-US" dirty="0" err="1"/>
              <a:t>ứng</a:t>
            </a:r>
            <a:r>
              <a:rPr lang="en-US" dirty="0"/>
              <a:t> </a:t>
            </a:r>
            <a:r>
              <a:rPr lang="en-US" dirty="0" err="1"/>
              <a:t>dụng</a:t>
            </a:r>
            <a:r>
              <a:rPr lang="en-US" dirty="0"/>
              <a:t>, </a:t>
            </a:r>
            <a:r>
              <a:rPr lang="en-US" dirty="0" err="1"/>
              <a:t>thực</a:t>
            </a:r>
            <a:r>
              <a:rPr lang="en-US" dirty="0"/>
              <a:t> </a:t>
            </a:r>
            <a:r>
              <a:rPr lang="en-US" dirty="0" err="1"/>
              <a:t>hiện</a:t>
            </a:r>
            <a:r>
              <a:rPr lang="en-US" dirty="0"/>
              <a:t> 1 </a:t>
            </a:r>
            <a:r>
              <a:rPr lang="en-US" dirty="0" err="1"/>
              <a:t>số</a:t>
            </a:r>
            <a:r>
              <a:rPr lang="en-US" dirty="0"/>
              <a:t> </a:t>
            </a:r>
            <a:r>
              <a:rPr lang="en-US" dirty="0" err="1"/>
              <a:t>thay</a:t>
            </a:r>
            <a:r>
              <a:rPr lang="en-US" dirty="0"/>
              <a:t> </a:t>
            </a:r>
            <a:r>
              <a:rPr lang="en-US" dirty="0" err="1"/>
              <a:t>đổi</a:t>
            </a:r>
            <a:r>
              <a:rPr lang="en-US" dirty="0"/>
              <a:t>, </a:t>
            </a:r>
            <a:r>
              <a:rPr lang="en-US" dirty="0" err="1"/>
              <a:t>đóng</a:t>
            </a:r>
            <a:r>
              <a:rPr lang="en-US" dirty="0"/>
              <a:t> </a:t>
            </a:r>
            <a:r>
              <a:rPr lang="en-US" dirty="0" err="1"/>
              <a:t>ứng</a:t>
            </a:r>
            <a:r>
              <a:rPr lang="en-US" dirty="0"/>
              <a:t> </a:t>
            </a:r>
            <a:r>
              <a:rPr lang="en-US" dirty="0" err="1"/>
              <a:t>dụng</a:t>
            </a:r>
            <a:endParaRPr lang="en-US" dirty="0"/>
          </a:p>
          <a:p>
            <a:pPr lvl="1"/>
            <a:r>
              <a:rPr lang="en-US" dirty="0" err="1"/>
              <a:t>máy</a:t>
            </a:r>
            <a:r>
              <a:rPr lang="en-US" dirty="0"/>
              <a:t> </a:t>
            </a:r>
            <a:r>
              <a:rPr lang="en-US" dirty="0" err="1"/>
              <a:t>tính</a:t>
            </a:r>
            <a:r>
              <a:rPr lang="en-US" dirty="0"/>
              <a:t> </a:t>
            </a:r>
            <a:r>
              <a:rPr lang="en-US" dirty="0" err="1"/>
              <a:t>biết</a:t>
            </a:r>
            <a:r>
              <a:rPr lang="en-US" dirty="0"/>
              <a:t> </a:t>
            </a:r>
            <a:r>
              <a:rPr lang="en-US" dirty="0" err="1"/>
              <a:t>bạn</a:t>
            </a:r>
            <a:r>
              <a:rPr lang="en-US" dirty="0"/>
              <a:t> </a:t>
            </a:r>
            <a:r>
              <a:rPr lang="en-US" dirty="0" err="1"/>
              <a:t>mở</a:t>
            </a:r>
            <a:r>
              <a:rPr lang="en-US" dirty="0"/>
              <a:t>/</a:t>
            </a:r>
            <a:r>
              <a:rPr lang="en-US" dirty="0" err="1"/>
              <a:t>đóng</a:t>
            </a:r>
            <a:r>
              <a:rPr lang="en-US" dirty="0"/>
              <a:t> </a:t>
            </a:r>
            <a:r>
              <a:rPr lang="en-US" dirty="0" err="1"/>
              <a:t>ứng</a:t>
            </a:r>
            <a:r>
              <a:rPr lang="en-US" dirty="0"/>
              <a:t> dung </a:t>
            </a:r>
            <a:r>
              <a:rPr lang="en-US" dirty="0" err="1"/>
              <a:t>lúc</a:t>
            </a:r>
            <a:r>
              <a:rPr lang="en-US" dirty="0"/>
              <a:t> </a:t>
            </a:r>
            <a:r>
              <a:rPr lang="en-US" dirty="0" err="1"/>
              <a:t>nào</a:t>
            </a:r>
            <a:r>
              <a:rPr lang="en-US" dirty="0"/>
              <a:t>, </a:t>
            </a:r>
            <a:r>
              <a:rPr lang="en-US" dirty="0" err="1"/>
              <a:t>làm</a:t>
            </a:r>
            <a:r>
              <a:rPr lang="en-US" dirty="0"/>
              <a:t> </a:t>
            </a:r>
            <a:r>
              <a:rPr lang="en-US" dirty="0" err="1"/>
              <a:t>gì</a:t>
            </a:r>
            <a:r>
              <a:rPr lang="en-US" dirty="0"/>
              <a:t> </a:t>
            </a:r>
            <a:r>
              <a:rPr lang="en-US" dirty="0" err="1"/>
              <a:t>nhưng</a:t>
            </a:r>
            <a:r>
              <a:rPr lang="en-US" dirty="0"/>
              <a:t> server </a:t>
            </a:r>
            <a:r>
              <a:rPr lang="en-US" dirty="0" err="1"/>
              <a:t>thì</a:t>
            </a:r>
            <a:r>
              <a:rPr lang="en-US" dirty="0"/>
              <a:t> </a:t>
            </a:r>
            <a:r>
              <a:rPr lang="en-US" dirty="0" err="1"/>
              <a:t>không</a:t>
            </a:r>
            <a:endParaRPr lang="en-US" dirty="0"/>
          </a:p>
          <a:p>
            <a:r>
              <a:rPr lang="en-US" dirty="0" err="1"/>
              <a:t>Biến</a:t>
            </a:r>
            <a:r>
              <a:rPr lang="en-US" dirty="0"/>
              <a:t> session </a:t>
            </a:r>
            <a:r>
              <a:rPr lang="en-US" dirty="0" err="1"/>
              <a:t>lưu</a:t>
            </a:r>
            <a:r>
              <a:rPr lang="en-US" dirty="0"/>
              <a:t> </a:t>
            </a:r>
            <a:r>
              <a:rPr lang="en-US" dirty="0" err="1"/>
              <a:t>trữ</a:t>
            </a:r>
            <a:r>
              <a:rPr lang="en-US" dirty="0"/>
              <a:t> </a:t>
            </a:r>
            <a:r>
              <a:rPr lang="en-US" dirty="0" err="1"/>
              <a:t>thông</a:t>
            </a:r>
            <a:r>
              <a:rPr lang="en-US" dirty="0"/>
              <a:t> tin </a:t>
            </a:r>
            <a:r>
              <a:rPr lang="en-US" dirty="0" err="1"/>
              <a:t>người</a:t>
            </a:r>
            <a:r>
              <a:rPr lang="en-US" dirty="0"/>
              <a:t> </a:t>
            </a:r>
            <a:r>
              <a:rPr lang="en-US" dirty="0" err="1"/>
              <a:t>dùng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trên</a:t>
            </a:r>
            <a:r>
              <a:rPr lang="en-US" dirty="0"/>
              <a:t> </a:t>
            </a:r>
            <a:r>
              <a:rPr lang="en-US" dirty="0" err="1"/>
              <a:t>nhiều</a:t>
            </a:r>
            <a:r>
              <a:rPr lang="en-US" dirty="0"/>
              <a:t> page (username, </a:t>
            </a:r>
            <a:r>
              <a:rPr lang="en-US" dirty="0" err="1"/>
              <a:t>shoping</a:t>
            </a:r>
            <a:r>
              <a:rPr lang="en-US" dirty="0"/>
              <a:t> cart,….)</a:t>
            </a:r>
          </a:p>
          <a:p>
            <a:r>
              <a:rPr lang="en-US" dirty="0" err="1"/>
              <a:t>Mặc</a:t>
            </a:r>
            <a:r>
              <a:rPr lang="en-US" dirty="0"/>
              <a:t> </a:t>
            </a:r>
            <a:r>
              <a:rPr lang="en-US" dirty="0" err="1"/>
              <a:t>định</a:t>
            </a:r>
            <a:r>
              <a:rPr lang="en-US" dirty="0"/>
              <a:t>, </a:t>
            </a:r>
            <a:r>
              <a:rPr lang="en-US" dirty="0" err="1"/>
              <a:t>biến</a:t>
            </a:r>
            <a:r>
              <a:rPr lang="en-US" dirty="0"/>
              <a:t> session </a:t>
            </a:r>
            <a:r>
              <a:rPr lang="en-US" dirty="0" err="1"/>
              <a:t>kéo</a:t>
            </a:r>
            <a:r>
              <a:rPr lang="en-US" dirty="0"/>
              <a:t> </a:t>
            </a:r>
            <a:r>
              <a:rPr lang="en-US" dirty="0" err="1"/>
              <a:t>dài</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đóng</a:t>
            </a:r>
            <a:r>
              <a:rPr lang="en-US" dirty="0"/>
              <a:t> </a:t>
            </a:r>
            <a:r>
              <a:rPr lang="en-US" dirty="0" err="1"/>
              <a:t>trình</a:t>
            </a:r>
            <a:r>
              <a:rPr lang="en-US" dirty="0"/>
              <a:t> </a:t>
            </a:r>
            <a:r>
              <a:rPr lang="en-US" dirty="0" err="1"/>
              <a:t>duyệt</a:t>
            </a:r>
            <a:r>
              <a:rPr lang="en-US" dirty="0"/>
              <a:t>.</a:t>
            </a:r>
          </a:p>
        </p:txBody>
      </p:sp>
      <p:sp>
        <p:nvSpPr>
          <p:cNvPr id="2" name="Slide Number Placeholder 1">
            <a:extLst>
              <a:ext uri="{FF2B5EF4-FFF2-40B4-BE49-F238E27FC236}">
                <a16:creationId xmlns:a16="http://schemas.microsoft.com/office/drawing/2014/main" id="{FF8A7225-DCE8-F44E-943B-879B6B3D3B1A}"/>
              </a:ext>
            </a:extLst>
          </p:cNvPr>
          <p:cNvSpPr>
            <a:spLocks noGrp="1"/>
          </p:cNvSpPr>
          <p:nvPr>
            <p:ph type="sldNum" sz="quarter" idx="12"/>
          </p:nvPr>
        </p:nvSpPr>
        <p:spPr/>
        <p:txBody>
          <a:bodyPr/>
          <a:lstStyle/>
          <a:p>
            <a:fld id="{C303B511-0AB5-4333-961C-D25F80D7E7F0}" type="slidenum">
              <a:rPr lang="en-US" smtClean="0"/>
              <a:t>12</a:t>
            </a:fld>
            <a:endParaRPr lang="en-US"/>
          </a:p>
        </p:txBody>
      </p:sp>
    </p:spTree>
    <p:extLst>
      <p:ext uri="{BB962C8B-B14F-4D97-AF65-F5344CB8AC3E}">
        <p14:creationId xmlns:p14="http://schemas.microsoft.com/office/powerpoint/2010/main" val="101403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D40A7-5808-7A4B-A407-DDFF65DCEEF1}"/>
              </a:ext>
            </a:extLst>
          </p:cNvPr>
          <p:cNvSpPr>
            <a:spLocks noGrp="1"/>
          </p:cNvSpPr>
          <p:nvPr>
            <p:ph type="title"/>
          </p:nvPr>
        </p:nvSpPr>
        <p:spPr/>
        <p:txBody>
          <a:bodyPr/>
          <a:lstStyle/>
          <a:p>
            <a:r>
              <a:rPr lang="en-US" dirty="0"/>
              <a:t>PHP &amp; </a:t>
            </a:r>
            <a:r>
              <a:rPr lang="en-US" dirty="0" err="1"/>
              <a:t>MySQLi</a:t>
            </a:r>
            <a:r>
              <a:rPr lang="en-US" dirty="0"/>
              <a:t>: Session</a:t>
            </a:r>
          </a:p>
        </p:txBody>
      </p:sp>
      <p:sp>
        <p:nvSpPr>
          <p:cNvPr id="5" name="Content Placeholder 4">
            <a:extLst>
              <a:ext uri="{FF2B5EF4-FFF2-40B4-BE49-F238E27FC236}">
                <a16:creationId xmlns:a16="http://schemas.microsoft.com/office/drawing/2014/main" id="{2FC6075A-9E13-414C-B757-C64C4873179C}"/>
              </a:ext>
            </a:extLst>
          </p:cNvPr>
          <p:cNvSpPr>
            <a:spLocks noGrp="1"/>
          </p:cNvSpPr>
          <p:nvPr>
            <p:ph idx="1"/>
          </p:nvPr>
        </p:nvSpPr>
        <p:spPr/>
        <p:txBody>
          <a:bodyPr/>
          <a:lstStyle/>
          <a:p>
            <a:pPr marL="0" indent="0">
              <a:buNone/>
            </a:pPr>
            <a:r>
              <a:rPr lang="en-US" b="1" dirty="0" err="1"/>
              <a:t>Bắt</a:t>
            </a:r>
            <a:r>
              <a:rPr lang="en-US" b="1" dirty="0"/>
              <a:t> </a:t>
            </a:r>
            <a:r>
              <a:rPr lang="en-US" b="1" dirty="0" err="1"/>
              <a:t>đầu</a:t>
            </a:r>
            <a:r>
              <a:rPr lang="en-US" b="1" dirty="0"/>
              <a:t> session</a:t>
            </a:r>
          </a:p>
          <a:p>
            <a:r>
              <a:rPr lang="en-US" dirty="0" err="1"/>
              <a:t>Để</a:t>
            </a:r>
            <a:r>
              <a:rPr lang="en-US" dirty="0"/>
              <a:t> </a:t>
            </a:r>
            <a:r>
              <a:rPr lang="en-US" dirty="0" err="1"/>
              <a:t>bắt</a:t>
            </a:r>
            <a:r>
              <a:rPr lang="en-US" dirty="0"/>
              <a:t> </a:t>
            </a:r>
            <a:r>
              <a:rPr lang="en-US" dirty="0" err="1"/>
              <a:t>đầu</a:t>
            </a:r>
            <a:r>
              <a:rPr lang="en-US" dirty="0"/>
              <a:t> session, </a:t>
            </a:r>
            <a:r>
              <a:rPr lang="en-US" dirty="0" err="1"/>
              <a:t>sử</a:t>
            </a:r>
            <a:r>
              <a:rPr lang="en-US" dirty="0"/>
              <a:t> </a:t>
            </a:r>
            <a:r>
              <a:rPr lang="en-US" dirty="0" err="1"/>
              <a:t>dụng</a:t>
            </a:r>
            <a:r>
              <a:rPr lang="en-US" dirty="0"/>
              <a:t> </a:t>
            </a:r>
            <a:r>
              <a:rPr lang="en-US" dirty="0" err="1"/>
              <a:t>hàm</a:t>
            </a:r>
            <a:r>
              <a:rPr lang="en-US" dirty="0"/>
              <a:t> </a:t>
            </a:r>
            <a:r>
              <a:rPr lang="en-US" dirty="0" err="1"/>
              <a:t>session_start</a:t>
            </a:r>
            <a:r>
              <a:rPr lang="en-US" dirty="0"/>
              <a:t>. </a:t>
            </a:r>
            <a:r>
              <a:rPr lang="en-US" dirty="0" err="1"/>
              <a:t>Hàm</a:t>
            </a:r>
            <a:r>
              <a:rPr lang="en-US" dirty="0"/>
              <a:t> </a:t>
            </a:r>
            <a:r>
              <a:rPr lang="en-US" dirty="0" err="1"/>
              <a:t>này</a:t>
            </a:r>
            <a:r>
              <a:rPr lang="en-US" dirty="0"/>
              <a:t> </a:t>
            </a:r>
            <a:r>
              <a:rPr lang="en-US" dirty="0" err="1"/>
              <a:t>phải</a:t>
            </a:r>
            <a:r>
              <a:rPr lang="en-US" dirty="0"/>
              <a:t> </a:t>
            </a:r>
            <a:r>
              <a:rPr lang="en-US" dirty="0" err="1"/>
              <a:t>xuất</a:t>
            </a:r>
            <a:r>
              <a:rPr lang="en-US" dirty="0"/>
              <a:t> </a:t>
            </a:r>
            <a:r>
              <a:rPr lang="en-US" dirty="0" err="1"/>
              <a:t>hiện</a:t>
            </a:r>
            <a:r>
              <a:rPr lang="en-US" dirty="0"/>
              <a:t> </a:t>
            </a:r>
            <a:r>
              <a:rPr lang="en-US" dirty="0" err="1"/>
              <a:t>trước</a:t>
            </a:r>
            <a:r>
              <a:rPr lang="en-US" dirty="0"/>
              <a:t> </a:t>
            </a:r>
            <a:r>
              <a:rPr lang="en-US" dirty="0" err="1"/>
              <a:t>bất</a:t>
            </a:r>
            <a:r>
              <a:rPr lang="en-US" dirty="0"/>
              <a:t> </a:t>
            </a:r>
            <a:r>
              <a:rPr lang="en-US" dirty="0" err="1"/>
              <a:t>kỳ</a:t>
            </a:r>
            <a:r>
              <a:rPr lang="en-US" dirty="0"/>
              <a:t> output </a:t>
            </a:r>
            <a:r>
              <a:rPr lang="en-US" dirty="0" err="1"/>
              <a:t>nào</a:t>
            </a:r>
            <a:r>
              <a:rPr lang="en-US" dirty="0"/>
              <a:t> </a:t>
            </a:r>
            <a:r>
              <a:rPr lang="en-US" dirty="0" err="1"/>
              <a:t>được</a:t>
            </a:r>
            <a:r>
              <a:rPr lang="en-US" dirty="0"/>
              <a:t> </a:t>
            </a:r>
            <a:r>
              <a:rPr lang="en-US" dirty="0" err="1"/>
              <a:t>gửi</a:t>
            </a:r>
            <a:r>
              <a:rPr lang="en-US" dirty="0"/>
              <a:t> </a:t>
            </a:r>
            <a:r>
              <a:rPr lang="en-US" dirty="0" err="1"/>
              <a:t>đến</a:t>
            </a:r>
            <a:r>
              <a:rPr lang="en-US" dirty="0"/>
              <a:t> web</a:t>
            </a:r>
          </a:p>
          <a:p>
            <a:endParaRPr lang="en-US" dirty="0"/>
          </a:p>
          <a:p>
            <a:endParaRPr lang="en-US" dirty="0"/>
          </a:p>
          <a:p>
            <a:r>
              <a:rPr lang="vi-VN" dirty="0"/>
              <a:t>Hàm session_start đặt trên máy tính của khách hàng, chứa một id được sử dụng để liên kết máy khách với phiên. Nếu máy khách đã có một phiên đang diễn ra, chức năng sẽ tiếp tục phiên đó thay vì bắt đầu một phiên mới.</a:t>
            </a:r>
            <a:endParaRPr lang="en-US" dirty="0"/>
          </a:p>
        </p:txBody>
      </p:sp>
      <p:sp>
        <p:nvSpPr>
          <p:cNvPr id="2" name="Slide Number Placeholder 1">
            <a:extLst>
              <a:ext uri="{FF2B5EF4-FFF2-40B4-BE49-F238E27FC236}">
                <a16:creationId xmlns:a16="http://schemas.microsoft.com/office/drawing/2014/main" id="{FF8A7225-DCE8-F44E-943B-879B6B3D3B1A}"/>
              </a:ext>
            </a:extLst>
          </p:cNvPr>
          <p:cNvSpPr>
            <a:spLocks noGrp="1"/>
          </p:cNvSpPr>
          <p:nvPr>
            <p:ph type="sldNum" sz="quarter" idx="12"/>
          </p:nvPr>
        </p:nvSpPr>
        <p:spPr/>
        <p:txBody>
          <a:bodyPr/>
          <a:lstStyle/>
          <a:p>
            <a:fld id="{C303B511-0AB5-4333-961C-D25F80D7E7F0}" type="slidenum">
              <a:rPr lang="en-US" smtClean="0"/>
              <a:t>13</a:t>
            </a:fld>
            <a:endParaRPr lang="en-US"/>
          </a:p>
        </p:txBody>
      </p:sp>
      <p:pic>
        <p:nvPicPr>
          <p:cNvPr id="6" name="Picture 5">
            <a:extLst>
              <a:ext uri="{FF2B5EF4-FFF2-40B4-BE49-F238E27FC236}">
                <a16:creationId xmlns:a16="http://schemas.microsoft.com/office/drawing/2014/main" id="{9F8EF835-1763-DC40-8F98-CDA8B1F8C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90800"/>
            <a:ext cx="4623619" cy="685800"/>
          </a:xfrm>
          <a:prstGeom prst="rect">
            <a:avLst/>
          </a:prstGeom>
        </p:spPr>
      </p:pic>
    </p:spTree>
    <p:extLst>
      <p:ext uri="{BB962C8B-B14F-4D97-AF65-F5344CB8AC3E}">
        <p14:creationId xmlns:p14="http://schemas.microsoft.com/office/powerpoint/2010/main" val="11477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D40A7-5808-7A4B-A407-DDFF65DCEEF1}"/>
              </a:ext>
            </a:extLst>
          </p:cNvPr>
          <p:cNvSpPr>
            <a:spLocks noGrp="1"/>
          </p:cNvSpPr>
          <p:nvPr>
            <p:ph type="title"/>
          </p:nvPr>
        </p:nvSpPr>
        <p:spPr/>
        <p:txBody>
          <a:bodyPr/>
          <a:lstStyle/>
          <a:p>
            <a:r>
              <a:rPr lang="en-US" dirty="0"/>
              <a:t>PHP &amp; </a:t>
            </a:r>
            <a:r>
              <a:rPr lang="en-US" dirty="0" err="1"/>
              <a:t>MySQLi</a:t>
            </a:r>
            <a:r>
              <a:rPr lang="en-US" dirty="0"/>
              <a:t>: Session</a:t>
            </a:r>
          </a:p>
        </p:txBody>
      </p:sp>
      <p:sp>
        <p:nvSpPr>
          <p:cNvPr id="5" name="Content Placeholder 4">
            <a:extLst>
              <a:ext uri="{FF2B5EF4-FFF2-40B4-BE49-F238E27FC236}">
                <a16:creationId xmlns:a16="http://schemas.microsoft.com/office/drawing/2014/main" id="{2FC6075A-9E13-414C-B757-C64C4873179C}"/>
              </a:ext>
            </a:extLst>
          </p:cNvPr>
          <p:cNvSpPr>
            <a:spLocks noGrp="1"/>
          </p:cNvSpPr>
          <p:nvPr>
            <p:ph idx="1"/>
          </p:nvPr>
        </p:nvSpPr>
        <p:spPr/>
        <p:txBody>
          <a:bodyPr>
            <a:normAutofit lnSpcReduction="10000"/>
          </a:bodyPr>
          <a:lstStyle/>
          <a:p>
            <a:pPr marL="0" indent="0">
              <a:buNone/>
            </a:pPr>
            <a:r>
              <a:rPr lang="en-US" b="1" dirty="0"/>
              <a:t>Session array</a:t>
            </a:r>
          </a:p>
          <a:p>
            <a:r>
              <a:rPr lang="vi-VN" dirty="0"/>
              <a:t>Khi phiên bắt đầu, mảng $ _SESSION được sử dụng để lưu trữ dữ liệu phiên cũng như truy xuất dữ liệu đó. </a:t>
            </a:r>
          </a:p>
          <a:p>
            <a:r>
              <a:rPr lang="vi-VN" dirty="0"/>
              <a:t>Ví dụ: số lượt xem trang được lưu trữ bằng mã sau. Lần đầu tiên trang được xem, phần tử phiên được khởi tạo thành một phần tử.</a:t>
            </a:r>
          </a:p>
          <a:p>
            <a:endParaRPr lang="vi-VN" dirty="0"/>
          </a:p>
          <a:p>
            <a:endParaRPr lang="vi-VN" dirty="0"/>
          </a:p>
          <a:p>
            <a:endParaRPr lang="vi-VN" dirty="0"/>
          </a:p>
          <a:p>
            <a:endParaRPr lang="vi-VN" dirty="0"/>
          </a:p>
          <a:p>
            <a:r>
              <a:rPr lang="vi-VN" dirty="0"/>
              <a:t>Phần tử này hiện có thể được truy xuất từ ​​bất kỳ trang nào trên miền miễn là session_start được gọi trên đầu trang đó.</a:t>
            </a:r>
          </a:p>
          <a:p>
            <a:pPr marL="0" indent="0">
              <a:buNone/>
            </a:pPr>
            <a:endParaRPr lang="vi-VN" dirty="0"/>
          </a:p>
          <a:p>
            <a:pPr marL="0" indent="0">
              <a:buNone/>
            </a:pPr>
            <a:endParaRPr lang="en-US" dirty="0"/>
          </a:p>
        </p:txBody>
      </p:sp>
      <p:sp>
        <p:nvSpPr>
          <p:cNvPr id="2" name="Slide Number Placeholder 1">
            <a:extLst>
              <a:ext uri="{FF2B5EF4-FFF2-40B4-BE49-F238E27FC236}">
                <a16:creationId xmlns:a16="http://schemas.microsoft.com/office/drawing/2014/main" id="{FF8A7225-DCE8-F44E-943B-879B6B3D3B1A}"/>
              </a:ext>
            </a:extLst>
          </p:cNvPr>
          <p:cNvSpPr>
            <a:spLocks noGrp="1"/>
          </p:cNvSpPr>
          <p:nvPr>
            <p:ph type="sldNum" sz="quarter" idx="12"/>
          </p:nvPr>
        </p:nvSpPr>
        <p:spPr/>
        <p:txBody>
          <a:bodyPr/>
          <a:lstStyle/>
          <a:p>
            <a:fld id="{C303B511-0AB5-4333-961C-D25F80D7E7F0}" type="slidenum">
              <a:rPr lang="en-US" smtClean="0"/>
              <a:t>14</a:t>
            </a:fld>
            <a:endParaRPr lang="en-US"/>
          </a:p>
        </p:txBody>
      </p:sp>
      <p:pic>
        <p:nvPicPr>
          <p:cNvPr id="7" name="Picture 6">
            <a:extLst>
              <a:ext uri="{FF2B5EF4-FFF2-40B4-BE49-F238E27FC236}">
                <a16:creationId xmlns:a16="http://schemas.microsoft.com/office/drawing/2014/main" id="{20A27957-2BD8-FD41-A5E3-D5D2CB2C0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352800"/>
            <a:ext cx="4492735" cy="1645227"/>
          </a:xfrm>
          <a:prstGeom prst="rect">
            <a:avLst/>
          </a:prstGeom>
        </p:spPr>
      </p:pic>
      <p:pic>
        <p:nvPicPr>
          <p:cNvPr id="9" name="Picture 8">
            <a:extLst>
              <a:ext uri="{FF2B5EF4-FFF2-40B4-BE49-F238E27FC236}">
                <a16:creationId xmlns:a16="http://schemas.microsoft.com/office/drawing/2014/main" id="{E39FBED1-E4C3-9448-BC22-18BC94CD0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6003636"/>
            <a:ext cx="4998724" cy="473364"/>
          </a:xfrm>
          <a:prstGeom prst="rect">
            <a:avLst/>
          </a:prstGeom>
        </p:spPr>
      </p:pic>
    </p:spTree>
    <p:extLst>
      <p:ext uri="{BB962C8B-B14F-4D97-AF65-F5344CB8AC3E}">
        <p14:creationId xmlns:p14="http://schemas.microsoft.com/office/powerpoint/2010/main" val="306280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D40A7-5808-7A4B-A407-DDFF65DCEEF1}"/>
              </a:ext>
            </a:extLst>
          </p:cNvPr>
          <p:cNvSpPr>
            <a:spLocks noGrp="1"/>
          </p:cNvSpPr>
          <p:nvPr>
            <p:ph type="title"/>
          </p:nvPr>
        </p:nvSpPr>
        <p:spPr/>
        <p:txBody>
          <a:bodyPr/>
          <a:lstStyle/>
          <a:p>
            <a:r>
              <a:rPr lang="en-US" dirty="0"/>
              <a:t>PHP &amp; </a:t>
            </a:r>
            <a:r>
              <a:rPr lang="en-US" dirty="0" err="1"/>
              <a:t>MySQLi</a:t>
            </a:r>
            <a:r>
              <a:rPr lang="en-US" dirty="0"/>
              <a:t>: Session</a:t>
            </a:r>
          </a:p>
        </p:txBody>
      </p:sp>
      <p:sp>
        <p:nvSpPr>
          <p:cNvPr id="5" name="Content Placeholder 4">
            <a:extLst>
              <a:ext uri="{FF2B5EF4-FFF2-40B4-BE49-F238E27FC236}">
                <a16:creationId xmlns:a16="http://schemas.microsoft.com/office/drawing/2014/main" id="{2FC6075A-9E13-414C-B757-C64C4873179C}"/>
              </a:ext>
            </a:extLst>
          </p:cNvPr>
          <p:cNvSpPr>
            <a:spLocks noGrp="1"/>
          </p:cNvSpPr>
          <p:nvPr>
            <p:ph idx="1"/>
          </p:nvPr>
        </p:nvSpPr>
        <p:spPr/>
        <p:txBody>
          <a:bodyPr>
            <a:normAutofit/>
          </a:bodyPr>
          <a:lstStyle/>
          <a:p>
            <a:pPr marL="0" indent="0">
              <a:buNone/>
            </a:pPr>
            <a:r>
              <a:rPr lang="en-US" b="1" dirty="0" err="1"/>
              <a:t>Xoá</a:t>
            </a:r>
            <a:r>
              <a:rPr lang="en-US" b="1" dirty="0"/>
              <a:t> session</a:t>
            </a:r>
          </a:p>
          <a:p>
            <a:r>
              <a:rPr lang="vi-VN" dirty="0"/>
              <a:t>Một session được đảm bảo sẽ kéo dài cho đến khi người dùng rời khỏi trang web. Sau đó, trình thu gom rác có quyền xóa session đó. </a:t>
            </a:r>
          </a:p>
          <a:p>
            <a:r>
              <a:rPr lang="vi-VN" dirty="0"/>
              <a:t>Để loại bỏ một biến session theo cách thủ công, có thể sử dụng hàm </a:t>
            </a:r>
            <a:r>
              <a:rPr lang="vi-VN" b="1" i="1" dirty="0"/>
              <a:t>unset</a:t>
            </a:r>
            <a:r>
              <a:rPr lang="vi-VN" dirty="0"/>
              <a:t>. Để loại bỏ tất cả các biến phiên, có hàm </a:t>
            </a:r>
            <a:r>
              <a:rPr lang="vi-VN" b="1" i="1" dirty="0"/>
              <a:t>session_destroy</a:t>
            </a:r>
            <a:r>
              <a:rPr lang="vi-VN" dirty="0"/>
              <a:t>.</a:t>
            </a:r>
          </a:p>
          <a:p>
            <a:endParaRPr lang="vi-VN" dirty="0"/>
          </a:p>
          <a:p>
            <a:endParaRPr lang="vi-VN" dirty="0"/>
          </a:p>
          <a:p>
            <a:pPr marL="0" indent="0">
              <a:buNone/>
            </a:pPr>
            <a:endParaRPr lang="vi-VN" dirty="0"/>
          </a:p>
          <a:p>
            <a:pPr marL="0" indent="0">
              <a:buNone/>
            </a:pPr>
            <a:endParaRPr lang="en-US" dirty="0"/>
          </a:p>
        </p:txBody>
      </p:sp>
      <p:sp>
        <p:nvSpPr>
          <p:cNvPr id="2" name="Slide Number Placeholder 1">
            <a:extLst>
              <a:ext uri="{FF2B5EF4-FFF2-40B4-BE49-F238E27FC236}">
                <a16:creationId xmlns:a16="http://schemas.microsoft.com/office/drawing/2014/main" id="{FF8A7225-DCE8-F44E-943B-879B6B3D3B1A}"/>
              </a:ext>
            </a:extLst>
          </p:cNvPr>
          <p:cNvSpPr>
            <a:spLocks noGrp="1"/>
          </p:cNvSpPr>
          <p:nvPr>
            <p:ph type="sldNum" sz="quarter" idx="12"/>
          </p:nvPr>
        </p:nvSpPr>
        <p:spPr/>
        <p:txBody>
          <a:bodyPr/>
          <a:lstStyle/>
          <a:p>
            <a:fld id="{C303B511-0AB5-4333-961C-D25F80D7E7F0}" type="slidenum">
              <a:rPr lang="en-US" smtClean="0"/>
              <a:t>15</a:t>
            </a:fld>
            <a:endParaRPr lang="en-US"/>
          </a:p>
        </p:txBody>
      </p:sp>
      <p:pic>
        <p:nvPicPr>
          <p:cNvPr id="6" name="Picture 5">
            <a:extLst>
              <a:ext uri="{FF2B5EF4-FFF2-40B4-BE49-F238E27FC236}">
                <a16:creationId xmlns:a16="http://schemas.microsoft.com/office/drawing/2014/main" id="{6D159C46-1CBA-F246-9CE2-A31C994E8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9" y="4724400"/>
            <a:ext cx="7718425" cy="990600"/>
          </a:xfrm>
          <a:prstGeom prst="rect">
            <a:avLst/>
          </a:prstGeom>
        </p:spPr>
      </p:pic>
    </p:spTree>
    <p:extLst>
      <p:ext uri="{BB962C8B-B14F-4D97-AF65-F5344CB8AC3E}">
        <p14:creationId xmlns:p14="http://schemas.microsoft.com/office/powerpoint/2010/main" val="132638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D40A7-5808-7A4B-A407-DDFF65DCEEF1}"/>
              </a:ext>
            </a:extLst>
          </p:cNvPr>
          <p:cNvSpPr>
            <a:spLocks noGrp="1"/>
          </p:cNvSpPr>
          <p:nvPr>
            <p:ph type="title"/>
          </p:nvPr>
        </p:nvSpPr>
        <p:spPr/>
        <p:txBody>
          <a:bodyPr/>
          <a:lstStyle/>
          <a:p>
            <a:r>
              <a:rPr lang="en-US" dirty="0"/>
              <a:t>PHP &amp; </a:t>
            </a:r>
            <a:r>
              <a:rPr lang="en-US" dirty="0" err="1"/>
              <a:t>MySQLi</a:t>
            </a:r>
            <a:r>
              <a:rPr lang="en-US" dirty="0"/>
              <a:t>: Session</a:t>
            </a:r>
          </a:p>
        </p:txBody>
      </p:sp>
      <p:sp>
        <p:nvSpPr>
          <p:cNvPr id="5" name="Content Placeholder 4">
            <a:extLst>
              <a:ext uri="{FF2B5EF4-FFF2-40B4-BE49-F238E27FC236}">
                <a16:creationId xmlns:a16="http://schemas.microsoft.com/office/drawing/2014/main" id="{2FC6075A-9E13-414C-B757-C64C4873179C}"/>
              </a:ext>
            </a:extLst>
          </p:cNvPr>
          <p:cNvSpPr>
            <a:spLocks noGrp="1"/>
          </p:cNvSpPr>
          <p:nvPr>
            <p:ph idx="1"/>
          </p:nvPr>
        </p:nvSpPr>
        <p:spPr/>
        <p:txBody>
          <a:bodyPr>
            <a:normAutofit/>
          </a:bodyPr>
          <a:lstStyle/>
          <a:p>
            <a:r>
              <a:rPr lang="vi-VN" dirty="0"/>
              <a:t>Ví dụ: lấy giá trị biến session.</a:t>
            </a:r>
          </a:p>
          <a:p>
            <a:endParaRPr lang="vi-VN" dirty="0"/>
          </a:p>
          <a:p>
            <a:endParaRPr lang="vi-VN" dirty="0"/>
          </a:p>
          <a:p>
            <a:pPr marL="0" indent="0">
              <a:buNone/>
            </a:pPr>
            <a:endParaRPr lang="vi-VN" dirty="0"/>
          </a:p>
          <a:p>
            <a:pPr marL="0" indent="0">
              <a:buNone/>
            </a:pPr>
            <a:endParaRPr lang="en-US" dirty="0"/>
          </a:p>
        </p:txBody>
      </p:sp>
      <p:sp>
        <p:nvSpPr>
          <p:cNvPr id="2" name="Slide Number Placeholder 1">
            <a:extLst>
              <a:ext uri="{FF2B5EF4-FFF2-40B4-BE49-F238E27FC236}">
                <a16:creationId xmlns:a16="http://schemas.microsoft.com/office/drawing/2014/main" id="{FF8A7225-DCE8-F44E-943B-879B6B3D3B1A}"/>
              </a:ext>
            </a:extLst>
          </p:cNvPr>
          <p:cNvSpPr>
            <a:spLocks noGrp="1"/>
          </p:cNvSpPr>
          <p:nvPr>
            <p:ph type="sldNum" sz="quarter" idx="12"/>
          </p:nvPr>
        </p:nvSpPr>
        <p:spPr/>
        <p:txBody>
          <a:bodyPr/>
          <a:lstStyle/>
          <a:p>
            <a:fld id="{C303B511-0AB5-4333-961C-D25F80D7E7F0}" type="slidenum">
              <a:rPr lang="en-US" smtClean="0"/>
              <a:t>16</a:t>
            </a:fld>
            <a:endParaRPr lang="en-US"/>
          </a:p>
        </p:txBody>
      </p:sp>
      <p:pic>
        <p:nvPicPr>
          <p:cNvPr id="7" name="Picture 6">
            <a:extLst>
              <a:ext uri="{FF2B5EF4-FFF2-40B4-BE49-F238E27FC236}">
                <a16:creationId xmlns:a16="http://schemas.microsoft.com/office/drawing/2014/main" id="{63D59DA1-B4CD-274E-B927-00583A1C9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25600"/>
            <a:ext cx="8752403" cy="5156200"/>
          </a:xfrm>
          <a:prstGeom prst="rect">
            <a:avLst/>
          </a:prstGeom>
        </p:spPr>
      </p:pic>
    </p:spTree>
    <p:extLst>
      <p:ext uri="{BB962C8B-B14F-4D97-AF65-F5344CB8AC3E}">
        <p14:creationId xmlns:p14="http://schemas.microsoft.com/office/powerpoint/2010/main" val="312195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7D99-1207-1D47-BE3D-AAF50AAC558C}"/>
              </a:ext>
            </a:extLst>
          </p:cNvPr>
          <p:cNvSpPr>
            <a:spLocks noGrp="1"/>
          </p:cNvSpPr>
          <p:nvPr>
            <p:ph type="title"/>
          </p:nvPr>
        </p:nvSpPr>
        <p:spPr/>
        <p:txBody>
          <a:bodyPr/>
          <a:lstStyle/>
          <a:p>
            <a:r>
              <a:rPr lang="en-US" dirty="0"/>
              <a:t>Session</a:t>
            </a:r>
          </a:p>
        </p:txBody>
      </p:sp>
      <p:sp>
        <p:nvSpPr>
          <p:cNvPr id="3" name="Content Placeholder 2">
            <a:extLst>
              <a:ext uri="{FF2B5EF4-FFF2-40B4-BE49-F238E27FC236}">
                <a16:creationId xmlns:a16="http://schemas.microsoft.com/office/drawing/2014/main" id="{DAF0392F-D745-2D43-A847-A13E4B11A3DB}"/>
              </a:ext>
            </a:extLst>
          </p:cNvPr>
          <p:cNvSpPr>
            <a:spLocks noGrp="1"/>
          </p:cNvSpPr>
          <p:nvPr>
            <p:ph idx="1"/>
          </p:nvPr>
        </p:nvSpPr>
        <p:spPr/>
        <p:txBody>
          <a:bodyPr/>
          <a:lstStyle/>
          <a:p>
            <a:r>
              <a:rPr lang="en-US" dirty="0" err="1"/>
              <a:t>Xoá</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biến</a:t>
            </a:r>
            <a:r>
              <a:rPr lang="en-US" dirty="0"/>
              <a:t> global session </a:t>
            </a:r>
            <a:r>
              <a:rPr lang="en-US" dirty="0" err="1"/>
              <a:t>và</a:t>
            </a:r>
            <a:r>
              <a:rPr lang="en-US" dirty="0"/>
              <a:t> </a:t>
            </a:r>
            <a:r>
              <a:rPr lang="en-US" dirty="0" err="1"/>
              <a:t>huỷ</a:t>
            </a:r>
            <a:r>
              <a:rPr lang="en-US" dirty="0"/>
              <a:t> session: </a:t>
            </a:r>
            <a:r>
              <a:rPr lang="en-US" dirty="0" err="1"/>
              <a:t>session_unset</a:t>
            </a:r>
            <a:r>
              <a:rPr lang="en-US" dirty="0"/>
              <a:t>() </a:t>
            </a:r>
            <a:r>
              <a:rPr lang="en-US" dirty="0" err="1"/>
              <a:t>và</a:t>
            </a:r>
            <a:r>
              <a:rPr lang="en-US" dirty="0"/>
              <a:t> </a:t>
            </a:r>
            <a:r>
              <a:rPr lang="en-US" dirty="0" err="1"/>
              <a:t>session_destroy</a:t>
            </a:r>
            <a:r>
              <a:rPr lang="en-US" dirty="0"/>
              <a:t>()</a:t>
            </a:r>
            <a:br>
              <a:rPr lang="en-US" dirty="0"/>
            </a:b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B0A6420-D850-3F46-B4CA-9B2648A83965}"/>
              </a:ext>
            </a:extLst>
          </p:cNvPr>
          <p:cNvSpPr>
            <a:spLocks noGrp="1"/>
          </p:cNvSpPr>
          <p:nvPr>
            <p:ph type="sldNum" sz="quarter" idx="12"/>
          </p:nvPr>
        </p:nvSpPr>
        <p:spPr/>
        <p:txBody>
          <a:bodyPr/>
          <a:lstStyle/>
          <a:p>
            <a:fld id="{C303B511-0AB5-4333-961C-D25F80D7E7F0}" type="slidenum">
              <a:rPr lang="en-US" smtClean="0"/>
              <a:pPr/>
              <a:t>17</a:t>
            </a:fld>
            <a:endParaRPr lang="en-US" dirty="0"/>
          </a:p>
        </p:txBody>
      </p:sp>
      <p:pic>
        <p:nvPicPr>
          <p:cNvPr id="6" name="Picture 5">
            <a:extLst>
              <a:ext uri="{FF2B5EF4-FFF2-40B4-BE49-F238E27FC236}">
                <a16:creationId xmlns:a16="http://schemas.microsoft.com/office/drawing/2014/main" id="{15D113C6-B264-9E4B-89E5-157B82670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82" y="2133600"/>
            <a:ext cx="4920318" cy="4505976"/>
          </a:xfrm>
          <a:prstGeom prst="rect">
            <a:avLst/>
          </a:prstGeom>
        </p:spPr>
      </p:pic>
    </p:spTree>
    <p:extLst>
      <p:ext uri="{BB962C8B-B14F-4D97-AF65-F5344CB8AC3E}">
        <p14:creationId xmlns:p14="http://schemas.microsoft.com/office/powerpoint/2010/main" val="284315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E829A8-43DF-CC4E-91CE-85AE936AF40D}"/>
              </a:ext>
            </a:extLst>
          </p:cNvPr>
          <p:cNvSpPr>
            <a:spLocks noGrp="1"/>
          </p:cNvSpPr>
          <p:nvPr>
            <p:ph type="title"/>
          </p:nvPr>
        </p:nvSpPr>
        <p:spPr/>
        <p:txBody>
          <a:bodyPr/>
          <a:lstStyle/>
          <a:p>
            <a:r>
              <a:rPr lang="en-US" dirty="0"/>
              <a:t>So </a:t>
            </a:r>
            <a:r>
              <a:rPr lang="en-US" dirty="0" err="1"/>
              <a:t>sánh</a:t>
            </a:r>
            <a:r>
              <a:rPr lang="en-US" dirty="0"/>
              <a:t> </a:t>
            </a:r>
            <a:r>
              <a:rPr lang="en-US" dirty="0" err="1"/>
              <a:t>giữa</a:t>
            </a:r>
            <a:r>
              <a:rPr lang="en-US" dirty="0"/>
              <a:t> Cookie </a:t>
            </a:r>
            <a:r>
              <a:rPr lang="en-US" dirty="0" err="1"/>
              <a:t>và</a:t>
            </a:r>
            <a:r>
              <a:rPr lang="en-US" dirty="0"/>
              <a:t> Session</a:t>
            </a:r>
          </a:p>
        </p:txBody>
      </p:sp>
      <p:sp>
        <p:nvSpPr>
          <p:cNvPr id="4" name="Content Placeholder 3">
            <a:extLst>
              <a:ext uri="{FF2B5EF4-FFF2-40B4-BE49-F238E27FC236}">
                <a16:creationId xmlns:a16="http://schemas.microsoft.com/office/drawing/2014/main" id="{FFB5EAB7-1003-4E4B-956A-DBFADBB19DC9}"/>
              </a:ext>
            </a:extLst>
          </p:cNvPr>
          <p:cNvSpPr>
            <a:spLocks noGrp="1"/>
          </p:cNvSpPr>
          <p:nvPr>
            <p:ph idx="1"/>
          </p:nvPr>
        </p:nvSpPr>
        <p:spPr/>
        <p:txBody>
          <a:bodyPr/>
          <a:lstStyle/>
          <a:p>
            <a:endParaRPr lang="en-US" dirty="0"/>
          </a:p>
          <a:p>
            <a:endParaRPr lang="en-US" dirty="0"/>
          </a:p>
        </p:txBody>
      </p:sp>
      <p:graphicFrame>
        <p:nvGraphicFramePr>
          <p:cNvPr id="2" name="Table 1">
            <a:extLst>
              <a:ext uri="{FF2B5EF4-FFF2-40B4-BE49-F238E27FC236}">
                <a16:creationId xmlns:a16="http://schemas.microsoft.com/office/drawing/2014/main" id="{C0904B6D-F278-274A-8DCC-9E28B4ED4CBC}"/>
              </a:ext>
            </a:extLst>
          </p:cNvPr>
          <p:cNvGraphicFramePr>
            <a:graphicFrameLocks noGrp="1"/>
          </p:cNvGraphicFramePr>
          <p:nvPr>
            <p:extLst>
              <p:ext uri="{D42A27DB-BD31-4B8C-83A1-F6EECF244321}">
                <p14:modId xmlns:p14="http://schemas.microsoft.com/office/powerpoint/2010/main" val="4108671061"/>
              </p:ext>
            </p:extLst>
          </p:nvPr>
        </p:nvGraphicFramePr>
        <p:xfrm>
          <a:off x="609601" y="1102506"/>
          <a:ext cx="10867696" cy="5374494"/>
        </p:xfrm>
        <a:graphic>
          <a:graphicData uri="http://schemas.openxmlformats.org/drawingml/2006/table">
            <a:tbl>
              <a:tblPr/>
              <a:tblGrid>
                <a:gridCol w="5785803">
                  <a:extLst>
                    <a:ext uri="{9D8B030D-6E8A-4147-A177-3AD203B41FA5}">
                      <a16:colId xmlns:a16="http://schemas.microsoft.com/office/drawing/2014/main" val="2680752882"/>
                    </a:ext>
                  </a:extLst>
                </a:gridCol>
                <a:gridCol w="5081893">
                  <a:extLst>
                    <a:ext uri="{9D8B030D-6E8A-4147-A177-3AD203B41FA5}">
                      <a16:colId xmlns:a16="http://schemas.microsoft.com/office/drawing/2014/main" val="789524747"/>
                    </a:ext>
                  </a:extLst>
                </a:gridCol>
              </a:tblGrid>
              <a:tr h="880486">
                <a:tc>
                  <a:txBody>
                    <a:bodyPr/>
                    <a:lstStyle/>
                    <a:p>
                      <a:pPr marL="0" algn="l" defTabSz="914400" rtl="0" eaLnBrk="1" latinLnBrk="0" hangingPunct="1"/>
                      <a:r>
                        <a:rPr lang="en-US" sz="2800" b="1" kern="1200" dirty="0">
                          <a:solidFill>
                            <a:schemeClr val="accent1"/>
                          </a:solidFill>
                          <a:effectLst/>
                          <a:latin typeface="+mn-lt"/>
                          <a:ea typeface="+mn-ea"/>
                          <a:cs typeface="+mn-cs"/>
                        </a:rPr>
                        <a:t>Cookie</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marL="0" algn="l" defTabSz="914400" rtl="0" eaLnBrk="1" latinLnBrk="0" hangingPunct="1"/>
                      <a:r>
                        <a:rPr lang="en-US" sz="2800" b="1" kern="1200" dirty="0">
                          <a:solidFill>
                            <a:schemeClr val="accent1"/>
                          </a:solidFill>
                          <a:effectLst/>
                          <a:latin typeface="+mn-lt"/>
                          <a:ea typeface="+mn-ea"/>
                          <a:cs typeface="+mn-cs"/>
                        </a:rPr>
                        <a:t>Session</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4264111291"/>
                  </a:ext>
                </a:extLst>
              </a:tr>
              <a:tr h="930070">
                <a:tc>
                  <a:txBody>
                    <a:bodyPr/>
                    <a:lstStyle/>
                    <a:p>
                      <a:r>
                        <a:rPr lang="vi-VN" sz="2800" b="1" dirty="0">
                          <a:effectLst/>
                          <a:latin typeface="Calibri" panose="020F0502020204030204" pitchFamily="34" charset="0"/>
                          <a:cs typeface="Calibri" panose="020F0502020204030204" pitchFamily="34" charset="0"/>
                        </a:rPr>
                        <a:t>Cookie</a:t>
                      </a:r>
                      <a:r>
                        <a:rPr lang="vi-VN" sz="2800" dirty="0">
                          <a:effectLst/>
                          <a:latin typeface="Calibri" panose="020F0502020204030204" pitchFamily="34" charset="0"/>
                          <a:cs typeface="Calibri" panose="020F0502020204030204" pitchFamily="34" charset="0"/>
                        </a:rPr>
                        <a:t> được lưu trữ trên trình duyệt của người dùng.</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r>
                        <a:rPr lang="vi-VN" sz="2800" b="1" dirty="0">
                          <a:effectLst/>
                          <a:latin typeface="Calibri" panose="020F0502020204030204" pitchFamily="34" charset="0"/>
                          <a:cs typeface="Calibri" panose="020F0502020204030204" pitchFamily="34" charset="0"/>
                        </a:rPr>
                        <a:t>Session</a:t>
                      </a:r>
                      <a:r>
                        <a:rPr lang="vi-VN" sz="2800" dirty="0">
                          <a:effectLst/>
                          <a:latin typeface="Calibri" panose="020F0502020204030204" pitchFamily="34" charset="0"/>
                          <a:cs typeface="Calibri" panose="020F0502020204030204" pitchFamily="34" charset="0"/>
                        </a:rPr>
                        <a:t> không được lưu trữ trên trình duyệt.</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835956609"/>
                  </a:ext>
                </a:extLst>
              </a:tr>
              <a:tr h="930070">
                <a:tc>
                  <a:txBody>
                    <a:bodyPr/>
                    <a:lstStyle/>
                    <a:p>
                      <a:r>
                        <a:rPr lang="vi-VN" sz="2800">
                          <a:effectLst/>
                          <a:latin typeface="Calibri" panose="020F0502020204030204" pitchFamily="34" charset="0"/>
                          <a:cs typeface="Calibri" panose="020F0502020204030204" pitchFamily="34" charset="0"/>
                        </a:rPr>
                        <a:t>Dữ liệu </a:t>
                      </a:r>
                      <a:r>
                        <a:rPr lang="vi-VN" sz="2800" b="1">
                          <a:effectLst/>
                          <a:latin typeface="Calibri" panose="020F0502020204030204" pitchFamily="34" charset="0"/>
                          <a:cs typeface="Calibri" panose="020F0502020204030204" pitchFamily="34" charset="0"/>
                        </a:rPr>
                        <a:t>cookie</a:t>
                      </a:r>
                      <a:r>
                        <a:rPr lang="vi-VN" sz="2800">
                          <a:effectLst/>
                          <a:latin typeface="Calibri" panose="020F0502020204030204" pitchFamily="34" charset="0"/>
                          <a:cs typeface="Calibri" panose="020F0502020204030204" pitchFamily="34" charset="0"/>
                        </a:rPr>
                        <a:t> được lưu trữ ở phía client.</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r>
                        <a:rPr lang="vi-VN" sz="2800" dirty="0">
                          <a:effectLst/>
                          <a:latin typeface="Calibri" panose="020F0502020204030204" pitchFamily="34" charset="0"/>
                          <a:cs typeface="Calibri" panose="020F0502020204030204" pitchFamily="34" charset="0"/>
                        </a:rPr>
                        <a:t>Dữ liệu </a:t>
                      </a:r>
                      <a:r>
                        <a:rPr lang="vi-VN" sz="2800" b="1" dirty="0">
                          <a:effectLst/>
                          <a:latin typeface="Calibri" panose="020F0502020204030204" pitchFamily="34" charset="0"/>
                          <a:cs typeface="Calibri" panose="020F0502020204030204" pitchFamily="34" charset="0"/>
                        </a:rPr>
                        <a:t>session</a:t>
                      </a:r>
                      <a:r>
                        <a:rPr lang="vi-VN" sz="2800" dirty="0">
                          <a:effectLst/>
                          <a:latin typeface="Calibri" panose="020F0502020204030204" pitchFamily="34" charset="0"/>
                          <a:cs typeface="Calibri" panose="020F0502020204030204" pitchFamily="34" charset="0"/>
                        </a:rPr>
                        <a:t> được lưu trữ ở phía server.</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370968955"/>
                  </a:ext>
                </a:extLst>
              </a:tr>
              <a:tr h="1703798">
                <a:tc>
                  <a:txBody>
                    <a:bodyPr/>
                    <a:lstStyle/>
                    <a:p>
                      <a:r>
                        <a:rPr lang="vi-VN" sz="2800" dirty="0">
                          <a:effectLst/>
                          <a:latin typeface="Calibri" panose="020F0502020204030204" pitchFamily="34" charset="0"/>
                          <a:cs typeface="Calibri" panose="020F0502020204030204" pitchFamily="34" charset="0"/>
                        </a:rPr>
                        <a:t>Dữ liệu </a:t>
                      </a:r>
                      <a:r>
                        <a:rPr lang="vi-VN" sz="2800" b="1" dirty="0">
                          <a:effectLst/>
                          <a:latin typeface="Calibri" panose="020F0502020204030204" pitchFamily="34" charset="0"/>
                          <a:cs typeface="Calibri" panose="020F0502020204030204" pitchFamily="34" charset="0"/>
                        </a:rPr>
                        <a:t>cookie</a:t>
                      </a:r>
                      <a:r>
                        <a:rPr lang="vi-VN" sz="2800" dirty="0">
                          <a:effectLst/>
                          <a:latin typeface="Calibri" panose="020F0502020204030204" pitchFamily="34" charset="0"/>
                          <a:cs typeface="Calibri" panose="020F0502020204030204" pitchFamily="34" charset="0"/>
                        </a:rPr>
                        <a:t> dễ dàng sửa đổi hoặc đánh cắp khi chúng được lưu trữ ở phía client.</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r>
                        <a:rPr lang="vi-VN" sz="2800" dirty="0">
                          <a:effectLst/>
                          <a:latin typeface="Calibri" panose="020F0502020204030204" pitchFamily="34" charset="0"/>
                          <a:cs typeface="Calibri" panose="020F0502020204030204" pitchFamily="34" charset="0"/>
                        </a:rPr>
                        <a:t>Dữ liệu </a:t>
                      </a:r>
                      <a:r>
                        <a:rPr lang="vi-VN" sz="2800" b="1" dirty="0">
                          <a:effectLst/>
                          <a:latin typeface="Calibri" panose="020F0502020204030204" pitchFamily="34" charset="0"/>
                          <a:cs typeface="Calibri" panose="020F0502020204030204" pitchFamily="34" charset="0"/>
                        </a:rPr>
                        <a:t>session</a:t>
                      </a:r>
                      <a:r>
                        <a:rPr lang="vi-VN" sz="2800" dirty="0">
                          <a:effectLst/>
                          <a:latin typeface="Calibri" panose="020F0502020204030204" pitchFamily="34" charset="0"/>
                          <a:cs typeface="Calibri" panose="020F0502020204030204" pitchFamily="34" charset="0"/>
                        </a:rPr>
                        <a:t> không dễ dàng sửa đổi vì chúng được lưu trữ ở phía máy chủ.</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742260412"/>
                  </a:ext>
                </a:extLst>
              </a:tr>
              <a:tr h="930070">
                <a:tc>
                  <a:txBody>
                    <a:bodyPr/>
                    <a:lstStyle/>
                    <a:p>
                      <a:r>
                        <a:rPr lang="en-US" sz="2800" dirty="0" err="1">
                          <a:effectLst/>
                          <a:latin typeface="Calibri" panose="020F0502020204030204" pitchFamily="34" charset="0"/>
                          <a:cs typeface="Calibri" panose="020F0502020204030204" pitchFamily="34" charset="0"/>
                        </a:rPr>
                        <a:t>Dữ</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liệu</a:t>
                      </a:r>
                      <a:r>
                        <a:rPr lang="en-US" sz="2800" dirty="0">
                          <a:effectLst/>
                          <a:latin typeface="Calibri" panose="020F0502020204030204" pitchFamily="34" charset="0"/>
                          <a:cs typeface="Calibri" panose="020F0502020204030204" pitchFamily="34" charset="0"/>
                        </a:rPr>
                        <a:t> </a:t>
                      </a:r>
                      <a:r>
                        <a:rPr lang="en-US" sz="2800" b="1" dirty="0">
                          <a:effectLst/>
                          <a:latin typeface="Calibri" panose="020F0502020204030204" pitchFamily="34" charset="0"/>
                          <a:cs typeface="Calibri" panose="020F0502020204030204" pitchFamily="34" charset="0"/>
                        </a:rPr>
                        <a:t>cookie</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có</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sẵn</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trong</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trình</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duyệt</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đến</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khi</a:t>
                      </a:r>
                      <a:r>
                        <a:rPr lang="en-US" sz="2800" dirty="0">
                          <a:effectLst/>
                          <a:latin typeface="Calibri" panose="020F0502020204030204" pitchFamily="34" charset="0"/>
                          <a:cs typeface="Calibri" panose="020F0502020204030204" pitchFamily="34" charset="0"/>
                        </a:rPr>
                        <a:t> expired.</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r>
                        <a:rPr lang="en-US" sz="2800" dirty="0">
                          <a:effectLst/>
                          <a:latin typeface="Calibri" panose="020F0502020204030204" pitchFamily="34" charset="0"/>
                          <a:cs typeface="Calibri" panose="020F0502020204030204" pitchFamily="34" charset="0"/>
                        </a:rPr>
                        <a:t>Sau </a:t>
                      </a:r>
                      <a:r>
                        <a:rPr lang="en-US" sz="2800" dirty="0" err="1">
                          <a:effectLst/>
                          <a:latin typeface="Calibri" panose="020F0502020204030204" pitchFamily="34" charset="0"/>
                          <a:cs typeface="Calibri" panose="020F0502020204030204" pitchFamily="34" charset="0"/>
                        </a:rPr>
                        <a:t>khi</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đóng</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trình</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duyệt</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sẽ</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hết</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phiên</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làm</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việc</a:t>
                      </a:r>
                      <a:r>
                        <a:rPr lang="en-US" sz="2800" dirty="0">
                          <a:effectLst/>
                          <a:latin typeface="Calibri" panose="020F0502020204030204" pitchFamily="34" charset="0"/>
                          <a:cs typeface="Calibri" panose="020F0502020204030204" pitchFamily="34" charset="0"/>
                        </a:rPr>
                        <a:t> (session)</a:t>
                      </a:r>
                    </a:p>
                  </a:txBody>
                  <a:tcPr marL="76200" marR="76200" marT="19050" marB="190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4040657381"/>
                  </a:ext>
                </a:extLst>
              </a:tr>
            </a:tbl>
          </a:graphicData>
        </a:graphic>
      </p:graphicFrame>
      <p:sp>
        <p:nvSpPr>
          <p:cNvPr id="5" name="Rectangle 1">
            <a:extLst>
              <a:ext uri="{FF2B5EF4-FFF2-40B4-BE49-F238E27FC236}">
                <a16:creationId xmlns:a16="http://schemas.microsoft.com/office/drawing/2014/main" id="{28A95DB5-AEBB-D948-952D-25FE1C0CF9B6}"/>
              </a:ext>
            </a:extLst>
          </p:cNvPr>
          <p:cNvSpPr>
            <a:spLocks noChangeArrowheads="1"/>
          </p:cNvSpPr>
          <p:nvPr/>
        </p:nvSpPr>
        <p:spPr bwMode="auto">
          <a:xfrm>
            <a:off x="1190934" y="9505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811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5083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normAutofit/>
          </a:bodyPr>
          <a:lstStyle/>
          <a:p>
            <a:r>
              <a:rPr lang="en-US" dirty="0"/>
              <a:t> Cookie</a:t>
            </a:r>
          </a:p>
          <a:p>
            <a:r>
              <a:rPr lang="en-US" dirty="0"/>
              <a:t> Session</a:t>
            </a:r>
          </a:p>
          <a:p>
            <a:r>
              <a:rPr lang="en-US" dirty="0"/>
              <a:t> PHP &amp; PDO</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511640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a:t>
            </a:r>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20</a:t>
            </a:fld>
            <a:endParaRPr lang="en-US" dirty="0"/>
          </a:p>
        </p:txBody>
      </p:sp>
      <p:sp>
        <p:nvSpPr>
          <p:cNvPr id="5" name="Content Placeholder 4">
            <a:extLst>
              <a:ext uri="{FF2B5EF4-FFF2-40B4-BE49-F238E27FC236}">
                <a16:creationId xmlns:a16="http://schemas.microsoft.com/office/drawing/2014/main" id="{A91022FD-87E4-9048-BB10-D16E8AD7614D}"/>
              </a:ext>
            </a:extLst>
          </p:cNvPr>
          <p:cNvSpPr>
            <a:spLocks noGrp="1"/>
          </p:cNvSpPr>
          <p:nvPr>
            <p:ph idx="1"/>
          </p:nvPr>
        </p:nvSpPr>
        <p:spPr/>
        <p:txBody>
          <a:bodyPr/>
          <a:lstStyle/>
          <a:p>
            <a:r>
              <a:rPr lang="vi-VN" dirty="0"/>
              <a:t>PHP Data Objects (PDO) là một lớp truy xuất cơ sở dữ liệu cung cấp một phương pháp thống nhất để làm việc với nhiều loại cơ sở dữ liệu khác nhau. </a:t>
            </a:r>
          </a:p>
          <a:p>
            <a:r>
              <a:rPr lang="vi-VN" dirty="0"/>
              <a:t>Khi làm việc với PDO bạn sẽ không cần phải viết các câu lệnh SQL cụ thể mà chỉ sử dụng các phương thức mà PDO cung cấp.</a:t>
            </a:r>
            <a:endParaRPr lang="en-US" dirty="0"/>
          </a:p>
        </p:txBody>
      </p:sp>
      <p:pic>
        <p:nvPicPr>
          <p:cNvPr id="10" name="Graphic 9">
            <a:extLst>
              <a:ext uri="{FF2B5EF4-FFF2-40B4-BE49-F238E27FC236}">
                <a16:creationId xmlns:a16="http://schemas.microsoft.com/office/drawing/2014/main" id="{2D87ADAC-57E7-0641-AE43-0D6C79EDA4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03650" y="4146550"/>
            <a:ext cx="4584700" cy="2209800"/>
          </a:xfrm>
          <a:prstGeom prst="rect">
            <a:avLst/>
          </a:prstGeom>
        </p:spPr>
      </p:pic>
    </p:spTree>
    <p:extLst>
      <p:ext uri="{BB962C8B-B14F-4D97-AF65-F5344CB8AC3E}">
        <p14:creationId xmlns:p14="http://schemas.microsoft.com/office/powerpoint/2010/main" val="44414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a:t>Connection</a:t>
            </a:r>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21</a:t>
            </a:fld>
            <a:endParaRPr lang="en-US" dirty="0"/>
          </a:p>
        </p:txBody>
      </p:sp>
      <p:pic>
        <p:nvPicPr>
          <p:cNvPr id="7" name="Content Placeholder 6">
            <a:extLst>
              <a:ext uri="{FF2B5EF4-FFF2-40B4-BE49-F238E27FC236}">
                <a16:creationId xmlns:a16="http://schemas.microsoft.com/office/drawing/2014/main" id="{105208F0-4F84-5449-A6CA-8DCE0EC3E2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217" y="1433484"/>
            <a:ext cx="10876481" cy="4738716"/>
          </a:xfrm>
        </p:spPr>
      </p:pic>
    </p:spTree>
    <p:extLst>
      <p:ext uri="{BB962C8B-B14F-4D97-AF65-F5344CB8AC3E}">
        <p14:creationId xmlns:p14="http://schemas.microsoft.com/office/powerpoint/2010/main" val="3038983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err="1"/>
              <a:t>Tạo</a:t>
            </a:r>
            <a:r>
              <a:rPr lang="en-US" b="0" dirty="0"/>
              <a:t> </a:t>
            </a:r>
            <a:r>
              <a:rPr lang="en-US" b="0" dirty="0" err="1"/>
              <a:t>một</a:t>
            </a:r>
            <a:r>
              <a:rPr lang="en-US" b="0" dirty="0"/>
              <a:t> sample database</a:t>
            </a:r>
            <a:br>
              <a:rPr lang="en-US" b="0" dirty="0"/>
            </a:b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22</a:t>
            </a:fld>
            <a:endParaRPr lang="en-US" dirty="0"/>
          </a:p>
        </p:txBody>
      </p:sp>
      <p:pic>
        <p:nvPicPr>
          <p:cNvPr id="12" name="Content Placeholder 11">
            <a:extLst>
              <a:ext uri="{FF2B5EF4-FFF2-40B4-BE49-F238E27FC236}">
                <a16:creationId xmlns:a16="http://schemas.microsoft.com/office/drawing/2014/main" id="{6F7E34F7-CFD2-794F-9D3F-2CC57C2DBD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1" y="1226535"/>
            <a:ext cx="8557798" cy="5434138"/>
          </a:xfrm>
        </p:spPr>
      </p:pic>
    </p:spTree>
    <p:extLst>
      <p:ext uri="{BB962C8B-B14F-4D97-AF65-F5344CB8AC3E}">
        <p14:creationId xmlns:p14="http://schemas.microsoft.com/office/powerpoint/2010/main" val="2098101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err="1"/>
              <a:t>Tạo</a:t>
            </a:r>
            <a:r>
              <a:rPr lang="en-US" b="0" dirty="0"/>
              <a:t> </a:t>
            </a:r>
            <a:r>
              <a:rPr lang="en-US" b="0" dirty="0" err="1"/>
              <a:t>một</a:t>
            </a:r>
            <a:r>
              <a:rPr lang="en-US" b="0" dirty="0"/>
              <a:t> table</a:t>
            </a:r>
            <a:br>
              <a:rPr lang="en-US" b="0" dirty="0"/>
            </a:b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23</a:t>
            </a:fld>
            <a:endParaRPr lang="en-US" dirty="0"/>
          </a:p>
        </p:txBody>
      </p:sp>
      <p:pic>
        <p:nvPicPr>
          <p:cNvPr id="7" name="Content Placeholder 6">
            <a:extLst>
              <a:ext uri="{FF2B5EF4-FFF2-40B4-BE49-F238E27FC236}">
                <a16:creationId xmlns:a16="http://schemas.microsoft.com/office/drawing/2014/main" id="{AA7B84A6-B063-E747-9A24-2F1C0B8183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918077"/>
            <a:ext cx="9677400" cy="5834714"/>
          </a:xfrm>
        </p:spPr>
      </p:pic>
      <p:sp>
        <p:nvSpPr>
          <p:cNvPr id="3" name="Rectangle 2">
            <a:extLst>
              <a:ext uri="{FF2B5EF4-FFF2-40B4-BE49-F238E27FC236}">
                <a16:creationId xmlns:a16="http://schemas.microsoft.com/office/drawing/2014/main" id="{82D82260-9DFC-3641-81A3-A257517FB0EA}"/>
              </a:ext>
            </a:extLst>
          </p:cNvPr>
          <p:cNvSpPr/>
          <p:nvPr/>
        </p:nvSpPr>
        <p:spPr>
          <a:xfrm>
            <a:off x="685800" y="2286000"/>
            <a:ext cx="9067800" cy="3200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79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a:t>Insert</a:t>
            </a: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24</a:t>
            </a:fld>
            <a:endParaRPr lang="en-US" dirty="0"/>
          </a:p>
        </p:txBody>
      </p:sp>
      <p:pic>
        <p:nvPicPr>
          <p:cNvPr id="8" name="Content Placeholder 7">
            <a:extLst>
              <a:ext uri="{FF2B5EF4-FFF2-40B4-BE49-F238E27FC236}">
                <a16:creationId xmlns:a16="http://schemas.microsoft.com/office/drawing/2014/main" id="{5DB9CD37-7674-3E4A-B56C-30ACC4991D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180" y="1252400"/>
            <a:ext cx="11485086" cy="4081600"/>
          </a:xfrm>
        </p:spPr>
      </p:pic>
      <p:sp>
        <p:nvSpPr>
          <p:cNvPr id="3" name="Rectangle 2">
            <a:extLst>
              <a:ext uri="{FF2B5EF4-FFF2-40B4-BE49-F238E27FC236}">
                <a16:creationId xmlns:a16="http://schemas.microsoft.com/office/drawing/2014/main" id="{A35005F2-B80D-7944-B204-50AD76FD7C72}"/>
              </a:ext>
            </a:extLst>
          </p:cNvPr>
          <p:cNvSpPr/>
          <p:nvPr/>
        </p:nvSpPr>
        <p:spPr>
          <a:xfrm>
            <a:off x="838200" y="2590800"/>
            <a:ext cx="79248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1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err="1"/>
              <a:t>Lấy</a:t>
            </a:r>
            <a:r>
              <a:rPr lang="en-US" b="0" dirty="0"/>
              <a:t> ID </a:t>
            </a:r>
            <a:r>
              <a:rPr lang="en-US" b="0" dirty="0" err="1"/>
              <a:t>của</a:t>
            </a:r>
            <a:r>
              <a:rPr lang="en-US" b="0" dirty="0"/>
              <a:t> record </a:t>
            </a:r>
            <a:r>
              <a:rPr lang="en-US" b="0" dirty="0" err="1"/>
              <a:t>cuối</a:t>
            </a:r>
            <a:r>
              <a:rPr lang="en-US" b="0" dirty="0"/>
              <a:t> </a:t>
            </a:r>
            <a:r>
              <a:rPr lang="en-US" b="0" dirty="0" err="1"/>
              <a:t>cùng</a:t>
            </a: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25</a:t>
            </a:fld>
            <a:endParaRPr lang="en-US" dirty="0"/>
          </a:p>
        </p:txBody>
      </p:sp>
      <p:pic>
        <p:nvPicPr>
          <p:cNvPr id="9" name="Content Placeholder 8">
            <a:extLst>
              <a:ext uri="{FF2B5EF4-FFF2-40B4-BE49-F238E27FC236}">
                <a16:creationId xmlns:a16="http://schemas.microsoft.com/office/drawing/2014/main" id="{D4E26360-BEED-9049-93E7-19A88B076F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781" y="1371600"/>
            <a:ext cx="11030572" cy="4382814"/>
          </a:xfrm>
        </p:spPr>
      </p:pic>
      <p:sp>
        <p:nvSpPr>
          <p:cNvPr id="5" name="Rectangle 4">
            <a:extLst>
              <a:ext uri="{FF2B5EF4-FFF2-40B4-BE49-F238E27FC236}">
                <a16:creationId xmlns:a16="http://schemas.microsoft.com/office/drawing/2014/main" id="{425F8528-EF53-394E-82B3-A574F5B6CDB8}"/>
              </a:ext>
            </a:extLst>
          </p:cNvPr>
          <p:cNvSpPr/>
          <p:nvPr/>
        </p:nvSpPr>
        <p:spPr>
          <a:xfrm>
            <a:off x="838200" y="2667000"/>
            <a:ext cx="7924800" cy="1752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835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a:t>prepare statement</a:t>
            </a: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26</a:t>
            </a:fld>
            <a:endParaRPr lang="en-US" dirty="0"/>
          </a:p>
        </p:txBody>
      </p:sp>
      <p:pic>
        <p:nvPicPr>
          <p:cNvPr id="7" name="Content Placeholder 6">
            <a:extLst>
              <a:ext uri="{FF2B5EF4-FFF2-40B4-BE49-F238E27FC236}">
                <a16:creationId xmlns:a16="http://schemas.microsoft.com/office/drawing/2014/main" id="{AB625BFF-7185-A645-889A-ECFC6FFC63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067" y="1495889"/>
            <a:ext cx="11500185" cy="3914311"/>
          </a:xfrm>
        </p:spPr>
      </p:pic>
      <p:sp>
        <p:nvSpPr>
          <p:cNvPr id="3" name="Rectangle 2">
            <a:extLst>
              <a:ext uri="{FF2B5EF4-FFF2-40B4-BE49-F238E27FC236}">
                <a16:creationId xmlns:a16="http://schemas.microsoft.com/office/drawing/2014/main" id="{56B39B93-09D0-8649-B6E9-FA12E30DA76E}"/>
              </a:ext>
            </a:extLst>
          </p:cNvPr>
          <p:cNvSpPr/>
          <p:nvPr/>
        </p:nvSpPr>
        <p:spPr>
          <a:xfrm>
            <a:off x="762000" y="3048000"/>
            <a:ext cx="10439400" cy="2362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61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a:t>prepare statement</a:t>
            </a: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27</a:t>
            </a:fld>
            <a:endParaRPr lang="en-US" dirty="0"/>
          </a:p>
        </p:txBody>
      </p:sp>
      <p:pic>
        <p:nvPicPr>
          <p:cNvPr id="6" name="Content Placeholder 5">
            <a:extLst>
              <a:ext uri="{FF2B5EF4-FFF2-40B4-BE49-F238E27FC236}">
                <a16:creationId xmlns:a16="http://schemas.microsoft.com/office/drawing/2014/main" id="{E9DA8289-B20C-0D42-92AD-536BBA5859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9203" y="950109"/>
            <a:ext cx="7333817" cy="5565540"/>
          </a:xfrm>
        </p:spPr>
      </p:pic>
    </p:spTree>
    <p:extLst>
      <p:ext uri="{BB962C8B-B14F-4D97-AF65-F5344CB8AC3E}">
        <p14:creationId xmlns:p14="http://schemas.microsoft.com/office/powerpoint/2010/main" val="272354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a:t>SELECT</a:t>
            </a: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28</a:t>
            </a:fld>
            <a:endParaRPr lang="en-US" dirty="0"/>
          </a:p>
        </p:txBody>
      </p:sp>
      <p:pic>
        <p:nvPicPr>
          <p:cNvPr id="8" name="Content Placeholder 7">
            <a:extLst>
              <a:ext uri="{FF2B5EF4-FFF2-40B4-BE49-F238E27FC236}">
                <a16:creationId xmlns:a16="http://schemas.microsoft.com/office/drawing/2014/main" id="{569D8B3F-A6E4-7C4F-9BE4-62DDAB584E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0933" y="1044704"/>
            <a:ext cx="10038263" cy="4804305"/>
          </a:xfrm>
        </p:spPr>
      </p:pic>
      <p:sp>
        <p:nvSpPr>
          <p:cNvPr id="3" name="Rectangle 2">
            <a:extLst>
              <a:ext uri="{FF2B5EF4-FFF2-40B4-BE49-F238E27FC236}">
                <a16:creationId xmlns:a16="http://schemas.microsoft.com/office/drawing/2014/main" id="{6E95A76E-DAC0-9845-8730-AF1FB85C4693}"/>
              </a:ext>
            </a:extLst>
          </p:cNvPr>
          <p:cNvSpPr/>
          <p:nvPr/>
        </p:nvSpPr>
        <p:spPr>
          <a:xfrm>
            <a:off x="1600200" y="3048000"/>
            <a:ext cx="6553200" cy="1600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3C2AA9C-3CEA-9D42-94B3-D26F34DB3AAE}"/>
              </a:ext>
            </a:extLst>
          </p:cNvPr>
          <p:cNvSpPr/>
          <p:nvPr/>
        </p:nvSpPr>
        <p:spPr>
          <a:xfrm>
            <a:off x="1600200" y="2209800"/>
            <a:ext cx="8686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DAEBC7-8105-AB4B-B127-5B0616AC5C32}"/>
              </a:ext>
            </a:extLst>
          </p:cNvPr>
          <p:cNvSpPr txBox="1"/>
          <p:nvPr/>
        </p:nvSpPr>
        <p:spPr>
          <a:xfrm>
            <a:off x="228600" y="2037546"/>
            <a:ext cx="1371600" cy="954107"/>
          </a:xfrm>
          <a:prstGeom prst="rect">
            <a:avLst/>
          </a:prstGeom>
          <a:noFill/>
        </p:spPr>
        <p:txBody>
          <a:bodyPr wrap="square" rtlCol="0">
            <a:spAutoFit/>
          </a:bodyPr>
          <a:lstStyle/>
          <a:p>
            <a:r>
              <a:rPr lang="en-US" sz="2800" dirty="0" err="1"/>
              <a:t>Câu</a:t>
            </a:r>
            <a:r>
              <a:rPr lang="en-US" sz="2800" dirty="0"/>
              <a:t> </a:t>
            </a:r>
            <a:r>
              <a:rPr lang="en-US" sz="2800" dirty="0" err="1"/>
              <a:t>truy</a:t>
            </a:r>
            <a:r>
              <a:rPr lang="en-US" sz="2800" dirty="0"/>
              <a:t> </a:t>
            </a:r>
            <a:r>
              <a:rPr lang="en-US" sz="2800" dirty="0" err="1"/>
              <a:t>vấn</a:t>
            </a:r>
            <a:endParaRPr lang="en-US" sz="2800" dirty="0"/>
          </a:p>
        </p:txBody>
      </p:sp>
      <p:cxnSp>
        <p:nvCxnSpPr>
          <p:cNvPr id="9" name="Straight Arrow Connector 8">
            <a:extLst>
              <a:ext uri="{FF2B5EF4-FFF2-40B4-BE49-F238E27FC236}">
                <a16:creationId xmlns:a16="http://schemas.microsoft.com/office/drawing/2014/main" id="{2A577BA3-4BB7-0840-BBAE-8544BF515823}"/>
              </a:ext>
            </a:extLst>
          </p:cNvPr>
          <p:cNvCxnSpPr/>
          <p:nvPr/>
        </p:nvCxnSpPr>
        <p:spPr>
          <a:xfrm>
            <a:off x="914400" y="2362200"/>
            <a:ext cx="685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60011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a:t>SELECT….WHERE</a:t>
            </a: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29</a:t>
            </a:fld>
            <a:endParaRPr lang="en-US" dirty="0"/>
          </a:p>
        </p:txBody>
      </p:sp>
      <p:pic>
        <p:nvPicPr>
          <p:cNvPr id="7" name="Content Placeholder 6">
            <a:extLst>
              <a:ext uri="{FF2B5EF4-FFF2-40B4-BE49-F238E27FC236}">
                <a16:creationId xmlns:a16="http://schemas.microsoft.com/office/drawing/2014/main" id="{F574FFF6-B2DF-4B48-8C02-8E22EE8F39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2103" y="1243641"/>
            <a:ext cx="10856807" cy="4668427"/>
          </a:xfrm>
        </p:spPr>
      </p:pic>
      <p:sp>
        <p:nvSpPr>
          <p:cNvPr id="5" name="Rectangle 4">
            <a:extLst>
              <a:ext uri="{FF2B5EF4-FFF2-40B4-BE49-F238E27FC236}">
                <a16:creationId xmlns:a16="http://schemas.microsoft.com/office/drawing/2014/main" id="{7074394C-1955-0947-9370-971B31FFDD1F}"/>
              </a:ext>
            </a:extLst>
          </p:cNvPr>
          <p:cNvSpPr/>
          <p:nvPr/>
        </p:nvSpPr>
        <p:spPr>
          <a:xfrm>
            <a:off x="1600200" y="2266146"/>
            <a:ext cx="9982200" cy="4770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0FDD75-80C7-F743-A621-EB684804599B}"/>
              </a:ext>
            </a:extLst>
          </p:cNvPr>
          <p:cNvSpPr txBox="1"/>
          <p:nvPr/>
        </p:nvSpPr>
        <p:spPr>
          <a:xfrm>
            <a:off x="228600" y="2170093"/>
            <a:ext cx="1371600" cy="954107"/>
          </a:xfrm>
          <a:prstGeom prst="rect">
            <a:avLst/>
          </a:prstGeom>
          <a:noFill/>
        </p:spPr>
        <p:txBody>
          <a:bodyPr wrap="square" rtlCol="0">
            <a:spAutoFit/>
          </a:bodyPr>
          <a:lstStyle/>
          <a:p>
            <a:r>
              <a:rPr lang="en-US" sz="2800" dirty="0" err="1"/>
              <a:t>Câu</a:t>
            </a:r>
            <a:r>
              <a:rPr lang="en-US" sz="2800" dirty="0"/>
              <a:t> </a:t>
            </a:r>
            <a:r>
              <a:rPr lang="en-US" sz="2800" dirty="0" err="1"/>
              <a:t>truy</a:t>
            </a:r>
            <a:r>
              <a:rPr lang="en-US" sz="2800" dirty="0"/>
              <a:t> </a:t>
            </a:r>
            <a:r>
              <a:rPr lang="en-US" sz="2800" dirty="0" err="1"/>
              <a:t>vấn</a:t>
            </a:r>
            <a:endParaRPr lang="en-US" sz="2800" dirty="0"/>
          </a:p>
        </p:txBody>
      </p:sp>
      <p:cxnSp>
        <p:nvCxnSpPr>
          <p:cNvPr id="8" name="Straight Arrow Connector 7">
            <a:extLst>
              <a:ext uri="{FF2B5EF4-FFF2-40B4-BE49-F238E27FC236}">
                <a16:creationId xmlns:a16="http://schemas.microsoft.com/office/drawing/2014/main" id="{621FA600-8867-7349-B8C3-CBB504973E59}"/>
              </a:ext>
            </a:extLst>
          </p:cNvPr>
          <p:cNvCxnSpPr/>
          <p:nvPr/>
        </p:nvCxnSpPr>
        <p:spPr>
          <a:xfrm>
            <a:off x="914400" y="2494747"/>
            <a:ext cx="685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965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Phần</a:t>
            </a:r>
            <a:r>
              <a:rPr lang="en-US" dirty="0"/>
              <a:t> 1</a:t>
            </a:r>
          </a:p>
        </p:txBody>
      </p:sp>
    </p:spTree>
    <p:extLst>
      <p:ext uri="{BB962C8B-B14F-4D97-AF65-F5344CB8AC3E}">
        <p14:creationId xmlns:p14="http://schemas.microsoft.com/office/powerpoint/2010/main" val="2574997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a:t>SELECT….ORDER BY</a:t>
            </a: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30</a:t>
            </a:fld>
            <a:endParaRPr lang="en-US" dirty="0"/>
          </a:p>
        </p:txBody>
      </p:sp>
      <p:pic>
        <p:nvPicPr>
          <p:cNvPr id="8" name="Content Placeholder 7">
            <a:extLst>
              <a:ext uri="{FF2B5EF4-FFF2-40B4-BE49-F238E27FC236}">
                <a16:creationId xmlns:a16="http://schemas.microsoft.com/office/drawing/2014/main" id="{444724ED-469F-254E-9CBF-BF3870AA41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2104" y="1304076"/>
            <a:ext cx="10968188" cy="4387275"/>
          </a:xfrm>
        </p:spPr>
      </p:pic>
      <p:sp>
        <p:nvSpPr>
          <p:cNvPr id="5" name="Rectangle 4">
            <a:extLst>
              <a:ext uri="{FF2B5EF4-FFF2-40B4-BE49-F238E27FC236}">
                <a16:creationId xmlns:a16="http://schemas.microsoft.com/office/drawing/2014/main" id="{48D76100-D649-564E-A416-902090CB252A}"/>
              </a:ext>
            </a:extLst>
          </p:cNvPr>
          <p:cNvSpPr/>
          <p:nvPr/>
        </p:nvSpPr>
        <p:spPr>
          <a:xfrm>
            <a:off x="1600200" y="2342346"/>
            <a:ext cx="9982200" cy="4008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BD882F8-0789-1848-BB48-DE780EE8339B}"/>
              </a:ext>
            </a:extLst>
          </p:cNvPr>
          <p:cNvSpPr txBox="1"/>
          <p:nvPr/>
        </p:nvSpPr>
        <p:spPr>
          <a:xfrm>
            <a:off x="228600" y="2170093"/>
            <a:ext cx="1371600" cy="954107"/>
          </a:xfrm>
          <a:prstGeom prst="rect">
            <a:avLst/>
          </a:prstGeom>
          <a:noFill/>
        </p:spPr>
        <p:txBody>
          <a:bodyPr wrap="square" rtlCol="0">
            <a:spAutoFit/>
          </a:bodyPr>
          <a:lstStyle/>
          <a:p>
            <a:r>
              <a:rPr lang="en-US" sz="2800" dirty="0" err="1"/>
              <a:t>Câu</a:t>
            </a:r>
            <a:r>
              <a:rPr lang="en-US" sz="2800" dirty="0"/>
              <a:t> </a:t>
            </a:r>
            <a:r>
              <a:rPr lang="en-US" sz="2800" dirty="0" err="1"/>
              <a:t>truy</a:t>
            </a:r>
            <a:r>
              <a:rPr lang="en-US" sz="2800" dirty="0"/>
              <a:t> </a:t>
            </a:r>
            <a:r>
              <a:rPr lang="en-US" sz="2800" dirty="0" err="1"/>
              <a:t>vấn</a:t>
            </a:r>
            <a:endParaRPr lang="en-US" sz="2800" dirty="0"/>
          </a:p>
        </p:txBody>
      </p:sp>
      <p:cxnSp>
        <p:nvCxnSpPr>
          <p:cNvPr id="7" name="Straight Arrow Connector 6">
            <a:extLst>
              <a:ext uri="{FF2B5EF4-FFF2-40B4-BE49-F238E27FC236}">
                <a16:creationId xmlns:a16="http://schemas.microsoft.com/office/drawing/2014/main" id="{93719F5B-2A8E-404D-851D-B7687EDD4A40}"/>
              </a:ext>
            </a:extLst>
          </p:cNvPr>
          <p:cNvCxnSpPr/>
          <p:nvPr/>
        </p:nvCxnSpPr>
        <p:spPr>
          <a:xfrm>
            <a:off x="914400" y="2494747"/>
            <a:ext cx="685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1157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a:t>DELETE</a:t>
            </a: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31</a:t>
            </a:fld>
            <a:endParaRPr lang="en-US" dirty="0"/>
          </a:p>
        </p:txBody>
      </p:sp>
      <p:pic>
        <p:nvPicPr>
          <p:cNvPr id="7" name="Content Placeholder 6">
            <a:extLst>
              <a:ext uri="{FF2B5EF4-FFF2-40B4-BE49-F238E27FC236}">
                <a16:creationId xmlns:a16="http://schemas.microsoft.com/office/drawing/2014/main" id="{F48BB7E1-EF51-6042-8088-1F750338D9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802" y="1130657"/>
            <a:ext cx="10386449" cy="4671054"/>
          </a:xfrm>
        </p:spPr>
      </p:pic>
    </p:spTree>
    <p:extLst>
      <p:ext uri="{BB962C8B-B14F-4D97-AF65-F5344CB8AC3E}">
        <p14:creationId xmlns:p14="http://schemas.microsoft.com/office/powerpoint/2010/main" val="4231055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1033-086B-064E-BBC8-EB6DA4B55931}"/>
              </a:ext>
            </a:extLst>
          </p:cNvPr>
          <p:cNvSpPr>
            <a:spLocks noGrp="1"/>
          </p:cNvSpPr>
          <p:nvPr>
            <p:ph type="title"/>
          </p:nvPr>
        </p:nvSpPr>
        <p:spPr/>
        <p:txBody>
          <a:bodyPr/>
          <a:lstStyle/>
          <a:p>
            <a:r>
              <a:rPr lang="en-US" dirty="0"/>
              <a:t>PHP &amp; PDO </a:t>
            </a:r>
            <a:r>
              <a:rPr lang="en-US" b="0" dirty="0"/>
              <a:t>UPDATE</a:t>
            </a:r>
            <a:endParaRPr lang="en-US" dirty="0"/>
          </a:p>
        </p:txBody>
      </p:sp>
      <p:sp>
        <p:nvSpPr>
          <p:cNvPr id="4" name="Slide Number Placeholder 3">
            <a:extLst>
              <a:ext uri="{FF2B5EF4-FFF2-40B4-BE49-F238E27FC236}">
                <a16:creationId xmlns:a16="http://schemas.microsoft.com/office/drawing/2014/main" id="{F4BCB225-2639-AC4C-81A5-15B4D328E3EB}"/>
              </a:ext>
            </a:extLst>
          </p:cNvPr>
          <p:cNvSpPr>
            <a:spLocks noGrp="1"/>
          </p:cNvSpPr>
          <p:nvPr>
            <p:ph type="sldNum" sz="quarter" idx="12"/>
          </p:nvPr>
        </p:nvSpPr>
        <p:spPr/>
        <p:txBody>
          <a:bodyPr/>
          <a:lstStyle/>
          <a:p>
            <a:fld id="{C303B511-0AB5-4333-961C-D25F80D7E7F0}" type="slidenum">
              <a:rPr lang="en-US" smtClean="0"/>
              <a:pPr/>
              <a:t>32</a:t>
            </a:fld>
            <a:endParaRPr lang="en-US" dirty="0"/>
          </a:p>
        </p:txBody>
      </p:sp>
      <p:pic>
        <p:nvPicPr>
          <p:cNvPr id="8" name="Content Placeholder 7">
            <a:extLst>
              <a:ext uri="{FF2B5EF4-FFF2-40B4-BE49-F238E27FC236}">
                <a16:creationId xmlns:a16="http://schemas.microsoft.com/office/drawing/2014/main" id="{9BD89022-F629-1F4A-BCC9-4F5EA3AEE0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0934" y="1174667"/>
            <a:ext cx="8662514" cy="5217011"/>
          </a:xfrm>
        </p:spPr>
      </p:pic>
    </p:spTree>
    <p:extLst>
      <p:ext uri="{BB962C8B-B14F-4D97-AF65-F5344CB8AC3E}">
        <p14:creationId xmlns:p14="http://schemas.microsoft.com/office/powerpoint/2010/main" val="1786645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Sumarry</a:t>
            </a:r>
            <a:endParaRPr lang="en-US" dirty="0"/>
          </a:p>
        </p:txBody>
      </p:sp>
      <p:sp>
        <p:nvSpPr>
          <p:cNvPr id="3" name="Content Placeholder 2"/>
          <p:cNvSpPr>
            <a:spLocks noGrp="1"/>
          </p:cNvSpPr>
          <p:nvPr>
            <p:ph idx="1"/>
          </p:nvPr>
        </p:nvSpPr>
        <p:spPr/>
        <p:txBody>
          <a:bodyPr>
            <a:normAutofit/>
          </a:bodyPr>
          <a:lstStyle/>
          <a:p>
            <a:r>
              <a:rPr lang="en-US" dirty="0"/>
              <a:t> PHP &amp; </a:t>
            </a:r>
            <a:r>
              <a:rPr lang="en-US" dirty="0" err="1"/>
              <a:t>MySQLi</a:t>
            </a:r>
            <a:r>
              <a:rPr lang="en-US" dirty="0"/>
              <a:t> INSERT</a:t>
            </a:r>
          </a:p>
          <a:p>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r>
              <a:rPr lang="en-US" dirty="0"/>
              <a:t>PHP &amp; </a:t>
            </a:r>
            <a:r>
              <a:rPr lang="en-US" dirty="0" err="1"/>
              <a:t>MySQLi</a:t>
            </a:r>
            <a:r>
              <a:rPr lang="en-US" dirty="0"/>
              <a:t> UPDATE</a:t>
            </a:r>
          </a:p>
          <a:p>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r>
              <a:rPr lang="en-US" dirty="0"/>
              <a:t>PHP &amp; </a:t>
            </a:r>
            <a:r>
              <a:rPr lang="en-US" dirty="0" err="1"/>
              <a:t>MySQLi</a:t>
            </a:r>
            <a:r>
              <a:rPr lang="en-US" dirty="0"/>
              <a:t> DELETE</a:t>
            </a:r>
          </a:p>
          <a:p>
            <a:r>
              <a:rPr lang="en-US" dirty="0"/>
              <a:t> PHP &amp; </a:t>
            </a:r>
            <a:r>
              <a:rPr lang="en-US" dirty="0" err="1"/>
              <a:t>MySQLi</a:t>
            </a:r>
            <a:r>
              <a:rPr lang="en-US" dirty="0"/>
              <a:t> </a:t>
            </a:r>
            <a:r>
              <a:rPr lang="en-US" dirty="0" err="1"/>
              <a:t>Tìm</a:t>
            </a:r>
            <a:r>
              <a:rPr lang="en-US" dirty="0"/>
              <a:t> </a:t>
            </a:r>
            <a:r>
              <a:rPr lang="en-US" dirty="0" err="1"/>
              <a:t>kiếm</a:t>
            </a:r>
            <a:r>
              <a:rPr lang="en-US" dirty="0"/>
              <a:t> </a:t>
            </a:r>
            <a:r>
              <a:rPr lang="en-US" dirty="0" err="1"/>
              <a:t>sản</a:t>
            </a:r>
            <a:r>
              <a:rPr lang="en-US" dirty="0"/>
              <a:t> </a:t>
            </a:r>
            <a:r>
              <a:rPr lang="en-US" dirty="0" err="1"/>
              <a:t>phẩm</a:t>
            </a:r>
            <a:endParaRPr lang="en-US" dirty="0"/>
          </a:p>
          <a:p>
            <a:r>
              <a:rPr lang="en-US" dirty="0"/>
              <a:t> PHP &amp; </a:t>
            </a:r>
            <a:r>
              <a:rPr lang="en-US" dirty="0" err="1"/>
              <a:t>MySQLi</a:t>
            </a:r>
            <a:r>
              <a:rPr lang="en-US" dirty="0"/>
              <a:t> prepare statements</a:t>
            </a:r>
          </a:p>
        </p:txBody>
      </p:sp>
    </p:spTree>
    <p:extLst>
      <p:ext uri="{BB962C8B-B14F-4D97-AF65-F5344CB8AC3E}">
        <p14:creationId xmlns:p14="http://schemas.microsoft.com/office/powerpoint/2010/main" val="2016402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178257"/>
            <a:ext cx="6298300" cy="3850944"/>
          </a:xfrm>
          <a:prstGeom prst="rect">
            <a:avLst/>
          </a:prstGeom>
          <a:noFill/>
          <a:ln>
            <a:noFill/>
          </a:ln>
          <a:extLst/>
        </p:spPr>
      </p:pic>
    </p:spTree>
    <p:extLst>
      <p:ext uri="{BB962C8B-B14F-4D97-AF65-F5344CB8AC3E}">
        <p14:creationId xmlns:p14="http://schemas.microsoft.com/office/powerpoint/2010/main" val="175975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DD125A6-BBF2-1B45-B521-3C230B023FD9}"/>
              </a:ext>
            </a:extLst>
          </p:cNvPr>
          <p:cNvSpPr>
            <a:spLocks noGrp="1"/>
          </p:cNvSpPr>
          <p:nvPr>
            <p:ph idx="1"/>
          </p:nvPr>
        </p:nvSpPr>
        <p:spPr/>
        <p:txBody>
          <a:bodyPr/>
          <a:lstStyle/>
          <a:p>
            <a:r>
              <a:rPr lang="en-US" dirty="0"/>
              <a:t>Cookie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thông</a:t>
            </a:r>
            <a:r>
              <a:rPr lang="en-US" dirty="0"/>
              <a:t> tin </a:t>
            </a:r>
            <a:r>
              <a:rPr lang="en-US" dirty="0" err="1"/>
              <a:t>ở</a:t>
            </a:r>
            <a:r>
              <a:rPr lang="en-US" dirty="0"/>
              <a:t> </a:t>
            </a:r>
            <a:r>
              <a:rPr lang="en-US" dirty="0" err="1"/>
              <a:t>phía</a:t>
            </a:r>
            <a:r>
              <a:rPr lang="en-US" dirty="0"/>
              <a:t> </a:t>
            </a:r>
            <a:r>
              <a:rPr lang="en-US" dirty="0" err="1"/>
              <a:t>máy</a:t>
            </a:r>
            <a:r>
              <a:rPr lang="en-US" dirty="0"/>
              <a:t> </a:t>
            </a:r>
            <a:r>
              <a:rPr lang="en-US" dirty="0" err="1"/>
              <a:t>tính</a:t>
            </a:r>
            <a:r>
              <a:rPr lang="en-US" dirty="0"/>
              <a:t> </a:t>
            </a:r>
            <a:r>
              <a:rPr lang="en-US" dirty="0" err="1"/>
              <a:t>của</a:t>
            </a:r>
            <a:r>
              <a:rPr lang="en-US" dirty="0"/>
              <a:t> client</a:t>
            </a:r>
          </a:p>
          <a:p>
            <a:r>
              <a:rPr lang="en-US" dirty="0"/>
              <a:t>Cookie </a:t>
            </a:r>
            <a:r>
              <a:rPr lang="en-US" dirty="0" err="1"/>
              <a:t>là</a:t>
            </a:r>
            <a:r>
              <a:rPr lang="en-US" dirty="0"/>
              <a:t> </a:t>
            </a:r>
            <a:r>
              <a:rPr lang="en-US" dirty="0" err="1"/>
              <a:t>một</a:t>
            </a:r>
            <a:r>
              <a:rPr lang="en-US" dirty="0"/>
              <a:t> </a:t>
            </a:r>
            <a:r>
              <a:rPr lang="en-US" dirty="0" err="1"/>
              <a:t>tập</a:t>
            </a:r>
            <a:r>
              <a:rPr lang="en-US" dirty="0"/>
              <a:t> tin </a:t>
            </a:r>
            <a:r>
              <a:rPr lang="en-US" dirty="0" err="1"/>
              <a:t>nhỏ</a:t>
            </a:r>
            <a:r>
              <a:rPr lang="en-US" dirty="0"/>
              <a:t> (4KB) </a:t>
            </a:r>
            <a:r>
              <a:rPr lang="en-US" dirty="0" err="1"/>
              <a:t>mà</a:t>
            </a:r>
            <a:r>
              <a:rPr lang="en-US" dirty="0"/>
              <a:t> webserver </a:t>
            </a:r>
            <a:r>
              <a:rPr lang="en-US" dirty="0" err="1"/>
              <a:t>chỉ</a:t>
            </a:r>
            <a:r>
              <a:rPr lang="en-US" dirty="0"/>
              <a:t> </a:t>
            </a:r>
            <a:r>
              <a:rPr lang="en-US" dirty="0" err="1"/>
              <a:t>định</a:t>
            </a:r>
            <a:r>
              <a:rPr lang="en-US" dirty="0"/>
              <a:t> </a:t>
            </a:r>
            <a:r>
              <a:rPr lang="en-US" dirty="0" err="1"/>
              <a:t>lưu</a:t>
            </a:r>
            <a:r>
              <a:rPr lang="en-US" dirty="0"/>
              <a:t> </a:t>
            </a:r>
            <a:r>
              <a:rPr lang="en-US" dirty="0" err="1"/>
              <a:t>trữ</a:t>
            </a:r>
            <a:r>
              <a:rPr lang="en-US" dirty="0"/>
              <a:t> </a:t>
            </a:r>
            <a:r>
              <a:rPr lang="en-US" dirty="0" err="1"/>
              <a:t>trên</a:t>
            </a:r>
            <a:r>
              <a:rPr lang="en-US" dirty="0"/>
              <a:t> client</a:t>
            </a:r>
          </a:p>
          <a:p>
            <a:r>
              <a:rPr lang="en-US" dirty="0"/>
              <a:t>Cookie </a:t>
            </a:r>
            <a:r>
              <a:rPr lang="en-US" dirty="0" err="1"/>
              <a:t>không</a:t>
            </a:r>
            <a:r>
              <a:rPr lang="en-US" dirty="0"/>
              <a:t> </a:t>
            </a:r>
            <a:r>
              <a:rPr lang="en-US" dirty="0" err="1"/>
              <a:t>bị</a:t>
            </a:r>
            <a:r>
              <a:rPr lang="en-US" dirty="0"/>
              <a:t> </a:t>
            </a:r>
            <a:r>
              <a:rPr lang="en-US" dirty="0" err="1"/>
              <a:t>mất</a:t>
            </a:r>
            <a:r>
              <a:rPr lang="en-US" dirty="0"/>
              <a:t> </a:t>
            </a:r>
            <a:r>
              <a:rPr lang="en-US" dirty="0" err="1"/>
              <a:t>đi</a:t>
            </a:r>
            <a:r>
              <a:rPr lang="en-US" dirty="0"/>
              <a:t> </a:t>
            </a:r>
            <a:r>
              <a:rPr lang="en-US" dirty="0" err="1"/>
              <a:t>khi</a:t>
            </a:r>
            <a:r>
              <a:rPr lang="en-US" dirty="0"/>
              <a:t> </a:t>
            </a:r>
            <a:r>
              <a:rPr lang="en-US" dirty="0" err="1"/>
              <a:t>đóng</a:t>
            </a:r>
            <a:r>
              <a:rPr lang="en-US" dirty="0"/>
              <a:t> </a:t>
            </a:r>
            <a:r>
              <a:rPr lang="en-US" dirty="0" err="1"/>
              <a:t>ứng</a:t>
            </a:r>
            <a:r>
              <a:rPr lang="en-US" dirty="0"/>
              <a:t> </a:t>
            </a:r>
            <a:r>
              <a:rPr lang="en-US" dirty="0" err="1"/>
              <a:t>dụng</a:t>
            </a:r>
            <a:r>
              <a:rPr lang="en-US" dirty="0"/>
              <a:t>. Cookie </a:t>
            </a:r>
            <a:r>
              <a:rPr lang="en-US" dirty="0" err="1"/>
              <a:t>phụ</a:t>
            </a:r>
            <a:r>
              <a:rPr lang="en-US" dirty="0"/>
              <a:t> </a:t>
            </a:r>
            <a:r>
              <a:rPr lang="en-US" dirty="0" err="1"/>
              <a:t>thuộc</a:t>
            </a:r>
            <a:r>
              <a:rPr lang="en-US" dirty="0"/>
              <a:t> </a:t>
            </a:r>
            <a:r>
              <a:rPr lang="en-US" dirty="0" err="1"/>
              <a:t>vào</a:t>
            </a:r>
            <a:r>
              <a:rPr lang="en-US" dirty="0"/>
              <a:t> </a:t>
            </a:r>
            <a:r>
              <a:rPr lang="en-US" dirty="0" err="1"/>
              <a:t>thời</a:t>
            </a:r>
            <a:r>
              <a:rPr lang="en-US" dirty="0"/>
              <a:t> </a:t>
            </a:r>
            <a:r>
              <a:rPr lang="en-US" dirty="0" err="1"/>
              <a:t>gian</a:t>
            </a:r>
            <a:r>
              <a:rPr lang="en-US" dirty="0"/>
              <a:t> </a:t>
            </a:r>
            <a:r>
              <a:rPr lang="en-US" dirty="0" err="1"/>
              <a:t>sống</a:t>
            </a:r>
            <a:r>
              <a:rPr lang="en-US" dirty="0"/>
              <a:t> </a:t>
            </a:r>
            <a:r>
              <a:rPr lang="en-US" dirty="0" err="1"/>
              <a:t>được</a:t>
            </a:r>
            <a:r>
              <a:rPr lang="en-US" dirty="0"/>
              <a:t> </a:t>
            </a:r>
            <a:r>
              <a:rPr lang="en-US" dirty="0" err="1"/>
              <a:t>thiết</a:t>
            </a:r>
            <a:r>
              <a:rPr lang="en-US" dirty="0"/>
              <a:t> </a:t>
            </a:r>
            <a:r>
              <a:rPr lang="en-US" dirty="0" err="1"/>
              <a:t>lập</a:t>
            </a:r>
            <a:endParaRPr lang="en-US" dirty="0"/>
          </a:p>
          <a:p>
            <a:r>
              <a:rPr lang="en-US" dirty="0"/>
              <a:t>Cookie </a:t>
            </a:r>
            <a:r>
              <a:rPr lang="en-US" dirty="0" err="1"/>
              <a:t>thường</a:t>
            </a:r>
            <a:r>
              <a:rPr lang="en-US" dirty="0"/>
              <a:t> </a:t>
            </a:r>
            <a:r>
              <a:rPr lang="en-US" dirty="0" err="1"/>
              <a:t>được</a:t>
            </a:r>
            <a:r>
              <a:rPr lang="en-US" dirty="0"/>
              <a:t> </a:t>
            </a:r>
            <a:r>
              <a:rPr lang="en-US" dirty="0" err="1"/>
              <a:t>thiết</a:t>
            </a:r>
            <a:r>
              <a:rPr lang="en-US" dirty="0"/>
              <a:t> </a:t>
            </a:r>
            <a:r>
              <a:rPr lang="en-US" dirty="0" err="1"/>
              <a:t>lập</a:t>
            </a:r>
            <a:r>
              <a:rPr lang="en-US" dirty="0"/>
              <a:t> </a:t>
            </a:r>
            <a:r>
              <a:rPr lang="en-US" dirty="0" err="1"/>
              <a:t>trên</a:t>
            </a:r>
            <a:r>
              <a:rPr lang="en-US" dirty="0"/>
              <a:t> HTTP header</a:t>
            </a:r>
          </a:p>
          <a:p>
            <a:endParaRPr lang="en-US" dirty="0"/>
          </a:p>
        </p:txBody>
      </p:sp>
      <p:sp>
        <p:nvSpPr>
          <p:cNvPr id="3" name="Title 2">
            <a:extLst>
              <a:ext uri="{FF2B5EF4-FFF2-40B4-BE49-F238E27FC236}">
                <a16:creationId xmlns:a16="http://schemas.microsoft.com/office/drawing/2014/main" id="{D104C6E9-8EAF-DD48-8C52-A54D6B48DD37}"/>
              </a:ext>
            </a:extLst>
          </p:cNvPr>
          <p:cNvSpPr>
            <a:spLocks noGrp="1"/>
          </p:cNvSpPr>
          <p:nvPr>
            <p:ph type="title"/>
          </p:nvPr>
        </p:nvSpPr>
        <p:spPr/>
        <p:txBody>
          <a:bodyPr/>
          <a:lstStyle/>
          <a:p>
            <a:r>
              <a:rPr lang="en-US" dirty="0"/>
              <a:t>Cookie</a:t>
            </a:r>
          </a:p>
        </p:txBody>
      </p:sp>
    </p:spTree>
    <p:extLst>
      <p:ext uri="{BB962C8B-B14F-4D97-AF65-F5344CB8AC3E}">
        <p14:creationId xmlns:p14="http://schemas.microsoft.com/office/powerpoint/2010/main" val="197194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DD125A6-BBF2-1B45-B521-3C230B023FD9}"/>
              </a:ext>
            </a:extLst>
          </p:cNvPr>
          <p:cNvSpPr>
            <a:spLocks noGrp="1"/>
          </p:cNvSpPr>
          <p:nvPr>
            <p:ph idx="1"/>
          </p:nvPr>
        </p:nvSpPr>
        <p:spPr/>
        <p:txBody>
          <a:bodyPr/>
          <a:lstStyle/>
          <a:p>
            <a:pPr marL="0" indent="0">
              <a:buNone/>
            </a:pPr>
            <a:r>
              <a:rPr lang="en-US" b="1" dirty="0" err="1"/>
              <a:t>Thiết</a:t>
            </a:r>
            <a:r>
              <a:rPr lang="en-US" b="1" dirty="0"/>
              <a:t> </a:t>
            </a:r>
            <a:r>
              <a:rPr lang="en-US" b="1" dirty="0" err="1"/>
              <a:t>lập</a:t>
            </a:r>
            <a:r>
              <a:rPr lang="en-US" b="1" dirty="0"/>
              <a:t> cookie </a:t>
            </a:r>
            <a:r>
              <a:rPr lang="en-US" b="1" dirty="0" err="1"/>
              <a:t>với</a:t>
            </a:r>
            <a:r>
              <a:rPr lang="en-US" b="1" dirty="0"/>
              <a:t> PHP</a:t>
            </a:r>
          </a:p>
          <a:p>
            <a:r>
              <a:rPr lang="en-US" dirty="0" err="1"/>
              <a:t>Dùng</a:t>
            </a:r>
            <a:r>
              <a:rPr lang="en-US" dirty="0"/>
              <a:t> </a:t>
            </a:r>
            <a:r>
              <a:rPr lang="en-US" dirty="0" err="1"/>
              <a:t>hàm</a:t>
            </a:r>
            <a:r>
              <a:rPr lang="en-US" dirty="0"/>
              <a:t> </a:t>
            </a:r>
            <a:r>
              <a:rPr lang="en-US" b="1" i="1" dirty="0" err="1"/>
              <a:t>setcookie</a:t>
            </a:r>
            <a:endParaRPr lang="en-US" b="1" i="1" dirty="0"/>
          </a:p>
          <a:p>
            <a:r>
              <a:rPr lang="en-US" dirty="0" err="1"/>
              <a:t>Setcookie</a:t>
            </a:r>
            <a:r>
              <a:rPr lang="en-US" dirty="0"/>
              <a:t> </a:t>
            </a:r>
            <a:r>
              <a:rPr lang="en-US" dirty="0" err="1"/>
              <a:t>phải</a:t>
            </a:r>
            <a:r>
              <a:rPr lang="en-US" dirty="0"/>
              <a:t> </a:t>
            </a:r>
            <a:r>
              <a:rPr lang="en-US" dirty="0" err="1"/>
              <a:t>được</a:t>
            </a:r>
            <a:r>
              <a:rPr lang="en-US" dirty="0"/>
              <a:t> </a:t>
            </a:r>
            <a:r>
              <a:rPr lang="en-US" dirty="0" err="1"/>
              <a:t>gọi</a:t>
            </a:r>
            <a:r>
              <a:rPr lang="en-US" dirty="0"/>
              <a:t> </a:t>
            </a:r>
            <a:r>
              <a:rPr lang="en-US" dirty="0" err="1"/>
              <a:t>trước</a:t>
            </a:r>
            <a:r>
              <a:rPr lang="en-US" dirty="0"/>
              <a:t> </a:t>
            </a:r>
            <a:r>
              <a:rPr lang="en-US" dirty="0" err="1"/>
              <a:t>bất</a:t>
            </a:r>
            <a:r>
              <a:rPr lang="en-US" dirty="0"/>
              <a:t> </a:t>
            </a:r>
            <a:r>
              <a:rPr lang="en-US" dirty="0" err="1"/>
              <a:t>kỳ</a:t>
            </a:r>
            <a:r>
              <a:rPr lang="en-US" dirty="0"/>
              <a:t> output </a:t>
            </a:r>
            <a:r>
              <a:rPr lang="en-US" dirty="0" err="1"/>
              <a:t>nào</a:t>
            </a:r>
            <a:r>
              <a:rPr lang="en-US" dirty="0"/>
              <a:t> </a:t>
            </a:r>
            <a:r>
              <a:rPr lang="en-US" dirty="0" err="1"/>
              <a:t>được</a:t>
            </a:r>
            <a:r>
              <a:rPr lang="en-US" dirty="0"/>
              <a:t> </a:t>
            </a:r>
            <a:r>
              <a:rPr lang="en-US" dirty="0" err="1"/>
              <a:t>gửi</a:t>
            </a:r>
            <a:r>
              <a:rPr lang="en-US" dirty="0"/>
              <a:t> </a:t>
            </a:r>
            <a:r>
              <a:rPr lang="en-US" dirty="0" err="1"/>
              <a:t>đến</a:t>
            </a:r>
            <a:r>
              <a:rPr lang="en-US" dirty="0"/>
              <a:t> </a:t>
            </a:r>
            <a:r>
              <a:rPr lang="en-US" dirty="0" err="1"/>
              <a:t>trình</a:t>
            </a:r>
            <a:r>
              <a:rPr lang="en-US" dirty="0"/>
              <a:t> </a:t>
            </a:r>
            <a:r>
              <a:rPr lang="en-US" dirty="0" err="1"/>
              <a:t>duyệt</a:t>
            </a:r>
            <a:r>
              <a:rPr lang="en-US" dirty="0"/>
              <a:t>.</a:t>
            </a:r>
          </a:p>
          <a:p>
            <a:r>
              <a:rPr lang="en-US" dirty="0" err="1"/>
              <a:t>Setcookie</a:t>
            </a:r>
            <a:r>
              <a:rPr lang="en-US" dirty="0"/>
              <a:t> </a:t>
            </a:r>
            <a:r>
              <a:rPr lang="en-US" dirty="0" err="1"/>
              <a:t>có</a:t>
            </a:r>
            <a:r>
              <a:rPr lang="en-US" dirty="0"/>
              <a:t> </a:t>
            </a:r>
            <a:r>
              <a:rPr lang="en-US" dirty="0" err="1"/>
              <a:t>tổng</a:t>
            </a:r>
            <a:r>
              <a:rPr lang="en-US" dirty="0"/>
              <a:t> 5 </a:t>
            </a:r>
            <a:r>
              <a:rPr lang="en-US" dirty="0" err="1"/>
              <a:t>tham</a:t>
            </a:r>
            <a:r>
              <a:rPr lang="en-US" dirty="0"/>
              <a:t> </a:t>
            </a:r>
            <a:r>
              <a:rPr lang="en-US" dirty="0" err="1"/>
              <a:t>số</a:t>
            </a:r>
            <a:r>
              <a:rPr lang="en-US" dirty="0"/>
              <a:t> </a:t>
            </a:r>
            <a:r>
              <a:rPr lang="en-US" dirty="0" err="1"/>
              <a:t>nhưng</a:t>
            </a:r>
            <a:r>
              <a:rPr lang="en-US" dirty="0"/>
              <a:t> </a:t>
            </a:r>
            <a:r>
              <a:rPr lang="en-US" dirty="0" err="1"/>
              <a:t>thường</a:t>
            </a:r>
            <a:r>
              <a:rPr lang="en-US" dirty="0"/>
              <a:t> </a:t>
            </a:r>
            <a:r>
              <a:rPr lang="en-US" dirty="0" err="1"/>
              <a:t>được</a:t>
            </a:r>
            <a:r>
              <a:rPr lang="en-US" dirty="0"/>
              <a:t> </a:t>
            </a:r>
            <a:r>
              <a:rPr lang="en-US" dirty="0" err="1"/>
              <a:t>chứa</a:t>
            </a:r>
            <a:r>
              <a:rPr lang="en-US" dirty="0"/>
              <a:t> 3 </a:t>
            </a:r>
            <a:r>
              <a:rPr lang="en-US" dirty="0" err="1"/>
              <a:t>tham</a:t>
            </a:r>
            <a:r>
              <a:rPr lang="en-US" dirty="0"/>
              <a:t> </a:t>
            </a:r>
            <a:r>
              <a:rPr lang="en-US" dirty="0" err="1"/>
              <a:t>số</a:t>
            </a:r>
            <a:r>
              <a:rPr lang="en-US" dirty="0"/>
              <a:t> </a:t>
            </a:r>
            <a:r>
              <a:rPr lang="en-US" dirty="0" err="1"/>
              <a:t>chính</a:t>
            </a:r>
            <a:r>
              <a:rPr lang="en-US" dirty="0"/>
              <a:t> </a:t>
            </a:r>
            <a:r>
              <a:rPr lang="en-US" dirty="0" err="1"/>
              <a:t>là</a:t>
            </a:r>
            <a:r>
              <a:rPr lang="en-US" dirty="0"/>
              <a:t> </a:t>
            </a:r>
            <a:r>
              <a:rPr lang="en-US" b="1" i="1" dirty="0"/>
              <a:t>name, value </a:t>
            </a:r>
            <a:r>
              <a:rPr lang="en-US" dirty="0" err="1"/>
              <a:t>và</a:t>
            </a:r>
            <a:r>
              <a:rPr lang="en-US" dirty="0"/>
              <a:t> </a:t>
            </a:r>
            <a:r>
              <a:rPr lang="en-US" b="1" i="1" dirty="0"/>
              <a:t>expiration date</a:t>
            </a:r>
          </a:p>
          <a:p>
            <a:r>
              <a:rPr lang="en-US" dirty="0" err="1"/>
              <a:t>Cú</a:t>
            </a:r>
            <a:r>
              <a:rPr lang="en-US" dirty="0"/>
              <a:t> </a:t>
            </a:r>
            <a:r>
              <a:rPr lang="en-US" dirty="0" err="1"/>
              <a:t>pháp</a:t>
            </a:r>
            <a:r>
              <a:rPr lang="en-US" dirty="0"/>
              <a:t> (</a:t>
            </a:r>
            <a:r>
              <a:rPr lang="en-US" dirty="0" err="1"/>
              <a:t>thường</a:t>
            </a:r>
            <a:r>
              <a:rPr lang="en-US" dirty="0"/>
              <a:t> </a:t>
            </a:r>
            <a:r>
              <a:rPr lang="en-US" dirty="0" err="1"/>
              <a:t>sử</a:t>
            </a:r>
            <a:r>
              <a:rPr lang="en-US" dirty="0"/>
              <a:t> </a:t>
            </a:r>
            <a:r>
              <a:rPr lang="en-US" dirty="0" err="1"/>
              <a:t>dụng</a:t>
            </a:r>
            <a:r>
              <a:rPr lang="en-US" dirty="0"/>
              <a:t>)</a:t>
            </a:r>
          </a:p>
        </p:txBody>
      </p:sp>
      <p:sp>
        <p:nvSpPr>
          <p:cNvPr id="3" name="Title 2">
            <a:extLst>
              <a:ext uri="{FF2B5EF4-FFF2-40B4-BE49-F238E27FC236}">
                <a16:creationId xmlns:a16="http://schemas.microsoft.com/office/drawing/2014/main" id="{D104C6E9-8EAF-DD48-8C52-A54D6B48DD37}"/>
              </a:ext>
            </a:extLst>
          </p:cNvPr>
          <p:cNvSpPr>
            <a:spLocks noGrp="1"/>
          </p:cNvSpPr>
          <p:nvPr>
            <p:ph type="title"/>
          </p:nvPr>
        </p:nvSpPr>
        <p:spPr/>
        <p:txBody>
          <a:bodyPr/>
          <a:lstStyle/>
          <a:p>
            <a:r>
              <a:rPr lang="en-US" dirty="0"/>
              <a:t>Cookie</a:t>
            </a:r>
          </a:p>
        </p:txBody>
      </p:sp>
      <p:pic>
        <p:nvPicPr>
          <p:cNvPr id="6" name="Picture 5">
            <a:extLst>
              <a:ext uri="{FF2B5EF4-FFF2-40B4-BE49-F238E27FC236}">
                <a16:creationId xmlns:a16="http://schemas.microsoft.com/office/drawing/2014/main" id="{8F698692-1FBE-1845-859C-444AF1595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419600"/>
            <a:ext cx="10744200" cy="888187"/>
          </a:xfrm>
          <a:prstGeom prst="rect">
            <a:avLst/>
          </a:prstGeom>
        </p:spPr>
      </p:pic>
    </p:spTree>
    <p:extLst>
      <p:ext uri="{BB962C8B-B14F-4D97-AF65-F5344CB8AC3E}">
        <p14:creationId xmlns:p14="http://schemas.microsoft.com/office/powerpoint/2010/main" val="33642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DD125A6-BBF2-1B45-B521-3C230B023FD9}"/>
              </a:ext>
            </a:extLst>
          </p:cNvPr>
          <p:cNvSpPr>
            <a:spLocks noGrp="1"/>
          </p:cNvSpPr>
          <p:nvPr>
            <p:ph idx="1"/>
          </p:nvPr>
        </p:nvSpPr>
        <p:spPr/>
        <p:txBody>
          <a:bodyPr/>
          <a:lstStyle/>
          <a:p>
            <a:r>
              <a:rPr lang="en-US" dirty="0" err="1"/>
              <a:t>Cú</a:t>
            </a:r>
            <a:r>
              <a:rPr lang="en-US" dirty="0"/>
              <a:t> </a:t>
            </a:r>
            <a:r>
              <a:rPr lang="en-US" dirty="0" err="1"/>
              <a:t>pháp</a:t>
            </a:r>
            <a:r>
              <a:rPr lang="en-US" dirty="0"/>
              <a:t> (</a:t>
            </a:r>
            <a:r>
              <a:rPr lang="en-US" dirty="0" err="1"/>
              <a:t>đầy</a:t>
            </a:r>
            <a:r>
              <a:rPr lang="en-US" dirty="0"/>
              <a:t> </a:t>
            </a:r>
            <a:r>
              <a:rPr lang="en-US" dirty="0" err="1"/>
              <a:t>đủ</a:t>
            </a:r>
            <a:r>
              <a:rPr lang="en-US" dirty="0"/>
              <a:t>)</a:t>
            </a:r>
          </a:p>
          <a:p>
            <a:endParaRPr lang="en-US" dirty="0"/>
          </a:p>
          <a:p>
            <a:endParaRPr lang="en-US" dirty="0"/>
          </a:p>
          <a:p>
            <a:r>
              <a:rPr lang="en-US" dirty="0" err="1"/>
              <a:t>Giải</a:t>
            </a:r>
            <a:r>
              <a:rPr lang="en-US" dirty="0"/>
              <a:t> </a:t>
            </a:r>
            <a:r>
              <a:rPr lang="en-US" dirty="0" err="1"/>
              <a:t>thích</a:t>
            </a:r>
            <a:r>
              <a:rPr lang="en-US" dirty="0"/>
              <a:t> </a:t>
            </a:r>
            <a:r>
              <a:rPr lang="en-US" dirty="0" err="1"/>
              <a:t>các</a:t>
            </a:r>
            <a:r>
              <a:rPr lang="en-US" dirty="0"/>
              <a:t> </a:t>
            </a:r>
            <a:r>
              <a:rPr lang="en-US" dirty="0" err="1"/>
              <a:t>tham</a:t>
            </a:r>
            <a:r>
              <a:rPr lang="en-US" dirty="0"/>
              <a:t> </a:t>
            </a:r>
            <a:r>
              <a:rPr lang="en-US" dirty="0" err="1"/>
              <a:t>số</a:t>
            </a:r>
            <a:endParaRPr lang="en-US" dirty="0"/>
          </a:p>
          <a:p>
            <a:pPr lvl="1"/>
            <a:r>
              <a:rPr lang="en-US" dirty="0"/>
              <a:t>Name: </a:t>
            </a:r>
            <a:r>
              <a:rPr lang="en-US" dirty="0" err="1"/>
              <a:t>tên</a:t>
            </a:r>
            <a:r>
              <a:rPr lang="en-US" dirty="0"/>
              <a:t> cookie</a:t>
            </a:r>
          </a:p>
          <a:p>
            <a:pPr lvl="1"/>
            <a:r>
              <a:rPr lang="en-US" dirty="0"/>
              <a:t>Value: </a:t>
            </a:r>
            <a:r>
              <a:rPr lang="en-US" dirty="0" err="1"/>
              <a:t>được</a:t>
            </a:r>
            <a:r>
              <a:rPr lang="en-US" dirty="0"/>
              <a:t> </a:t>
            </a:r>
            <a:r>
              <a:rPr lang="en-US" dirty="0" err="1"/>
              <a:t>thiết</a:t>
            </a:r>
            <a:r>
              <a:rPr lang="en-US" dirty="0"/>
              <a:t> </a:t>
            </a:r>
            <a:r>
              <a:rPr lang="en-US" dirty="0" err="1"/>
              <a:t>lập</a:t>
            </a:r>
            <a:r>
              <a:rPr lang="en-US" dirty="0"/>
              <a:t> </a:t>
            </a:r>
            <a:r>
              <a:rPr lang="en-US" dirty="0" err="1"/>
              <a:t>bằng</a:t>
            </a:r>
            <a:r>
              <a:rPr lang="en-US" dirty="0"/>
              <a:t> </a:t>
            </a:r>
            <a:r>
              <a:rPr lang="en-US" dirty="0" err="1"/>
              <a:t>hàm</a:t>
            </a:r>
            <a:r>
              <a:rPr lang="en-US" dirty="0"/>
              <a:t> date</a:t>
            </a:r>
          </a:p>
          <a:p>
            <a:pPr lvl="1"/>
            <a:r>
              <a:rPr lang="en-US" dirty="0"/>
              <a:t>Expiration data (</a:t>
            </a:r>
            <a:r>
              <a:rPr lang="en-US" dirty="0" err="1"/>
              <a:t>ngày</a:t>
            </a:r>
            <a:r>
              <a:rPr lang="en-US" dirty="0"/>
              <a:t> </a:t>
            </a:r>
            <a:r>
              <a:rPr lang="en-US" dirty="0" err="1"/>
              <a:t>hết</a:t>
            </a:r>
            <a:r>
              <a:rPr lang="en-US" dirty="0"/>
              <a:t> </a:t>
            </a:r>
            <a:r>
              <a:rPr lang="en-US" dirty="0" err="1"/>
              <a:t>hạn</a:t>
            </a:r>
            <a:r>
              <a:rPr lang="en-US" dirty="0"/>
              <a:t>) </a:t>
            </a:r>
            <a:r>
              <a:rPr lang="en-US" dirty="0" err="1"/>
              <a:t>được</a:t>
            </a:r>
            <a:r>
              <a:rPr lang="en-US" dirty="0"/>
              <a:t> </a:t>
            </a:r>
            <a:r>
              <a:rPr lang="en-US" dirty="0" err="1"/>
              <a:t>đo</a:t>
            </a:r>
            <a:r>
              <a:rPr lang="en-US" dirty="0"/>
              <a:t> </a:t>
            </a:r>
            <a:r>
              <a:rPr lang="en-US" dirty="0" err="1"/>
              <a:t>bằng</a:t>
            </a:r>
            <a:r>
              <a:rPr lang="en-US" dirty="0"/>
              <a:t> </a:t>
            </a:r>
            <a:r>
              <a:rPr lang="en-US" dirty="0" err="1"/>
              <a:t>giây</a:t>
            </a:r>
            <a:r>
              <a:rPr lang="en-US" dirty="0"/>
              <a:t> </a:t>
            </a:r>
            <a:r>
              <a:rPr lang="en-US" dirty="0" err="1"/>
              <a:t>và</a:t>
            </a:r>
            <a:r>
              <a:rPr lang="en-US" dirty="0"/>
              <a:t> </a:t>
            </a:r>
            <a:r>
              <a:rPr lang="en-US" dirty="0" err="1"/>
              <a:t>thường</a:t>
            </a:r>
            <a:r>
              <a:rPr lang="en-US" dirty="0"/>
              <a:t> </a:t>
            </a:r>
            <a:r>
              <a:rPr lang="en-US" dirty="0" err="1"/>
              <a:t>được</a:t>
            </a:r>
            <a:r>
              <a:rPr lang="en-US" dirty="0"/>
              <a:t> </a:t>
            </a:r>
            <a:r>
              <a:rPr lang="en-US" dirty="0" err="1"/>
              <a:t>thiết</a:t>
            </a:r>
            <a:r>
              <a:rPr lang="en-US" dirty="0"/>
              <a:t> </a:t>
            </a:r>
            <a:r>
              <a:rPr lang="en-US" dirty="0" err="1"/>
              <a:t>lập</a:t>
            </a:r>
            <a:r>
              <a:rPr lang="en-US" dirty="0"/>
              <a:t> </a:t>
            </a:r>
            <a:r>
              <a:rPr lang="en-US" dirty="0" err="1"/>
              <a:t>tương</a:t>
            </a:r>
            <a:r>
              <a:rPr lang="en-US" dirty="0"/>
              <a:t> </a:t>
            </a:r>
            <a:r>
              <a:rPr lang="en-US" dirty="0" err="1"/>
              <a:t>đói</a:t>
            </a:r>
            <a:r>
              <a:rPr lang="en-US" dirty="0"/>
              <a:t> so </a:t>
            </a:r>
            <a:r>
              <a:rPr lang="en-US" dirty="0" err="1"/>
              <a:t>với</a:t>
            </a:r>
            <a:r>
              <a:rPr lang="en-US" dirty="0"/>
              <a:t> </a:t>
            </a:r>
            <a:r>
              <a:rPr lang="en-US" dirty="0" err="1"/>
              <a:t>thời</a:t>
            </a:r>
            <a:r>
              <a:rPr lang="en-US" dirty="0"/>
              <a:t> </a:t>
            </a:r>
            <a:r>
              <a:rPr lang="en-US" dirty="0" err="1"/>
              <a:t>gian</a:t>
            </a:r>
            <a:r>
              <a:rPr lang="en-US" dirty="0"/>
              <a:t> </a:t>
            </a:r>
            <a:r>
              <a:rPr lang="en-US" dirty="0" err="1"/>
              <a:t>hiện</a:t>
            </a:r>
            <a:r>
              <a:rPr lang="en-US" dirty="0"/>
              <a:t> </a:t>
            </a:r>
            <a:r>
              <a:rPr lang="en-US" dirty="0" err="1"/>
              <a:t>tại</a:t>
            </a:r>
            <a:r>
              <a:rPr lang="en-US" dirty="0"/>
              <a:t> </a:t>
            </a:r>
            <a:r>
              <a:rPr lang="en-US" dirty="0" err="1"/>
              <a:t>tính</a:t>
            </a:r>
            <a:r>
              <a:rPr lang="en-US" dirty="0"/>
              <a:t> </a:t>
            </a:r>
            <a:r>
              <a:rPr lang="en-US" dirty="0" err="1"/>
              <a:t>bằng</a:t>
            </a:r>
            <a:r>
              <a:rPr lang="en-US" dirty="0"/>
              <a:t> </a:t>
            </a:r>
            <a:r>
              <a:rPr lang="en-US" dirty="0" err="1"/>
              <a:t>giây</a:t>
            </a:r>
            <a:r>
              <a:rPr lang="en-US" dirty="0"/>
              <a:t>, </a:t>
            </a:r>
            <a:r>
              <a:rPr lang="en-US" dirty="0" err="1"/>
              <a:t>được</a:t>
            </a:r>
            <a:r>
              <a:rPr lang="en-US" dirty="0"/>
              <a:t> </a:t>
            </a:r>
            <a:r>
              <a:rPr lang="en-US" dirty="0" err="1"/>
              <a:t>truy</a:t>
            </a:r>
            <a:r>
              <a:rPr lang="en-US" dirty="0"/>
              <a:t> </a:t>
            </a:r>
            <a:r>
              <a:rPr lang="en-US" dirty="0" err="1"/>
              <a:t>xuất</a:t>
            </a:r>
            <a:r>
              <a:rPr lang="en-US" dirty="0"/>
              <a:t> </a:t>
            </a:r>
            <a:r>
              <a:rPr lang="en-US" dirty="0" err="1"/>
              <a:t>thông</a:t>
            </a:r>
            <a:r>
              <a:rPr lang="en-US" dirty="0"/>
              <a:t> qua </a:t>
            </a:r>
            <a:r>
              <a:rPr lang="en-US" dirty="0" err="1"/>
              <a:t>hàm</a:t>
            </a:r>
            <a:r>
              <a:rPr lang="en-US" dirty="0"/>
              <a:t> time </a:t>
            </a:r>
          </a:p>
          <a:p>
            <a:pPr lvl="1"/>
            <a:r>
              <a:rPr lang="en-US" dirty="0" err="1"/>
              <a:t>Có</a:t>
            </a:r>
            <a:r>
              <a:rPr lang="en-US" dirty="0"/>
              <a:t> </a:t>
            </a:r>
            <a:r>
              <a:rPr lang="en-US" dirty="0" err="1"/>
              <a:t>thể</a:t>
            </a:r>
            <a:r>
              <a:rPr lang="en-US" dirty="0"/>
              <a:t> </a:t>
            </a:r>
            <a:r>
              <a:rPr lang="en-US" dirty="0" err="1"/>
              <a:t>cung</a:t>
            </a:r>
            <a:r>
              <a:rPr lang="en-US" dirty="0"/>
              <a:t> </a:t>
            </a:r>
            <a:r>
              <a:rPr lang="en-US" dirty="0" err="1"/>
              <a:t>cấp</a:t>
            </a:r>
            <a:r>
              <a:rPr lang="en-US" dirty="0"/>
              <a:t> them 2 </a:t>
            </a:r>
            <a:r>
              <a:rPr lang="en-US" dirty="0" err="1"/>
              <a:t>đối</a:t>
            </a:r>
            <a:r>
              <a:rPr lang="en-US" dirty="0"/>
              <a:t> </a:t>
            </a:r>
            <a:r>
              <a:rPr lang="en-US" dirty="0" err="1"/>
              <a:t>số</a:t>
            </a:r>
            <a:r>
              <a:rPr lang="en-US" dirty="0"/>
              <a:t> </a:t>
            </a:r>
            <a:r>
              <a:rPr lang="en-US" dirty="0" err="1"/>
              <a:t>tuỳ</a:t>
            </a:r>
            <a:r>
              <a:rPr lang="en-US" dirty="0"/>
              <a:t> </a:t>
            </a:r>
            <a:r>
              <a:rPr lang="en-US" dirty="0" err="1"/>
              <a:t>chọn</a:t>
            </a:r>
            <a:r>
              <a:rPr lang="en-US" dirty="0"/>
              <a:t>: path </a:t>
            </a:r>
            <a:r>
              <a:rPr lang="en-US" dirty="0" err="1"/>
              <a:t>và</a:t>
            </a:r>
            <a:r>
              <a:rPr lang="en-US" dirty="0"/>
              <a:t> domain</a:t>
            </a:r>
          </a:p>
          <a:p>
            <a:endParaRPr lang="en-US" dirty="0"/>
          </a:p>
        </p:txBody>
      </p:sp>
      <p:sp>
        <p:nvSpPr>
          <p:cNvPr id="3" name="Title 2">
            <a:extLst>
              <a:ext uri="{FF2B5EF4-FFF2-40B4-BE49-F238E27FC236}">
                <a16:creationId xmlns:a16="http://schemas.microsoft.com/office/drawing/2014/main" id="{D104C6E9-8EAF-DD48-8C52-A54D6B48DD37}"/>
              </a:ext>
            </a:extLst>
          </p:cNvPr>
          <p:cNvSpPr>
            <a:spLocks noGrp="1"/>
          </p:cNvSpPr>
          <p:nvPr>
            <p:ph type="title"/>
          </p:nvPr>
        </p:nvSpPr>
        <p:spPr/>
        <p:txBody>
          <a:bodyPr/>
          <a:lstStyle/>
          <a:p>
            <a:r>
              <a:rPr lang="en-US" dirty="0"/>
              <a:t>Cookie</a:t>
            </a:r>
          </a:p>
        </p:txBody>
      </p:sp>
      <p:pic>
        <p:nvPicPr>
          <p:cNvPr id="7" name="Picture 6">
            <a:extLst>
              <a:ext uri="{FF2B5EF4-FFF2-40B4-BE49-F238E27FC236}">
                <a16:creationId xmlns:a16="http://schemas.microsoft.com/office/drawing/2014/main" id="{6B894228-5E27-F046-AB20-6E258C334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039091"/>
            <a:ext cx="5715000" cy="2572888"/>
          </a:xfrm>
          <a:prstGeom prst="rect">
            <a:avLst/>
          </a:prstGeom>
        </p:spPr>
      </p:pic>
      <p:cxnSp>
        <p:nvCxnSpPr>
          <p:cNvPr id="5" name="Straight Arrow Connector 4">
            <a:extLst>
              <a:ext uri="{FF2B5EF4-FFF2-40B4-BE49-F238E27FC236}">
                <a16:creationId xmlns:a16="http://schemas.microsoft.com/office/drawing/2014/main" id="{7C0EBCA9-949F-2B4D-835F-83995B6631C5}"/>
              </a:ext>
            </a:extLst>
          </p:cNvPr>
          <p:cNvCxnSpPr/>
          <p:nvPr/>
        </p:nvCxnSpPr>
        <p:spPr>
          <a:xfrm>
            <a:off x="3962400" y="1371600"/>
            <a:ext cx="7620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3824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DD125A6-BBF2-1B45-B521-3C230B023FD9}"/>
              </a:ext>
            </a:extLst>
          </p:cNvPr>
          <p:cNvSpPr>
            <a:spLocks noGrp="1"/>
          </p:cNvSpPr>
          <p:nvPr>
            <p:ph idx="1"/>
          </p:nvPr>
        </p:nvSpPr>
        <p:spPr/>
        <p:txBody>
          <a:bodyPr/>
          <a:lstStyle/>
          <a:p>
            <a:r>
              <a:rPr lang="en-US" dirty="0" err="1"/>
              <a:t>Ví</a:t>
            </a:r>
            <a:r>
              <a:rPr lang="en-US" dirty="0"/>
              <a:t> </a:t>
            </a:r>
            <a:r>
              <a:rPr lang="en-US" dirty="0" err="1"/>
              <a:t>dụ</a:t>
            </a:r>
            <a:endParaRPr lang="en-US" dirty="0"/>
          </a:p>
        </p:txBody>
      </p:sp>
      <p:sp>
        <p:nvSpPr>
          <p:cNvPr id="3" name="Title 2">
            <a:extLst>
              <a:ext uri="{FF2B5EF4-FFF2-40B4-BE49-F238E27FC236}">
                <a16:creationId xmlns:a16="http://schemas.microsoft.com/office/drawing/2014/main" id="{D104C6E9-8EAF-DD48-8C52-A54D6B48DD37}"/>
              </a:ext>
            </a:extLst>
          </p:cNvPr>
          <p:cNvSpPr>
            <a:spLocks noGrp="1"/>
          </p:cNvSpPr>
          <p:nvPr>
            <p:ph type="title"/>
          </p:nvPr>
        </p:nvSpPr>
        <p:spPr/>
        <p:txBody>
          <a:bodyPr/>
          <a:lstStyle/>
          <a:p>
            <a:r>
              <a:rPr lang="en-US" dirty="0"/>
              <a:t>Cookie</a:t>
            </a:r>
          </a:p>
        </p:txBody>
      </p:sp>
      <p:pic>
        <p:nvPicPr>
          <p:cNvPr id="6" name="Picture 5">
            <a:extLst>
              <a:ext uri="{FF2B5EF4-FFF2-40B4-BE49-F238E27FC236}">
                <a16:creationId xmlns:a16="http://schemas.microsoft.com/office/drawing/2014/main" id="{94466DD9-3396-1D41-9746-2AFF6EDB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76400"/>
            <a:ext cx="9250326" cy="5143500"/>
          </a:xfrm>
          <a:prstGeom prst="rect">
            <a:avLst/>
          </a:prstGeom>
        </p:spPr>
      </p:pic>
    </p:spTree>
    <p:extLst>
      <p:ext uri="{BB962C8B-B14F-4D97-AF65-F5344CB8AC3E}">
        <p14:creationId xmlns:p14="http://schemas.microsoft.com/office/powerpoint/2010/main" val="274403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DD125A6-BBF2-1B45-B521-3C230B023FD9}"/>
              </a:ext>
            </a:extLst>
          </p:cNvPr>
          <p:cNvSpPr>
            <a:spLocks noGrp="1"/>
          </p:cNvSpPr>
          <p:nvPr>
            <p:ph idx="1"/>
          </p:nvPr>
        </p:nvSpPr>
        <p:spPr/>
        <p:txBody>
          <a:bodyPr>
            <a:normAutofit/>
          </a:bodyPr>
          <a:lstStyle/>
          <a:p>
            <a:r>
              <a:rPr lang="vi-VN" dirty="0"/>
              <a:t>Để sửa đổi cookie chỉ cần đặt lại cookie bằng hàm setcookie()</a:t>
            </a:r>
          </a:p>
          <a:p>
            <a:r>
              <a:rPr lang="vi-VN" dirty="0"/>
              <a:t>Có thể xóa cookie theo cách thủ công bằng cách tạo lại cookie đó với ngày hết hạn cũ. Sau đó, nó sẽ bị gỡ bỏ khi đóng trình duyệt.</a:t>
            </a:r>
          </a:p>
          <a:p>
            <a:endParaRPr lang="vi-VN" dirty="0"/>
          </a:p>
          <a:p>
            <a:pPr marL="0" indent="0">
              <a:buNone/>
            </a:pPr>
            <a:endParaRPr lang="vi-VN" dirty="0"/>
          </a:p>
          <a:p>
            <a:pPr marL="0" indent="0">
              <a:buNone/>
            </a:pPr>
            <a:r>
              <a:rPr lang="vi-VN" dirty="0"/>
              <a:t>    Hoặc</a:t>
            </a:r>
            <a:br>
              <a:rPr lang="en-US" dirty="0">
                <a:latin typeface="Courier" pitchFamily="2" charset="0"/>
              </a:rPr>
            </a:br>
            <a:r>
              <a:rPr lang="en-US" dirty="0">
                <a:latin typeface="Courier" pitchFamily="2" charset="0"/>
              </a:rPr>
              <a:t>  </a:t>
            </a:r>
            <a:r>
              <a:rPr lang="en-US" dirty="0">
                <a:solidFill>
                  <a:schemeClr val="accent6">
                    <a:lumMod val="75000"/>
                  </a:schemeClr>
                </a:solidFill>
                <a:latin typeface="Courier" pitchFamily="2" charset="0"/>
              </a:rPr>
              <a:t>// set the expiration date to one hour ago</a:t>
            </a:r>
            <a:br>
              <a:rPr lang="en-US" dirty="0">
                <a:latin typeface="Courier" pitchFamily="2" charset="0"/>
              </a:rPr>
            </a:br>
            <a:r>
              <a:rPr lang="en-US" dirty="0">
                <a:latin typeface="Courier" pitchFamily="2" charset="0"/>
              </a:rPr>
              <a:t>  </a:t>
            </a:r>
            <a:r>
              <a:rPr lang="en-US" dirty="0" err="1">
                <a:latin typeface="Courier" pitchFamily="2" charset="0"/>
              </a:rPr>
              <a:t>setcookie</a:t>
            </a:r>
            <a:r>
              <a:rPr lang="en-US" dirty="0">
                <a:latin typeface="Courier" pitchFamily="2" charset="0"/>
              </a:rPr>
              <a:t>(</a:t>
            </a:r>
            <a:r>
              <a:rPr lang="en-US" dirty="0">
                <a:solidFill>
                  <a:srgbClr val="C00000"/>
                </a:solidFill>
                <a:latin typeface="Courier" pitchFamily="2" charset="0"/>
              </a:rPr>
              <a:t>"user"</a:t>
            </a:r>
            <a:r>
              <a:rPr lang="en-US" dirty="0">
                <a:latin typeface="Courier" pitchFamily="2" charset="0"/>
              </a:rPr>
              <a:t>, </a:t>
            </a:r>
            <a:r>
              <a:rPr lang="en-US" dirty="0">
                <a:solidFill>
                  <a:srgbClr val="C00000"/>
                </a:solidFill>
                <a:latin typeface="Courier" pitchFamily="2" charset="0"/>
              </a:rPr>
              <a:t>""</a:t>
            </a:r>
            <a:r>
              <a:rPr lang="en-US" dirty="0">
                <a:latin typeface="Courier" pitchFamily="2" charset="0"/>
              </a:rPr>
              <a:t>, time() - </a:t>
            </a:r>
            <a:r>
              <a:rPr lang="en-US" dirty="0">
                <a:solidFill>
                  <a:srgbClr val="C00000"/>
                </a:solidFill>
                <a:latin typeface="Courier" pitchFamily="2" charset="0"/>
              </a:rPr>
              <a:t>3600</a:t>
            </a:r>
            <a:r>
              <a:rPr lang="en-US" dirty="0">
                <a:latin typeface="Courier" pitchFamily="2" charset="0"/>
              </a:rPr>
              <a:t>);</a:t>
            </a:r>
            <a:br>
              <a:rPr lang="en-US" dirty="0">
                <a:latin typeface="Courier" pitchFamily="2" charset="0"/>
              </a:rPr>
            </a:br>
            <a:r>
              <a:rPr lang="en-US" dirty="0">
                <a:latin typeface="Courier" pitchFamily="2" charset="0"/>
              </a:rPr>
              <a:t>  </a:t>
            </a:r>
            <a:endParaRPr lang="vi-VN" dirty="0"/>
          </a:p>
          <a:p>
            <a:r>
              <a:rPr lang="vi-VN" dirty="0"/>
              <a:t>Kiểm tra cookie có được bật hay không: </a:t>
            </a:r>
            <a:r>
              <a:rPr lang="en-US" dirty="0">
                <a:latin typeface="Courier" pitchFamily="2" charset="0"/>
              </a:rPr>
              <a:t>count($_COOKIE) &gt; 0</a:t>
            </a:r>
            <a:endParaRPr lang="vi-VN" dirty="0"/>
          </a:p>
          <a:p>
            <a:endParaRPr lang="vi-VN" dirty="0"/>
          </a:p>
        </p:txBody>
      </p:sp>
      <p:sp>
        <p:nvSpPr>
          <p:cNvPr id="3" name="Title 2">
            <a:extLst>
              <a:ext uri="{FF2B5EF4-FFF2-40B4-BE49-F238E27FC236}">
                <a16:creationId xmlns:a16="http://schemas.microsoft.com/office/drawing/2014/main" id="{D104C6E9-8EAF-DD48-8C52-A54D6B48DD37}"/>
              </a:ext>
            </a:extLst>
          </p:cNvPr>
          <p:cNvSpPr>
            <a:spLocks noGrp="1"/>
          </p:cNvSpPr>
          <p:nvPr>
            <p:ph type="title"/>
          </p:nvPr>
        </p:nvSpPr>
        <p:spPr/>
        <p:txBody>
          <a:bodyPr/>
          <a:lstStyle/>
          <a:p>
            <a:r>
              <a:rPr lang="en-US" dirty="0"/>
              <a:t>Cookie</a:t>
            </a:r>
          </a:p>
        </p:txBody>
      </p:sp>
      <p:pic>
        <p:nvPicPr>
          <p:cNvPr id="4" name="Picture 3">
            <a:extLst>
              <a:ext uri="{FF2B5EF4-FFF2-40B4-BE49-F238E27FC236}">
                <a16:creationId xmlns:a16="http://schemas.microsoft.com/office/drawing/2014/main" id="{71AE2382-F63E-C640-B591-9EE0348DC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67000"/>
            <a:ext cx="6378223" cy="762000"/>
          </a:xfrm>
          <a:prstGeom prst="rect">
            <a:avLst/>
          </a:prstGeom>
        </p:spPr>
      </p:pic>
    </p:spTree>
    <p:extLst>
      <p:ext uri="{BB962C8B-B14F-4D97-AF65-F5344CB8AC3E}">
        <p14:creationId xmlns:p14="http://schemas.microsoft.com/office/powerpoint/2010/main" val="188023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DD125A6-BBF2-1B45-B521-3C230B023FD9}"/>
              </a:ext>
            </a:extLst>
          </p:cNvPr>
          <p:cNvSpPr>
            <a:spLocks noGrp="1"/>
          </p:cNvSpPr>
          <p:nvPr>
            <p:ph idx="1"/>
          </p:nvPr>
        </p:nvSpPr>
        <p:spPr>
          <a:xfrm>
            <a:off x="609600" y="1066800"/>
            <a:ext cx="11353800" cy="5257800"/>
          </a:xfrm>
        </p:spPr>
        <p:txBody>
          <a:bodyPr>
            <a:normAutofit/>
          </a:bodyPr>
          <a:lstStyle/>
          <a:p>
            <a:pPr marL="0" indent="0">
              <a:buNone/>
            </a:pPr>
            <a:r>
              <a:rPr lang="vi-VN" b="1" dirty="0"/>
              <a:t>Cookie array</a:t>
            </a:r>
          </a:p>
          <a:p>
            <a:r>
              <a:rPr lang="vi-VN" dirty="0"/>
              <a:t>Có thể đặt cookie cho người dùng (user). cookie này sẽ được gửi cùng lần tiếp theo khi người dùng đó xem một trang trên cùng domain. Sau đó, nó có thể được truy cập thông qua mảng </a:t>
            </a:r>
          </a:p>
          <a:p>
            <a:pPr marL="0" indent="0">
              <a:buNone/>
            </a:pPr>
            <a:r>
              <a:rPr lang="vi-VN" dirty="0"/>
              <a:t>    $ _COOKIE.</a:t>
            </a:r>
          </a:p>
          <a:p>
            <a:pPr marL="0" indent="0">
              <a:buNone/>
            </a:pPr>
            <a:endParaRPr lang="vi-VN" dirty="0"/>
          </a:p>
          <a:p>
            <a:endParaRPr lang="vi-VN" dirty="0"/>
          </a:p>
        </p:txBody>
      </p:sp>
      <p:sp>
        <p:nvSpPr>
          <p:cNvPr id="3" name="Title 2">
            <a:extLst>
              <a:ext uri="{FF2B5EF4-FFF2-40B4-BE49-F238E27FC236}">
                <a16:creationId xmlns:a16="http://schemas.microsoft.com/office/drawing/2014/main" id="{D104C6E9-8EAF-DD48-8C52-A54D6B48DD37}"/>
              </a:ext>
            </a:extLst>
          </p:cNvPr>
          <p:cNvSpPr>
            <a:spLocks noGrp="1"/>
          </p:cNvSpPr>
          <p:nvPr>
            <p:ph type="title"/>
          </p:nvPr>
        </p:nvSpPr>
        <p:spPr/>
        <p:txBody>
          <a:bodyPr/>
          <a:lstStyle/>
          <a:p>
            <a:r>
              <a:rPr lang="en-US" dirty="0"/>
              <a:t>Cookie</a:t>
            </a:r>
          </a:p>
        </p:txBody>
      </p:sp>
      <p:pic>
        <p:nvPicPr>
          <p:cNvPr id="5" name="Picture 4">
            <a:extLst>
              <a:ext uri="{FF2B5EF4-FFF2-40B4-BE49-F238E27FC236}">
                <a16:creationId xmlns:a16="http://schemas.microsoft.com/office/drawing/2014/main" id="{5F290AE9-790A-E543-9A92-D709DC547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695700"/>
            <a:ext cx="8780079" cy="1562100"/>
          </a:xfrm>
          <a:prstGeom prst="rect">
            <a:avLst/>
          </a:prstGeom>
        </p:spPr>
      </p:pic>
    </p:spTree>
    <p:extLst>
      <p:ext uri="{BB962C8B-B14F-4D97-AF65-F5344CB8AC3E}">
        <p14:creationId xmlns:p14="http://schemas.microsoft.com/office/powerpoint/2010/main" val="266943072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22708</TotalTime>
  <Words>1078</Words>
  <Application>Microsoft Macintosh PowerPoint</Application>
  <PresentationFormat>Widescreen</PresentationFormat>
  <Paragraphs>155</Paragraphs>
  <Slides>34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vt:lpstr>
      <vt:lpstr>Courier New</vt:lpstr>
      <vt:lpstr>Segoe UI</vt:lpstr>
      <vt:lpstr>Times New Roman</vt:lpstr>
      <vt:lpstr>Wingdings</vt:lpstr>
      <vt:lpstr>Custom Design</vt:lpstr>
      <vt:lpstr>Lập trình php1</vt:lpstr>
      <vt:lpstr>Mục tiêu</vt:lpstr>
      <vt:lpstr>Phần 1</vt:lpstr>
      <vt:lpstr>Cookie</vt:lpstr>
      <vt:lpstr>Cookie</vt:lpstr>
      <vt:lpstr>Cookie</vt:lpstr>
      <vt:lpstr>Cookie</vt:lpstr>
      <vt:lpstr>Cookie</vt:lpstr>
      <vt:lpstr>Cookie</vt:lpstr>
      <vt:lpstr> </vt:lpstr>
      <vt:lpstr>Phần 2</vt:lpstr>
      <vt:lpstr>PHP &amp; MySQLi: Session</vt:lpstr>
      <vt:lpstr>PHP &amp; MySQLi: Session</vt:lpstr>
      <vt:lpstr>PHP &amp; MySQLi: Session</vt:lpstr>
      <vt:lpstr>PHP &amp; MySQLi: Session</vt:lpstr>
      <vt:lpstr>PHP &amp; MySQLi: Session</vt:lpstr>
      <vt:lpstr>Session</vt:lpstr>
      <vt:lpstr>So sánh giữa Cookie và Session</vt:lpstr>
      <vt:lpstr>PowerPoint Presentation</vt:lpstr>
      <vt:lpstr>PHP &amp; PDO</vt:lpstr>
      <vt:lpstr>PHP &amp; PDO Connection</vt:lpstr>
      <vt:lpstr>PHP &amp; PDO Tạo một sample database </vt:lpstr>
      <vt:lpstr>PHP &amp; PDO Tạo một table </vt:lpstr>
      <vt:lpstr>PHP &amp; PDO Insert</vt:lpstr>
      <vt:lpstr>PHP &amp; PDO Lấy ID của record cuối cùng</vt:lpstr>
      <vt:lpstr>PHP &amp; PDO prepare statement</vt:lpstr>
      <vt:lpstr>PHP &amp; PDO prepare statement</vt:lpstr>
      <vt:lpstr>PHP &amp; PDO SELECT</vt:lpstr>
      <vt:lpstr>PHP &amp; PDO SELECT….WHERE</vt:lpstr>
      <vt:lpstr>PHP &amp; PDO SELECT….ORDER BY</vt:lpstr>
      <vt:lpstr>PHP &amp; PDO DELETE</vt:lpstr>
      <vt:lpstr>PHP &amp; PDO UPDATE</vt:lpstr>
      <vt:lpstr>Sumarry</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1584</cp:revision>
  <dcterms:created xsi:type="dcterms:W3CDTF">2013-04-23T08:05:33Z</dcterms:created>
  <dcterms:modified xsi:type="dcterms:W3CDTF">2021-12-20T06:07:38Z</dcterms:modified>
</cp:coreProperties>
</file>