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3" r:id="rId6"/>
    <p:sldId id="291" r:id="rId7"/>
    <p:sldId id="292" r:id="rId8"/>
    <p:sldId id="285" r:id="rId9"/>
    <p:sldId id="282" r:id="rId10"/>
    <p:sldId id="284" r:id="rId11"/>
    <p:sldId id="283" r:id="rId12"/>
    <p:sldId id="287" r:id="rId13"/>
    <p:sldId id="272" r:id="rId14"/>
    <p:sldId id="259" r:id="rId15"/>
    <p:sldId id="286" r:id="rId16"/>
    <p:sldId id="290" r:id="rId17"/>
    <p:sldId id="273" r:id="rId18"/>
    <p:sldId id="288" r:id="rId19"/>
    <p:sldId id="277" r:id="rId20"/>
    <p:sldId id="278" r:id="rId21"/>
    <p:sldId id="279" r:id="rId22"/>
    <p:sldId id="293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06" autoAdjust="0"/>
  </p:normalViewPr>
  <p:slideViewPr>
    <p:cSldViewPr>
      <p:cViewPr varScale="1">
        <p:scale>
          <a:sx n="94" d="100"/>
          <a:sy n="94" d="100"/>
        </p:scale>
        <p:origin x="123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82EB0-6C32-47BF-BF16-124F2603C82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86BA2-B12D-42AA-ABE1-4E45F1C2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5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pixel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6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+…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+…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epoch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 7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epcoh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1/30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epoch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Nas-Unet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. Thu Thành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1D -&gt; 3D.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dang 3D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3D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="1" baseline="0" dirty="0" smtClean="0"/>
              <a:t>: quick process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NASUnet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 convolution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 size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 pooling 2x2.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decoder. Theo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encoder,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double convolution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 size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– feature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–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Mũi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DARTS.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loss validate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86BA2-B12D-42AA-ABE1-4E45F1C28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6910" y="357758"/>
            <a:ext cx="10838179" cy="177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5955" y="2430081"/>
            <a:ext cx="8340089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4301" y="6454695"/>
            <a:ext cx="267334" cy="207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12" y="1938273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5">
                <a:moveTo>
                  <a:pt x="0" y="126"/>
                </a:moveTo>
                <a:lnTo>
                  <a:pt x="105156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812" y="3429000"/>
            <a:ext cx="10516235" cy="4445"/>
          </a:xfrm>
          <a:custGeom>
            <a:avLst/>
            <a:gdLst/>
            <a:ahLst/>
            <a:cxnLst/>
            <a:rect l="l" t="t" r="r" b="b"/>
            <a:pathLst>
              <a:path w="10516235" h="4445">
                <a:moveTo>
                  <a:pt x="0" y="0"/>
                </a:moveTo>
                <a:lnTo>
                  <a:pt x="10515663" y="4318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1694" y="2134639"/>
            <a:ext cx="9940353" cy="1176861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1010285" indent="10795" algn="ctr">
              <a:lnSpc>
                <a:spcPct val="91100"/>
              </a:lnSpc>
              <a:spcBef>
                <a:spcPts val="550"/>
              </a:spcBef>
            </a:pPr>
            <a:r>
              <a:rPr lang="en-US" sz="395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KIẾN TRÚC THẦN KINH ĐỂ XÁC ĐỊNH TƯỚNG ĐỊA </a:t>
            </a:r>
            <a:r>
              <a:rPr lang="en-US" sz="395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22886"/>
            <a:ext cx="1476375" cy="1476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2029" y="390525"/>
            <a:ext cx="8043799" cy="8697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00075" algn="ctr">
              <a:lnSpc>
                <a:spcPct val="102400"/>
              </a:lnSpc>
              <a:spcBef>
                <a:spcPts val="50"/>
              </a:spcBef>
            </a:pPr>
            <a:r>
              <a:rPr lang="en-US" sz="2750" b="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HÀ NỘI</a:t>
            </a:r>
            <a:br>
              <a:rPr lang="en-US" sz="2750" b="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50" b="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TRƯỜNG ĐẠI HỌC CÔNG NGHỆ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725000"/>
            <a:ext cx="708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PGS. TS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777128"/>
            <a:ext cx="708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Kiều Xuân Lộc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6019800"/>
            <a:ext cx="708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6482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72624" y="1447800"/>
            <a:ext cx="229917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NAS-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6927525" cy="3451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4794414"/>
            <a:ext cx="1905000" cy="9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1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724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14362" y="1187369"/>
            <a:ext cx="735377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20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DARTS</a:t>
            </a:r>
            <a:endParaRPr 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2122105"/>
            <a:ext cx="5715000" cy="25114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39024" y="4633595"/>
            <a:ext cx="268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iệt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561" y="5296927"/>
            <a:ext cx="10473036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​​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841" y="1651143"/>
            <a:ext cx="11054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3078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5720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72624" y="1447800"/>
            <a:ext cx="732837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DARTS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40" y="1447800"/>
            <a:ext cx="2903221" cy="6858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362200" y="3089255"/>
            <a:ext cx="7010400" cy="1473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362" y="2263244"/>
            <a:ext cx="1013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DARTS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gradient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2679" y="4649708"/>
            <a:ext cx="487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609282" y="5181600"/>
            <a:ext cx="8707121" cy="85151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22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loss. 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endParaRPr lang="en-US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49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66900"/>
            <a:ext cx="60960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50292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DỮ LIỆU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4362" y="1371600"/>
            <a:ext cx="10901997" cy="193835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  <a:buFont typeface="Wingdings"/>
              <a:buChar char="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1006x782x590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1C4"/>
              </a:buClr>
              <a:buFont typeface="Wingdings"/>
              <a:buChar char="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NAS-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4471C4"/>
              </a:buCl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-467359">
              <a:lnSpc>
                <a:spcPct val="100000"/>
              </a:lnSpc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38100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28800"/>
            <a:ext cx="5032377" cy="4105152"/>
          </a:xfrm>
          <a:prstGeom prst="rect">
            <a:avLst/>
          </a:prstGeom>
        </p:spPr>
      </p:pic>
      <p:sp>
        <p:nvSpPr>
          <p:cNvPr id="8" name="object 5"/>
          <p:cNvSpPr txBox="1"/>
          <p:nvPr/>
        </p:nvSpPr>
        <p:spPr>
          <a:xfrm>
            <a:off x="457200" y="2667000"/>
            <a:ext cx="6015038" cy="156901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  <a:buFont typeface="Wingdings"/>
              <a:buChar char="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4471C4"/>
              </a:buClr>
              <a:buFont typeface="Wingdings"/>
              <a:buChar char="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72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7010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KẾT QUẢ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98825"/>
              </p:ext>
            </p:extLst>
          </p:nvPr>
        </p:nvGraphicFramePr>
        <p:xfrm>
          <a:off x="2024378" y="3048000"/>
          <a:ext cx="8153401" cy="1676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5508">
                  <a:extLst>
                    <a:ext uri="{9D8B030D-6E8A-4147-A177-3AD203B41FA5}">
                      <a16:colId xmlns:a16="http://schemas.microsoft.com/office/drawing/2014/main" val="10000102"/>
                    </a:ext>
                  </a:extLst>
                </a:gridCol>
                <a:gridCol w="1777551">
                  <a:extLst>
                    <a:ext uri="{9D8B030D-6E8A-4147-A177-3AD203B41FA5}">
                      <a16:colId xmlns:a16="http://schemas.microsoft.com/office/drawing/2014/main" val="627235786"/>
                    </a:ext>
                  </a:extLst>
                </a:gridCol>
                <a:gridCol w="1526781">
                  <a:extLst>
                    <a:ext uri="{9D8B030D-6E8A-4147-A177-3AD203B41FA5}">
                      <a16:colId xmlns:a16="http://schemas.microsoft.com/office/drawing/2014/main" val="3048177490"/>
                    </a:ext>
                  </a:extLst>
                </a:gridCol>
                <a:gridCol w="1817231">
                  <a:extLst>
                    <a:ext uri="{9D8B030D-6E8A-4147-A177-3AD203B41FA5}">
                      <a16:colId xmlns:a16="http://schemas.microsoft.com/office/drawing/2014/main" val="3846518089"/>
                    </a:ext>
                  </a:extLst>
                </a:gridCol>
                <a:gridCol w="1236330">
                  <a:extLst>
                    <a:ext uri="{9D8B030D-6E8A-4147-A177-3AD203B41FA5}">
                      <a16:colId xmlns:a16="http://schemas.microsoft.com/office/drawing/2014/main" val="3538215647"/>
                    </a:ext>
                  </a:extLst>
                </a:gridCol>
              </a:tblGrid>
              <a:tr h="5587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Learning</a:t>
                      </a:r>
                      <a:r>
                        <a:rPr lang="en-US" sz="1300" baseline="0" dirty="0" smtClean="0">
                          <a:effectLst/>
                        </a:rPr>
                        <a:t> Rate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Batch</a:t>
                      </a:r>
                      <a:r>
                        <a:rPr lang="en-US" sz="1300" baseline="0" dirty="0" smtClean="0">
                          <a:effectLst/>
                        </a:rPr>
                        <a:t> Size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  <a:latin typeface="+mn-lt"/>
                          <a:ea typeface="+mn-ea"/>
                        </a:rPr>
                        <a:t>Thuật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</a:rPr>
                        <a:t>toán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</a:rPr>
                        <a:t>tối</a:t>
                      </a:r>
                      <a:r>
                        <a:rPr lang="en-US" sz="13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+mn-lt"/>
                          <a:ea typeface="+mn-ea"/>
                        </a:rPr>
                        <a:t>ưu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Epochs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7479485"/>
                  </a:ext>
                </a:extLst>
              </a:tr>
              <a:tr h="5587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Unet</a:t>
                      </a:r>
                      <a:endParaRPr lang="en-US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1e - 2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Adam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28701342"/>
                  </a:ext>
                </a:extLst>
              </a:tr>
              <a:tr h="5587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NAS-</a:t>
                      </a:r>
                      <a:r>
                        <a:rPr lang="en-US" sz="1300" b="1" dirty="0" err="1">
                          <a:effectLst/>
                        </a:rPr>
                        <a:t>Unet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5e - 2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SGD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300</a:t>
                      </a:r>
                      <a:endParaRPr lang="en-US" sz="13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646973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167697" y="2362200"/>
            <a:ext cx="386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22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7010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KẾT QUẢ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8704"/>
              </p:ext>
            </p:extLst>
          </p:nvPr>
        </p:nvGraphicFramePr>
        <p:xfrm>
          <a:off x="6110531" y="1926200"/>
          <a:ext cx="5410200" cy="1153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776">
                  <a:extLst>
                    <a:ext uri="{9D8B030D-6E8A-4147-A177-3AD203B41FA5}">
                      <a16:colId xmlns:a16="http://schemas.microsoft.com/office/drawing/2014/main" val="1855859573"/>
                    </a:ext>
                  </a:extLst>
                </a:gridCol>
                <a:gridCol w="1885729">
                  <a:extLst>
                    <a:ext uri="{9D8B030D-6E8A-4147-A177-3AD203B41FA5}">
                      <a16:colId xmlns:a16="http://schemas.microsoft.com/office/drawing/2014/main" val="800075275"/>
                    </a:ext>
                  </a:extLst>
                </a:gridCol>
                <a:gridCol w="1619695">
                  <a:extLst>
                    <a:ext uri="{9D8B030D-6E8A-4147-A177-3AD203B41FA5}">
                      <a16:colId xmlns:a16="http://schemas.microsoft.com/office/drawing/2014/main" val="1611455534"/>
                    </a:ext>
                  </a:extLst>
                </a:gridCol>
              </a:tblGrid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Độ chính xác (acc)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Tham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7351778"/>
                  </a:ext>
                </a:extLst>
              </a:tr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0.895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31,042,434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28694110"/>
                  </a:ext>
                </a:extLst>
              </a:tr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NAS-Unet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1,137,952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864076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01261" y="1451149"/>
            <a:ext cx="522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95559"/>
              </p:ext>
            </p:extLst>
          </p:nvPr>
        </p:nvGraphicFramePr>
        <p:xfrm>
          <a:off x="6110531" y="4070333"/>
          <a:ext cx="5384800" cy="1153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2605">
                  <a:extLst>
                    <a:ext uri="{9D8B030D-6E8A-4147-A177-3AD203B41FA5}">
                      <a16:colId xmlns:a16="http://schemas.microsoft.com/office/drawing/2014/main" val="2709931656"/>
                    </a:ext>
                  </a:extLst>
                </a:gridCol>
                <a:gridCol w="2702195">
                  <a:extLst>
                    <a:ext uri="{9D8B030D-6E8A-4147-A177-3AD203B41FA5}">
                      <a16:colId xmlns:a16="http://schemas.microsoft.com/office/drawing/2014/main" val="2670453717"/>
                    </a:ext>
                  </a:extLst>
                </a:gridCol>
              </a:tblGrid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Thời gian đào tạo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71767684"/>
                  </a:ext>
                </a:extLst>
              </a:tr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55 </a:t>
                      </a:r>
                      <a:r>
                        <a:rPr lang="en-US" sz="1300" dirty="0" err="1">
                          <a:effectLst/>
                        </a:rPr>
                        <a:t>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68387579"/>
                  </a:ext>
                </a:extLst>
              </a:tr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NAS-Unet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 </a:t>
                      </a:r>
                      <a:r>
                        <a:rPr lang="en-US" sz="1300" dirty="0" err="1">
                          <a:effectLst/>
                        </a:rPr>
                        <a:t>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5476082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692260" y="3606090"/>
            <a:ext cx="452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 epoch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cắt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39166"/>
              </p:ext>
            </p:extLst>
          </p:nvPr>
        </p:nvGraphicFramePr>
        <p:xfrm>
          <a:off x="539295" y="1926200"/>
          <a:ext cx="5410200" cy="1153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776">
                  <a:extLst>
                    <a:ext uri="{9D8B030D-6E8A-4147-A177-3AD203B41FA5}">
                      <a16:colId xmlns:a16="http://schemas.microsoft.com/office/drawing/2014/main" val="10000102"/>
                    </a:ext>
                  </a:extLst>
                </a:gridCol>
                <a:gridCol w="1885729">
                  <a:extLst>
                    <a:ext uri="{9D8B030D-6E8A-4147-A177-3AD203B41FA5}">
                      <a16:colId xmlns:a16="http://schemas.microsoft.com/office/drawing/2014/main" val="627235786"/>
                    </a:ext>
                  </a:extLst>
                </a:gridCol>
                <a:gridCol w="1619695">
                  <a:extLst>
                    <a:ext uri="{9D8B030D-6E8A-4147-A177-3AD203B41FA5}">
                      <a16:colId xmlns:a16="http://schemas.microsoft.com/office/drawing/2014/main" val="3048177490"/>
                    </a:ext>
                  </a:extLst>
                </a:gridCol>
              </a:tblGrid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Độ chính xác (acc)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Tham số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7479485"/>
                  </a:ext>
                </a:extLst>
              </a:tr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31,042,434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28701342"/>
                  </a:ext>
                </a:extLst>
              </a:tr>
              <a:tr h="34502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NAS-Unet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1,137,952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646973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30025" y="1492490"/>
            <a:ext cx="522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0295" y="3606090"/>
            <a:ext cx="452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 epoch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cắt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75706"/>
              </p:ext>
            </p:extLst>
          </p:nvPr>
        </p:nvGraphicFramePr>
        <p:xfrm>
          <a:off x="539293" y="4070332"/>
          <a:ext cx="5410201" cy="1153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5259">
                  <a:extLst>
                    <a:ext uri="{9D8B030D-6E8A-4147-A177-3AD203B41FA5}">
                      <a16:colId xmlns:a16="http://schemas.microsoft.com/office/drawing/2014/main" val="1435840629"/>
                    </a:ext>
                  </a:extLst>
                </a:gridCol>
                <a:gridCol w="2714942">
                  <a:extLst>
                    <a:ext uri="{9D8B030D-6E8A-4147-A177-3AD203B41FA5}">
                      <a16:colId xmlns:a16="http://schemas.microsoft.com/office/drawing/2014/main" val="3388127996"/>
                    </a:ext>
                  </a:extLst>
                </a:gridCol>
              </a:tblGrid>
              <a:tr h="3658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Thời gian đào tạo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3348210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73 </a:t>
                      </a:r>
                      <a:r>
                        <a:rPr lang="en-US" sz="1300" dirty="0" err="1">
                          <a:effectLst/>
                        </a:rPr>
                        <a:t>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70569468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NAS-Unet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 </a:t>
                      </a:r>
                      <a:r>
                        <a:rPr lang="en-US" sz="1300" dirty="0" err="1">
                          <a:effectLst/>
                        </a:rPr>
                        <a:t>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33505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68580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KẾT QUẢ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42" y="1616828"/>
            <a:ext cx="697327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41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705" y="4132516"/>
            <a:ext cx="46050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343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1161413"/>
            <a:ext cx="5410200" cy="22724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22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75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5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z="275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5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5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5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75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75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5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75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z="27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40709"/>
            <a:ext cx="35496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sz="39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1421881"/>
            <a:ext cx="9601200" cy="9231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4471C4"/>
              </a:buClr>
              <a:buFont typeface="Wingdings"/>
              <a:buChar char="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NASUnet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66800" y="3010595"/>
            <a:ext cx="10833100" cy="97847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4471C4"/>
              </a:buClr>
              <a:buFont typeface="Wingdings"/>
              <a:buChar char="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NASUnet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4471C4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4471C4"/>
              </a:buClr>
              <a:buFont typeface="Wingdings"/>
              <a:buChar char="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6050" y="2502822"/>
            <a:ext cx="1013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85800" y="2642868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75670"/>
            <a:ext cx="6167438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TƯƠNG LAI</a:t>
            </a:r>
            <a:endParaRPr sz="39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4361" y="1918976"/>
            <a:ext cx="1097343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9425" indent="-467359">
              <a:spcBef>
                <a:spcPts val="105"/>
              </a:spcBef>
              <a:buClr>
                <a:srgbClr val="4471C4"/>
              </a:buClr>
              <a:buFont typeface="Wingdings"/>
              <a:buChar char=""/>
              <a:tabLst>
                <a:tab pos="480059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71C4"/>
              </a:buClr>
              <a:buFont typeface="Wingdings"/>
              <a:buChar char="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buClr>
                <a:srgbClr val="4471C4"/>
              </a:buClr>
              <a:buFont typeface="Wingdings"/>
              <a:buChar char=""/>
              <a:tabLst>
                <a:tab pos="480059" algn="l"/>
              </a:tabLst>
            </a:pP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000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00000"/>
              </a:lnSpc>
              <a:buClr>
                <a:srgbClr val="4471C4"/>
              </a:buClr>
              <a:tabLst>
                <a:tab pos="480059" algn="l"/>
              </a:tabLst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buClr>
                <a:srgbClr val="4471C4"/>
              </a:buClr>
              <a:buFont typeface="Wingdings"/>
              <a:buChar char=""/>
              <a:tabLst>
                <a:tab pos="480059" algn="l"/>
              </a:tabLst>
            </a:pP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(DARTS)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812" y="1938273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5">
                <a:moveTo>
                  <a:pt x="0" y="126"/>
                </a:moveTo>
                <a:lnTo>
                  <a:pt x="105156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5812" y="3429000"/>
            <a:ext cx="10516235" cy="4445"/>
          </a:xfrm>
          <a:custGeom>
            <a:avLst/>
            <a:gdLst/>
            <a:ahLst/>
            <a:cxnLst/>
            <a:rect l="l" t="t" r="r" b="b"/>
            <a:pathLst>
              <a:path w="10516235" h="4445">
                <a:moveTo>
                  <a:pt x="0" y="0"/>
                </a:moveTo>
                <a:lnTo>
                  <a:pt x="10515663" y="4318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1694" y="2134639"/>
            <a:ext cx="9940353" cy="166160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1010285" indent="10795" algn="ctr">
              <a:lnSpc>
                <a:spcPct val="91100"/>
              </a:lnSpc>
              <a:spcBef>
                <a:spcPts val="550"/>
              </a:spcBef>
            </a:pPr>
            <a:r>
              <a:rPr lang="en-US" sz="395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SỰ THEO DÕI VÀ LẮNG NGHE CỦA MỌI NGƯỜI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84600">
              <a:lnSpc>
                <a:spcPct val="100000"/>
              </a:lnSpc>
              <a:spcBef>
                <a:spcPts val="5"/>
              </a:spcBef>
            </a:pPr>
            <a:endParaRPr lang="en-US" sz="3150" dirty="0">
              <a:latin typeface="Carlito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22886"/>
            <a:ext cx="1476375" cy="147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2029" y="390525"/>
            <a:ext cx="8043799" cy="8697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00075" algn="ctr">
              <a:lnSpc>
                <a:spcPct val="102400"/>
              </a:lnSpc>
              <a:spcBef>
                <a:spcPts val="50"/>
              </a:spcBef>
            </a:pPr>
            <a:r>
              <a:rPr lang="en-US" sz="2750" b="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HÀ NỘI</a:t>
            </a:r>
            <a:br>
              <a:rPr lang="en-US" sz="2750" b="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50" b="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TRƯỜNG ĐẠI HỌC CÔNG NGHỆ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1" y="6019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64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705" y="3604196"/>
            <a:ext cx="39903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799" y="405130"/>
            <a:ext cx="4510151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age2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90601" y="1219200"/>
            <a:ext cx="4495800" cy="2667000"/>
          </a:xfrm>
          <a:prstGeom prst="rect">
            <a:avLst/>
          </a:prstGeom>
          <a:ln/>
        </p:spPr>
      </p:pic>
      <p:pic>
        <p:nvPicPr>
          <p:cNvPr id="11" name="image2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51029" y="1219200"/>
            <a:ext cx="4140772" cy="25146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2743201" y="3941699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6540" y="3952986"/>
            <a:ext cx="23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723900" y="4347250"/>
            <a:ext cx="10558526" cy="155940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22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79425" indent="-467359">
              <a:lnSpc>
                <a:spcPct val="100000"/>
              </a:lnSpc>
              <a:spcBef>
                <a:spcPts val="122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dầu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mỏ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khoáng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3D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pixel (1000x1000x1000)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02015" y="2476500"/>
            <a:ext cx="5334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23901" y="6205141"/>
            <a:ext cx="5334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6096675"/>
            <a:ext cx="566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191000"/>
            <a:ext cx="627189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8006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639762" y="1600200"/>
            <a:ext cx="8707121" cy="1269578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22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NASUnet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(DARTS)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2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8006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72624" y="1447800"/>
            <a:ext cx="383635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95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en-US" sz="395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685800" y="2366518"/>
            <a:ext cx="10744200" cy="154657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22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9425" indent="-467359">
              <a:lnSpc>
                <a:spcPct val="100000"/>
              </a:lnSpc>
              <a:spcBef>
                <a:spcPts val="1130"/>
              </a:spcBef>
              <a:buClr>
                <a:srgbClr val="4471C4"/>
              </a:buClr>
              <a:buFont typeface="Wingdings"/>
              <a:buChar char=""/>
              <a:tabLst>
                <a:tab pos="479425" algn="l"/>
                <a:tab pos="480059" algn="l"/>
              </a:tabLst>
            </a:pP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88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8006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50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3400" y="1170741"/>
            <a:ext cx="7391400" cy="5490963"/>
          </a:xfrm>
          <a:prstGeom prst="rect">
            <a:avLst/>
          </a:prstGeom>
          <a:ln/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672624" y="1447800"/>
            <a:ext cx="383635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95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en-US" sz="395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5239434"/>
            <a:ext cx="31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85800" y="5410200"/>
            <a:ext cx="5334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330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5130"/>
            <a:ext cx="4724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950" b="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362" y="1100200"/>
            <a:ext cx="10973435" cy="0"/>
          </a:xfrm>
          <a:custGeom>
            <a:avLst/>
            <a:gdLst/>
            <a:ahLst/>
            <a:cxnLst/>
            <a:rect l="l" t="t" r="r" b="b"/>
            <a:pathLst>
              <a:path w="10973435">
                <a:moveTo>
                  <a:pt x="0" y="0"/>
                </a:moveTo>
                <a:lnTo>
                  <a:pt x="10972863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72624" y="1447800"/>
            <a:ext cx="229917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b="0" kern="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NAS-</a:t>
            </a:r>
            <a:r>
              <a:rPr lang="en-US" sz="3200" b="0" kern="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endParaRPr lang="en-US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5" y="1447800"/>
            <a:ext cx="6971428" cy="4698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362" y="4876800"/>
            <a:ext cx="411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PASCAL VOC 2012.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09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7663</TotalTime>
  <Words>1391</Words>
  <Application>Microsoft Office PowerPoint</Application>
  <PresentationFormat>Widescreen</PresentationFormat>
  <Paragraphs>163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Carlito</vt:lpstr>
      <vt:lpstr>Times New Roman</vt:lpstr>
      <vt:lpstr>Wingdings</vt:lpstr>
      <vt:lpstr>Office Theme</vt:lpstr>
      <vt:lpstr>ĐẠI HỌC QUỐC GIA HÀ NỘI        TRƯỜNG ĐẠI HỌC CÔNG NGHỆ</vt:lpstr>
      <vt:lpstr>NỘI DUNG CHÍNH</vt:lpstr>
      <vt:lpstr>Giới Thiệu</vt:lpstr>
      <vt:lpstr>GIỚI THIỆU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MÔ HÌNH ĐỀ XUẤT</vt:lpstr>
      <vt:lpstr>Thực nghiệm và Kết quả</vt:lpstr>
      <vt:lpstr>GIỚI THIỆU DỮ LIỆU</vt:lpstr>
      <vt:lpstr>XỬ LÝ DỮ LIỆU</vt:lpstr>
      <vt:lpstr>THỰC NGHIỆM VÀ KẾT QUẢ</vt:lpstr>
      <vt:lpstr>THỰC NGHIỆM VÀ KẾT QUẢ</vt:lpstr>
      <vt:lpstr>THỰC NGHIỆM VÀ KẾT QUẢ</vt:lpstr>
      <vt:lpstr>KẾT LUẬN</vt:lpstr>
      <vt:lpstr>KẾT LUẬN</vt:lpstr>
      <vt:lpstr>CÔNG VIỆC TƯƠNG LAI</vt:lpstr>
      <vt:lpstr>ĐẠI HỌC QUỐC GIA HÀ NỘI        TRƯỜNG ĐẠI HỌC CÔNG NGHỆ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HÀ NỘI        TRƯỜNG ĐẠI HỌC CÔNG NGHỆ</dc:title>
  <cp:lastModifiedBy>Admin</cp:lastModifiedBy>
  <cp:revision>87</cp:revision>
  <dcterms:created xsi:type="dcterms:W3CDTF">2022-07-29T19:42:58Z</dcterms:created>
  <dcterms:modified xsi:type="dcterms:W3CDTF">2022-08-07T23:17:16Z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LastSaved">
    <vt:filetime>2022-07-29T00:00:00Z</vt:filetime>
  </property>
</Properties>
</file>