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0"/>
  </p:notesMasterIdLst>
  <p:handoutMasterIdLst>
    <p:handoutMasterId r:id="rId21"/>
  </p:handoutMasterIdLst>
  <p:sldIdLst>
    <p:sldId id="256" r:id="rId2"/>
    <p:sldId id="268" r:id="rId3"/>
    <p:sldId id="257" r:id="rId4"/>
    <p:sldId id="258" r:id="rId5"/>
    <p:sldId id="269" r:id="rId6"/>
    <p:sldId id="270" r:id="rId7"/>
    <p:sldId id="259" r:id="rId8"/>
    <p:sldId id="271" r:id="rId9"/>
    <p:sldId id="272" r:id="rId10"/>
    <p:sldId id="273" r:id="rId11"/>
    <p:sldId id="274" r:id="rId12"/>
    <p:sldId id="275" r:id="rId13"/>
    <p:sldId id="277" r:id="rId14"/>
    <p:sldId id="276" r:id="rId15"/>
    <p:sldId id="279" r:id="rId16"/>
    <p:sldId id="278" r:id="rId17"/>
    <p:sldId id="280"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309" autoAdjust="0"/>
  </p:normalViewPr>
  <p:slideViewPr>
    <p:cSldViewPr snapToGrid="0">
      <p:cViewPr varScale="1">
        <p:scale>
          <a:sx n="65" d="100"/>
          <a:sy n="65" d="100"/>
        </p:scale>
        <p:origin x="858" y="60"/>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10-Jun-19</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10-Jun-19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8059745" y="1520231"/>
            <a:ext cx="3759807" cy="1818281"/>
          </a:xfrm>
        </p:spPr>
        <p:txBody>
          <a:bodyPr anchor="ctr"/>
          <a:lstStyle/>
          <a:p>
            <a:r>
              <a:rPr lang="en-US"/>
              <a:t>Deep Convolutional Neural Network for Image</a:t>
            </a:r>
            <a:br>
              <a:rPr lang="en-US"/>
            </a:br>
            <a:r>
              <a:rPr lang="en-US"/>
              <a:t>Deconvolution </a:t>
            </a:r>
            <a:endParaRPr lang="en-US" dirty="0"/>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12" name="Picture 4" descr="https://upload.wikimedia.org/wikipedia/commons/thumb/8/8b/Depth_Coded_Phalloidin_Stained_Actin_Filaments_Cancer_Cell.png/800px-Depth_Coded_Phalloidin_Stained_Actin_Filaments_Cancer_Cell.png">
            <a:extLst>
              <a:ext uri="{FF2B5EF4-FFF2-40B4-BE49-F238E27FC236}">
                <a16:creationId xmlns:a16="http://schemas.microsoft.com/office/drawing/2014/main" id="{50833279-5636-4C95-AC2A-C816726B5F45}"/>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4425" r="4425"/>
          <a:stretch>
            <a:fillRect/>
          </a:stretch>
        </p:blipFill>
        <p:spPr bwMode="auto">
          <a:xfrm>
            <a:off x="-11113" y="0"/>
            <a:ext cx="7815263"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341672" y="2049590"/>
            <a:ext cx="7268496" cy="1547813"/>
          </a:xfrm>
        </p:spPr>
        <p:txBody>
          <a:bodyPr/>
          <a:lstStyle/>
          <a:p>
            <a:pPr algn="ctr"/>
            <a:r>
              <a:rPr lang="en-US" b="1">
                <a:latin typeface="EB Garamond" panose="00000500000000000000" pitchFamily="2" charset="0"/>
                <a:ea typeface="EB Garamond" panose="00000500000000000000" pitchFamily="2" charset="0"/>
                <a:cs typeface="Adobe Arabic" panose="02040503050201020203" pitchFamily="18" charset="-78"/>
              </a:rPr>
              <a:t>ĐÀO TẠO MẠNG DCNN</a:t>
            </a:r>
            <a:endParaRPr lang="en-US" b="1" dirty="0">
              <a:latin typeface="EB Garamond" panose="00000500000000000000" pitchFamily="2" charset="0"/>
              <a:ea typeface="EB Garamond" panose="00000500000000000000" pitchFamily="2" charset="0"/>
              <a:cs typeface="Adobe Arabic" panose="02040503050201020203" pitchFamily="18" charset="-78"/>
            </a:endParaRP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10</a:t>
            </a:fld>
            <a:endParaRPr lang="en-US" dirty="0"/>
          </a:p>
        </p:txBody>
      </p:sp>
      <p:pic>
        <p:nvPicPr>
          <p:cNvPr id="2050" name="Picture 2" descr="File:Deconvoluted data.png">
            <a:extLst>
              <a:ext uri="{FF2B5EF4-FFF2-40B4-BE49-F238E27FC236}">
                <a16:creationId xmlns:a16="http://schemas.microsoft.com/office/drawing/2014/main" id="{873B8EA6-8D98-409A-9B7E-189B3480D3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729"/>
          <a:stretch/>
        </p:blipFill>
        <p:spPr bwMode="auto">
          <a:xfrm>
            <a:off x="7804351" y="0"/>
            <a:ext cx="438764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j.net/_images/0/0e/Deconvoluted_data.png">
            <a:extLst>
              <a:ext uri="{FF2B5EF4-FFF2-40B4-BE49-F238E27FC236}">
                <a16:creationId xmlns:a16="http://schemas.microsoft.com/office/drawing/2014/main" id="{F83CAAC2-0AD0-4986-A49B-4A59408AE9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67"/>
          <a:stretch/>
        </p:blipFill>
        <p:spPr bwMode="auto">
          <a:xfrm>
            <a:off x="7804350" y="3429000"/>
            <a:ext cx="4387650" cy="323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89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áº¿t quáº£ hÃ¬nh áº£nh cho Image Deconvolution CNN">
            <a:extLst>
              <a:ext uri="{FF2B5EF4-FFF2-40B4-BE49-F238E27FC236}">
                <a16:creationId xmlns:a16="http://schemas.microsoft.com/office/drawing/2014/main" id="{D2E63BAF-016C-4773-B605-FE062254B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186" y="656457"/>
            <a:ext cx="8571628" cy="30896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9628186-FBFB-41DB-9DF3-6E858709342A}"/>
              </a:ext>
            </a:extLst>
          </p:cNvPr>
          <p:cNvSpPr/>
          <p:nvPr/>
        </p:nvSpPr>
        <p:spPr>
          <a:xfrm>
            <a:off x="1204451" y="4244681"/>
            <a:ext cx="9738852" cy="1569660"/>
          </a:xfrm>
          <a:prstGeom prst="rect">
            <a:avLst/>
          </a:prstGeom>
        </p:spPr>
        <p:txBody>
          <a:bodyPr wrap="square">
            <a:spAutoFit/>
          </a:bodyPr>
          <a:lstStyle/>
          <a:p>
            <a:r>
              <a:rPr lang="en-US" sz="3200">
                <a:latin typeface="Times New Roman" panose="02020603050405020304" pitchFamily="18" charset="0"/>
                <a:cs typeface="Times New Roman" panose="02020603050405020304" pitchFamily="18" charset="0"/>
              </a:rPr>
              <a:t>Mạng có thể được huấn luyện bằng cách khởi tạo trọng số ngẫu nhiên hoặc bằng cách khởi tạo từ đảo ngược kernel có thể tách rời, vì chúng có chung cấu trúc chính xác.</a:t>
            </a:r>
          </a:p>
        </p:txBody>
      </p:sp>
    </p:spTree>
    <p:extLst>
      <p:ext uri="{BB962C8B-B14F-4D97-AF65-F5344CB8AC3E}">
        <p14:creationId xmlns:p14="http://schemas.microsoft.com/office/powerpoint/2010/main" val="180131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5BD96-D820-4485-A93A-C438F1BC8F60}"/>
              </a:ext>
            </a:extLst>
          </p:cNvPr>
          <p:cNvSpPr>
            <a:spLocks noGrp="1"/>
          </p:cNvSpPr>
          <p:nvPr>
            <p:ph type="sldNum" sz="quarter" idx="11"/>
          </p:nvPr>
        </p:nvSpPr>
        <p:spPr/>
        <p:txBody>
          <a:bodyPr/>
          <a:lstStyle/>
          <a:p>
            <a:fld id="{058DB212-BFA2-403F-85EF-DFD3FF6D973A}" type="slidenum">
              <a:rPr lang="en-US" noProof="0" smtClean="0"/>
              <a:pPr/>
              <a:t>12</a:t>
            </a:fld>
            <a:endParaRPr lang="en-US" noProof="0"/>
          </a:p>
        </p:txBody>
      </p:sp>
      <p:pic>
        <p:nvPicPr>
          <p:cNvPr id="3" name="Picture 2">
            <a:extLst>
              <a:ext uri="{FF2B5EF4-FFF2-40B4-BE49-F238E27FC236}">
                <a16:creationId xmlns:a16="http://schemas.microsoft.com/office/drawing/2014/main" id="{9B8AA9B0-5C3B-473F-A204-5A32C4AE46F3}"/>
              </a:ext>
            </a:extLst>
          </p:cNvPr>
          <p:cNvPicPr>
            <a:picLocks noChangeAspect="1"/>
          </p:cNvPicPr>
          <p:nvPr/>
        </p:nvPicPr>
        <p:blipFill>
          <a:blip r:embed="rId2"/>
          <a:stretch>
            <a:fillRect/>
          </a:stretch>
        </p:blipFill>
        <p:spPr>
          <a:xfrm>
            <a:off x="447520" y="1430010"/>
            <a:ext cx="11445680" cy="3543680"/>
          </a:xfrm>
          <a:prstGeom prst="rect">
            <a:avLst/>
          </a:prstGeom>
        </p:spPr>
      </p:pic>
    </p:spTree>
    <p:extLst>
      <p:ext uri="{BB962C8B-B14F-4D97-AF65-F5344CB8AC3E}">
        <p14:creationId xmlns:p14="http://schemas.microsoft.com/office/powerpoint/2010/main" val="205908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11391" y="2477293"/>
            <a:ext cx="7504783" cy="1547813"/>
          </a:xfrm>
        </p:spPr>
        <p:txBody>
          <a:bodyPr/>
          <a:lstStyle/>
          <a:p>
            <a:pPr algn="ctr"/>
            <a:r>
              <a:rPr lang="en-US" b="1">
                <a:latin typeface="EB Garamond" panose="00000500000000000000" pitchFamily="2" charset="0"/>
                <a:ea typeface="EB Garamond" panose="00000500000000000000" pitchFamily="2" charset="0"/>
                <a:cs typeface="Adobe Arabic" panose="02040503050201020203" pitchFamily="18" charset="-78"/>
              </a:rPr>
              <a:t>KIẾN TRÚC MẠNG ODCNN</a:t>
            </a:r>
            <a:endParaRPr lang="en-US" b="1" dirty="0">
              <a:latin typeface="EB Garamond" panose="00000500000000000000" pitchFamily="2" charset="0"/>
              <a:ea typeface="EB Garamond" panose="00000500000000000000" pitchFamily="2" charset="0"/>
              <a:cs typeface="Adobe Arabic" panose="02040503050201020203" pitchFamily="18" charset="-78"/>
            </a:endParaRP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13</a:t>
            </a:fld>
            <a:endParaRPr lang="en-US" dirty="0"/>
          </a:p>
        </p:txBody>
      </p:sp>
      <p:pic>
        <p:nvPicPr>
          <p:cNvPr id="2050" name="Picture 2" descr="File:Deconvoluted data.png">
            <a:extLst>
              <a:ext uri="{FF2B5EF4-FFF2-40B4-BE49-F238E27FC236}">
                <a16:creationId xmlns:a16="http://schemas.microsoft.com/office/drawing/2014/main" id="{873B8EA6-8D98-409A-9B7E-189B3480D3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729"/>
          <a:stretch/>
        </p:blipFill>
        <p:spPr bwMode="auto">
          <a:xfrm>
            <a:off x="7804351" y="0"/>
            <a:ext cx="438764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j.net/_images/0/0e/Deconvoluted_data.png">
            <a:extLst>
              <a:ext uri="{FF2B5EF4-FFF2-40B4-BE49-F238E27FC236}">
                <a16:creationId xmlns:a16="http://schemas.microsoft.com/office/drawing/2014/main" id="{F83CAAC2-0AD0-4986-A49B-4A59408AE9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67"/>
          <a:stretch/>
        </p:blipFill>
        <p:spPr bwMode="auto">
          <a:xfrm>
            <a:off x="7804350" y="3429000"/>
            <a:ext cx="4387650" cy="323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345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EDD5FA-1B83-4ED6-9C11-50F6CD72E553}"/>
              </a:ext>
            </a:extLst>
          </p:cNvPr>
          <p:cNvSpPr>
            <a:spLocks noGrp="1"/>
          </p:cNvSpPr>
          <p:nvPr>
            <p:ph type="sldNum" sz="quarter" idx="11"/>
          </p:nvPr>
        </p:nvSpPr>
        <p:spPr/>
        <p:txBody>
          <a:bodyPr/>
          <a:lstStyle/>
          <a:p>
            <a:fld id="{058DB212-BFA2-403F-85EF-DFD3FF6D973A}" type="slidenum">
              <a:rPr lang="en-US" noProof="0" smtClean="0"/>
              <a:pPr/>
              <a:t>14</a:t>
            </a:fld>
            <a:endParaRPr lang="en-US" noProof="0"/>
          </a:p>
        </p:txBody>
      </p:sp>
      <p:pic>
        <p:nvPicPr>
          <p:cNvPr id="3" name="Picture 2">
            <a:extLst>
              <a:ext uri="{FF2B5EF4-FFF2-40B4-BE49-F238E27FC236}">
                <a16:creationId xmlns:a16="http://schemas.microsoft.com/office/drawing/2014/main" id="{B244EEB4-E1EE-41F2-91CF-D46E633160C9}"/>
              </a:ext>
            </a:extLst>
          </p:cNvPr>
          <p:cNvPicPr>
            <a:picLocks noChangeAspect="1"/>
          </p:cNvPicPr>
          <p:nvPr/>
        </p:nvPicPr>
        <p:blipFill>
          <a:blip r:embed="rId2"/>
          <a:stretch>
            <a:fillRect/>
          </a:stretch>
        </p:blipFill>
        <p:spPr>
          <a:xfrm>
            <a:off x="258126" y="146834"/>
            <a:ext cx="11675748" cy="6131165"/>
          </a:xfrm>
          <a:prstGeom prst="rect">
            <a:avLst/>
          </a:prstGeom>
        </p:spPr>
      </p:pic>
    </p:spTree>
    <p:extLst>
      <p:ext uri="{BB962C8B-B14F-4D97-AF65-F5344CB8AC3E}">
        <p14:creationId xmlns:p14="http://schemas.microsoft.com/office/powerpoint/2010/main" val="388548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11391" y="2477293"/>
            <a:ext cx="7504783" cy="1547813"/>
          </a:xfrm>
        </p:spPr>
        <p:txBody>
          <a:bodyPr/>
          <a:lstStyle/>
          <a:p>
            <a:pPr algn="ctr"/>
            <a:r>
              <a:rPr lang="en-US" b="1">
                <a:latin typeface="EB Garamond" panose="00000500000000000000" pitchFamily="2" charset="0"/>
                <a:ea typeface="EB Garamond" panose="00000500000000000000" pitchFamily="2" charset="0"/>
                <a:cs typeface="Adobe Arabic" panose="02040503050201020203" pitchFamily="18" charset="-78"/>
              </a:rPr>
              <a:t>ĐÀO TẠO MẠNG ODCNN</a:t>
            </a:r>
            <a:endParaRPr lang="en-US" b="1" dirty="0">
              <a:latin typeface="EB Garamond" panose="00000500000000000000" pitchFamily="2" charset="0"/>
              <a:ea typeface="EB Garamond" panose="00000500000000000000" pitchFamily="2" charset="0"/>
              <a:cs typeface="Adobe Arabic" panose="02040503050201020203" pitchFamily="18" charset="-78"/>
            </a:endParaRP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15</a:t>
            </a:fld>
            <a:endParaRPr lang="en-US" dirty="0"/>
          </a:p>
        </p:txBody>
      </p:sp>
      <p:pic>
        <p:nvPicPr>
          <p:cNvPr id="2050" name="Picture 2" descr="File:Deconvoluted data.png">
            <a:extLst>
              <a:ext uri="{FF2B5EF4-FFF2-40B4-BE49-F238E27FC236}">
                <a16:creationId xmlns:a16="http://schemas.microsoft.com/office/drawing/2014/main" id="{873B8EA6-8D98-409A-9B7E-189B3480D3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729"/>
          <a:stretch/>
        </p:blipFill>
        <p:spPr bwMode="auto">
          <a:xfrm>
            <a:off x="7804351" y="0"/>
            <a:ext cx="438764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j.net/_images/0/0e/Deconvoluted_data.png">
            <a:extLst>
              <a:ext uri="{FF2B5EF4-FFF2-40B4-BE49-F238E27FC236}">
                <a16:creationId xmlns:a16="http://schemas.microsoft.com/office/drawing/2014/main" id="{F83CAAC2-0AD0-4986-A49B-4A59408AE9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67"/>
          <a:stretch/>
        </p:blipFill>
        <p:spPr bwMode="auto">
          <a:xfrm>
            <a:off x="7804350" y="3429000"/>
            <a:ext cx="4387650" cy="323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503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B7343-B269-4547-A126-96CC462D29C5}"/>
              </a:ext>
            </a:extLst>
          </p:cNvPr>
          <p:cNvSpPr>
            <a:spLocks noGrp="1"/>
          </p:cNvSpPr>
          <p:nvPr>
            <p:ph type="sldNum" sz="quarter" idx="11"/>
          </p:nvPr>
        </p:nvSpPr>
        <p:spPr/>
        <p:txBody>
          <a:bodyPr/>
          <a:lstStyle/>
          <a:p>
            <a:fld id="{058DB212-BFA2-403F-85EF-DFD3FF6D973A}" type="slidenum">
              <a:rPr lang="en-US" noProof="0" smtClean="0"/>
              <a:pPr/>
              <a:t>16</a:t>
            </a:fld>
            <a:endParaRPr lang="en-US" noProof="0"/>
          </a:p>
        </p:txBody>
      </p:sp>
      <p:sp>
        <p:nvSpPr>
          <p:cNvPr id="4" name="TextBox 3">
            <a:extLst>
              <a:ext uri="{FF2B5EF4-FFF2-40B4-BE49-F238E27FC236}">
                <a16:creationId xmlns:a16="http://schemas.microsoft.com/office/drawing/2014/main" id="{E3B99F1C-A3A9-4D04-8480-B43B20E0C856}"/>
              </a:ext>
            </a:extLst>
          </p:cNvPr>
          <p:cNvSpPr txBox="1"/>
          <p:nvPr/>
        </p:nvSpPr>
        <p:spPr>
          <a:xfrm>
            <a:off x="973394" y="442452"/>
            <a:ext cx="5397631" cy="707886"/>
          </a:xfrm>
          <a:prstGeom prst="rect">
            <a:avLst/>
          </a:prstGeom>
          <a:noFill/>
        </p:spPr>
        <p:txBody>
          <a:bodyPr wrap="none" rtlCol="0">
            <a:spAutoFit/>
          </a:bodyPr>
          <a:lstStyle/>
          <a:p>
            <a:r>
              <a:rPr lang="en-US" sz="4000">
                <a:latin typeface="Times New Roman" panose="02020603050405020304" pitchFamily="18" charset="0"/>
                <a:cs typeface="Times New Roman" panose="02020603050405020304" pitchFamily="18" charset="0"/>
              </a:rPr>
              <a:t>* Đào tạo mạng ODCNN</a:t>
            </a:r>
          </a:p>
        </p:txBody>
      </p:sp>
      <p:sp>
        <p:nvSpPr>
          <p:cNvPr id="5" name="TextBox 4">
            <a:extLst>
              <a:ext uri="{FF2B5EF4-FFF2-40B4-BE49-F238E27FC236}">
                <a16:creationId xmlns:a16="http://schemas.microsoft.com/office/drawing/2014/main" id="{BC4462D3-01DF-45F1-922C-3AA348D6FC4B}"/>
              </a:ext>
            </a:extLst>
          </p:cNvPr>
          <p:cNvSpPr txBox="1"/>
          <p:nvPr/>
        </p:nvSpPr>
        <p:spPr>
          <a:xfrm>
            <a:off x="589936" y="1386348"/>
            <a:ext cx="11179278" cy="4524315"/>
          </a:xfrm>
          <a:prstGeom prst="rect">
            <a:avLst/>
          </a:prstGeom>
          <a:noFill/>
        </p:spPr>
        <p:txBody>
          <a:bodyPr wrap="square" rtlCol="0">
            <a:spAutoFit/>
          </a:bodyPr>
          <a:lstStyle/>
          <a:p>
            <a:pPr marL="342900" indent="-342900">
              <a:buFont typeface="+mj-lt"/>
              <a:buAutoNum type="arabicPeriod"/>
            </a:pP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Sử dụng 2.500 hình ảnh tự nhiên được tải xuống từ Flickr</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Hai triệu bản vá được lấy mẫu ngẫu nhiên từ chúng</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Kết hợp hai mô-đun mạng có thể mô tả quá trình giải mã và tăng cường khả năng triệt tiêu các cấu trúc không mong muốn</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 Đào tạo các mạng con riêng biệt</a:t>
            </a: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CNN giải mã được đào tạo bằng cách sử dụng khởi tạo từ đảo ngược có thể tách rời như được mô tả trước đây</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Đầu ra của CNN giải mã sau đó được lấy làm đầu vào của CNN khử nhiễu.</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716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11391" y="2477293"/>
            <a:ext cx="7504783" cy="1547813"/>
          </a:xfrm>
        </p:spPr>
        <p:txBody>
          <a:bodyPr/>
          <a:lstStyle/>
          <a:p>
            <a:pPr algn="ctr"/>
            <a:r>
              <a:rPr lang="en-US" b="1">
                <a:latin typeface="EB Garamond" panose="00000500000000000000" pitchFamily="2" charset="0"/>
                <a:ea typeface="EB Garamond" panose="00000500000000000000" pitchFamily="2" charset="0"/>
                <a:cs typeface="Adobe Arabic" panose="02040503050201020203" pitchFamily="18" charset="-78"/>
              </a:rPr>
              <a:t>DEMO</a:t>
            </a:r>
            <a:endParaRPr lang="en-US" b="1" dirty="0">
              <a:latin typeface="EB Garamond" panose="00000500000000000000" pitchFamily="2" charset="0"/>
              <a:ea typeface="EB Garamond" panose="00000500000000000000" pitchFamily="2" charset="0"/>
              <a:cs typeface="Adobe Arabic" panose="02040503050201020203" pitchFamily="18" charset="-78"/>
            </a:endParaRP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17</a:t>
            </a:fld>
            <a:endParaRPr lang="en-US" dirty="0"/>
          </a:p>
        </p:txBody>
      </p:sp>
      <p:pic>
        <p:nvPicPr>
          <p:cNvPr id="2050" name="Picture 2" descr="File:Deconvoluted data.png">
            <a:extLst>
              <a:ext uri="{FF2B5EF4-FFF2-40B4-BE49-F238E27FC236}">
                <a16:creationId xmlns:a16="http://schemas.microsoft.com/office/drawing/2014/main" id="{873B8EA6-8D98-409A-9B7E-189B3480D3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729"/>
          <a:stretch/>
        </p:blipFill>
        <p:spPr bwMode="auto">
          <a:xfrm>
            <a:off x="7804351" y="0"/>
            <a:ext cx="438764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j.net/_images/0/0e/Deconvoluted_data.png">
            <a:extLst>
              <a:ext uri="{FF2B5EF4-FFF2-40B4-BE49-F238E27FC236}">
                <a16:creationId xmlns:a16="http://schemas.microsoft.com/office/drawing/2014/main" id="{F83CAAC2-0AD0-4986-A49B-4A59408AE9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67"/>
          <a:stretch/>
        </p:blipFill>
        <p:spPr bwMode="auto">
          <a:xfrm>
            <a:off x="7804350" y="3429000"/>
            <a:ext cx="4387650" cy="323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58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7991506" y="1916016"/>
            <a:ext cx="3991225" cy="1818281"/>
          </a:xfrm>
        </p:spPr>
        <p:txBody>
          <a:bodyPr anchor="ctr"/>
          <a:lstStyle/>
          <a:p>
            <a:r>
              <a:rPr lang="en-US" sz="2800"/>
              <a:t>Nguyễn Thành Luân 15110075</a:t>
            </a:r>
            <a:br>
              <a:rPr lang="en-US" sz="2800"/>
            </a:br>
            <a:r>
              <a:rPr lang="en-US" sz="2800"/>
              <a:t>Đỗ Văn Long 15110072</a:t>
            </a:r>
            <a:br>
              <a:rPr lang="en-US" sz="2800"/>
            </a:br>
            <a:r>
              <a:rPr lang="en-US" sz="2800"/>
              <a:t>Bùi Minh Tiên </a:t>
            </a:r>
            <a:br>
              <a:rPr lang="en-US" sz="2800"/>
            </a:br>
            <a:r>
              <a:rPr lang="en-US" sz="2800"/>
              <a:t>Nguyễn Danh Nghi 15110087</a:t>
            </a:r>
            <a:endParaRPr lang="en-US" sz="2800" dirty="0"/>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12" name="Picture 4" descr="https://upload.wikimedia.org/wikipedia/commons/thumb/8/8b/Depth_Coded_Phalloidin_Stained_Actin_Filaments_Cancer_Cell.png/800px-Depth_Coded_Phalloidin_Stained_Actin_Filaments_Cancer_Cell.png">
            <a:extLst>
              <a:ext uri="{FF2B5EF4-FFF2-40B4-BE49-F238E27FC236}">
                <a16:creationId xmlns:a16="http://schemas.microsoft.com/office/drawing/2014/main" id="{50833279-5636-4C95-AC2A-C816726B5F45}"/>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4425" r="4425"/>
          <a:stretch>
            <a:fillRect/>
          </a:stretch>
        </p:blipFill>
        <p:spPr bwMode="auto">
          <a:xfrm>
            <a:off x="-11113" y="0"/>
            <a:ext cx="7815263"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66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b="1">
                <a:latin typeface="EB Garamond" panose="00000500000000000000" pitchFamily="2" charset="0"/>
                <a:ea typeface="EB Garamond" panose="00000500000000000000" pitchFamily="2" charset="0"/>
                <a:cs typeface="Adobe Arabic" panose="02040503050201020203" pitchFamily="18" charset="-78"/>
              </a:rPr>
              <a:t>GIỚI THIỆU</a:t>
            </a:r>
            <a:endParaRPr lang="en-US" b="1" dirty="0">
              <a:latin typeface="EB Garamond" panose="00000500000000000000" pitchFamily="2" charset="0"/>
              <a:ea typeface="EB Garamond" panose="00000500000000000000" pitchFamily="2" charset="0"/>
              <a:cs typeface="Adobe Arabic" panose="02040503050201020203" pitchFamily="18" charset="-78"/>
            </a:endParaRP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3</a:t>
            </a:fld>
            <a:endParaRPr lang="en-US" dirty="0"/>
          </a:p>
        </p:txBody>
      </p:sp>
      <p:pic>
        <p:nvPicPr>
          <p:cNvPr id="2050" name="Picture 2" descr="File:Deconvoluted data.png">
            <a:extLst>
              <a:ext uri="{FF2B5EF4-FFF2-40B4-BE49-F238E27FC236}">
                <a16:creationId xmlns:a16="http://schemas.microsoft.com/office/drawing/2014/main" id="{873B8EA6-8D98-409A-9B7E-189B3480D3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729"/>
          <a:stretch/>
        </p:blipFill>
        <p:spPr bwMode="auto">
          <a:xfrm>
            <a:off x="7804351" y="0"/>
            <a:ext cx="438764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j.net/_images/0/0e/Deconvoluted_data.png">
            <a:extLst>
              <a:ext uri="{FF2B5EF4-FFF2-40B4-BE49-F238E27FC236}">
                <a16:creationId xmlns:a16="http://schemas.microsoft.com/office/drawing/2014/main" id="{F83CAAC2-0AD0-4986-A49B-4A59408AE9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67"/>
          <a:stretch/>
        </p:blipFill>
        <p:spPr bwMode="auto">
          <a:xfrm>
            <a:off x="7804350" y="3429000"/>
            <a:ext cx="4387650" cy="323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0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000" y="1620000"/>
            <a:ext cx="6992936" cy="2883761"/>
          </a:xfrm>
        </p:spPr>
        <p:txBody>
          <a:bodyPr/>
          <a:lstStyle/>
          <a:p>
            <a:pPr marL="0" indent="0" algn="just">
              <a:buNone/>
            </a:pPr>
            <a:r>
              <a:rPr lang="vi-VN" sz="3000">
                <a:solidFill>
                  <a:schemeClr val="accent3">
                    <a:lumMod val="50000"/>
                  </a:schemeClr>
                </a:solidFill>
                <a:latin typeface="Times New Roman" panose="02020603050405020304" pitchFamily="18" charset="0"/>
                <a:cs typeface="Times New Roman" panose="02020603050405020304" pitchFamily="18" charset="0"/>
              </a:rPr>
              <a:t>Nhiều quá trình suy giảm hình ảnh và video có thể được mô hình hóa thành tích chập dịch bất biến. Để khôi phục các dữ liệu trực quan này, quá trình nghịch đảo, tức là, giải mã, trở thành một công cụ quan trọng trong việc làm mờ chuyển động, siêu phân giải và độ sâu trường mở rộng.</a:t>
            </a:r>
            <a:endParaRPr lang="en-US" sz="3000" dirty="0">
              <a:solidFill>
                <a:schemeClr val="accent3">
                  <a:lumMod val="50000"/>
                </a:schemeClr>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
        <p:nvSpPr>
          <p:cNvPr id="9" name="Picture Placeholder 8">
            <a:extLst>
              <a:ext uri="{FF2B5EF4-FFF2-40B4-BE49-F238E27FC236}">
                <a16:creationId xmlns:a16="http://schemas.microsoft.com/office/drawing/2014/main" id="{3DD9B0E0-7117-4B7E-BFFF-C6730B788B2C}"/>
              </a:ext>
            </a:extLst>
          </p:cNvPr>
          <p:cNvSpPr>
            <a:spLocks noGrp="1"/>
          </p:cNvSpPr>
          <p:nvPr>
            <p:ph type="pic" sz="quarter" idx="13"/>
          </p:nvPr>
        </p:nvSpPr>
        <p:spPr/>
      </p:sp>
      <p:pic>
        <p:nvPicPr>
          <p:cNvPr id="4102" name="Picture 6" descr="Káº¿t quáº£ hÃ¬nh áº£nh cho deconvolution image">
            <a:extLst>
              <a:ext uri="{FF2B5EF4-FFF2-40B4-BE49-F238E27FC236}">
                <a16:creationId xmlns:a16="http://schemas.microsoft.com/office/drawing/2014/main" id="{26E17A5D-1249-45F9-A477-87E3B5E04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785" y="17357"/>
            <a:ext cx="4387850" cy="652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97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FA5CB8-9B79-4E90-91F4-BED0B94F9A36}"/>
              </a:ext>
            </a:extLst>
          </p:cNvPr>
          <p:cNvPicPr/>
          <p:nvPr/>
        </p:nvPicPr>
        <p:blipFill>
          <a:blip r:embed="rId2"/>
          <a:stretch>
            <a:fillRect/>
          </a:stretch>
        </p:blipFill>
        <p:spPr>
          <a:xfrm>
            <a:off x="1744603" y="1390667"/>
            <a:ext cx="8702793" cy="4076665"/>
          </a:xfrm>
          <a:prstGeom prst="rect">
            <a:avLst/>
          </a:prstGeom>
        </p:spPr>
      </p:pic>
    </p:spTree>
    <p:extLst>
      <p:ext uri="{BB962C8B-B14F-4D97-AF65-F5344CB8AC3E}">
        <p14:creationId xmlns:p14="http://schemas.microsoft.com/office/powerpoint/2010/main" val="208961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b="1">
                <a:latin typeface="EB Garamond" panose="00000500000000000000" pitchFamily="2" charset="0"/>
                <a:ea typeface="EB Garamond" panose="00000500000000000000" pitchFamily="2" charset="0"/>
                <a:cs typeface="Adobe Arabic" panose="02040503050201020203" pitchFamily="18" charset="-78"/>
              </a:rPr>
              <a:t>GIẢM ĐỘ MỜ</a:t>
            </a:r>
            <a:endParaRPr lang="en-US" b="1" dirty="0">
              <a:latin typeface="EB Garamond" panose="00000500000000000000" pitchFamily="2" charset="0"/>
              <a:ea typeface="EB Garamond" panose="00000500000000000000" pitchFamily="2" charset="0"/>
              <a:cs typeface="Adobe Arabic" panose="02040503050201020203" pitchFamily="18" charset="-78"/>
            </a:endParaRP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6</a:t>
            </a:fld>
            <a:endParaRPr lang="en-US" dirty="0"/>
          </a:p>
        </p:txBody>
      </p:sp>
      <p:pic>
        <p:nvPicPr>
          <p:cNvPr id="2050" name="Picture 2" descr="File:Deconvoluted data.png">
            <a:extLst>
              <a:ext uri="{FF2B5EF4-FFF2-40B4-BE49-F238E27FC236}">
                <a16:creationId xmlns:a16="http://schemas.microsoft.com/office/drawing/2014/main" id="{873B8EA6-8D98-409A-9B7E-189B3480D3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729"/>
          <a:stretch/>
        </p:blipFill>
        <p:spPr bwMode="auto">
          <a:xfrm>
            <a:off x="7804351" y="0"/>
            <a:ext cx="438764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j.net/_images/0/0e/Deconvoluted_data.png">
            <a:extLst>
              <a:ext uri="{FF2B5EF4-FFF2-40B4-BE49-F238E27FC236}">
                <a16:creationId xmlns:a16="http://schemas.microsoft.com/office/drawing/2014/main" id="{F83CAAC2-0AD0-4986-A49B-4A59408AE9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67"/>
          <a:stretch/>
        </p:blipFill>
        <p:spPr bwMode="auto">
          <a:xfrm>
            <a:off x="7804350" y="3429000"/>
            <a:ext cx="4387650" cy="323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42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76D5502A-7AED-4C87-93E2-E5E5AEB1D043}"/>
              </a:ext>
            </a:extLst>
          </p:cNvPr>
          <p:cNvPicPr>
            <a:picLocks noChangeAspect="1"/>
          </p:cNvPicPr>
          <p:nvPr/>
        </p:nvPicPr>
        <p:blipFill>
          <a:blip r:embed="rId2"/>
          <a:stretch>
            <a:fillRect/>
          </a:stretch>
        </p:blipFill>
        <p:spPr>
          <a:xfrm>
            <a:off x="2988921" y="518617"/>
            <a:ext cx="6214158" cy="882372"/>
          </a:xfrm>
          <a:prstGeom prst="rect">
            <a:avLst/>
          </a:prstGeom>
        </p:spPr>
      </p:pic>
      <p:grpSp>
        <p:nvGrpSpPr>
          <p:cNvPr id="42" name="Group 41">
            <a:extLst>
              <a:ext uri="{FF2B5EF4-FFF2-40B4-BE49-F238E27FC236}">
                <a16:creationId xmlns:a16="http://schemas.microsoft.com/office/drawing/2014/main" id="{A3DDF686-5389-4E91-9FBC-396AD339DA68}"/>
              </a:ext>
            </a:extLst>
          </p:cNvPr>
          <p:cNvGrpSpPr/>
          <p:nvPr/>
        </p:nvGrpSpPr>
        <p:grpSpPr>
          <a:xfrm>
            <a:off x="1000520" y="1937982"/>
            <a:ext cx="6674998" cy="553998"/>
            <a:chOff x="1000520" y="1937982"/>
            <a:chExt cx="6674998" cy="553998"/>
          </a:xfrm>
        </p:grpSpPr>
        <p:pic>
          <p:nvPicPr>
            <p:cNvPr id="38" name="Picture 37">
              <a:extLst>
                <a:ext uri="{FF2B5EF4-FFF2-40B4-BE49-F238E27FC236}">
                  <a16:creationId xmlns:a16="http://schemas.microsoft.com/office/drawing/2014/main" id="{0798A604-C46D-4FA1-9104-1BBED857F211}"/>
                </a:ext>
              </a:extLst>
            </p:cNvPr>
            <p:cNvPicPr>
              <a:picLocks noChangeAspect="1"/>
            </p:cNvPicPr>
            <p:nvPr/>
          </p:nvPicPr>
          <p:blipFill>
            <a:blip r:embed="rId3"/>
            <a:stretch>
              <a:fillRect/>
            </a:stretch>
          </p:blipFill>
          <p:spPr>
            <a:xfrm>
              <a:off x="1000520" y="2026852"/>
              <a:ext cx="611527" cy="430849"/>
            </a:xfrm>
            <a:prstGeom prst="rect">
              <a:avLst/>
            </a:prstGeom>
          </p:spPr>
        </p:pic>
        <p:sp>
          <p:nvSpPr>
            <p:cNvPr id="40" name="TextBox 39">
              <a:extLst>
                <a:ext uri="{FF2B5EF4-FFF2-40B4-BE49-F238E27FC236}">
                  <a16:creationId xmlns:a16="http://schemas.microsoft.com/office/drawing/2014/main" id="{4861296F-A0BA-4478-9C37-1BCF8EAF1129}"/>
                </a:ext>
              </a:extLst>
            </p:cNvPr>
            <p:cNvSpPr txBox="1"/>
            <p:nvPr/>
          </p:nvSpPr>
          <p:spPr>
            <a:xfrm>
              <a:off x="1487606" y="1937982"/>
              <a:ext cx="6187912" cy="553998"/>
            </a:xfrm>
            <a:prstGeom prst="rect">
              <a:avLst/>
            </a:prstGeom>
            <a:noFill/>
          </p:spPr>
          <p:txBody>
            <a:bodyPr wrap="none" rtlCol="0">
              <a:spAutoFit/>
            </a:bodyPr>
            <a:lstStyle/>
            <a:p>
              <a:r>
                <a:rPr lang="en-US" sz="3000">
                  <a:latin typeface="Times New Roman" panose="02020603050405020304" pitchFamily="18" charset="0"/>
                  <a:cs typeface="Times New Roman" panose="02020603050405020304" pitchFamily="18" charset="0"/>
                </a:rPr>
                <a:t>: Đại diện cho hình ảnh sắc nét tiềm ẩn</a:t>
              </a:r>
            </a:p>
          </p:txBody>
        </p:sp>
      </p:grpSp>
      <p:sp>
        <p:nvSpPr>
          <p:cNvPr id="47" name="TextBox 46">
            <a:extLst>
              <a:ext uri="{FF2B5EF4-FFF2-40B4-BE49-F238E27FC236}">
                <a16:creationId xmlns:a16="http://schemas.microsoft.com/office/drawing/2014/main" id="{77308808-DED3-4229-9DDE-447AD3FE3AF0}"/>
              </a:ext>
            </a:extLst>
          </p:cNvPr>
          <p:cNvSpPr txBox="1"/>
          <p:nvPr/>
        </p:nvSpPr>
        <p:spPr>
          <a:xfrm>
            <a:off x="1000520" y="2595602"/>
            <a:ext cx="5242141" cy="553998"/>
          </a:xfrm>
          <a:prstGeom prst="rect">
            <a:avLst/>
          </a:prstGeom>
          <a:noFill/>
        </p:spPr>
        <p:txBody>
          <a:bodyPr wrap="none" rtlCol="0">
            <a:spAutoFit/>
          </a:bodyPr>
          <a:lstStyle/>
          <a:p>
            <a:r>
              <a:rPr lang="en-US" sz="3000" i="1">
                <a:latin typeface="Times New Roman" panose="02020603050405020304" pitchFamily="18" charset="0"/>
                <a:cs typeface="Times New Roman" panose="02020603050405020304" pitchFamily="18" charset="0"/>
              </a:rPr>
              <a:t>k: </a:t>
            </a:r>
            <a:r>
              <a:rPr lang="en-US" sz="3000">
                <a:latin typeface="Times New Roman" panose="02020603050405020304" pitchFamily="18" charset="0"/>
                <a:cs typeface="Times New Roman" panose="02020603050405020304" pitchFamily="18" charset="0"/>
              </a:rPr>
              <a:t>kernel tích chập đ</a:t>
            </a:r>
            <a:r>
              <a:rPr lang="vi-VN" sz="3000">
                <a:latin typeface="Times New Roman" panose="02020603050405020304" pitchFamily="18" charset="0"/>
                <a:cs typeface="Times New Roman" panose="02020603050405020304" pitchFamily="18" charset="0"/>
              </a:rPr>
              <a:t>ư</a:t>
            </a:r>
            <a:r>
              <a:rPr lang="en-US" sz="3000">
                <a:latin typeface="Times New Roman" panose="02020603050405020304" pitchFamily="18" charset="0"/>
                <a:cs typeface="Times New Roman" panose="02020603050405020304" pitchFamily="18" charset="0"/>
              </a:rPr>
              <a:t>ợc cho biết</a:t>
            </a:r>
          </a:p>
        </p:txBody>
      </p:sp>
      <p:sp>
        <p:nvSpPr>
          <p:cNvPr id="48" name="TextBox 47">
            <a:extLst>
              <a:ext uri="{FF2B5EF4-FFF2-40B4-BE49-F238E27FC236}">
                <a16:creationId xmlns:a16="http://schemas.microsoft.com/office/drawing/2014/main" id="{CE6FB1FF-BD61-4B2F-9BC3-CCE69220B90E}"/>
              </a:ext>
            </a:extLst>
          </p:cNvPr>
          <p:cNvSpPr txBox="1"/>
          <p:nvPr/>
        </p:nvSpPr>
        <p:spPr>
          <a:xfrm>
            <a:off x="1000520" y="3253222"/>
            <a:ext cx="5242141" cy="553998"/>
          </a:xfrm>
          <a:prstGeom prst="rect">
            <a:avLst/>
          </a:prstGeom>
          <a:noFill/>
        </p:spPr>
        <p:txBody>
          <a:bodyPr wrap="none" rtlCol="0">
            <a:spAutoFit/>
          </a:bodyPr>
          <a:lstStyle/>
          <a:p>
            <a:r>
              <a:rPr lang="en-US" sz="3000" i="1">
                <a:latin typeface="Times New Roman" panose="02020603050405020304" pitchFamily="18" charset="0"/>
                <a:cs typeface="Times New Roman" panose="02020603050405020304" pitchFamily="18" charset="0"/>
              </a:rPr>
              <a:t>k: </a:t>
            </a:r>
            <a:r>
              <a:rPr lang="en-US" sz="3000">
                <a:latin typeface="Times New Roman" panose="02020603050405020304" pitchFamily="18" charset="0"/>
                <a:cs typeface="Times New Roman" panose="02020603050405020304" pitchFamily="18" charset="0"/>
              </a:rPr>
              <a:t>kernel tích chập đ</a:t>
            </a:r>
            <a:r>
              <a:rPr lang="vi-VN" sz="3000">
                <a:latin typeface="Times New Roman" panose="02020603050405020304" pitchFamily="18" charset="0"/>
                <a:cs typeface="Times New Roman" panose="02020603050405020304" pitchFamily="18" charset="0"/>
              </a:rPr>
              <a:t>ư</a:t>
            </a:r>
            <a:r>
              <a:rPr lang="en-US" sz="3000">
                <a:latin typeface="Times New Roman" panose="02020603050405020304" pitchFamily="18" charset="0"/>
                <a:cs typeface="Times New Roman" panose="02020603050405020304" pitchFamily="18" charset="0"/>
              </a:rPr>
              <a:t>ợc cho biết</a:t>
            </a:r>
          </a:p>
        </p:txBody>
      </p:sp>
      <p:sp>
        <p:nvSpPr>
          <p:cNvPr id="49" name="TextBox 48">
            <a:extLst>
              <a:ext uri="{FF2B5EF4-FFF2-40B4-BE49-F238E27FC236}">
                <a16:creationId xmlns:a16="http://schemas.microsoft.com/office/drawing/2014/main" id="{71A8B7B2-E869-45C9-A617-15D7064588FF}"/>
              </a:ext>
            </a:extLst>
          </p:cNvPr>
          <p:cNvSpPr txBox="1"/>
          <p:nvPr/>
        </p:nvSpPr>
        <p:spPr>
          <a:xfrm>
            <a:off x="1000520" y="3904777"/>
            <a:ext cx="6486071" cy="553998"/>
          </a:xfrm>
          <a:prstGeom prst="rect">
            <a:avLst/>
          </a:prstGeom>
          <a:noFill/>
        </p:spPr>
        <p:txBody>
          <a:bodyPr wrap="none" rtlCol="0">
            <a:spAutoFit/>
          </a:bodyPr>
          <a:lstStyle/>
          <a:p>
            <a:r>
              <a:rPr lang="en-US" sz="3000" i="1">
                <a:latin typeface="Times New Roman" panose="02020603050405020304" pitchFamily="18" charset="0"/>
                <a:cs typeface="Times New Roman" panose="02020603050405020304" pitchFamily="18" charset="0"/>
              </a:rPr>
              <a:t>n: </a:t>
            </a:r>
            <a:r>
              <a:rPr lang="en-US" sz="3000">
                <a:latin typeface="Times New Roman" panose="02020603050405020304" pitchFamily="18" charset="0"/>
                <a:cs typeface="Times New Roman" panose="02020603050405020304" pitchFamily="18" charset="0"/>
              </a:rPr>
              <a:t>mô hình thêm vào nhiễu của máy ảnh </a:t>
            </a:r>
          </a:p>
        </p:txBody>
      </p:sp>
      <p:grpSp>
        <p:nvGrpSpPr>
          <p:cNvPr id="52" name="Group 51">
            <a:extLst>
              <a:ext uri="{FF2B5EF4-FFF2-40B4-BE49-F238E27FC236}">
                <a16:creationId xmlns:a16="http://schemas.microsoft.com/office/drawing/2014/main" id="{AA9A11EF-6A79-43F0-8300-633EFA618DB3}"/>
              </a:ext>
            </a:extLst>
          </p:cNvPr>
          <p:cNvGrpSpPr/>
          <p:nvPr/>
        </p:nvGrpSpPr>
        <p:grpSpPr>
          <a:xfrm>
            <a:off x="995970" y="4500007"/>
            <a:ext cx="6267576" cy="553998"/>
            <a:chOff x="995970" y="4500007"/>
            <a:chExt cx="6267576" cy="553998"/>
          </a:xfrm>
        </p:grpSpPr>
        <p:pic>
          <p:nvPicPr>
            <p:cNvPr id="50" name="Picture 49">
              <a:extLst>
                <a:ext uri="{FF2B5EF4-FFF2-40B4-BE49-F238E27FC236}">
                  <a16:creationId xmlns:a16="http://schemas.microsoft.com/office/drawing/2014/main" id="{169D4B9A-7B9A-4FF9-AFFA-AFC476DACEAA}"/>
                </a:ext>
              </a:extLst>
            </p:cNvPr>
            <p:cNvPicPr>
              <a:picLocks noChangeAspect="1"/>
            </p:cNvPicPr>
            <p:nvPr/>
          </p:nvPicPr>
          <p:blipFill>
            <a:blip r:embed="rId4"/>
            <a:stretch>
              <a:fillRect/>
            </a:stretch>
          </p:blipFill>
          <p:spPr>
            <a:xfrm>
              <a:off x="995970" y="4556332"/>
              <a:ext cx="611527" cy="441349"/>
            </a:xfrm>
            <a:prstGeom prst="rect">
              <a:avLst/>
            </a:prstGeom>
          </p:spPr>
        </p:pic>
        <p:sp>
          <p:nvSpPr>
            <p:cNvPr id="51" name="TextBox 50">
              <a:extLst>
                <a:ext uri="{FF2B5EF4-FFF2-40B4-BE49-F238E27FC236}">
                  <a16:creationId xmlns:a16="http://schemas.microsoft.com/office/drawing/2014/main" id="{C3481756-2576-4BC7-B9C8-9671ED13E45C}"/>
                </a:ext>
              </a:extLst>
            </p:cNvPr>
            <p:cNvSpPr txBox="1"/>
            <p:nvPr/>
          </p:nvSpPr>
          <p:spPr>
            <a:xfrm>
              <a:off x="1487606" y="4500007"/>
              <a:ext cx="5775940" cy="553998"/>
            </a:xfrm>
            <a:prstGeom prst="rect">
              <a:avLst/>
            </a:prstGeom>
            <a:noFill/>
          </p:spPr>
          <p:txBody>
            <a:bodyPr wrap="none" rtlCol="0">
              <a:spAutoFit/>
            </a:bodyPr>
            <a:lstStyle/>
            <a:p>
              <a:r>
                <a:rPr lang="en-US" sz="3000" i="1">
                  <a:latin typeface="Times New Roman" panose="02020603050405020304" pitchFamily="18" charset="0"/>
                  <a:cs typeface="Times New Roman" panose="02020603050405020304" pitchFamily="18" charset="0"/>
                </a:rPr>
                <a:t>: </a:t>
              </a:r>
              <a:r>
                <a:rPr lang="en-US" sz="3000">
                  <a:latin typeface="Times New Roman" panose="02020603050405020304" pitchFamily="18" charset="0"/>
                  <a:cs typeface="Times New Roman" panose="02020603050405020304" pitchFamily="18" charset="0"/>
                </a:rPr>
                <a:t>là một hàm cắt từ mô hình bão hòa</a:t>
              </a:r>
            </a:p>
          </p:txBody>
        </p:sp>
      </p:grpSp>
      <p:grpSp>
        <p:nvGrpSpPr>
          <p:cNvPr id="55" name="Group 54">
            <a:extLst>
              <a:ext uri="{FF2B5EF4-FFF2-40B4-BE49-F238E27FC236}">
                <a16:creationId xmlns:a16="http://schemas.microsoft.com/office/drawing/2014/main" id="{A056A671-90DD-4AC9-B84A-5F690687C786}"/>
              </a:ext>
            </a:extLst>
          </p:cNvPr>
          <p:cNvGrpSpPr/>
          <p:nvPr/>
        </p:nvGrpSpPr>
        <p:grpSpPr>
          <a:xfrm>
            <a:off x="995970" y="4995299"/>
            <a:ext cx="5359943" cy="553998"/>
            <a:chOff x="995970" y="4995299"/>
            <a:chExt cx="5359943" cy="553998"/>
          </a:xfrm>
        </p:grpSpPr>
        <p:pic>
          <p:nvPicPr>
            <p:cNvPr id="53" name="Picture 52">
              <a:extLst>
                <a:ext uri="{FF2B5EF4-FFF2-40B4-BE49-F238E27FC236}">
                  <a16:creationId xmlns:a16="http://schemas.microsoft.com/office/drawing/2014/main" id="{C9257D8C-72A4-4A48-AD8B-4DE0D8077760}"/>
                </a:ext>
              </a:extLst>
            </p:cNvPr>
            <p:cNvPicPr>
              <a:picLocks noChangeAspect="1"/>
            </p:cNvPicPr>
            <p:nvPr/>
          </p:nvPicPr>
          <p:blipFill>
            <a:blip r:embed="rId5"/>
            <a:stretch>
              <a:fillRect/>
            </a:stretch>
          </p:blipFill>
          <p:spPr>
            <a:xfrm>
              <a:off x="995970" y="5054005"/>
              <a:ext cx="767333" cy="436586"/>
            </a:xfrm>
            <a:prstGeom prst="rect">
              <a:avLst/>
            </a:prstGeom>
          </p:spPr>
        </p:pic>
        <p:sp>
          <p:nvSpPr>
            <p:cNvPr id="54" name="TextBox 53">
              <a:extLst>
                <a:ext uri="{FF2B5EF4-FFF2-40B4-BE49-F238E27FC236}">
                  <a16:creationId xmlns:a16="http://schemas.microsoft.com/office/drawing/2014/main" id="{8E9ECEC9-8572-485F-A75B-95D6C906D2A5}"/>
                </a:ext>
              </a:extLst>
            </p:cNvPr>
            <p:cNvSpPr txBox="1"/>
            <p:nvPr/>
          </p:nvSpPr>
          <p:spPr>
            <a:xfrm>
              <a:off x="1607497" y="4995299"/>
              <a:ext cx="4748416" cy="553998"/>
            </a:xfrm>
            <a:prstGeom prst="rect">
              <a:avLst/>
            </a:prstGeom>
            <a:noFill/>
          </p:spPr>
          <p:txBody>
            <a:bodyPr wrap="none" rtlCol="0">
              <a:spAutoFit/>
            </a:bodyPr>
            <a:lstStyle/>
            <a:p>
              <a:r>
                <a:rPr lang="en-US" sz="3000" i="1">
                  <a:latin typeface="Times New Roman" panose="02020603050405020304" pitchFamily="18" charset="0"/>
                  <a:cs typeface="Times New Roman" panose="02020603050405020304" pitchFamily="18" charset="0"/>
                </a:rPr>
                <a:t>: </a:t>
              </a:r>
              <a:r>
                <a:rPr lang="en-US" sz="3000">
                  <a:latin typeface="Times New Roman" panose="02020603050405020304" pitchFamily="18" charset="0"/>
                  <a:cs typeface="Times New Roman" panose="02020603050405020304" pitchFamily="18" charset="0"/>
                </a:rPr>
                <a:t>là một toán tử nén phi tuyến</a:t>
              </a:r>
            </a:p>
          </p:txBody>
        </p:sp>
      </p:grpSp>
    </p:spTree>
    <p:extLst>
      <p:ext uri="{BB962C8B-B14F-4D97-AF65-F5344CB8AC3E}">
        <p14:creationId xmlns:p14="http://schemas.microsoft.com/office/powerpoint/2010/main" val="348257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11391" y="2477293"/>
            <a:ext cx="7504783" cy="1547813"/>
          </a:xfrm>
        </p:spPr>
        <p:txBody>
          <a:bodyPr/>
          <a:lstStyle/>
          <a:p>
            <a:r>
              <a:rPr lang="en-US" b="1">
                <a:latin typeface="EB Garamond" panose="00000500000000000000" pitchFamily="2" charset="0"/>
                <a:ea typeface="EB Garamond" panose="00000500000000000000" pitchFamily="2" charset="0"/>
                <a:cs typeface="Adobe Arabic" panose="02040503050201020203" pitchFamily="18" charset="-78"/>
              </a:rPr>
              <a:t>KIẾN TRÚC MẠNG DCNN</a:t>
            </a:r>
            <a:endParaRPr lang="en-US" b="1" dirty="0">
              <a:latin typeface="EB Garamond" panose="00000500000000000000" pitchFamily="2" charset="0"/>
              <a:ea typeface="EB Garamond" panose="00000500000000000000" pitchFamily="2" charset="0"/>
              <a:cs typeface="Adobe Arabic" panose="02040503050201020203" pitchFamily="18" charset="-78"/>
            </a:endParaRP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8</a:t>
            </a:fld>
            <a:endParaRPr lang="en-US" dirty="0"/>
          </a:p>
        </p:txBody>
      </p:sp>
      <p:pic>
        <p:nvPicPr>
          <p:cNvPr id="2050" name="Picture 2" descr="File:Deconvoluted data.png">
            <a:extLst>
              <a:ext uri="{FF2B5EF4-FFF2-40B4-BE49-F238E27FC236}">
                <a16:creationId xmlns:a16="http://schemas.microsoft.com/office/drawing/2014/main" id="{873B8EA6-8D98-409A-9B7E-189B3480D3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729"/>
          <a:stretch/>
        </p:blipFill>
        <p:spPr bwMode="auto">
          <a:xfrm>
            <a:off x="7804351" y="0"/>
            <a:ext cx="438764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j.net/_images/0/0e/Deconvoluted_data.png">
            <a:extLst>
              <a:ext uri="{FF2B5EF4-FFF2-40B4-BE49-F238E27FC236}">
                <a16:creationId xmlns:a16="http://schemas.microsoft.com/office/drawing/2014/main" id="{F83CAAC2-0AD0-4986-A49B-4A59408AE9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67"/>
          <a:stretch/>
        </p:blipFill>
        <p:spPr bwMode="auto">
          <a:xfrm>
            <a:off x="7804350" y="3429000"/>
            <a:ext cx="4387650" cy="323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80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ECB37D-3A66-40CE-9DB6-8058B9761B15}"/>
              </a:ext>
            </a:extLst>
          </p:cNvPr>
          <p:cNvSpPr txBox="1"/>
          <p:nvPr/>
        </p:nvSpPr>
        <p:spPr>
          <a:xfrm>
            <a:off x="284432" y="368710"/>
            <a:ext cx="6253636" cy="584775"/>
          </a:xfrm>
          <a:prstGeom prst="rect">
            <a:avLst/>
          </a:prstGeom>
          <a:noFill/>
        </p:spPr>
        <p:txBody>
          <a:bodyPr wrap="none" rtlCol="0">
            <a:spAutoFit/>
          </a:bodyPr>
          <a:lstStyle/>
          <a:p>
            <a:pPr algn="ctr"/>
            <a:r>
              <a:rPr lang="en-US" sz="3200">
                <a:latin typeface="Times New Roman" panose="02020603050405020304" pitchFamily="18" charset="0"/>
                <a:cs typeface="Times New Roman" panose="02020603050405020304" pitchFamily="18" charset="0"/>
              </a:rPr>
              <a:t>Mạng DCNN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thể hiện nh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 sau:</a:t>
            </a:r>
          </a:p>
        </p:txBody>
      </p:sp>
      <p:pic>
        <p:nvPicPr>
          <p:cNvPr id="7" name="Picture 6">
            <a:extLst>
              <a:ext uri="{FF2B5EF4-FFF2-40B4-BE49-F238E27FC236}">
                <a16:creationId xmlns:a16="http://schemas.microsoft.com/office/drawing/2014/main" id="{91FD3CAE-2FAD-48D3-8C84-A04D681611BC}"/>
              </a:ext>
            </a:extLst>
          </p:cNvPr>
          <p:cNvPicPr>
            <a:picLocks noChangeAspect="1"/>
          </p:cNvPicPr>
          <p:nvPr/>
        </p:nvPicPr>
        <p:blipFill>
          <a:blip r:embed="rId2"/>
          <a:stretch>
            <a:fillRect/>
          </a:stretch>
        </p:blipFill>
        <p:spPr>
          <a:xfrm>
            <a:off x="384699" y="1267870"/>
            <a:ext cx="11422601" cy="584775"/>
          </a:xfrm>
          <a:prstGeom prst="rect">
            <a:avLst/>
          </a:prstGeom>
        </p:spPr>
      </p:pic>
      <p:grpSp>
        <p:nvGrpSpPr>
          <p:cNvPr id="10" name="Group 9">
            <a:extLst>
              <a:ext uri="{FF2B5EF4-FFF2-40B4-BE49-F238E27FC236}">
                <a16:creationId xmlns:a16="http://schemas.microsoft.com/office/drawing/2014/main" id="{5B95F746-9682-4D7D-9642-D387320418C0}"/>
              </a:ext>
            </a:extLst>
          </p:cNvPr>
          <p:cNvGrpSpPr/>
          <p:nvPr/>
        </p:nvGrpSpPr>
        <p:grpSpPr>
          <a:xfrm>
            <a:off x="2803435" y="2093443"/>
            <a:ext cx="7146412" cy="584775"/>
            <a:chOff x="1205959" y="2787445"/>
            <a:chExt cx="7146412" cy="584775"/>
          </a:xfrm>
        </p:grpSpPr>
        <p:sp>
          <p:nvSpPr>
            <p:cNvPr id="9" name="TextBox 8">
              <a:extLst>
                <a:ext uri="{FF2B5EF4-FFF2-40B4-BE49-F238E27FC236}">
                  <a16:creationId xmlns:a16="http://schemas.microsoft.com/office/drawing/2014/main" id="{BABEA1EB-B1BD-4137-8C89-DF12870954EB}"/>
                </a:ext>
              </a:extLst>
            </p:cNvPr>
            <p:cNvSpPr txBox="1"/>
            <p:nvPr/>
          </p:nvSpPr>
          <p:spPr>
            <a:xfrm>
              <a:off x="1637071" y="2787445"/>
              <a:ext cx="6715300" cy="584775"/>
            </a:xfrm>
            <a:prstGeom prst="rect">
              <a:avLst/>
            </a:prstGeom>
            <a:noFill/>
          </p:spPr>
          <p:txBody>
            <a:bodyPr wrap="none" rtlCol="0">
              <a:spAutoFit/>
            </a:bodyPr>
            <a:lstStyle/>
            <a:p>
              <a:r>
                <a:rPr lang="en-US" sz="3200">
                  <a:latin typeface="Times New Roman" panose="02020603050405020304" pitchFamily="18" charset="0"/>
                  <a:cs typeface="Times New Roman" panose="02020603050405020304" pitchFamily="18" charset="0"/>
                </a:rPr>
                <a:t>: là trọng số ánh xạ lớp </a:t>
              </a:r>
              <a:r>
                <a:rPr lang="en-US" sz="3200" i="1">
                  <a:latin typeface="Times New Roman" panose="02020603050405020304" pitchFamily="18" charset="0"/>
                  <a:cs typeface="Times New Roman" panose="02020603050405020304" pitchFamily="18" charset="0"/>
                </a:rPr>
                <a:t>(l-1)</a:t>
              </a:r>
              <a:r>
                <a:rPr lang="en-US" sz="3200" i="1" baseline="30000">
                  <a:latin typeface="Times New Roman" panose="02020603050405020304" pitchFamily="18" charset="0"/>
                  <a:cs typeface="Times New Roman" panose="02020603050405020304" pitchFamily="18" charset="0"/>
                </a:rPr>
                <a:t>th</a:t>
              </a:r>
              <a:r>
                <a:rPr lang="en-US" sz="3200" i="1">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tới lớp </a:t>
              </a:r>
              <a:r>
                <a:rPr lang="en-US" sz="3200" i="1">
                  <a:latin typeface="Times New Roman" panose="02020603050405020304" pitchFamily="18" charset="0"/>
                  <a:cs typeface="Times New Roman" panose="02020603050405020304" pitchFamily="18" charset="0"/>
                </a:rPr>
                <a:t>l</a:t>
              </a:r>
              <a:r>
                <a:rPr lang="en-US" sz="3200" i="1" baseline="30000">
                  <a:latin typeface="Times New Roman" panose="02020603050405020304" pitchFamily="18" charset="0"/>
                  <a:cs typeface="Times New Roman" panose="02020603050405020304" pitchFamily="18" charset="0"/>
                </a:rPr>
                <a:t>th</a:t>
              </a:r>
              <a:r>
                <a:rPr lang="en-US" sz="3200" i="1">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8186B280-F1C0-4D34-BF24-16F0B939B3C2}"/>
                </a:ext>
              </a:extLst>
            </p:cNvPr>
            <p:cNvPicPr>
              <a:picLocks noChangeAspect="1"/>
            </p:cNvPicPr>
            <p:nvPr/>
          </p:nvPicPr>
          <p:blipFill>
            <a:blip r:embed="rId3"/>
            <a:stretch>
              <a:fillRect/>
            </a:stretch>
          </p:blipFill>
          <p:spPr>
            <a:xfrm>
              <a:off x="1205959" y="2863953"/>
              <a:ext cx="490104" cy="431758"/>
            </a:xfrm>
            <a:prstGeom prst="rect">
              <a:avLst/>
            </a:prstGeom>
          </p:spPr>
        </p:pic>
      </p:grpSp>
      <p:sp>
        <p:nvSpPr>
          <p:cNvPr id="12" name="TextBox 11">
            <a:extLst>
              <a:ext uri="{FF2B5EF4-FFF2-40B4-BE49-F238E27FC236}">
                <a16:creationId xmlns:a16="http://schemas.microsoft.com/office/drawing/2014/main" id="{1ADB25C7-912C-4DAB-BAA9-B7436AD81243}"/>
              </a:ext>
            </a:extLst>
          </p:cNvPr>
          <p:cNvSpPr txBox="1"/>
          <p:nvPr/>
        </p:nvSpPr>
        <p:spPr>
          <a:xfrm>
            <a:off x="2803435" y="2803894"/>
            <a:ext cx="4169731" cy="584775"/>
          </a:xfrm>
          <a:prstGeom prst="rect">
            <a:avLst/>
          </a:prstGeom>
          <a:noFill/>
        </p:spPr>
        <p:txBody>
          <a:bodyPr wrap="none" rtlCol="0">
            <a:spAutoFit/>
          </a:bodyPr>
          <a:lstStyle/>
          <a:p>
            <a:r>
              <a:rPr lang="en-US" sz="3200" i="1">
                <a:latin typeface="Times New Roman" panose="02020603050405020304" pitchFamily="18" charset="0"/>
                <a:cs typeface="Times New Roman" panose="02020603050405020304" pitchFamily="18" charset="0"/>
              </a:rPr>
              <a:t>b</a:t>
            </a:r>
            <a:r>
              <a:rPr lang="en-US" sz="3200" i="1" baseline="-25000">
                <a:latin typeface="Times New Roman" panose="02020603050405020304" pitchFamily="18" charset="0"/>
                <a:cs typeface="Times New Roman" panose="02020603050405020304" pitchFamily="18" charset="0"/>
              </a:rPr>
              <a:t>l-1</a:t>
            </a:r>
            <a:r>
              <a:rPr lang="en-US" sz="3200">
                <a:latin typeface="Times New Roman" panose="02020603050405020304" pitchFamily="18" charset="0"/>
                <a:cs typeface="Times New Roman" panose="02020603050405020304" pitchFamily="18" charset="0"/>
              </a:rPr>
              <a:t>: là vector giá trị bias</a:t>
            </a:r>
            <a:endParaRPr lang="en-US" sz="3200" i="1">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7A42BBB1-0DAB-480A-AA91-E2284FFBA329}"/>
              </a:ext>
            </a:extLst>
          </p:cNvPr>
          <p:cNvGrpSpPr/>
          <p:nvPr/>
        </p:nvGrpSpPr>
        <p:grpSpPr>
          <a:xfrm>
            <a:off x="2803435" y="3590854"/>
            <a:ext cx="3887088" cy="614907"/>
            <a:chOff x="372836" y="4087566"/>
            <a:chExt cx="3887088" cy="614907"/>
          </a:xfrm>
        </p:grpSpPr>
        <p:pic>
          <p:nvPicPr>
            <p:cNvPr id="14" name="Picture 13">
              <a:extLst>
                <a:ext uri="{FF2B5EF4-FFF2-40B4-BE49-F238E27FC236}">
                  <a16:creationId xmlns:a16="http://schemas.microsoft.com/office/drawing/2014/main" id="{C35D1D3B-57FC-4EBE-9B0A-565969C8CD88}"/>
                </a:ext>
              </a:extLst>
            </p:cNvPr>
            <p:cNvPicPr>
              <a:picLocks noChangeAspect="1"/>
            </p:cNvPicPr>
            <p:nvPr/>
          </p:nvPicPr>
          <p:blipFill>
            <a:blip r:embed="rId4"/>
            <a:stretch>
              <a:fillRect/>
            </a:stretch>
          </p:blipFill>
          <p:spPr>
            <a:xfrm>
              <a:off x="372836" y="4102314"/>
              <a:ext cx="885949" cy="600159"/>
            </a:xfrm>
            <a:prstGeom prst="rect">
              <a:avLst/>
            </a:prstGeom>
          </p:spPr>
        </p:pic>
        <p:sp>
          <p:nvSpPr>
            <p:cNvPr id="15" name="TextBox 14">
              <a:extLst>
                <a:ext uri="{FF2B5EF4-FFF2-40B4-BE49-F238E27FC236}">
                  <a16:creationId xmlns:a16="http://schemas.microsoft.com/office/drawing/2014/main" id="{3A5AF592-0049-44BE-B51F-2A06FE5FAB0E}"/>
                </a:ext>
              </a:extLst>
            </p:cNvPr>
            <p:cNvSpPr txBox="1"/>
            <p:nvPr/>
          </p:nvSpPr>
          <p:spPr>
            <a:xfrm>
              <a:off x="1111305" y="4087566"/>
              <a:ext cx="3148619" cy="584775"/>
            </a:xfrm>
            <a:prstGeom prst="rect">
              <a:avLst/>
            </a:prstGeom>
            <a:noFill/>
          </p:spPr>
          <p:txBody>
            <a:bodyPr wrap="none" rtlCol="0">
              <a:spAutoFit/>
            </a:bodyPr>
            <a:lstStyle/>
            <a:p>
              <a:r>
                <a:rPr lang="en-US" sz="3200">
                  <a:latin typeface="Times New Roman" panose="02020603050405020304" pitchFamily="18" charset="0"/>
                  <a:cs typeface="Times New Roman" panose="02020603050405020304" pitchFamily="18" charset="0"/>
                </a:rPr>
                <a:t>: là hàm phi tuyến</a:t>
              </a:r>
              <a:endParaRPr lang="en-US" sz="3200" i="1">
                <a:latin typeface="Times New Roman" panose="02020603050405020304" pitchFamily="18" charset="0"/>
                <a:cs typeface="Times New Roman" panose="02020603050405020304" pitchFamily="18" charset="0"/>
              </a:endParaRPr>
            </a:p>
          </p:txBody>
        </p:sp>
      </p:grpSp>
      <p:sp>
        <p:nvSpPr>
          <p:cNvPr id="17" name="TextBox 16">
            <a:extLst>
              <a:ext uri="{FF2B5EF4-FFF2-40B4-BE49-F238E27FC236}">
                <a16:creationId xmlns:a16="http://schemas.microsoft.com/office/drawing/2014/main" id="{51C037E0-81FA-4297-A41B-4395AC8AD09E}"/>
              </a:ext>
            </a:extLst>
          </p:cNvPr>
          <p:cNvSpPr txBox="1"/>
          <p:nvPr/>
        </p:nvSpPr>
        <p:spPr>
          <a:xfrm>
            <a:off x="1221657" y="4427187"/>
            <a:ext cx="9748684" cy="2062103"/>
          </a:xfrm>
          <a:prstGeom prst="rect">
            <a:avLst/>
          </a:prstGeom>
          <a:noFill/>
        </p:spPr>
        <p:txBody>
          <a:bodyPr wrap="square" rtlCol="0">
            <a:spAutoFit/>
          </a:bodyPr>
          <a:lstStyle/>
          <a:p>
            <a:pPr marL="457200" indent="-457200" algn="just">
              <a:buFont typeface="Wingdings" panose="05000000000000000000" pitchFamily="2" charset="2"/>
              <a:buChar char="v"/>
            </a:pPr>
            <a:r>
              <a:rPr lang="en-US" sz="3200">
                <a:solidFill>
                  <a:srgbClr val="FF0000"/>
                </a:solidFill>
                <a:latin typeface="Times New Roman" panose="02020603050405020304" pitchFamily="18" charset="0"/>
                <a:cs typeface="Times New Roman" panose="02020603050405020304" pitchFamily="18" charset="0"/>
              </a:rPr>
              <a:t>Tập hớp các kernel phân tách đảo ng</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ợc cho việc giải mã, do đó đảm bảo cho việc tối </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u.</a:t>
            </a:r>
          </a:p>
          <a:p>
            <a:pPr marL="457200" indent="-457200" algn="just">
              <a:buFont typeface="Wingdings" panose="05000000000000000000" pitchFamily="2" charset="2"/>
              <a:buChar char="v"/>
            </a:pPr>
            <a:r>
              <a:rPr lang="en-US" sz="3200">
                <a:solidFill>
                  <a:srgbClr val="FF0000"/>
                </a:solidFill>
                <a:latin typeface="Times New Roman" panose="02020603050405020304" pitchFamily="18" charset="0"/>
                <a:cs typeface="Times New Roman" panose="02020603050405020304" pitchFamily="18" charset="0"/>
              </a:rPr>
              <a:t>Các điều kiện phi tuyến và cấu trúc chiều cao làm cho mạng thể hiện rõ h</a:t>
            </a:r>
            <a:r>
              <a:rPr lang="vi-VN" sz="3200">
                <a:solidFill>
                  <a:srgbClr val="FF0000"/>
                </a:solidFill>
                <a:latin typeface="Times New Roman" panose="02020603050405020304" pitchFamily="18" charset="0"/>
                <a:cs typeface="Times New Roman" panose="02020603050405020304" pitchFamily="18" charset="0"/>
              </a:rPr>
              <a:t>ơ</a:t>
            </a:r>
            <a:r>
              <a:rPr lang="en-US" sz="3200">
                <a:solidFill>
                  <a:srgbClr val="FF0000"/>
                </a:solidFill>
                <a:latin typeface="Times New Roman" panose="02020603050405020304" pitchFamily="18" charset="0"/>
                <a:cs typeface="Times New Roman" panose="02020603050405020304" pitchFamily="18" charset="0"/>
              </a:rPr>
              <a:t>n việc giả nghịch đảo truyền thống</a:t>
            </a:r>
          </a:p>
        </p:txBody>
      </p:sp>
    </p:spTree>
    <p:extLst>
      <p:ext uri="{BB962C8B-B14F-4D97-AF65-F5344CB8AC3E}">
        <p14:creationId xmlns:p14="http://schemas.microsoft.com/office/powerpoint/2010/main" val="3547721636"/>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0</TotalTime>
  <Words>404</Words>
  <Application>Microsoft Office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EB Garamond</vt:lpstr>
      <vt:lpstr>Lucida Sans Typewriter</vt:lpstr>
      <vt:lpstr>Times New Roman</vt:lpstr>
      <vt:lpstr>Tw Cen MT</vt:lpstr>
      <vt:lpstr>Wingdings</vt:lpstr>
      <vt:lpstr>Office Theme</vt:lpstr>
      <vt:lpstr>Deep Convolutional Neural Network for Image Deconvolution </vt:lpstr>
      <vt:lpstr>Nguyễn Thành Luân 15110075 Đỗ Văn Long 15110072 Bùi Minh Tiên  Nguyễn Danh Nghi 15110087</vt:lpstr>
      <vt:lpstr>GIỚI THIỆU</vt:lpstr>
      <vt:lpstr>PowerPoint Presentation</vt:lpstr>
      <vt:lpstr>PowerPoint Presentation</vt:lpstr>
      <vt:lpstr>GIẢM ĐỘ MỜ</vt:lpstr>
      <vt:lpstr>PowerPoint Presentation</vt:lpstr>
      <vt:lpstr>KIẾN TRÚC MẠNG DCNN</vt:lpstr>
      <vt:lpstr>PowerPoint Presentation</vt:lpstr>
      <vt:lpstr>ĐÀO TẠO MẠNG DCNN</vt:lpstr>
      <vt:lpstr>PowerPoint Presentation</vt:lpstr>
      <vt:lpstr>PowerPoint Presentation</vt:lpstr>
      <vt:lpstr>KIẾN TRÚC MẠNG ODCNN</vt:lpstr>
      <vt:lpstr>PowerPoint Presentation</vt:lpstr>
      <vt:lpstr>ĐÀO TẠO MẠNG ODCNN</vt:lpstr>
      <vt:lpstr>PowerPoint Presentation</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2019-05-27T01:55:42Z</dcterms:created>
  <dcterms:modified xsi:type="dcterms:W3CDTF">2019-06-10T01:44:25Z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2019-05-20T02:53:28.5267420Z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4b9d159a-6b6a-4d75-93fc-e05b807a908e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