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341" r:id="rId2"/>
    <p:sldId id="445" r:id="rId3"/>
    <p:sldId id="476" r:id="rId4"/>
    <p:sldId id="465" r:id="rId5"/>
    <p:sldId id="452" r:id="rId6"/>
    <p:sldId id="464" r:id="rId7"/>
    <p:sldId id="453" r:id="rId8"/>
    <p:sldId id="454" r:id="rId9"/>
    <p:sldId id="456" r:id="rId10"/>
    <p:sldId id="457" r:id="rId11"/>
    <p:sldId id="458" r:id="rId12"/>
    <p:sldId id="469" r:id="rId13"/>
    <p:sldId id="459" r:id="rId14"/>
    <p:sldId id="475" r:id="rId15"/>
    <p:sldId id="463" r:id="rId16"/>
    <p:sldId id="472" r:id="rId17"/>
    <p:sldId id="413"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6" autoAdjust="0"/>
    <p:restoredTop sz="95921" autoAdjust="0"/>
  </p:normalViewPr>
  <p:slideViewPr>
    <p:cSldViewPr snapToGrid="0" showGuides="1">
      <p:cViewPr varScale="1">
        <p:scale>
          <a:sx n="106" d="100"/>
          <a:sy n="106" d="100"/>
        </p:scale>
        <p:origin x="816"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09367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626830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5273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474649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6945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14320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440532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676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31514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193723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96854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 Id="rId9" Type="http://schemas.openxmlformats.org/officeDocument/2006/relationships/slide" Target="slide18.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0.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slide" Target="slide18.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Time &amp; Effort Consumption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First Phrase: Manual Data Access and Collection</a:t>
            </a:r>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graphicFrame>
        <p:nvGraphicFramePr>
          <p:cNvPr id="13" name="Table 12">
            <a:extLst>
              <a:ext uri="{FF2B5EF4-FFF2-40B4-BE49-F238E27FC236}">
                <a16:creationId xmlns:a16="http://schemas.microsoft.com/office/drawing/2014/main" id="{FFACE50F-21A2-574A-927F-99CF075357B4}"/>
              </a:ext>
            </a:extLst>
          </p:cNvPr>
          <p:cNvGraphicFramePr>
            <a:graphicFrameLocks noGrp="1"/>
          </p:cNvGraphicFramePr>
          <p:nvPr>
            <p:extLst>
              <p:ext uri="{D42A27DB-BD31-4B8C-83A1-F6EECF244321}">
                <p14:modId xmlns:p14="http://schemas.microsoft.com/office/powerpoint/2010/main" val="4212167628"/>
              </p:ext>
            </p:extLst>
          </p:nvPr>
        </p:nvGraphicFramePr>
        <p:xfrm>
          <a:off x="503999" y="2477747"/>
          <a:ext cx="9382369" cy="3040120"/>
        </p:xfrm>
        <a:graphic>
          <a:graphicData uri="http://schemas.openxmlformats.org/drawingml/2006/table">
            <a:tbl>
              <a:tblPr>
                <a:tableStyleId>{5C22544A-7EE6-4342-B048-85BDC9FD1C3A}</a:tableStyleId>
              </a:tblPr>
              <a:tblGrid>
                <a:gridCol w="2567005">
                  <a:extLst>
                    <a:ext uri="{9D8B030D-6E8A-4147-A177-3AD203B41FA5}">
                      <a16:colId xmlns:a16="http://schemas.microsoft.com/office/drawing/2014/main" val="20000"/>
                    </a:ext>
                  </a:extLst>
                </a:gridCol>
                <a:gridCol w="1777041">
                  <a:extLst>
                    <a:ext uri="{9D8B030D-6E8A-4147-A177-3AD203B41FA5}">
                      <a16:colId xmlns:a16="http://schemas.microsoft.com/office/drawing/2014/main" val="20001"/>
                    </a:ext>
                  </a:extLst>
                </a:gridCol>
                <a:gridCol w="1656272">
                  <a:extLst>
                    <a:ext uri="{9D8B030D-6E8A-4147-A177-3AD203B41FA5}">
                      <a16:colId xmlns:a16="http://schemas.microsoft.com/office/drawing/2014/main" val="20002"/>
                    </a:ext>
                  </a:extLst>
                </a:gridCol>
                <a:gridCol w="1613733">
                  <a:extLst>
                    <a:ext uri="{9D8B030D-6E8A-4147-A177-3AD203B41FA5}">
                      <a16:colId xmlns:a16="http://schemas.microsoft.com/office/drawing/2014/main" val="20003"/>
                    </a:ext>
                  </a:extLst>
                </a:gridCol>
                <a:gridCol w="1768318">
                  <a:extLst>
                    <a:ext uri="{9D8B030D-6E8A-4147-A177-3AD203B41FA5}">
                      <a16:colId xmlns:a16="http://schemas.microsoft.com/office/drawing/2014/main" val="20004"/>
                    </a:ext>
                  </a:extLst>
                </a:gridCol>
              </a:tblGrid>
              <a:tr h="598105">
                <a:tc>
                  <a:txBody>
                    <a:bodyPr/>
                    <a:lstStyle/>
                    <a:p>
                      <a:pPr marL="0" indent="0">
                        <a:spcBef>
                          <a:spcPts val="300"/>
                        </a:spcBef>
                        <a:buFont typeface="Arial" panose="020B0604020202020204" pitchFamily="34" charset="0"/>
                        <a:buNone/>
                      </a:pPr>
                      <a:r>
                        <a:rPr lang="en-US" sz="1400" b="0" dirty="0">
                          <a:solidFill>
                            <a:schemeClr val="tx1"/>
                          </a:solidFill>
                          <a:latin typeface="+mn-lt"/>
                        </a:rPr>
                        <a:t>SM-01-01</a:t>
                      </a:r>
                    </a:p>
                    <a:p>
                      <a:pPr marL="0" indent="0">
                        <a:spcBef>
                          <a:spcPts val="300"/>
                        </a:spcBef>
                        <a:buFont typeface="Arial" panose="020B0604020202020204" pitchFamily="34" charset="0"/>
                        <a:buNone/>
                      </a:pPr>
                      <a:r>
                        <a:rPr lang="en-US" sz="1400" b="0" dirty="0">
                          <a:solidFill>
                            <a:schemeClr val="tx1"/>
                          </a:solidFill>
                          <a:latin typeface="+mn-lt"/>
                        </a:rPr>
                        <a:t>Asset Coverage</a:t>
                      </a: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indent="0">
                        <a:spcBef>
                          <a:spcPts val="300"/>
                        </a:spcBef>
                        <a:buFont typeface="Arial" panose="020B0604020202020204" pitchFamily="34" charset="0"/>
                        <a:buNone/>
                      </a:pPr>
                      <a:r>
                        <a:rPr lang="en-US" sz="1400" b="0" dirty="0">
                          <a:solidFill>
                            <a:schemeClr val="tx1"/>
                          </a:solidFill>
                          <a:latin typeface="+mn-lt"/>
                        </a:rPr>
                        <a:t>Manual</a:t>
                      </a:r>
                    </a:p>
                    <a:p>
                      <a:pPr marL="0" indent="0">
                        <a:spcBef>
                          <a:spcPts val="300"/>
                        </a:spcBef>
                        <a:buFont typeface="Arial" panose="020B0604020202020204" pitchFamily="34" charset="0"/>
                        <a:buNone/>
                      </a:pPr>
                      <a:r>
                        <a:rPr lang="en-US" sz="1400" b="0" dirty="0">
                          <a:solidFill>
                            <a:schemeClr val="tx1"/>
                          </a:solidFill>
                          <a:latin typeface="+mn-lt"/>
                        </a:rPr>
                        <a:t>1 hour</a:t>
                      </a: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indent="0">
                        <a:spcBef>
                          <a:spcPts val="300"/>
                        </a:spcBef>
                        <a:buFont typeface="Arial" panose="020B0604020202020204" pitchFamily="34" charset="0"/>
                        <a:buNone/>
                      </a:pPr>
                      <a:r>
                        <a:rPr lang="en-US" sz="1400" b="0" dirty="0">
                          <a:solidFill>
                            <a:schemeClr val="tx1"/>
                          </a:solidFill>
                          <a:latin typeface="+mn-lt"/>
                        </a:rPr>
                        <a:t>Manual</a:t>
                      </a:r>
                    </a:p>
                    <a:p>
                      <a:pPr marL="0" indent="0">
                        <a:spcBef>
                          <a:spcPts val="300"/>
                        </a:spcBef>
                        <a:buFont typeface="Arial" panose="020B0604020202020204" pitchFamily="34" charset="0"/>
                        <a:buNone/>
                      </a:pPr>
                      <a:r>
                        <a:rPr lang="en-US" sz="1400" b="0" dirty="0">
                          <a:solidFill>
                            <a:schemeClr val="tx1"/>
                          </a:solidFill>
                          <a:latin typeface="+mn-lt"/>
                        </a:rPr>
                        <a:t>4 hours</a:t>
                      </a: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indent="0">
                        <a:spcBef>
                          <a:spcPts val="300"/>
                        </a:spcBef>
                        <a:buFont typeface="Arial" panose="020B0604020202020204" pitchFamily="34" charset="0"/>
                        <a:buNone/>
                      </a:pPr>
                      <a:r>
                        <a:rPr lang="en-US" sz="1400" b="0" dirty="0">
                          <a:solidFill>
                            <a:schemeClr val="tx1"/>
                          </a:solidFill>
                          <a:latin typeface="+mn-lt"/>
                        </a:rPr>
                        <a:t>Semi-Auto</a:t>
                      </a:r>
                    </a:p>
                    <a:p>
                      <a:pPr marL="0" indent="0">
                        <a:spcBef>
                          <a:spcPts val="300"/>
                        </a:spcBef>
                        <a:buFont typeface="Arial" panose="020B0604020202020204" pitchFamily="34" charset="0"/>
                        <a:buNone/>
                      </a:pPr>
                      <a:r>
                        <a:rPr lang="en-US" sz="1400" b="0" dirty="0">
                          <a:solidFill>
                            <a:schemeClr val="tx1"/>
                          </a:solidFill>
                          <a:latin typeface="+mn-lt"/>
                        </a:rPr>
                        <a:t>8 hours</a:t>
                      </a: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indent="0">
                        <a:spcBef>
                          <a:spcPts val="300"/>
                        </a:spcBef>
                        <a:buFont typeface="Arial" panose="020B0604020202020204" pitchFamily="34" charset="0"/>
                        <a:buNone/>
                      </a:pPr>
                      <a:r>
                        <a:rPr lang="en-US" sz="1400" b="0" dirty="0">
                          <a:solidFill>
                            <a:schemeClr val="tx1"/>
                          </a:solidFill>
                          <a:latin typeface="+mn-lt"/>
                        </a:rPr>
                        <a:t>Semi-Auto</a:t>
                      </a:r>
                    </a:p>
                    <a:p>
                      <a:pPr marL="0" indent="0">
                        <a:spcBef>
                          <a:spcPts val="300"/>
                        </a:spcBef>
                        <a:buFont typeface="Arial" panose="020B0604020202020204" pitchFamily="34" charset="0"/>
                        <a:buNone/>
                      </a:pPr>
                      <a:r>
                        <a:rPr lang="en-US" sz="1400" b="0" dirty="0">
                          <a:solidFill>
                            <a:schemeClr val="tx1"/>
                          </a:solidFill>
                          <a:latin typeface="+mn-lt"/>
                        </a:rPr>
                        <a:t>2 hour</a:t>
                      </a:r>
                    </a:p>
                  </a:txBody>
                  <a:tcPr marT="91440" marB="9144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0"/>
                  </a:ext>
                </a:extLst>
              </a:tr>
              <a:tr h="598105">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CA"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1"/>
                  </a:ext>
                </a:extLst>
              </a:tr>
              <a:tr h="598105">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CA"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indent="0">
                        <a:spcBef>
                          <a:spcPts val="300"/>
                        </a:spcBef>
                        <a:buFont typeface="Arial" panose="020B0604020202020204" pitchFamily="34" charset="0"/>
                        <a:buNone/>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indent="0">
                        <a:spcBef>
                          <a:spcPts val="300"/>
                        </a:spcBef>
                        <a:buFont typeface="Arial" panose="020B0604020202020204" pitchFamily="34" charset="0"/>
                        <a:buNone/>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1088558"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1088558"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2"/>
                  </a:ext>
                </a:extLst>
              </a:tr>
              <a:tr h="598105">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3"/>
                  </a:ext>
                </a:extLst>
              </a:tr>
              <a:tr h="598105">
                <a:tc>
                  <a:txBody>
                    <a:bodyPr/>
                    <a:lstStyle/>
                    <a:p>
                      <a:pPr marL="0" indent="0">
                        <a:spcBef>
                          <a:spcPts val="300"/>
                        </a:spcBef>
                        <a:buFont typeface="Arial" panose="020B0604020202020204" pitchFamily="34" charset="0"/>
                        <a:buNone/>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lang="en-US" sz="1400" b="0" dirty="0">
                        <a:solidFill>
                          <a:schemeClr val="tx1"/>
                        </a:solidFill>
                        <a:latin typeface="+mn-lt"/>
                      </a:endParaRPr>
                    </a:p>
                  </a:txBody>
                  <a:tcPr marT="91440" marB="9144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4" name="Pentagon 13">
            <a:extLst>
              <a:ext uri="{FF2B5EF4-FFF2-40B4-BE49-F238E27FC236}">
                <a16:creationId xmlns:a16="http://schemas.microsoft.com/office/drawing/2014/main" id="{3684705A-325A-CD43-AF7F-8A25A1EE1EFE}"/>
              </a:ext>
            </a:extLst>
          </p:cNvPr>
          <p:cNvSpPr/>
          <p:nvPr/>
        </p:nvSpPr>
        <p:spPr>
          <a:xfrm>
            <a:off x="3067206" y="1938054"/>
            <a:ext cx="1828800" cy="548640"/>
          </a:xfrm>
          <a:prstGeom prst="homePlat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400" dirty="0">
                <a:solidFill>
                  <a:schemeClr val="tx1"/>
                </a:solidFill>
              </a:rPr>
              <a:t>Accessing</a:t>
            </a:r>
          </a:p>
          <a:p>
            <a:r>
              <a:rPr lang="en-US" sz="1400" dirty="0">
                <a:solidFill>
                  <a:schemeClr val="tx1"/>
                </a:solidFill>
              </a:rPr>
              <a:t>Data</a:t>
            </a:r>
          </a:p>
        </p:txBody>
      </p:sp>
      <p:sp>
        <p:nvSpPr>
          <p:cNvPr id="15" name="Chevron 14">
            <a:extLst>
              <a:ext uri="{FF2B5EF4-FFF2-40B4-BE49-F238E27FC236}">
                <a16:creationId xmlns:a16="http://schemas.microsoft.com/office/drawing/2014/main" id="{436FDA03-6B3F-484B-9B2D-747EAB89BA8D}"/>
              </a:ext>
            </a:extLst>
          </p:cNvPr>
          <p:cNvSpPr/>
          <p:nvPr/>
        </p:nvSpPr>
        <p:spPr>
          <a:xfrm>
            <a:off x="4730660" y="1938054"/>
            <a:ext cx="1828800"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r>
              <a:rPr lang="en-US" sz="1400" dirty="0">
                <a:solidFill>
                  <a:schemeClr val="tx1"/>
                </a:solidFill>
              </a:rPr>
              <a:t>Collecting</a:t>
            </a:r>
          </a:p>
          <a:p>
            <a:r>
              <a:rPr lang="en-US" sz="1400" dirty="0">
                <a:solidFill>
                  <a:schemeClr val="tx1"/>
                </a:solidFill>
              </a:rPr>
              <a:t>Data</a:t>
            </a:r>
          </a:p>
        </p:txBody>
      </p:sp>
      <p:sp>
        <p:nvSpPr>
          <p:cNvPr id="16" name="Chevron 15">
            <a:extLst>
              <a:ext uri="{FF2B5EF4-FFF2-40B4-BE49-F238E27FC236}">
                <a16:creationId xmlns:a16="http://schemas.microsoft.com/office/drawing/2014/main" id="{FAF3E295-B16F-F34A-9736-D76E8DB71F07}"/>
              </a:ext>
            </a:extLst>
          </p:cNvPr>
          <p:cNvSpPr/>
          <p:nvPr/>
        </p:nvSpPr>
        <p:spPr>
          <a:xfrm>
            <a:off x="6394114" y="1938054"/>
            <a:ext cx="1828800" cy="548640"/>
          </a:xfrm>
          <a:prstGeom prst="chevron">
            <a:avLst/>
          </a:prstGeom>
          <a:solidFill>
            <a:srgbClr val="A7A8AA"/>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r>
              <a:rPr lang="en-US" sz="1400" dirty="0">
                <a:solidFill>
                  <a:schemeClr val="tx1"/>
                </a:solidFill>
              </a:rPr>
              <a:t>Cleansing </a:t>
            </a:r>
          </a:p>
          <a:p>
            <a:r>
              <a:rPr lang="en-US" sz="1400" dirty="0">
                <a:solidFill>
                  <a:schemeClr val="tx1"/>
                </a:solidFill>
              </a:rPr>
              <a:t>Data</a:t>
            </a:r>
          </a:p>
        </p:txBody>
      </p:sp>
      <p:sp>
        <p:nvSpPr>
          <p:cNvPr id="17" name="Chevron 16">
            <a:extLst>
              <a:ext uri="{FF2B5EF4-FFF2-40B4-BE49-F238E27FC236}">
                <a16:creationId xmlns:a16="http://schemas.microsoft.com/office/drawing/2014/main" id="{60B9A463-DA00-BD48-9A59-12657ACA0873}"/>
              </a:ext>
            </a:extLst>
          </p:cNvPr>
          <p:cNvSpPr/>
          <p:nvPr/>
        </p:nvSpPr>
        <p:spPr>
          <a:xfrm>
            <a:off x="8057568" y="1938054"/>
            <a:ext cx="1828800" cy="548640"/>
          </a:xfrm>
          <a:prstGeom prst="chevron">
            <a:avLst/>
          </a:prstGeom>
          <a:solidFill>
            <a:srgbClr val="75787B"/>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r>
              <a:rPr lang="en-US" sz="1400" dirty="0">
                <a:solidFill>
                  <a:schemeClr val="bg1"/>
                </a:solidFill>
              </a:rPr>
              <a:t>Visualizing</a:t>
            </a:r>
          </a:p>
          <a:p>
            <a:r>
              <a:rPr lang="en-US" sz="1400" dirty="0">
                <a:solidFill>
                  <a:schemeClr val="bg1"/>
                </a:solidFill>
              </a:rPr>
              <a:t>Data</a:t>
            </a:r>
          </a:p>
        </p:txBody>
      </p:sp>
      <p:sp>
        <p:nvSpPr>
          <p:cNvPr id="18" name="Text Placeholder 14">
            <a:extLst>
              <a:ext uri="{FF2B5EF4-FFF2-40B4-BE49-F238E27FC236}">
                <a16:creationId xmlns:a16="http://schemas.microsoft.com/office/drawing/2014/main" id="{B2178B22-418F-7343-8198-652CC7CE5A2A}"/>
              </a:ext>
            </a:extLst>
          </p:cNvPr>
          <p:cNvSpPr txBox="1">
            <a:spLocks/>
          </p:cNvSpPr>
          <p:nvPr/>
        </p:nvSpPr>
        <p:spPr>
          <a:xfrm>
            <a:off x="525094" y="1517284"/>
            <a:ext cx="9361274" cy="276074"/>
          </a:xfrm>
          <a:prstGeom prst="rect">
            <a:avLst/>
          </a:prstGeom>
        </p:spPr>
        <p:txBody>
          <a:bodyPr lIns="0" tIns="0" rIns="0" bIns="0"/>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600" b="1" dirty="0"/>
              <a:t>Time &amp; Effort Spent by Metrics (data cleansing and visualization are done by Python and Excel)</a:t>
            </a:r>
          </a:p>
        </p:txBody>
      </p:sp>
    </p:spTree>
    <p:extLst>
      <p:ext uri="{BB962C8B-B14F-4D97-AF65-F5344CB8AC3E}">
        <p14:creationId xmlns:p14="http://schemas.microsoft.com/office/powerpoint/2010/main" val="317986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Metric Visualization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SM-01-01 &gt;&gt; Asset Coverage</a:t>
            </a:r>
          </a:p>
          <a:p>
            <a:endParaRPr lang="en-US" dirty="0"/>
          </a:p>
          <a:p>
            <a:endParaRPr lang="en-US" dirty="0"/>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graphicFrame>
        <p:nvGraphicFramePr>
          <p:cNvPr id="31" name="Table 30">
            <a:extLst>
              <a:ext uri="{FF2B5EF4-FFF2-40B4-BE49-F238E27FC236}">
                <a16:creationId xmlns:a16="http://schemas.microsoft.com/office/drawing/2014/main" id="{824FBFC7-E43E-E94A-8410-C96FF87BA74A}"/>
              </a:ext>
            </a:extLst>
          </p:cNvPr>
          <p:cNvGraphicFramePr>
            <a:graphicFrameLocks noGrp="1"/>
          </p:cNvGraphicFramePr>
          <p:nvPr>
            <p:extLst>
              <p:ext uri="{D42A27DB-BD31-4B8C-83A1-F6EECF244321}">
                <p14:modId xmlns:p14="http://schemas.microsoft.com/office/powerpoint/2010/main" val="990583578"/>
              </p:ext>
            </p:extLst>
          </p:nvPr>
        </p:nvGraphicFramePr>
        <p:xfrm>
          <a:off x="525166" y="1479594"/>
          <a:ext cx="2011000" cy="3885948"/>
        </p:xfrm>
        <a:graphic>
          <a:graphicData uri="http://schemas.openxmlformats.org/drawingml/2006/table">
            <a:tbl>
              <a:tblPr/>
              <a:tblGrid>
                <a:gridCol w="1005500">
                  <a:extLst>
                    <a:ext uri="{9D8B030D-6E8A-4147-A177-3AD203B41FA5}">
                      <a16:colId xmlns:a16="http://schemas.microsoft.com/office/drawing/2014/main" val="3538456450"/>
                    </a:ext>
                  </a:extLst>
                </a:gridCol>
                <a:gridCol w="1005500">
                  <a:extLst>
                    <a:ext uri="{9D8B030D-6E8A-4147-A177-3AD203B41FA5}">
                      <a16:colId xmlns:a16="http://schemas.microsoft.com/office/drawing/2014/main" val="1174492101"/>
                    </a:ext>
                  </a:extLst>
                </a:gridCol>
              </a:tblGrid>
              <a:tr h="376527">
                <a:tc>
                  <a:txBody>
                    <a:bodyPr/>
                    <a:lstStyle/>
                    <a:p>
                      <a:pPr algn="l" fontAlgn="b"/>
                      <a:r>
                        <a:rPr lang="en-CA" sz="1600" b="1" i="0" u="none" strike="noStrike" dirty="0">
                          <a:solidFill>
                            <a:srgbClr val="000000"/>
                          </a:solidFill>
                          <a:effectLst/>
                          <a:latin typeface="Calibri" panose="020F0502020204030204" pitchFamily="34" charset="0"/>
                        </a:rPr>
                        <a:t>Data Center</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dirty="0">
                          <a:solidFill>
                            <a:srgbClr val="000000"/>
                          </a:solidFill>
                          <a:effectLst/>
                          <a:latin typeface="Calibri" panose="020F0502020204030204" pitchFamily="34" charset="0"/>
                        </a:rPr>
                        <a:t>Amount</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2163923733"/>
                  </a:ext>
                </a:extLst>
              </a:tr>
              <a:tr h="376527">
                <a:tc>
                  <a:txBody>
                    <a:bodyPr/>
                    <a:lstStyle/>
                    <a:p>
                      <a:pPr algn="l" fontAlgn="b"/>
                      <a:r>
                        <a:rPr lang="en-CA" sz="1600" b="1" i="0" u="none" strike="noStrike" dirty="0">
                          <a:solidFill>
                            <a:srgbClr val="000000"/>
                          </a:solidFill>
                          <a:effectLst/>
                          <a:latin typeface="Calibri" panose="020F0502020204030204" pitchFamily="34" charset="0"/>
                        </a:rPr>
                        <a:t>FR</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6,434 </a:t>
                      </a:r>
                    </a:p>
                  </a:txBody>
                  <a:tcPr marL="9525" marR="9525" marT="9525" marB="0" anchor="b">
                    <a:lnL>
                      <a:noFill/>
                    </a:lnL>
                    <a:lnR>
                      <a:noFill/>
                    </a:lnR>
                    <a:lnT>
                      <a:noFill/>
                    </a:lnT>
                    <a:lnB>
                      <a:noFill/>
                    </a:lnB>
                  </a:tcPr>
                </a:tc>
                <a:extLst>
                  <a:ext uri="{0D108BD9-81ED-4DB2-BD59-A6C34878D82A}">
                    <a16:rowId xmlns:a16="http://schemas.microsoft.com/office/drawing/2014/main" val="1432114971"/>
                  </a:ext>
                </a:extLst>
              </a:tr>
              <a:tr h="376527">
                <a:tc>
                  <a:txBody>
                    <a:bodyPr/>
                    <a:lstStyle/>
                    <a:p>
                      <a:pPr algn="l" fontAlgn="b"/>
                      <a:r>
                        <a:rPr lang="en-CA" sz="1600" b="1" i="0" u="none" strike="noStrike" dirty="0">
                          <a:solidFill>
                            <a:srgbClr val="000000"/>
                          </a:solidFill>
                          <a:effectLst/>
                          <a:latin typeface="Calibri" panose="020F0502020204030204" pitchFamily="34" charset="0"/>
                        </a:rPr>
                        <a:t>MA</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7,236 </a:t>
                      </a:r>
                    </a:p>
                  </a:txBody>
                  <a:tcPr marL="9525" marR="9525" marT="9525" marB="0" anchor="b">
                    <a:lnL>
                      <a:noFill/>
                    </a:lnL>
                    <a:lnR>
                      <a:noFill/>
                    </a:lnR>
                    <a:lnT>
                      <a:noFill/>
                    </a:lnT>
                    <a:lnB>
                      <a:noFill/>
                    </a:lnB>
                  </a:tcPr>
                </a:tc>
                <a:extLst>
                  <a:ext uri="{0D108BD9-81ED-4DB2-BD59-A6C34878D82A}">
                    <a16:rowId xmlns:a16="http://schemas.microsoft.com/office/drawing/2014/main" val="2545281245"/>
                  </a:ext>
                </a:extLst>
              </a:tr>
              <a:tr h="376527">
                <a:tc>
                  <a:txBody>
                    <a:bodyPr/>
                    <a:lstStyle/>
                    <a:p>
                      <a:pPr algn="l" fontAlgn="b"/>
                      <a:r>
                        <a:rPr lang="en-CA" sz="1600" b="1" i="0" u="none" strike="noStrike">
                          <a:solidFill>
                            <a:srgbClr val="000000"/>
                          </a:solidFill>
                          <a:effectLst/>
                          <a:latin typeface="Calibri" panose="020F0502020204030204" pitchFamily="34" charset="0"/>
                        </a:rPr>
                        <a:t>MO2</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825 </a:t>
                      </a:r>
                    </a:p>
                  </a:txBody>
                  <a:tcPr marL="9525" marR="9525" marT="9525" marB="0" anchor="b">
                    <a:lnL>
                      <a:noFill/>
                    </a:lnL>
                    <a:lnR>
                      <a:noFill/>
                    </a:lnR>
                    <a:lnT>
                      <a:noFill/>
                    </a:lnT>
                    <a:lnB>
                      <a:noFill/>
                    </a:lnB>
                  </a:tcPr>
                </a:tc>
                <a:extLst>
                  <a:ext uri="{0D108BD9-81ED-4DB2-BD59-A6C34878D82A}">
                    <a16:rowId xmlns:a16="http://schemas.microsoft.com/office/drawing/2014/main" val="3933222103"/>
                  </a:ext>
                </a:extLst>
              </a:tr>
              <a:tr h="376527">
                <a:tc>
                  <a:txBody>
                    <a:bodyPr/>
                    <a:lstStyle/>
                    <a:p>
                      <a:pPr algn="l" fontAlgn="b"/>
                      <a:r>
                        <a:rPr lang="en-CA" sz="1600" b="1" i="0" u="none" strike="noStrike">
                          <a:solidFill>
                            <a:srgbClr val="000000"/>
                          </a:solidFill>
                          <a:effectLst/>
                          <a:latin typeface="Calibri" panose="020F0502020204030204" pitchFamily="34" charset="0"/>
                        </a:rPr>
                        <a:t>NS1</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379 </a:t>
                      </a:r>
                    </a:p>
                  </a:txBody>
                  <a:tcPr marL="9525" marR="9525" marT="9525" marB="0" anchor="b">
                    <a:lnL>
                      <a:noFill/>
                    </a:lnL>
                    <a:lnR>
                      <a:noFill/>
                    </a:lnR>
                    <a:lnT>
                      <a:noFill/>
                    </a:lnT>
                    <a:lnB>
                      <a:noFill/>
                    </a:lnB>
                  </a:tcPr>
                </a:tc>
                <a:extLst>
                  <a:ext uri="{0D108BD9-81ED-4DB2-BD59-A6C34878D82A}">
                    <a16:rowId xmlns:a16="http://schemas.microsoft.com/office/drawing/2014/main" val="339644543"/>
                  </a:ext>
                </a:extLst>
              </a:tr>
              <a:tr h="376527">
                <a:tc>
                  <a:txBody>
                    <a:bodyPr/>
                    <a:lstStyle/>
                    <a:p>
                      <a:pPr algn="l" fontAlgn="b"/>
                      <a:r>
                        <a:rPr lang="en-CA" sz="1600" b="1" i="0" u="none" strike="noStrike">
                          <a:solidFill>
                            <a:srgbClr val="000000"/>
                          </a:solidFill>
                          <a:effectLst/>
                          <a:latin typeface="Calibri" panose="020F0502020204030204" pitchFamily="34" charset="0"/>
                        </a:rPr>
                        <a:t>RO1</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1,826 </a:t>
                      </a:r>
                    </a:p>
                  </a:txBody>
                  <a:tcPr marL="9525" marR="9525" marT="9525" marB="0" anchor="b">
                    <a:lnL>
                      <a:noFill/>
                    </a:lnL>
                    <a:lnR>
                      <a:noFill/>
                    </a:lnR>
                    <a:lnT>
                      <a:noFill/>
                    </a:lnT>
                    <a:lnB>
                      <a:noFill/>
                    </a:lnB>
                  </a:tcPr>
                </a:tc>
                <a:extLst>
                  <a:ext uri="{0D108BD9-81ED-4DB2-BD59-A6C34878D82A}">
                    <a16:rowId xmlns:a16="http://schemas.microsoft.com/office/drawing/2014/main" val="3493192817"/>
                  </a:ext>
                </a:extLst>
              </a:tr>
              <a:tr h="376527">
                <a:tc>
                  <a:txBody>
                    <a:bodyPr/>
                    <a:lstStyle/>
                    <a:p>
                      <a:pPr algn="l" fontAlgn="b"/>
                      <a:r>
                        <a:rPr lang="en-CA" sz="1600" b="1" i="0" u="none" strike="noStrike">
                          <a:solidFill>
                            <a:srgbClr val="000000"/>
                          </a:solidFill>
                          <a:effectLst/>
                          <a:latin typeface="Calibri" panose="020F0502020204030204" pitchFamily="34" charset="0"/>
                        </a:rPr>
                        <a:t>SH3</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755 </a:t>
                      </a:r>
                    </a:p>
                  </a:txBody>
                  <a:tcPr marL="9525" marR="9525" marT="9525" marB="0" anchor="b">
                    <a:lnL>
                      <a:noFill/>
                    </a:lnL>
                    <a:lnR>
                      <a:noFill/>
                    </a:lnR>
                    <a:lnT>
                      <a:noFill/>
                    </a:lnT>
                    <a:lnB>
                      <a:noFill/>
                    </a:lnB>
                  </a:tcPr>
                </a:tc>
                <a:extLst>
                  <a:ext uri="{0D108BD9-81ED-4DB2-BD59-A6C34878D82A}">
                    <a16:rowId xmlns:a16="http://schemas.microsoft.com/office/drawing/2014/main" val="903890189"/>
                  </a:ext>
                </a:extLst>
              </a:tr>
              <a:tr h="376527">
                <a:tc>
                  <a:txBody>
                    <a:bodyPr/>
                    <a:lstStyle/>
                    <a:p>
                      <a:pPr algn="l" fontAlgn="b"/>
                      <a:r>
                        <a:rPr lang="en-CA" sz="1600" b="1" i="0" u="none" strike="noStrike">
                          <a:solidFill>
                            <a:srgbClr val="000000"/>
                          </a:solidFill>
                          <a:effectLst/>
                          <a:latin typeface="Calibri" panose="020F0502020204030204" pitchFamily="34" charset="0"/>
                        </a:rPr>
                        <a:t>SY2</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742 </a:t>
                      </a:r>
                    </a:p>
                  </a:txBody>
                  <a:tcPr marL="9525" marR="9525" marT="9525" marB="0" anchor="b">
                    <a:lnL>
                      <a:noFill/>
                    </a:lnL>
                    <a:lnR>
                      <a:noFill/>
                    </a:lnR>
                    <a:lnT>
                      <a:noFill/>
                    </a:lnT>
                    <a:lnB>
                      <a:noFill/>
                    </a:lnB>
                  </a:tcPr>
                </a:tc>
                <a:extLst>
                  <a:ext uri="{0D108BD9-81ED-4DB2-BD59-A6C34878D82A}">
                    <a16:rowId xmlns:a16="http://schemas.microsoft.com/office/drawing/2014/main" val="1020785000"/>
                  </a:ext>
                </a:extLst>
              </a:tr>
              <a:tr h="376527">
                <a:tc>
                  <a:txBody>
                    <a:bodyPr/>
                    <a:lstStyle/>
                    <a:p>
                      <a:pPr algn="l" fontAlgn="b"/>
                      <a:r>
                        <a:rPr lang="en-CA" sz="1600" b="1" i="0" u="none" strike="noStrike">
                          <a:solidFill>
                            <a:srgbClr val="000000"/>
                          </a:solidFill>
                          <a:effectLst/>
                          <a:latin typeface="Calibri" panose="020F0502020204030204" pitchFamily="34" charset="0"/>
                        </a:rPr>
                        <a:t>UNKNOWN</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2,008 </a:t>
                      </a:r>
                    </a:p>
                  </a:txBody>
                  <a:tcPr marL="9525" marR="9525" marT="9525" marB="0" anchor="b">
                    <a:lnL>
                      <a:noFill/>
                    </a:lnL>
                    <a:lnR>
                      <a:noFill/>
                    </a:lnR>
                    <a:lnT>
                      <a:noFill/>
                    </a:lnT>
                    <a:lnB>
                      <a:noFill/>
                    </a:lnB>
                  </a:tcPr>
                </a:tc>
                <a:extLst>
                  <a:ext uri="{0D108BD9-81ED-4DB2-BD59-A6C34878D82A}">
                    <a16:rowId xmlns:a16="http://schemas.microsoft.com/office/drawing/2014/main" val="3975023909"/>
                  </a:ext>
                </a:extLst>
              </a:tr>
              <a:tr h="376527">
                <a:tc>
                  <a:txBody>
                    <a:bodyPr/>
                    <a:lstStyle/>
                    <a:p>
                      <a:pPr algn="l" fontAlgn="b"/>
                      <a:r>
                        <a:rPr lang="en-CA" sz="16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a:noFill/>
                    </a:lnB>
                    <a:solidFill>
                      <a:srgbClr val="E7E6E6"/>
                    </a:solidFill>
                  </a:tcPr>
                </a:tc>
                <a:tc>
                  <a:txBody>
                    <a:bodyPr/>
                    <a:lstStyle/>
                    <a:p>
                      <a:pPr algn="r" fontAlgn="b"/>
                      <a:r>
                        <a:rPr lang="en-CA" sz="1600" b="1" i="0" u="none" strike="noStrike" dirty="0">
                          <a:solidFill>
                            <a:srgbClr val="000000"/>
                          </a:solidFill>
                          <a:effectLst/>
                          <a:latin typeface="Calibri" panose="020F0502020204030204" pitchFamily="34" charset="0"/>
                        </a:rPr>
                        <a:t>        20,205 </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375074384"/>
                  </a:ext>
                </a:extLst>
              </a:tr>
            </a:tbl>
          </a:graphicData>
        </a:graphic>
      </p:graphicFrame>
    </p:spTree>
    <p:extLst>
      <p:ext uri="{BB962C8B-B14F-4D97-AF65-F5344CB8AC3E}">
        <p14:creationId xmlns:p14="http://schemas.microsoft.com/office/powerpoint/2010/main" val="158353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Metric Visualization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SM-01-01 &gt;&gt; Asset Coverage – Breakdown for Bitdefender</a:t>
            </a:r>
          </a:p>
          <a:p>
            <a:endParaRPr lang="en-US" dirty="0"/>
          </a:p>
          <a:p>
            <a:endParaRPr lang="en-US" dirty="0"/>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graphicFrame>
        <p:nvGraphicFramePr>
          <p:cNvPr id="5" name="Table 4">
            <a:extLst>
              <a:ext uri="{FF2B5EF4-FFF2-40B4-BE49-F238E27FC236}">
                <a16:creationId xmlns:a16="http://schemas.microsoft.com/office/drawing/2014/main" id="{BA943774-6537-2646-8E7F-0D613CF05978}"/>
              </a:ext>
            </a:extLst>
          </p:cNvPr>
          <p:cNvGraphicFramePr>
            <a:graphicFrameLocks noGrp="1"/>
          </p:cNvGraphicFramePr>
          <p:nvPr>
            <p:extLst>
              <p:ext uri="{D42A27DB-BD31-4B8C-83A1-F6EECF244321}">
                <p14:modId xmlns:p14="http://schemas.microsoft.com/office/powerpoint/2010/main" val="2427063686"/>
              </p:ext>
            </p:extLst>
          </p:nvPr>
        </p:nvGraphicFramePr>
        <p:xfrm>
          <a:off x="503999" y="1493442"/>
          <a:ext cx="9163053" cy="1477068"/>
        </p:xfrm>
        <a:graphic>
          <a:graphicData uri="http://schemas.openxmlformats.org/drawingml/2006/table">
            <a:tbl>
              <a:tblPr/>
              <a:tblGrid>
                <a:gridCol w="1018117">
                  <a:extLst>
                    <a:ext uri="{9D8B030D-6E8A-4147-A177-3AD203B41FA5}">
                      <a16:colId xmlns:a16="http://schemas.microsoft.com/office/drawing/2014/main" val="1129843795"/>
                    </a:ext>
                  </a:extLst>
                </a:gridCol>
                <a:gridCol w="1018117">
                  <a:extLst>
                    <a:ext uri="{9D8B030D-6E8A-4147-A177-3AD203B41FA5}">
                      <a16:colId xmlns:a16="http://schemas.microsoft.com/office/drawing/2014/main" val="3624325061"/>
                    </a:ext>
                  </a:extLst>
                </a:gridCol>
                <a:gridCol w="1018117">
                  <a:extLst>
                    <a:ext uri="{9D8B030D-6E8A-4147-A177-3AD203B41FA5}">
                      <a16:colId xmlns:a16="http://schemas.microsoft.com/office/drawing/2014/main" val="4015422169"/>
                    </a:ext>
                  </a:extLst>
                </a:gridCol>
                <a:gridCol w="1018117">
                  <a:extLst>
                    <a:ext uri="{9D8B030D-6E8A-4147-A177-3AD203B41FA5}">
                      <a16:colId xmlns:a16="http://schemas.microsoft.com/office/drawing/2014/main" val="3685454441"/>
                    </a:ext>
                  </a:extLst>
                </a:gridCol>
                <a:gridCol w="1018117">
                  <a:extLst>
                    <a:ext uri="{9D8B030D-6E8A-4147-A177-3AD203B41FA5}">
                      <a16:colId xmlns:a16="http://schemas.microsoft.com/office/drawing/2014/main" val="2114067961"/>
                    </a:ext>
                  </a:extLst>
                </a:gridCol>
                <a:gridCol w="1018117">
                  <a:extLst>
                    <a:ext uri="{9D8B030D-6E8A-4147-A177-3AD203B41FA5}">
                      <a16:colId xmlns:a16="http://schemas.microsoft.com/office/drawing/2014/main" val="121209773"/>
                    </a:ext>
                  </a:extLst>
                </a:gridCol>
                <a:gridCol w="1018117">
                  <a:extLst>
                    <a:ext uri="{9D8B030D-6E8A-4147-A177-3AD203B41FA5}">
                      <a16:colId xmlns:a16="http://schemas.microsoft.com/office/drawing/2014/main" val="656478365"/>
                    </a:ext>
                  </a:extLst>
                </a:gridCol>
                <a:gridCol w="1018117">
                  <a:extLst>
                    <a:ext uri="{9D8B030D-6E8A-4147-A177-3AD203B41FA5}">
                      <a16:colId xmlns:a16="http://schemas.microsoft.com/office/drawing/2014/main" val="2559527657"/>
                    </a:ext>
                  </a:extLst>
                </a:gridCol>
                <a:gridCol w="1018117">
                  <a:extLst>
                    <a:ext uri="{9D8B030D-6E8A-4147-A177-3AD203B41FA5}">
                      <a16:colId xmlns:a16="http://schemas.microsoft.com/office/drawing/2014/main" val="383081421"/>
                    </a:ext>
                  </a:extLst>
                </a:gridCol>
              </a:tblGrid>
              <a:tr h="369267">
                <a:tc>
                  <a:txBody>
                    <a:bodyPr/>
                    <a:lstStyle/>
                    <a:p>
                      <a:pPr algn="l" fontAlgn="b"/>
                      <a:r>
                        <a:rPr lang="en-CA" sz="1600" b="1"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dirty="0">
                          <a:solidFill>
                            <a:srgbClr val="000000"/>
                          </a:solidFill>
                          <a:effectLst/>
                          <a:latin typeface="Calibri" panose="020F0502020204030204" pitchFamily="34" charset="0"/>
                        </a:rPr>
                        <a:t>FR</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dirty="0">
                          <a:solidFill>
                            <a:srgbClr val="000000"/>
                          </a:solidFill>
                          <a:effectLst/>
                          <a:latin typeface="Calibri" panose="020F0502020204030204" pitchFamily="34" charset="0"/>
                        </a:rPr>
                        <a:t>MA</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dirty="0">
                          <a:solidFill>
                            <a:srgbClr val="000000"/>
                          </a:solidFill>
                          <a:effectLst/>
                          <a:latin typeface="Calibri" panose="020F0502020204030204" pitchFamily="34" charset="0"/>
                        </a:rPr>
                        <a:t>MO2</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dirty="0">
                          <a:solidFill>
                            <a:srgbClr val="000000"/>
                          </a:solidFill>
                          <a:effectLst/>
                          <a:latin typeface="Calibri" panose="020F0502020204030204" pitchFamily="34" charset="0"/>
                        </a:rPr>
                        <a:t>NS1</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a:solidFill>
                            <a:srgbClr val="000000"/>
                          </a:solidFill>
                          <a:effectLst/>
                          <a:latin typeface="Calibri" panose="020F0502020204030204" pitchFamily="34" charset="0"/>
                        </a:rPr>
                        <a:t>RO1</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a:solidFill>
                            <a:srgbClr val="000000"/>
                          </a:solidFill>
                          <a:effectLst/>
                          <a:latin typeface="Calibri" panose="020F0502020204030204" pitchFamily="34" charset="0"/>
                        </a:rPr>
                        <a:t>SH3</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a:solidFill>
                            <a:srgbClr val="000000"/>
                          </a:solidFill>
                          <a:effectLst/>
                          <a:latin typeface="Calibri" panose="020F0502020204030204" pitchFamily="34" charset="0"/>
                        </a:rPr>
                        <a:t>SY2</a:t>
                      </a:r>
                    </a:p>
                  </a:txBody>
                  <a:tcPr marL="9525" marR="9525" marT="9525" marB="0" anchor="b">
                    <a:lnL>
                      <a:noFill/>
                    </a:lnL>
                    <a:lnR>
                      <a:noFill/>
                    </a:lnR>
                    <a:lnT>
                      <a:noFill/>
                    </a:lnT>
                    <a:lnB>
                      <a:noFill/>
                    </a:lnB>
                    <a:solidFill>
                      <a:srgbClr val="FFC000"/>
                    </a:solidFill>
                  </a:tcPr>
                </a:tc>
                <a:tc>
                  <a:txBody>
                    <a:bodyPr/>
                    <a:lstStyle/>
                    <a:p>
                      <a:pPr algn="r" fontAlgn="b"/>
                      <a:r>
                        <a:rPr lang="en-CA" sz="16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1353107014"/>
                  </a:ext>
                </a:extLst>
              </a:tr>
              <a:tr h="369267">
                <a:tc>
                  <a:txBody>
                    <a:bodyPr/>
                    <a:lstStyle/>
                    <a:p>
                      <a:pPr algn="l" fontAlgn="b"/>
                      <a:r>
                        <a:rPr lang="en-CA" sz="1600" b="1" i="0" u="none" strike="noStrike">
                          <a:solidFill>
                            <a:srgbClr val="000000"/>
                          </a:solidFill>
                          <a:effectLst/>
                          <a:latin typeface="Calibri" panose="020F0502020204030204" pitchFamily="34" charset="0"/>
                        </a:rPr>
                        <a:t>Unmanged</a:t>
                      </a:r>
                    </a:p>
                  </a:txBody>
                  <a:tcPr marL="9525" marR="9525" marT="9525" marB="0" anchor="b">
                    <a:lnL>
                      <a:noFill/>
                    </a:lnL>
                    <a:lnR>
                      <a:noFill/>
                    </a:lnR>
                    <a:lnT>
                      <a:noFill/>
                    </a:lnT>
                    <a:lnB>
                      <a:noFill/>
                    </a:lnB>
                  </a:tcPr>
                </a:tc>
                <a:tc>
                  <a:txBody>
                    <a:bodyPr/>
                    <a:lstStyle/>
                    <a:p>
                      <a:pPr algn="r" fontAlgn="b"/>
                      <a:r>
                        <a:rPr lang="en-CA" sz="1600" b="0" i="0" u="none" strike="noStrike">
                          <a:solidFill>
                            <a:srgbClr val="000000"/>
                          </a:solidFill>
                          <a:effectLst/>
                          <a:latin typeface="Calibri" panose="020F0502020204030204" pitchFamily="34" charset="0"/>
                        </a:rPr>
                        <a:t>               99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668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370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102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230 </a:t>
                      </a:r>
                    </a:p>
                  </a:txBody>
                  <a:tcPr marL="9525" marR="9525" marT="9525" marB="0" anchor="b">
                    <a:lnL>
                      <a:noFill/>
                    </a:lnL>
                    <a:lnR>
                      <a:noFill/>
                    </a:lnR>
                    <a:lnT>
                      <a:noFill/>
                    </a:lnT>
                    <a:lnB>
                      <a:noFill/>
                    </a:lnB>
                  </a:tcPr>
                </a:tc>
                <a:tc>
                  <a:txBody>
                    <a:bodyPr/>
                    <a:lstStyle/>
                    <a:p>
                      <a:pPr algn="r" fontAlgn="b"/>
                      <a:r>
                        <a:rPr lang="en-CA" sz="1600" b="0" i="0" u="none" strike="noStrike">
                          <a:solidFill>
                            <a:srgbClr val="000000"/>
                          </a:solidFill>
                          <a:effectLst/>
                          <a:latin typeface="Calibri" panose="020F0502020204030204" pitchFamily="34" charset="0"/>
                        </a:rPr>
                        <a:t>             107 </a:t>
                      </a:r>
                    </a:p>
                  </a:txBody>
                  <a:tcPr marL="9525" marR="9525" marT="9525" marB="0" anchor="b">
                    <a:lnL>
                      <a:noFill/>
                    </a:lnL>
                    <a:lnR>
                      <a:noFill/>
                    </a:lnR>
                    <a:lnT>
                      <a:noFill/>
                    </a:lnT>
                    <a:lnB>
                      <a:noFill/>
                    </a:lnB>
                  </a:tcPr>
                </a:tc>
                <a:tc>
                  <a:txBody>
                    <a:bodyPr/>
                    <a:lstStyle/>
                    <a:p>
                      <a:pPr algn="r" fontAlgn="b"/>
                      <a:r>
                        <a:rPr lang="en-CA" sz="1600" b="0" i="0" u="none" strike="noStrike">
                          <a:solidFill>
                            <a:srgbClr val="000000"/>
                          </a:solidFill>
                          <a:effectLst/>
                          <a:latin typeface="Calibri" panose="020F0502020204030204" pitchFamily="34" charset="0"/>
                        </a:rPr>
                        <a:t>             245 </a:t>
                      </a:r>
                    </a:p>
                  </a:txBody>
                  <a:tcPr marL="9525" marR="9525" marT="9525" marB="0" anchor="b">
                    <a:lnL>
                      <a:noFill/>
                    </a:lnL>
                    <a:lnR>
                      <a:noFill/>
                    </a:lnR>
                    <a:lnT>
                      <a:noFill/>
                    </a:lnT>
                    <a:lnB>
                      <a:noFill/>
                    </a:lnB>
                  </a:tcPr>
                </a:tc>
                <a:tc>
                  <a:txBody>
                    <a:bodyPr/>
                    <a:lstStyle/>
                    <a:p>
                      <a:pPr algn="r" fontAlgn="b"/>
                      <a:r>
                        <a:rPr lang="en-CA" sz="1600" b="1" i="0" u="none" strike="noStrike">
                          <a:solidFill>
                            <a:srgbClr val="000000"/>
                          </a:solidFill>
                          <a:effectLst/>
                          <a:latin typeface="Calibri" panose="020F0502020204030204" pitchFamily="34" charset="0"/>
                        </a:rPr>
                        <a:t>          1,821 </a:t>
                      </a:r>
                    </a:p>
                  </a:txBody>
                  <a:tcPr marL="9525" marR="9525" marT="9525" marB="0" anchor="b">
                    <a:lnL>
                      <a:noFill/>
                    </a:lnL>
                    <a:lnR>
                      <a:noFill/>
                    </a:lnR>
                    <a:lnT>
                      <a:noFill/>
                    </a:lnT>
                    <a:lnB>
                      <a:noFill/>
                    </a:lnB>
                  </a:tcPr>
                </a:tc>
                <a:extLst>
                  <a:ext uri="{0D108BD9-81ED-4DB2-BD59-A6C34878D82A}">
                    <a16:rowId xmlns:a16="http://schemas.microsoft.com/office/drawing/2014/main" val="971230980"/>
                  </a:ext>
                </a:extLst>
              </a:tr>
              <a:tr h="369267">
                <a:tc>
                  <a:txBody>
                    <a:bodyPr/>
                    <a:lstStyle/>
                    <a:p>
                      <a:pPr algn="l" fontAlgn="b"/>
                      <a:r>
                        <a:rPr lang="en-CA" sz="1600" b="1" i="0" u="none" strike="noStrike">
                          <a:solidFill>
                            <a:srgbClr val="000000"/>
                          </a:solidFill>
                          <a:effectLst/>
                          <a:latin typeface="Calibri" panose="020F0502020204030204" pitchFamily="34" charset="0"/>
                        </a:rPr>
                        <a:t>Managed</a:t>
                      </a:r>
                    </a:p>
                  </a:txBody>
                  <a:tcPr marL="9525" marR="9525" marT="9525" marB="0" anchor="b">
                    <a:lnL>
                      <a:noFill/>
                    </a:lnL>
                    <a:lnR>
                      <a:noFill/>
                    </a:lnR>
                    <a:lnT>
                      <a:noFill/>
                    </a:lnT>
                    <a:lnB>
                      <a:noFill/>
                    </a:lnB>
                  </a:tcPr>
                </a:tc>
                <a:tc>
                  <a:txBody>
                    <a:bodyPr/>
                    <a:lstStyle/>
                    <a:p>
                      <a:pPr algn="r" fontAlgn="b"/>
                      <a:r>
                        <a:rPr lang="en-CA" sz="1600" b="0" i="0" u="none" strike="noStrike">
                          <a:solidFill>
                            <a:srgbClr val="000000"/>
                          </a:solidFill>
                          <a:effectLst/>
                          <a:latin typeface="Calibri" panose="020F0502020204030204" pitchFamily="34" charset="0"/>
                        </a:rPr>
                        <a:t>          1,129 </a:t>
                      </a:r>
                    </a:p>
                  </a:txBody>
                  <a:tcPr marL="9525" marR="9525" marT="9525" marB="0" anchor="b">
                    <a:lnL>
                      <a:noFill/>
                    </a:lnL>
                    <a:lnR>
                      <a:noFill/>
                    </a:lnR>
                    <a:lnT>
                      <a:noFill/>
                    </a:lnT>
                    <a:lnB>
                      <a:noFill/>
                    </a:lnB>
                  </a:tcPr>
                </a:tc>
                <a:tc>
                  <a:txBody>
                    <a:bodyPr/>
                    <a:lstStyle/>
                    <a:p>
                      <a:pPr algn="r" fontAlgn="b"/>
                      <a:r>
                        <a:rPr lang="en-CA" sz="1600" b="0" i="0" u="none" strike="noStrike">
                          <a:solidFill>
                            <a:srgbClr val="000000"/>
                          </a:solidFill>
                          <a:effectLst/>
                          <a:latin typeface="Calibri" panose="020F0502020204030204" pitchFamily="34" charset="0"/>
                        </a:rPr>
                        <a:t>          1,303 </a:t>
                      </a:r>
                    </a:p>
                  </a:txBody>
                  <a:tcPr marL="9525" marR="9525" marT="9525" marB="0" anchor="b">
                    <a:lnL>
                      <a:noFill/>
                    </a:lnL>
                    <a:lnR>
                      <a:noFill/>
                    </a:lnR>
                    <a:lnT>
                      <a:noFill/>
                    </a:lnT>
                    <a:lnB>
                      <a:noFill/>
                    </a:lnB>
                  </a:tcPr>
                </a:tc>
                <a:tc>
                  <a:txBody>
                    <a:bodyPr/>
                    <a:lstStyle/>
                    <a:p>
                      <a:pPr algn="r" fontAlgn="b"/>
                      <a:r>
                        <a:rPr lang="en-CA" sz="1600" b="0" i="0" u="none" strike="noStrike">
                          <a:solidFill>
                            <a:srgbClr val="000000"/>
                          </a:solidFill>
                          <a:effectLst/>
                          <a:latin typeface="Calibri" panose="020F0502020204030204" pitchFamily="34" charset="0"/>
                        </a:rPr>
                        <a:t>             160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243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1,522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533 </a:t>
                      </a:r>
                    </a:p>
                  </a:txBody>
                  <a:tcPr marL="9525" marR="9525" marT="9525" marB="0" anchor="b">
                    <a:lnL>
                      <a:noFill/>
                    </a:lnL>
                    <a:lnR>
                      <a:noFill/>
                    </a:lnR>
                    <a:lnT>
                      <a:noFill/>
                    </a:lnT>
                    <a:lnB>
                      <a:noFill/>
                    </a:lnB>
                  </a:tcPr>
                </a:tc>
                <a:tc>
                  <a:txBody>
                    <a:bodyPr/>
                    <a:lstStyle/>
                    <a:p>
                      <a:pPr algn="r" fontAlgn="b"/>
                      <a:r>
                        <a:rPr lang="en-CA" sz="1600" b="0" i="0" u="none" strike="noStrike" dirty="0">
                          <a:solidFill>
                            <a:srgbClr val="000000"/>
                          </a:solidFill>
                          <a:effectLst/>
                          <a:latin typeface="Calibri" panose="020F0502020204030204" pitchFamily="34" charset="0"/>
                        </a:rPr>
                        <a:t>             382 </a:t>
                      </a:r>
                    </a:p>
                  </a:txBody>
                  <a:tcPr marL="9525" marR="9525" marT="9525" marB="0" anchor="b">
                    <a:lnL>
                      <a:noFill/>
                    </a:lnL>
                    <a:lnR>
                      <a:noFill/>
                    </a:lnR>
                    <a:lnT>
                      <a:noFill/>
                    </a:lnT>
                    <a:lnB>
                      <a:noFill/>
                    </a:lnB>
                  </a:tcPr>
                </a:tc>
                <a:tc>
                  <a:txBody>
                    <a:bodyPr/>
                    <a:lstStyle/>
                    <a:p>
                      <a:pPr algn="r" fontAlgn="b"/>
                      <a:r>
                        <a:rPr lang="en-CA" sz="1600" b="1" i="0" u="none" strike="noStrike" dirty="0">
                          <a:solidFill>
                            <a:srgbClr val="000000"/>
                          </a:solidFill>
                          <a:effectLst/>
                          <a:latin typeface="Calibri" panose="020F0502020204030204" pitchFamily="34" charset="0"/>
                        </a:rPr>
                        <a:t>          5,272 </a:t>
                      </a:r>
                    </a:p>
                  </a:txBody>
                  <a:tcPr marL="9525" marR="9525" marT="9525" marB="0" anchor="b">
                    <a:lnL>
                      <a:noFill/>
                    </a:lnL>
                    <a:lnR>
                      <a:noFill/>
                    </a:lnR>
                    <a:lnT>
                      <a:noFill/>
                    </a:lnT>
                    <a:lnB>
                      <a:noFill/>
                    </a:lnB>
                  </a:tcPr>
                </a:tc>
                <a:extLst>
                  <a:ext uri="{0D108BD9-81ED-4DB2-BD59-A6C34878D82A}">
                    <a16:rowId xmlns:a16="http://schemas.microsoft.com/office/drawing/2014/main" val="2177937445"/>
                  </a:ext>
                </a:extLst>
              </a:tr>
              <a:tr h="369267">
                <a:tc>
                  <a:txBody>
                    <a:bodyPr/>
                    <a:lstStyle/>
                    <a:p>
                      <a:pPr algn="l" fontAlgn="b"/>
                      <a:r>
                        <a:rPr lang="en-CA" sz="1600" b="1" i="0" u="none" strike="noStrike">
                          <a:solidFill>
                            <a:srgbClr val="000000"/>
                          </a:solidFill>
                          <a:effectLst/>
                          <a:latin typeface="Calibri" panose="020F0502020204030204" pitchFamily="34" charset="0"/>
                        </a:rPr>
                        <a:t>Total</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a:solidFill>
                            <a:srgbClr val="000000"/>
                          </a:solidFill>
                          <a:effectLst/>
                          <a:latin typeface="Calibri" panose="020F0502020204030204" pitchFamily="34" charset="0"/>
                        </a:rPr>
                        <a:t>          1,228 </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a:solidFill>
                            <a:srgbClr val="000000"/>
                          </a:solidFill>
                          <a:effectLst/>
                          <a:latin typeface="Calibri" panose="020F0502020204030204" pitchFamily="34" charset="0"/>
                        </a:rPr>
                        <a:t>          1,971 </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a:solidFill>
                            <a:srgbClr val="000000"/>
                          </a:solidFill>
                          <a:effectLst/>
                          <a:latin typeface="Calibri" panose="020F0502020204030204" pitchFamily="34" charset="0"/>
                        </a:rPr>
                        <a:t>             530 </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a:solidFill>
                            <a:srgbClr val="000000"/>
                          </a:solidFill>
                          <a:effectLst/>
                          <a:latin typeface="Calibri" panose="020F0502020204030204" pitchFamily="34" charset="0"/>
                        </a:rPr>
                        <a:t>             345 </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dirty="0">
                          <a:solidFill>
                            <a:srgbClr val="000000"/>
                          </a:solidFill>
                          <a:effectLst/>
                          <a:latin typeface="Calibri" panose="020F0502020204030204" pitchFamily="34" charset="0"/>
                        </a:rPr>
                        <a:t>          1,752 </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a:solidFill>
                            <a:srgbClr val="000000"/>
                          </a:solidFill>
                          <a:effectLst/>
                          <a:latin typeface="Calibri" panose="020F0502020204030204" pitchFamily="34" charset="0"/>
                        </a:rPr>
                        <a:t>             640 </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dirty="0">
                          <a:solidFill>
                            <a:srgbClr val="000000"/>
                          </a:solidFill>
                          <a:effectLst/>
                          <a:latin typeface="Calibri" panose="020F0502020204030204" pitchFamily="34" charset="0"/>
                        </a:rPr>
                        <a:t>             627 </a:t>
                      </a:r>
                    </a:p>
                  </a:txBody>
                  <a:tcPr marL="9525" marR="9525" marT="9525" marB="0" anchor="b">
                    <a:lnL>
                      <a:noFill/>
                    </a:lnL>
                    <a:lnR>
                      <a:noFill/>
                    </a:lnR>
                    <a:lnT>
                      <a:noFill/>
                    </a:lnT>
                    <a:lnB>
                      <a:noFill/>
                    </a:lnB>
                    <a:solidFill>
                      <a:srgbClr val="D0CECE"/>
                    </a:solidFill>
                  </a:tcPr>
                </a:tc>
                <a:tc>
                  <a:txBody>
                    <a:bodyPr/>
                    <a:lstStyle/>
                    <a:p>
                      <a:pPr algn="r" fontAlgn="b"/>
                      <a:r>
                        <a:rPr lang="en-CA" sz="1600" b="1" i="0" u="none" strike="noStrike" dirty="0">
                          <a:solidFill>
                            <a:srgbClr val="000000"/>
                          </a:solidFill>
                          <a:effectLst/>
                          <a:latin typeface="Calibri" panose="020F0502020204030204" pitchFamily="34" charset="0"/>
                        </a:rPr>
                        <a:t>          7,093 </a:t>
                      </a:r>
                    </a:p>
                  </a:txBody>
                  <a:tcPr marL="9525" marR="9525" marT="9525" marB="0" anchor="b">
                    <a:lnL>
                      <a:noFill/>
                    </a:lnL>
                    <a:lnR>
                      <a:noFill/>
                    </a:lnR>
                    <a:lnT>
                      <a:noFill/>
                    </a:lnT>
                    <a:lnB>
                      <a:noFill/>
                    </a:lnB>
                    <a:solidFill>
                      <a:srgbClr val="D0CECE"/>
                    </a:solidFill>
                  </a:tcPr>
                </a:tc>
                <a:extLst>
                  <a:ext uri="{0D108BD9-81ED-4DB2-BD59-A6C34878D82A}">
                    <a16:rowId xmlns:a16="http://schemas.microsoft.com/office/drawing/2014/main" val="1440465101"/>
                  </a:ext>
                </a:extLst>
              </a:tr>
            </a:tbl>
          </a:graphicData>
        </a:graphic>
      </p:graphicFrame>
    </p:spTree>
    <p:extLst>
      <p:ext uri="{BB962C8B-B14F-4D97-AF65-F5344CB8AC3E}">
        <p14:creationId xmlns:p14="http://schemas.microsoft.com/office/powerpoint/2010/main" val="407924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Metric Visualization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CA" dirty="0"/>
              <a:t>SM-01-03 &gt;&gt; Age of Vulnerability Scans</a:t>
            </a:r>
          </a:p>
          <a:p>
            <a:endParaRPr lang="en-CA" dirty="0"/>
          </a:p>
          <a:p>
            <a:endParaRPr lang="en-CA" dirty="0"/>
          </a:p>
          <a:p>
            <a:endParaRPr lang="en-US" dirty="0"/>
          </a:p>
          <a:p>
            <a:endParaRPr lang="en-US" dirty="0"/>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graphicFrame>
        <p:nvGraphicFramePr>
          <p:cNvPr id="20" name="Table 19">
            <a:extLst>
              <a:ext uri="{FF2B5EF4-FFF2-40B4-BE49-F238E27FC236}">
                <a16:creationId xmlns:a16="http://schemas.microsoft.com/office/drawing/2014/main" id="{011E1600-88CE-0148-A635-D574623EEF51}"/>
              </a:ext>
            </a:extLst>
          </p:cNvPr>
          <p:cNvGraphicFramePr>
            <a:graphicFrameLocks noGrp="1"/>
          </p:cNvGraphicFramePr>
          <p:nvPr>
            <p:extLst>
              <p:ext uri="{D42A27DB-BD31-4B8C-83A1-F6EECF244321}">
                <p14:modId xmlns:p14="http://schemas.microsoft.com/office/powerpoint/2010/main" val="756689878"/>
              </p:ext>
            </p:extLst>
          </p:nvPr>
        </p:nvGraphicFramePr>
        <p:xfrm>
          <a:off x="503999" y="1416477"/>
          <a:ext cx="9093203" cy="812800"/>
        </p:xfrm>
        <a:graphic>
          <a:graphicData uri="http://schemas.openxmlformats.org/drawingml/2006/table">
            <a:tbl>
              <a:tblPr/>
              <a:tblGrid>
                <a:gridCol w="1152481">
                  <a:extLst>
                    <a:ext uri="{9D8B030D-6E8A-4147-A177-3AD203B41FA5}">
                      <a16:colId xmlns:a16="http://schemas.microsoft.com/office/drawing/2014/main" val="3696434270"/>
                    </a:ext>
                  </a:extLst>
                </a:gridCol>
                <a:gridCol w="1329786">
                  <a:extLst>
                    <a:ext uri="{9D8B030D-6E8A-4147-A177-3AD203B41FA5}">
                      <a16:colId xmlns:a16="http://schemas.microsoft.com/office/drawing/2014/main" val="1670976522"/>
                    </a:ext>
                  </a:extLst>
                </a:gridCol>
                <a:gridCol w="826367">
                  <a:extLst>
                    <a:ext uri="{9D8B030D-6E8A-4147-A177-3AD203B41FA5}">
                      <a16:colId xmlns:a16="http://schemas.microsoft.com/office/drawing/2014/main" val="3301271244"/>
                    </a:ext>
                  </a:extLst>
                </a:gridCol>
                <a:gridCol w="826367">
                  <a:extLst>
                    <a:ext uri="{9D8B030D-6E8A-4147-A177-3AD203B41FA5}">
                      <a16:colId xmlns:a16="http://schemas.microsoft.com/office/drawing/2014/main" val="990992164"/>
                    </a:ext>
                  </a:extLst>
                </a:gridCol>
                <a:gridCol w="826367">
                  <a:extLst>
                    <a:ext uri="{9D8B030D-6E8A-4147-A177-3AD203B41FA5}">
                      <a16:colId xmlns:a16="http://schemas.microsoft.com/office/drawing/2014/main" val="3318530068"/>
                    </a:ext>
                  </a:extLst>
                </a:gridCol>
                <a:gridCol w="826367">
                  <a:extLst>
                    <a:ext uri="{9D8B030D-6E8A-4147-A177-3AD203B41FA5}">
                      <a16:colId xmlns:a16="http://schemas.microsoft.com/office/drawing/2014/main" val="1154015033"/>
                    </a:ext>
                  </a:extLst>
                </a:gridCol>
                <a:gridCol w="826367">
                  <a:extLst>
                    <a:ext uri="{9D8B030D-6E8A-4147-A177-3AD203B41FA5}">
                      <a16:colId xmlns:a16="http://schemas.microsoft.com/office/drawing/2014/main" val="4071126639"/>
                    </a:ext>
                  </a:extLst>
                </a:gridCol>
                <a:gridCol w="826367">
                  <a:extLst>
                    <a:ext uri="{9D8B030D-6E8A-4147-A177-3AD203B41FA5}">
                      <a16:colId xmlns:a16="http://schemas.microsoft.com/office/drawing/2014/main" val="1364324452"/>
                    </a:ext>
                  </a:extLst>
                </a:gridCol>
                <a:gridCol w="826367">
                  <a:extLst>
                    <a:ext uri="{9D8B030D-6E8A-4147-A177-3AD203B41FA5}">
                      <a16:colId xmlns:a16="http://schemas.microsoft.com/office/drawing/2014/main" val="2880131347"/>
                    </a:ext>
                  </a:extLst>
                </a:gridCol>
                <a:gridCol w="826367">
                  <a:extLst>
                    <a:ext uri="{9D8B030D-6E8A-4147-A177-3AD203B41FA5}">
                      <a16:colId xmlns:a16="http://schemas.microsoft.com/office/drawing/2014/main" val="1324587988"/>
                    </a:ext>
                  </a:extLst>
                </a:gridCol>
              </a:tblGrid>
              <a:tr h="203200">
                <a:tc>
                  <a:txBody>
                    <a:bodyPr/>
                    <a:lstStyle/>
                    <a:p>
                      <a:pPr algn="l" fontAlgn="b"/>
                      <a:r>
                        <a:rPr lang="en-CA" sz="12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dirty="0">
                          <a:solidFill>
                            <a:srgbClr val="000000"/>
                          </a:solidFill>
                          <a:effectLst/>
                          <a:latin typeface="Calibri" panose="020F0502020204030204" pitchFamily="34" charset="0"/>
                        </a:rPr>
                        <a:t>FR</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MA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MO2</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NS1</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RO1</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SH3</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SY2</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UNKNOWN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r" fontAlgn="b"/>
                      <a:r>
                        <a:rPr lang="en-CA" sz="12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extLst>
                  <a:ext uri="{0D108BD9-81ED-4DB2-BD59-A6C34878D82A}">
                    <a16:rowId xmlns:a16="http://schemas.microsoft.com/office/drawing/2014/main" val="1442249277"/>
                  </a:ext>
                </a:extLst>
              </a:tr>
              <a:tr h="203200">
                <a:tc>
                  <a:txBody>
                    <a:bodyPr/>
                    <a:lstStyle/>
                    <a:p>
                      <a:pPr algn="l" fontAlgn="b"/>
                      <a:r>
                        <a:rPr lang="en-CA" sz="1200" b="0" i="0" u="none" strike="noStrike">
                          <a:solidFill>
                            <a:srgbClr val="000000"/>
                          </a:solidFill>
                          <a:effectLst/>
                          <a:latin typeface="Calibri" panose="020F0502020204030204" pitchFamily="34" charset="0"/>
                        </a:rPr>
                        <a:t>0_30_DAYS</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dirty="0">
                          <a:solidFill>
                            <a:srgbClr val="000000"/>
                          </a:solidFill>
                          <a:effectLst/>
                          <a:latin typeface="Calibri" panose="020F0502020204030204" pitchFamily="34" charset="0"/>
                        </a:rPr>
                        <a:t>                       5,762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a:solidFill>
                            <a:srgbClr val="000000"/>
                          </a:solidFill>
                          <a:effectLst/>
                          <a:latin typeface="Calibri" panose="020F0502020204030204" pitchFamily="34" charset="0"/>
                        </a:rPr>
                        <a:t>          6,144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a:solidFill>
                            <a:srgbClr val="000000"/>
                          </a:solidFill>
                          <a:effectLst/>
                          <a:latin typeface="Calibri" panose="020F0502020204030204" pitchFamily="34" charset="0"/>
                        </a:rPr>
                        <a:t>             453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a:solidFill>
                            <a:srgbClr val="000000"/>
                          </a:solidFill>
                          <a:effectLst/>
                          <a:latin typeface="Calibri" panose="020F0502020204030204" pitchFamily="34" charset="0"/>
                        </a:rPr>
                        <a:t>             288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a:solidFill>
                            <a:srgbClr val="000000"/>
                          </a:solidFill>
                          <a:effectLst/>
                          <a:latin typeface="Calibri" panose="020F0502020204030204" pitchFamily="34" charset="0"/>
                        </a:rPr>
                        <a:t>          1,418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a:solidFill>
                            <a:srgbClr val="000000"/>
                          </a:solidFill>
                          <a:effectLst/>
                          <a:latin typeface="Calibri" panose="020F0502020204030204" pitchFamily="34" charset="0"/>
                        </a:rPr>
                        <a:t>             612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a:solidFill>
                            <a:srgbClr val="000000"/>
                          </a:solidFill>
                          <a:effectLst/>
                          <a:latin typeface="Calibri" panose="020F0502020204030204" pitchFamily="34" charset="0"/>
                        </a:rPr>
                        <a:t>             569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0" i="0" u="none" strike="noStrike">
                          <a:solidFill>
                            <a:srgbClr val="000000"/>
                          </a:solidFill>
                          <a:effectLst/>
                          <a:latin typeface="Calibri" panose="020F0502020204030204" pitchFamily="34" charset="0"/>
                        </a:rPr>
                        <a:t>          1,193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CA" sz="1200" b="1" i="0" u="none" strike="noStrike">
                          <a:solidFill>
                            <a:srgbClr val="000000"/>
                          </a:solidFill>
                          <a:effectLst/>
                          <a:latin typeface="Calibri" panose="020F0502020204030204" pitchFamily="34" charset="0"/>
                        </a:rPr>
                        <a:t>        16,439 </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04564502"/>
                  </a:ext>
                </a:extLst>
              </a:tr>
              <a:tr h="203200">
                <a:tc>
                  <a:txBody>
                    <a:bodyPr/>
                    <a:lstStyle/>
                    <a:p>
                      <a:pPr algn="l" fontAlgn="b"/>
                      <a:r>
                        <a:rPr lang="en-CA" sz="1200" b="0" i="0" u="none" strike="noStrike">
                          <a:solidFill>
                            <a:srgbClr val="000000"/>
                          </a:solidFill>
                          <a:effectLst/>
                          <a:latin typeface="Calibri" panose="020F0502020204030204" pitchFamily="34" charset="0"/>
                        </a:rPr>
                        <a:t>31_60_DAYS</a:t>
                      </a:r>
                    </a:p>
                  </a:txBody>
                  <a:tcPr marL="9525" marR="9525" marT="9525" marB="0" anchor="b">
                    <a:lnL>
                      <a:noFill/>
                    </a:lnL>
                    <a:lnR>
                      <a:noFill/>
                    </a:lnR>
                    <a:lnT>
                      <a:noFill/>
                    </a:lnT>
                    <a:lnB>
                      <a:noFill/>
                    </a:lnB>
                  </a:tcPr>
                </a:tc>
                <a:tc>
                  <a:txBody>
                    <a:bodyPr/>
                    <a:lstStyle/>
                    <a:p>
                      <a:pPr algn="r" fontAlgn="b"/>
                      <a:r>
                        <a:rPr lang="en-CA" sz="1200" b="0" i="0" u="none" strike="noStrike" dirty="0">
                          <a:solidFill>
                            <a:srgbClr val="000000"/>
                          </a:solidFill>
                          <a:effectLst/>
                          <a:latin typeface="Calibri" panose="020F0502020204030204" pitchFamily="34" charset="0"/>
                        </a:rPr>
                        <a:t>                          105 </a:t>
                      </a:r>
                    </a:p>
                  </a:txBody>
                  <a:tcPr marL="9525" marR="9525" marT="9525" marB="0" anchor="b">
                    <a:lnL>
                      <a:noFill/>
                    </a:lnL>
                    <a:lnR>
                      <a:noFill/>
                    </a:lnR>
                    <a:lnT>
                      <a:noFill/>
                    </a:lnT>
                    <a:lnB>
                      <a:noFill/>
                    </a:lnB>
                  </a:tcPr>
                </a:tc>
                <a:tc>
                  <a:txBody>
                    <a:bodyPr/>
                    <a:lstStyle/>
                    <a:p>
                      <a:pPr algn="r" fontAlgn="b"/>
                      <a:r>
                        <a:rPr lang="en-CA" sz="1200" b="0" i="0" u="none" strike="noStrike">
                          <a:solidFill>
                            <a:srgbClr val="000000"/>
                          </a:solidFill>
                          <a:effectLst/>
                          <a:latin typeface="Calibri" panose="020F0502020204030204" pitchFamily="34" charset="0"/>
                        </a:rPr>
                        <a:t>               33 </a:t>
                      </a:r>
                    </a:p>
                  </a:txBody>
                  <a:tcPr marL="9525" marR="9525" marT="9525" marB="0" anchor="b">
                    <a:lnL>
                      <a:noFill/>
                    </a:lnL>
                    <a:lnR>
                      <a:noFill/>
                    </a:lnR>
                    <a:lnT>
                      <a:noFill/>
                    </a:lnT>
                    <a:lnB>
                      <a:noFill/>
                    </a:lnB>
                  </a:tcPr>
                </a:tc>
                <a:tc>
                  <a:txBody>
                    <a:bodyPr/>
                    <a:lstStyle/>
                    <a:p>
                      <a:pPr algn="r" fontAlgn="b"/>
                      <a:r>
                        <a:rPr lang="en-CA" sz="1200" b="0" i="0" u="none" strike="noStrike">
                          <a:solidFill>
                            <a:srgbClr val="000000"/>
                          </a:solidFill>
                          <a:effectLst/>
                          <a:latin typeface="Calibri" panose="020F0502020204030204" pitchFamily="34" charset="0"/>
                        </a:rPr>
                        <a:t>                 6 </a:t>
                      </a:r>
                    </a:p>
                  </a:txBody>
                  <a:tcPr marL="9525" marR="9525" marT="9525" marB="0" anchor="b">
                    <a:lnL>
                      <a:noFill/>
                    </a:lnL>
                    <a:lnR>
                      <a:noFill/>
                    </a:lnR>
                    <a:lnT>
                      <a:noFill/>
                    </a:lnT>
                    <a:lnB>
                      <a:noFill/>
                    </a:lnB>
                  </a:tcPr>
                </a:tc>
                <a:tc>
                  <a:txBody>
                    <a:bodyPr/>
                    <a:lstStyle/>
                    <a:p>
                      <a:pPr algn="r" fontAlgn="b"/>
                      <a:r>
                        <a:rPr lang="en-CA" sz="1200" b="0" i="0" u="none" strike="noStrike">
                          <a:solidFill>
                            <a:srgbClr val="000000"/>
                          </a:solidFill>
                          <a:effectLst/>
                          <a:latin typeface="Calibri" panose="020F0502020204030204" pitchFamily="34" charset="0"/>
                        </a:rPr>
                        <a:t>               -   </a:t>
                      </a:r>
                    </a:p>
                  </a:txBody>
                  <a:tcPr marL="9525" marR="9525" marT="9525" marB="0" anchor="b">
                    <a:lnL>
                      <a:noFill/>
                    </a:lnL>
                    <a:lnR>
                      <a:noFill/>
                    </a:lnR>
                    <a:lnT>
                      <a:noFill/>
                    </a:lnT>
                    <a:lnB>
                      <a:noFill/>
                    </a:lnB>
                  </a:tcPr>
                </a:tc>
                <a:tc>
                  <a:txBody>
                    <a:bodyPr/>
                    <a:lstStyle/>
                    <a:p>
                      <a:pPr algn="r" fontAlgn="b"/>
                      <a:r>
                        <a:rPr lang="en-CA" sz="1200" b="0" i="0" u="none" strike="noStrike">
                          <a:solidFill>
                            <a:srgbClr val="000000"/>
                          </a:solidFill>
                          <a:effectLst/>
                          <a:latin typeface="Calibri" panose="020F0502020204030204" pitchFamily="34" charset="0"/>
                        </a:rPr>
                        <a:t>             154 </a:t>
                      </a:r>
                    </a:p>
                  </a:txBody>
                  <a:tcPr marL="9525" marR="9525" marT="9525" marB="0" anchor="b">
                    <a:lnL>
                      <a:noFill/>
                    </a:lnL>
                    <a:lnR>
                      <a:noFill/>
                    </a:lnR>
                    <a:lnT>
                      <a:noFill/>
                    </a:lnT>
                    <a:lnB>
                      <a:noFill/>
                    </a:lnB>
                  </a:tcPr>
                </a:tc>
                <a:tc>
                  <a:txBody>
                    <a:bodyPr/>
                    <a:lstStyle/>
                    <a:p>
                      <a:pPr algn="r" fontAlgn="b"/>
                      <a:r>
                        <a:rPr lang="en-CA" sz="1200" b="0" i="0" u="none" strike="noStrike">
                          <a:solidFill>
                            <a:srgbClr val="000000"/>
                          </a:solidFill>
                          <a:effectLst/>
                          <a:latin typeface="Calibri" panose="020F0502020204030204" pitchFamily="34" charset="0"/>
                        </a:rPr>
                        <a:t>               -   </a:t>
                      </a:r>
                    </a:p>
                  </a:txBody>
                  <a:tcPr marL="9525" marR="9525" marT="9525" marB="0" anchor="b">
                    <a:lnL>
                      <a:noFill/>
                    </a:lnL>
                    <a:lnR>
                      <a:noFill/>
                    </a:lnR>
                    <a:lnT>
                      <a:noFill/>
                    </a:lnT>
                    <a:lnB>
                      <a:noFill/>
                    </a:lnB>
                  </a:tcPr>
                </a:tc>
                <a:tc>
                  <a:txBody>
                    <a:bodyPr/>
                    <a:lstStyle/>
                    <a:p>
                      <a:pPr algn="r" fontAlgn="b"/>
                      <a:r>
                        <a:rPr lang="en-CA" sz="1200" b="0" i="0" u="none" strike="noStrike">
                          <a:solidFill>
                            <a:srgbClr val="000000"/>
                          </a:solidFill>
                          <a:effectLst/>
                          <a:latin typeface="Calibri" panose="020F0502020204030204" pitchFamily="34" charset="0"/>
                        </a:rPr>
                        <a:t>               18 </a:t>
                      </a:r>
                    </a:p>
                  </a:txBody>
                  <a:tcPr marL="9525" marR="9525" marT="9525" marB="0" anchor="b">
                    <a:lnL>
                      <a:noFill/>
                    </a:lnL>
                    <a:lnR>
                      <a:noFill/>
                    </a:lnR>
                    <a:lnT>
                      <a:noFill/>
                    </a:lnT>
                    <a:lnB>
                      <a:noFill/>
                    </a:lnB>
                  </a:tcPr>
                </a:tc>
                <a:tc>
                  <a:txBody>
                    <a:bodyPr/>
                    <a:lstStyle/>
                    <a:p>
                      <a:pPr algn="r" fontAlgn="b"/>
                      <a:r>
                        <a:rPr lang="en-CA" sz="1200" b="0" i="0" u="none" strike="noStrike">
                          <a:solidFill>
                            <a:srgbClr val="000000"/>
                          </a:solidFill>
                          <a:effectLst/>
                          <a:latin typeface="Calibri" panose="020F0502020204030204" pitchFamily="34" charset="0"/>
                        </a:rPr>
                        <a:t>             244 </a:t>
                      </a:r>
                    </a:p>
                  </a:txBody>
                  <a:tcPr marL="9525" marR="9525" marT="9525" marB="0" anchor="b">
                    <a:lnL>
                      <a:noFill/>
                    </a:lnL>
                    <a:lnR>
                      <a:noFill/>
                    </a:lnR>
                    <a:lnT>
                      <a:noFill/>
                    </a:lnT>
                    <a:lnB>
                      <a:noFill/>
                    </a:lnB>
                  </a:tcPr>
                </a:tc>
                <a:tc>
                  <a:txBody>
                    <a:bodyPr/>
                    <a:lstStyle/>
                    <a:p>
                      <a:pPr algn="r" fontAlgn="b"/>
                      <a:r>
                        <a:rPr lang="en-CA" sz="1200" b="1" i="0" u="none" strike="noStrike">
                          <a:solidFill>
                            <a:srgbClr val="000000"/>
                          </a:solidFill>
                          <a:effectLst/>
                          <a:latin typeface="Calibri" panose="020F0502020204030204" pitchFamily="34" charset="0"/>
                        </a:rPr>
                        <a:t>             560 </a:t>
                      </a:r>
                    </a:p>
                  </a:txBody>
                  <a:tcPr marL="9525" marR="9525" marT="9525" marB="0" anchor="b">
                    <a:lnL>
                      <a:noFill/>
                    </a:lnL>
                    <a:lnR>
                      <a:noFill/>
                    </a:lnR>
                    <a:lnT>
                      <a:noFill/>
                    </a:lnT>
                    <a:lnB>
                      <a:noFill/>
                    </a:lnB>
                  </a:tcPr>
                </a:tc>
                <a:extLst>
                  <a:ext uri="{0D108BD9-81ED-4DB2-BD59-A6C34878D82A}">
                    <a16:rowId xmlns:a16="http://schemas.microsoft.com/office/drawing/2014/main" val="2847193027"/>
                  </a:ext>
                </a:extLst>
              </a:tr>
              <a:tr h="203200">
                <a:tc>
                  <a:txBody>
                    <a:bodyPr/>
                    <a:lstStyle/>
                    <a:p>
                      <a:pPr algn="l" fontAlgn="b"/>
                      <a:r>
                        <a:rPr lang="en-CA" sz="12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a:solidFill>
                            <a:srgbClr val="000000"/>
                          </a:solidFill>
                          <a:effectLst/>
                          <a:latin typeface="Calibri" panose="020F0502020204030204" pitchFamily="34" charset="0"/>
                        </a:rPr>
                        <a:t>                       5,874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a:solidFill>
                            <a:srgbClr val="000000"/>
                          </a:solidFill>
                          <a:effectLst/>
                          <a:latin typeface="Calibri" panose="020F0502020204030204" pitchFamily="34" charset="0"/>
                        </a:rPr>
                        <a:t>          6,252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a:solidFill>
                            <a:srgbClr val="000000"/>
                          </a:solidFill>
                          <a:effectLst/>
                          <a:latin typeface="Calibri" panose="020F0502020204030204" pitchFamily="34" charset="0"/>
                        </a:rPr>
                        <a:t>             648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a:solidFill>
                            <a:srgbClr val="000000"/>
                          </a:solidFill>
                          <a:effectLst/>
                          <a:latin typeface="Calibri" panose="020F0502020204030204" pitchFamily="34" charset="0"/>
                        </a:rPr>
                        <a:t>             288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a:solidFill>
                            <a:srgbClr val="000000"/>
                          </a:solidFill>
                          <a:effectLst/>
                          <a:latin typeface="Calibri" panose="020F0502020204030204" pitchFamily="34" charset="0"/>
                        </a:rPr>
                        <a:t>          1,586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a:solidFill>
                            <a:srgbClr val="000000"/>
                          </a:solidFill>
                          <a:effectLst/>
                          <a:latin typeface="Calibri" panose="020F0502020204030204" pitchFamily="34" charset="0"/>
                        </a:rPr>
                        <a:t>             613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dirty="0">
                          <a:solidFill>
                            <a:srgbClr val="000000"/>
                          </a:solidFill>
                          <a:effectLst/>
                          <a:latin typeface="Calibri" panose="020F0502020204030204" pitchFamily="34" charset="0"/>
                        </a:rPr>
                        <a:t>             592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dirty="0">
                          <a:solidFill>
                            <a:srgbClr val="000000"/>
                          </a:solidFill>
                          <a:effectLst/>
                          <a:latin typeface="Calibri" panose="020F0502020204030204" pitchFamily="34" charset="0"/>
                        </a:rPr>
                        <a:t>          2,051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tc>
                  <a:txBody>
                    <a:bodyPr/>
                    <a:lstStyle/>
                    <a:p>
                      <a:pPr algn="r" fontAlgn="b"/>
                      <a:r>
                        <a:rPr lang="en-CA" sz="1200" b="1" i="0" u="none" strike="noStrike" dirty="0">
                          <a:solidFill>
                            <a:srgbClr val="000000"/>
                          </a:solidFill>
                          <a:effectLst/>
                          <a:latin typeface="Calibri" panose="020F0502020204030204" pitchFamily="34" charset="0"/>
                        </a:rPr>
                        <a:t>        17,904 </a:t>
                      </a:r>
                    </a:p>
                  </a:txBody>
                  <a:tcPr marL="9525" marR="9525" marT="9525" marB="0" anchor="b">
                    <a:lnL>
                      <a:noFill/>
                    </a:lnL>
                    <a:lnR>
                      <a:noFill/>
                    </a:lnR>
                    <a:lnT w="6350" cap="flat" cmpd="sng" algn="ctr">
                      <a:no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694842820"/>
                  </a:ext>
                </a:extLst>
              </a:tr>
            </a:tbl>
          </a:graphicData>
        </a:graphic>
      </p:graphicFrame>
    </p:spTree>
    <p:extLst>
      <p:ext uri="{BB962C8B-B14F-4D97-AF65-F5344CB8AC3E}">
        <p14:creationId xmlns:p14="http://schemas.microsoft.com/office/powerpoint/2010/main" val="290506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Findings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CA" dirty="0"/>
              <a:t>Splunk</a:t>
            </a:r>
          </a:p>
          <a:p>
            <a:endParaRPr lang="en-CA" dirty="0"/>
          </a:p>
          <a:p>
            <a:endParaRPr lang="en-CA" dirty="0"/>
          </a:p>
          <a:p>
            <a:endParaRPr lang="en-US" dirty="0"/>
          </a:p>
          <a:p>
            <a:endParaRPr lang="en-US" dirty="0"/>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graphicFrame>
        <p:nvGraphicFramePr>
          <p:cNvPr id="5" name="Table 4">
            <a:extLst>
              <a:ext uri="{FF2B5EF4-FFF2-40B4-BE49-F238E27FC236}">
                <a16:creationId xmlns:a16="http://schemas.microsoft.com/office/drawing/2014/main" id="{4543F136-AF73-FF47-BD34-F9F98AD857FC}"/>
              </a:ext>
            </a:extLst>
          </p:cNvPr>
          <p:cNvGraphicFramePr>
            <a:graphicFrameLocks noGrp="1"/>
          </p:cNvGraphicFramePr>
          <p:nvPr>
            <p:extLst>
              <p:ext uri="{D42A27DB-BD31-4B8C-83A1-F6EECF244321}">
                <p14:modId xmlns:p14="http://schemas.microsoft.com/office/powerpoint/2010/main" val="604525744"/>
              </p:ext>
            </p:extLst>
          </p:nvPr>
        </p:nvGraphicFramePr>
        <p:xfrm>
          <a:off x="503999" y="1395983"/>
          <a:ext cx="9400922" cy="1497456"/>
        </p:xfrm>
        <a:graphic>
          <a:graphicData uri="http://schemas.openxmlformats.org/drawingml/2006/table">
            <a:tbl>
              <a:tblPr/>
              <a:tblGrid>
                <a:gridCol w="1204031">
                  <a:extLst>
                    <a:ext uri="{9D8B030D-6E8A-4147-A177-3AD203B41FA5}">
                      <a16:colId xmlns:a16="http://schemas.microsoft.com/office/drawing/2014/main" val="26792279"/>
                    </a:ext>
                  </a:extLst>
                </a:gridCol>
                <a:gridCol w="8196891">
                  <a:extLst>
                    <a:ext uri="{9D8B030D-6E8A-4147-A177-3AD203B41FA5}">
                      <a16:colId xmlns:a16="http://schemas.microsoft.com/office/drawing/2014/main" val="2993339088"/>
                    </a:ext>
                  </a:extLst>
                </a:gridCol>
              </a:tblGrid>
              <a:tr h="322920">
                <a:tc>
                  <a:txBody>
                    <a:bodyPr/>
                    <a:lstStyle/>
                    <a:p>
                      <a:pPr marL="0" marR="0" lvl="0" indent="0" algn="l" defTabSz="1088558" rtl="0" eaLnBrk="1" fontAlgn="t" latinLnBrk="0" hangingPunct="1">
                        <a:lnSpc>
                          <a:spcPct val="100000"/>
                        </a:lnSpc>
                        <a:spcBef>
                          <a:spcPts val="0"/>
                        </a:spcBef>
                        <a:spcAft>
                          <a:spcPts val="0"/>
                        </a:spcAft>
                        <a:buClrTx/>
                        <a:buSzTx/>
                        <a:buFontTx/>
                        <a:buNone/>
                        <a:tabLst/>
                        <a:defRPr/>
                      </a:pPr>
                      <a:r>
                        <a:rPr lang="en-CA" sz="1400" b="1" dirty="0">
                          <a:effectLst/>
                        </a:rPr>
                        <a:t>Finding 1</a:t>
                      </a: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l" fontAlgn="t"/>
                      <a:r>
                        <a:rPr lang="en-CA" sz="1400" b="1" dirty="0">
                          <a:effectLst/>
                        </a:rPr>
                        <a:t>Missing assets</a:t>
                      </a: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extLst>
                  <a:ext uri="{0D108BD9-81ED-4DB2-BD59-A6C34878D82A}">
                    <a16:rowId xmlns:a16="http://schemas.microsoft.com/office/drawing/2014/main" val="3215192218"/>
                  </a:ext>
                </a:extLst>
              </a:tr>
              <a:tr h="452310">
                <a:tc>
                  <a:txBody>
                    <a:bodyPr/>
                    <a:lstStyle/>
                    <a:p>
                      <a:pPr algn="l" fontAlgn="t"/>
                      <a:r>
                        <a:rPr lang="en-CA" sz="1400" dirty="0">
                          <a:effectLst/>
                        </a:rPr>
                        <a:t>Observation</a:t>
                      </a: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l" fontAlgn="t"/>
                      <a:r>
                        <a:rPr lang="en-CA" sz="1400" dirty="0">
                          <a:effectLst/>
                        </a:rPr>
                        <a:t>Host Listing Reports were extracted from Splunk on 13 Mar 2019 for Security Data Integrity Review and any finding will be reported.</a:t>
                      </a: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128023450"/>
                  </a:ext>
                </a:extLst>
              </a:tr>
              <a:tr h="0">
                <a:tc>
                  <a:txBody>
                    <a:bodyPr/>
                    <a:lstStyle/>
                    <a:p>
                      <a:pPr algn="l" fontAlgn="t"/>
                      <a:endParaRPr lang="en-CA" sz="1400" dirty="0">
                        <a:effectLst/>
                      </a:endParaRP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l" fontAlgn="t">
                        <a:buFont typeface="Arial" panose="020B0604020202020204" pitchFamily="34" charset="0"/>
                        <a:buNone/>
                      </a:pPr>
                      <a:endParaRPr lang="en-CA" sz="1400" dirty="0">
                        <a:effectLst/>
                      </a:endParaRP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683490144"/>
                  </a:ext>
                </a:extLst>
              </a:tr>
              <a:tr h="322920">
                <a:tc>
                  <a:txBody>
                    <a:bodyPr/>
                    <a:lstStyle/>
                    <a:p>
                      <a:pPr algn="l" fontAlgn="t"/>
                      <a:endParaRPr lang="en-CA" sz="1400">
                        <a:effectLst/>
                      </a:endParaRP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l" fontAlgn="t"/>
                      <a:endParaRPr lang="en-CA" sz="1400" dirty="0">
                        <a:effectLst/>
                      </a:endParaRPr>
                    </a:p>
                  </a:txBody>
                  <a:tcPr marL="75548" marR="75548" marT="52884" marB="528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148544503"/>
                  </a:ext>
                </a:extLst>
              </a:tr>
            </a:tbl>
          </a:graphicData>
        </a:graphic>
      </p:graphicFrame>
    </p:spTree>
    <p:extLst>
      <p:ext uri="{BB962C8B-B14F-4D97-AF65-F5344CB8AC3E}">
        <p14:creationId xmlns:p14="http://schemas.microsoft.com/office/powerpoint/2010/main" val="195940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Next Steps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CA" dirty="0"/>
              <a:t>Action Plan</a:t>
            </a:r>
          </a:p>
          <a:p>
            <a:endParaRPr lang="en-CA" dirty="0"/>
          </a:p>
          <a:p>
            <a:endParaRPr lang="en-CA" dirty="0"/>
          </a:p>
          <a:p>
            <a:endParaRPr lang="en-US" dirty="0"/>
          </a:p>
          <a:p>
            <a:endParaRPr lang="en-US" dirty="0"/>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Next Steps</a:t>
            </a:r>
          </a:p>
        </p:txBody>
      </p:sp>
      <p:sp>
        <p:nvSpPr>
          <p:cNvPr id="13" name="Pentagon 12">
            <a:extLst>
              <a:ext uri="{FF2B5EF4-FFF2-40B4-BE49-F238E27FC236}">
                <a16:creationId xmlns:a16="http://schemas.microsoft.com/office/drawing/2014/main" id="{2C639C5D-0A0E-F845-B6CC-0981BDA20E8D}"/>
              </a:ext>
            </a:extLst>
          </p:cNvPr>
          <p:cNvSpPr/>
          <p:nvPr/>
        </p:nvSpPr>
        <p:spPr bwMode="gray">
          <a:xfrm>
            <a:off x="503999" y="1481660"/>
            <a:ext cx="2482838" cy="82296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bg1"/>
                </a:solidFill>
              </a:rPr>
              <a:t>Follow up on integrating ISMP to SAP Analytics Cloud (Plan A)</a:t>
            </a:r>
          </a:p>
        </p:txBody>
      </p:sp>
      <p:sp>
        <p:nvSpPr>
          <p:cNvPr id="14" name="Text Placeholder 3">
            <a:extLst>
              <a:ext uri="{FF2B5EF4-FFF2-40B4-BE49-F238E27FC236}">
                <a16:creationId xmlns:a16="http://schemas.microsoft.com/office/drawing/2014/main" id="{56BC87C0-3EEA-D94D-93EE-9ED2DBABDD3A}"/>
              </a:ext>
            </a:extLst>
          </p:cNvPr>
          <p:cNvSpPr txBox="1">
            <a:spLocks/>
          </p:cNvSpPr>
          <p:nvPr/>
        </p:nvSpPr>
        <p:spPr bwMode="gray">
          <a:xfrm>
            <a:off x="3109559" y="3770176"/>
            <a:ext cx="5760720" cy="822960"/>
          </a:xfrm>
          <a:prstGeom prst="rect">
            <a:avLst/>
          </a:prstGeom>
        </p:spPr>
        <p:txBody>
          <a:bodyPr vert="horz" lIns="0" tIns="0" rIns="0" bIns="0" rtlCol="0">
            <a:noAutofit/>
          </a:bodyPr>
          <a:lstStyle/>
          <a:p>
            <a:pPr marL="114300" marR="0" lvl="1" indent="-114300" defTabSz="914400" rtl="0" eaLnBrk="1" fontAlgn="auto" latinLnBrk="0" hangingPunct="1">
              <a:lnSpc>
                <a:spcPct val="100000"/>
              </a:lnSpc>
              <a:spcBef>
                <a:spcPts val="600"/>
              </a:spcBef>
              <a:spcAft>
                <a:spcPts val="0"/>
              </a:spcAft>
              <a:buSzPct val="100000"/>
              <a:buFont typeface="Arial"/>
              <a:buChar char="•"/>
              <a:tabLst/>
              <a:defRPr/>
            </a:pPr>
            <a:r>
              <a:rPr lang="en-US" sz="1400" dirty="0"/>
              <a:t>Communicate gaps found with Tool Owners </a:t>
            </a:r>
            <a:endParaRPr kumimoji="0" lang="en-US" sz="1400" b="0" i="0" u="none" strike="noStrike" kern="1200" cap="none" spc="0" normalizeH="0" baseline="0" noProof="0" dirty="0">
              <a:ln>
                <a:noFill/>
              </a:ln>
              <a:effectLst/>
              <a:uLnTx/>
              <a:uFillTx/>
              <a:ea typeface="+mn-ea"/>
              <a:cs typeface="+mn-cs"/>
            </a:endParaRPr>
          </a:p>
          <a:p>
            <a:pPr marL="114300" marR="0" lvl="1" indent="-114300" defTabSz="914400" rtl="0" eaLnBrk="1" fontAlgn="auto" latinLnBrk="0" hangingPunct="1">
              <a:lnSpc>
                <a:spcPct val="100000"/>
              </a:lnSpc>
              <a:spcBef>
                <a:spcPts val="600"/>
              </a:spcBef>
              <a:spcAft>
                <a:spcPts val="0"/>
              </a:spcAft>
              <a:buSzPct val="100000"/>
              <a:buFont typeface="Arial"/>
              <a:buChar char="•"/>
              <a:tabLst/>
              <a:defRPr/>
            </a:pPr>
            <a:r>
              <a:rPr lang="en-US" sz="1400" dirty="0"/>
              <a:t>Discover opportunities to remedy the gaps</a:t>
            </a:r>
            <a:endParaRPr kumimoji="0" lang="en-US" sz="1400" b="0" i="0" u="none" strike="noStrike" kern="1200" cap="none" spc="0" normalizeH="0" baseline="0" noProof="0" dirty="0">
              <a:ln>
                <a:noFill/>
              </a:ln>
              <a:effectLst/>
              <a:uLnTx/>
              <a:uFillTx/>
              <a:ea typeface="+mn-ea"/>
              <a:cs typeface="+mn-cs"/>
            </a:endParaRPr>
          </a:p>
          <a:p>
            <a:pPr marL="114300" marR="0" lvl="1" indent="-114300" defTabSz="914400" rtl="0" eaLnBrk="1" fontAlgn="auto" latinLnBrk="0" hangingPunct="1">
              <a:lnSpc>
                <a:spcPct val="100000"/>
              </a:lnSpc>
              <a:spcBef>
                <a:spcPts val="600"/>
              </a:spcBef>
              <a:spcAft>
                <a:spcPts val="0"/>
              </a:spcAft>
              <a:buSzPct val="100000"/>
              <a:buFont typeface="Arial"/>
              <a:buChar char="•"/>
              <a:tabLst/>
              <a:defRPr/>
            </a:pPr>
            <a:r>
              <a:rPr kumimoji="0" lang="en-US" sz="1400" b="0" i="0" u="none" strike="noStrike" kern="1200" cap="none" spc="0" normalizeH="0" baseline="0" noProof="0" dirty="0">
                <a:ln>
                  <a:noFill/>
                </a:ln>
                <a:effectLst/>
                <a:uLnTx/>
                <a:uFillTx/>
                <a:ea typeface="+mn-ea"/>
                <a:cs typeface="+mn-cs"/>
              </a:rPr>
              <a:t>Agree action plans and execute the</a:t>
            </a:r>
          </a:p>
        </p:txBody>
      </p:sp>
      <p:sp>
        <p:nvSpPr>
          <p:cNvPr id="15" name="Pentagon 14">
            <a:extLst>
              <a:ext uri="{FF2B5EF4-FFF2-40B4-BE49-F238E27FC236}">
                <a16:creationId xmlns:a16="http://schemas.microsoft.com/office/drawing/2014/main" id="{429A7CF4-3651-1A4C-98EF-BF6B5EE2C811}"/>
              </a:ext>
            </a:extLst>
          </p:cNvPr>
          <p:cNvSpPr/>
          <p:nvPr/>
        </p:nvSpPr>
        <p:spPr bwMode="gray">
          <a:xfrm>
            <a:off x="503999" y="3770176"/>
            <a:ext cx="2482838" cy="82296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bg1"/>
                </a:solidFill>
              </a:rPr>
              <a:t>Work with Product Owners to remedy the gaps found</a:t>
            </a:r>
          </a:p>
        </p:txBody>
      </p:sp>
      <p:sp>
        <p:nvSpPr>
          <p:cNvPr id="16" name="Text Placeholder 3">
            <a:extLst>
              <a:ext uri="{FF2B5EF4-FFF2-40B4-BE49-F238E27FC236}">
                <a16:creationId xmlns:a16="http://schemas.microsoft.com/office/drawing/2014/main" id="{B4C49D16-BB2A-0F44-8EBC-AC08F40C194C}"/>
              </a:ext>
            </a:extLst>
          </p:cNvPr>
          <p:cNvSpPr txBox="1">
            <a:spLocks/>
          </p:cNvSpPr>
          <p:nvPr/>
        </p:nvSpPr>
        <p:spPr bwMode="gray">
          <a:xfrm>
            <a:off x="3109559" y="4914111"/>
            <a:ext cx="5760720" cy="822960"/>
          </a:xfrm>
          <a:prstGeom prst="rect">
            <a:avLst/>
          </a:prstGeom>
        </p:spPr>
        <p:txBody>
          <a:bodyPr vert="horz" lIns="0" tIns="0" rIns="0" bIns="0" rtlCol="0">
            <a:noAutofit/>
          </a:bodyPr>
          <a:lstStyle/>
          <a:p>
            <a:pPr marL="114300" marR="0" lvl="1" indent="-114300" defTabSz="914400" rtl="0" eaLnBrk="1" fontAlgn="auto" latinLnBrk="0" hangingPunct="1">
              <a:lnSpc>
                <a:spcPct val="100000"/>
              </a:lnSpc>
              <a:spcBef>
                <a:spcPts val="600"/>
              </a:spcBef>
              <a:spcAft>
                <a:spcPts val="0"/>
              </a:spcAft>
              <a:buSzPct val="100000"/>
              <a:buFont typeface="Arial"/>
              <a:buChar char="•"/>
              <a:tabLst/>
              <a:defRPr/>
            </a:pPr>
            <a:r>
              <a:rPr kumimoji="0" lang="en-US" sz="1400" b="0" i="0" u="none" strike="noStrike" kern="1200" cap="none" spc="0" normalizeH="0" baseline="0" noProof="0" dirty="0">
                <a:ln>
                  <a:noFill/>
                </a:ln>
                <a:effectLst/>
                <a:uLnTx/>
                <a:uFillTx/>
                <a:ea typeface="+mn-ea"/>
                <a:cs typeface="+mn-cs"/>
              </a:rPr>
              <a:t>Increase accuracy and completeness of current metrics</a:t>
            </a:r>
          </a:p>
          <a:p>
            <a:pPr marL="114300" marR="0" lvl="1" indent="-114300" defTabSz="914400" rtl="0" eaLnBrk="1" fontAlgn="auto" latinLnBrk="0" hangingPunct="1">
              <a:lnSpc>
                <a:spcPct val="100000"/>
              </a:lnSpc>
              <a:spcBef>
                <a:spcPts val="600"/>
              </a:spcBef>
              <a:spcAft>
                <a:spcPts val="0"/>
              </a:spcAft>
              <a:buSzPct val="100000"/>
              <a:buFont typeface="Arial"/>
              <a:buChar char="•"/>
              <a:tabLst/>
              <a:defRPr/>
            </a:pPr>
            <a:r>
              <a:rPr kumimoji="0" lang="en-US" sz="1400" b="0" i="0" u="none" strike="noStrike" kern="1200" cap="none" spc="0" normalizeH="0" baseline="0" noProof="0" dirty="0">
                <a:ln>
                  <a:noFill/>
                </a:ln>
                <a:effectLst/>
                <a:uLnTx/>
                <a:uFillTx/>
                <a:ea typeface="+mn-ea"/>
                <a:cs typeface="+mn-cs"/>
              </a:rPr>
              <a:t>Rationalize metric reporting activities and process to improve efficiency</a:t>
            </a:r>
          </a:p>
        </p:txBody>
      </p:sp>
      <p:sp>
        <p:nvSpPr>
          <p:cNvPr id="17" name="Pentagon 16">
            <a:extLst>
              <a:ext uri="{FF2B5EF4-FFF2-40B4-BE49-F238E27FC236}">
                <a16:creationId xmlns:a16="http://schemas.microsoft.com/office/drawing/2014/main" id="{C07BBCF8-D56A-9144-B371-6EE97BD05D9B}"/>
              </a:ext>
            </a:extLst>
          </p:cNvPr>
          <p:cNvSpPr/>
          <p:nvPr/>
        </p:nvSpPr>
        <p:spPr bwMode="gray">
          <a:xfrm>
            <a:off x="503999" y="4914111"/>
            <a:ext cx="2482838" cy="82296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bg1"/>
                </a:solidFill>
              </a:rPr>
              <a:t>Improve current metric reporting activities</a:t>
            </a:r>
          </a:p>
        </p:txBody>
      </p:sp>
      <p:sp>
        <p:nvSpPr>
          <p:cNvPr id="18" name="Text Placeholder 3">
            <a:extLst>
              <a:ext uri="{FF2B5EF4-FFF2-40B4-BE49-F238E27FC236}">
                <a16:creationId xmlns:a16="http://schemas.microsoft.com/office/drawing/2014/main" id="{23190DAB-2DF7-EC46-B8CE-7D7489CB0B79}"/>
              </a:ext>
            </a:extLst>
          </p:cNvPr>
          <p:cNvSpPr txBox="1">
            <a:spLocks/>
          </p:cNvSpPr>
          <p:nvPr/>
        </p:nvSpPr>
        <p:spPr bwMode="gray">
          <a:xfrm>
            <a:off x="3109559" y="1481660"/>
            <a:ext cx="6879830" cy="835660"/>
          </a:xfrm>
          <a:prstGeom prst="rect">
            <a:avLst/>
          </a:prstGeom>
        </p:spPr>
        <p:txBody>
          <a:bodyPr vert="horz" lIns="0" tIns="0" rIns="0" bIns="0" rtlCol="0">
            <a:noAutofit/>
          </a:bodyPr>
          <a:lstStyle/>
          <a:p>
            <a:pPr marL="114300" lvl="1" indent="-114300">
              <a:spcBef>
                <a:spcPts val="600"/>
              </a:spcBef>
              <a:buFont typeface="Arial"/>
              <a:buChar char="•"/>
              <a:defRPr/>
            </a:pPr>
            <a:r>
              <a:rPr lang="en-US" sz="1400" dirty="0"/>
              <a:t>Continue following up IEG &amp; Delivery – DE team to integrate our tools with SAC and build ISMP Dashboard for our team</a:t>
            </a:r>
            <a:endParaRPr kumimoji="0" lang="en-US" sz="1400" b="0" i="0" u="none" strike="noStrike" kern="1200" cap="none" spc="0" normalizeH="0" baseline="0" noProof="0" dirty="0">
              <a:ln>
                <a:noFill/>
              </a:ln>
              <a:effectLst/>
              <a:uLnTx/>
              <a:uFillTx/>
              <a:ea typeface="+mn-ea"/>
              <a:cs typeface="+mn-cs"/>
            </a:endParaRPr>
          </a:p>
          <a:p>
            <a:pPr marL="114300" lvl="1" indent="-114300">
              <a:spcBef>
                <a:spcPts val="600"/>
              </a:spcBef>
              <a:buSzPct val="100000"/>
              <a:buFont typeface="Arial"/>
              <a:buChar char="•"/>
              <a:defRPr/>
            </a:pPr>
            <a:r>
              <a:rPr kumimoji="0" lang="en-US" sz="1400" b="0" i="0" u="none" strike="noStrike" kern="1200" cap="none" spc="0" normalizeH="0" baseline="0" noProof="0" dirty="0">
                <a:ln>
                  <a:noFill/>
                </a:ln>
                <a:effectLst/>
                <a:uLnTx/>
                <a:uFillTx/>
                <a:ea typeface="+mn-ea"/>
                <a:cs typeface="+mn-cs"/>
              </a:rPr>
              <a:t>Coordinate with James Gu to find opportunities to incorporate our project with James’ current SAC initiatives</a:t>
            </a:r>
          </a:p>
        </p:txBody>
      </p:sp>
      <p:sp>
        <p:nvSpPr>
          <p:cNvPr id="19" name="Pentagon 18">
            <a:extLst>
              <a:ext uri="{FF2B5EF4-FFF2-40B4-BE49-F238E27FC236}">
                <a16:creationId xmlns:a16="http://schemas.microsoft.com/office/drawing/2014/main" id="{A83754C7-7768-1D4D-B83B-8830AF551D5F}"/>
              </a:ext>
            </a:extLst>
          </p:cNvPr>
          <p:cNvSpPr/>
          <p:nvPr/>
        </p:nvSpPr>
        <p:spPr bwMode="gray">
          <a:xfrm>
            <a:off x="503999" y="2625918"/>
            <a:ext cx="2482838" cy="82296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bg1"/>
                </a:solidFill>
              </a:rPr>
              <a:t>Keep building our own reporting tool (Plan B)</a:t>
            </a:r>
          </a:p>
        </p:txBody>
      </p:sp>
      <p:sp>
        <p:nvSpPr>
          <p:cNvPr id="20" name="Text Placeholder 3">
            <a:extLst>
              <a:ext uri="{FF2B5EF4-FFF2-40B4-BE49-F238E27FC236}">
                <a16:creationId xmlns:a16="http://schemas.microsoft.com/office/drawing/2014/main" id="{0B956EA6-3C6D-DC44-A9B7-BE27619A3F93}"/>
              </a:ext>
            </a:extLst>
          </p:cNvPr>
          <p:cNvSpPr txBox="1">
            <a:spLocks/>
          </p:cNvSpPr>
          <p:nvPr/>
        </p:nvSpPr>
        <p:spPr bwMode="gray">
          <a:xfrm>
            <a:off x="3109558" y="2625918"/>
            <a:ext cx="6741807" cy="822960"/>
          </a:xfrm>
          <a:prstGeom prst="rect">
            <a:avLst/>
          </a:prstGeom>
        </p:spPr>
        <p:txBody>
          <a:bodyPr vert="horz" lIns="0" tIns="0" rIns="0" bIns="0" rtlCol="0">
            <a:noAutofit/>
          </a:bodyPr>
          <a:lstStyle/>
          <a:p>
            <a:pPr marL="114300" marR="0" lvl="1" indent="-114300" defTabSz="914400" rtl="0" eaLnBrk="1" fontAlgn="auto" latinLnBrk="0" hangingPunct="1">
              <a:lnSpc>
                <a:spcPct val="100000"/>
              </a:lnSpc>
              <a:spcBef>
                <a:spcPts val="600"/>
              </a:spcBef>
              <a:spcAft>
                <a:spcPts val="0"/>
              </a:spcAft>
              <a:buSzPct val="100000"/>
              <a:buFont typeface="Arial"/>
              <a:buChar char="•"/>
              <a:tabLst/>
              <a:defRPr/>
            </a:pPr>
            <a:endParaRPr lang="en-US" sz="1400" dirty="0"/>
          </a:p>
          <a:p>
            <a:pPr marL="114300" marR="0" lvl="1" indent="-114300" defTabSz="914400" rtl="0" eaLnBrk="1" fontAlgn="auto" latinLnBrk="0" hangingPunct="1">
              <a:lnSpc>
                <a:spcPct val="100000"/>
              </a:lnSpc>
              <a:spcBef>
                <a:spcPts val="600"/>
              </a:spcBef>
              <a:spcAft>
                <a:spcPts val="0"/>
              </a:spcAft>
              <a:buSzPct val="100000"/>
              <a:buFont typeface="Arial"/>
              <a:buChar char="•"/>
              <a:tabLst/>
              <a:defRPr/>
            </a:pPr>
            <a:r>
              <a:rPr lang="en-US" sz="1400" dirty="0"/>
              <a:t>Look in to our available resources and find solutions to develop a tool to automate and centralize ISMP</a:t>
            </a:r>
            <a:endParaRPr kumimoji="0" lang="en-US" sz="1400" b="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296428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Contacts &amp; Reference Documentation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CA" dirty="0"/>
              <a:t>Overview ISMP Documentation and contacts for support.</a:t>
            </a:r>
          </a:p>
          <a:p>
            <a:endParaRPr lang="en-CA" dirty="0"/>
          </a:p>
          <a:p>
            <a:endParaRPr lang="en-CA" dirty="0"/>
          </a:p>
          <a:p>
            <a:endParaRPr lang="en-US" dirty="0"/>
          </a:p>
          <a:p>
            <a:endParaRPr lang="en-US" dirty="0"/>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Next Steps</a:t>
            </a:r>
          </a:p>
        </p:txBody>
      </p:sp>
      <p:pic>
        <p:nvPicPr>
          <p:cNvPr id="33796" name="Picture 4">
            <a:extLst>
              <a:ext uri="{FF2B5EF4-FFF2-40B4-BE49-F238E27FC236}">
                <a16:creationId xmlns:a16="http://schemas.microsoft.com/office/drawing/2014/main" id="{567D2E1E-A197-2143-B7D8-28C029A4C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7587" y="1666971"/>
            <a:ext cx="3510981" cy="456300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C1CDFB95-4ECA-B04B-B4B8-629967271662}"/>
              </a:ext>
            </a:extLst>
          </p:cNvPr>
          <p:cNvSpPr/>
          <p:nvPr/>
        </p:nvSpPr>
        <p:spPr>
          <a:xfrm>
            <a:off x="503999" y="4882551"/>
            <a:ext cx="2613986" cy="13474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600" dirty="0">
              <a:solidFill>
                <a:schemeClr val="bg1"/>
              </a:solidFill>
            </a:endParaRPr>
          </a:p>
        </p:txBody>
      </p:sp>
      <p:sp>
        <p:nvSpPr>
          <p:cNvPr id="23" name="Rectangle 22">
            <a:extLst>
              <a:ext uri="{FF2B5EF4-FFF2-40B4-BE49-F238E27FC236}">
                <a16:creationId xmlns:a16="http://schemas.microsoft.com/office/drawing/2014/main" id="{D3A3DA85-679B-3E4E-A57F-8135D85DB952}"/>
              </a:ext>
            </a:extLst>
          </p:cNvPr>
          <p:cNvSpPr/>
          <p:nvPr/>
        </p:nvSpPr>
        <p:spPr>
          <a:xfrm>
            <a:off x="3217469" y="4882551"/>
            <a:ext cx="2613987" cy="13474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800" b="1" dirty="0">
                <a:solidFill>
                  <a:schemeClr val="tx1"/>
                </a:solidFill>
              </a:rPr>
              <a:t>Thanh Tung Nguyen</a:t>
            </a:r>
            <a:endParaRPr lang="en-GB" sz="1800" dirty="0">
              <a:solidFill>
                <a:schemeClr val="tx1"/>
              </a:solidFill>
            </a:endParaRPr>
          </a:p>
          <a:p>
            <a:endParaRPr lang="en-GB" sz="1100" dirty="0">
              <a:solidFill>
                <a:schemeClr val="tx1"/>
              </a:solidFill>
            </a:endParaRPr>
          </a:p>
        </p:txBody>
      </p:sp>
      <p:graphicFrame>
        <p:nvGraphicFramePr>
          <p:cNvPr id="5" name="Table 4">
            <a:extLst>
              <a:ext uri="{FF2B5EF4-FFF2-40B4-BE49-F238E27FC236}">
                <a16:creationId xmlns:a16="http://schemas.microsoft.com/office/drawing/2014/main" id="{356DC0BA-AB39-384F-895B-B41E610A348E}"/>
              </a:ext>
            </a:extLst>
          </p:cNvPr>
          <p:cNvGraphicFramePr>
            <a:graphicFrameLocks noGrp="1"/>
          </p:cNvGraphicFramePr>
          <p:nvPr>
            <p:extLst>
              <p:ext uri="{D42A27DB-BD31-4B8C-83A1-F6EECF244321}">
                <p14:modId xmlns:p14="http://schemas.microsoft.com/office/powerpoint/2010/main" val="3058092698"/>
              </p:ext>
            </p:extLst>
          </p:nvPr>
        </p:nvGraphicFramePr>
        <p:xfrm>
          <a:off x="503999" y="1698960"/>
          <a:ext cx="5328218" cy="2496652"/>
        </p:xfrm>
        <a:graphic>
          <a:graphicData uri="http://schemas.openxmlformats.org/drawingml/2006/table">
            <a:tbl>
              <a:tblPr firstRow="1" firstCol="1" bandRow="1"/>
              <a:tblGrid>
                <a:gridCol w="2664109">
                  <a:extLst>
                    <a:ext uri="{9D8B030D-6E8A-4147-A177-3AD203B41FA5}">
                      <a16:colId xmlns:a16="http://schemas.microsoft.com/office/drawing/2014/main" val="898284289"/>
                    </a:ext>
                  </a:extLst>
                </a:gridCol>
                <a:gridCol w="2664109">
                  <a:extLst>
                    <a:ext uri="{9D8B030D-6E8A-4147-A177-3AD203B41FA5}">
                      <a16:colId xmlns:a16="http://schemas.microsoft.com/office/drawing/2014/main" val="1528486036"/>
                    </a:ext>
                  </a:extLst>
                </a:gridCol>
              </a:tblGrid>
              <a:tr h="501772">
                <a:tc>
                  <a:txBody>
                    <a:bodyPr/>
                    <a:lstStyle/>
                    <a:p>
                      <a:pPr algn="ctr">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 Information</a:t>
                      </a: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38100" cap="flat" cmpd="sng" algn="ctr">
                      <a:solidFill>
                        <a:srgbClr val="FFFFFF"/>
                      </a:solidFill>
                      <a:prstDash val="solid"/>
                      <a:round/>
                      <a:headEnd type="none" w="med" len="med"/>
                      <a:tailEnd type="none" w="med" len="med"/>
                    </a:lnB>
                    <a:solidFill>
                      <a:schemeClr val="accent2"/>
                    </a:solidFill>
                  </a:tcPr>
                </a:tc>
                <a:tc>
                  <a:txBody>
                    <a:bodyPr/>
                    <a:lstStyle/>
                    <a:p>
                      <a:pPr algn="ctr">
                        <a:lnSpc>
                          <a:spcPct val="100000"/>
                        </a:lnSpc>
                        <a:spcBef>
                          <a:spcPts val="0"/>
                        </a:spcBef>
                        <a:spcAft>
                          <a:spcPts val="0"/>
                        </a:spcAft>
                      </a:pPr>
                      <a:r>
                        <a:rPr lang="en-US" sz="900" dirty="0">
                          <a:effectLst/>
                          <a:latin typeface="Verdana" panose="020B0604030504040204" pitchFamily="34" charset="0"/>
                          <a:ea typeface="Verdana" panose="020B0604030504040204" pitchFamily="34" charset="0"/>
                          <a:cs typeface="Times New Roman" panose="02020603050405020304" pitchFamily="18" charset="0"/>
                        </a:rPr>
                        <a:t> </a:t>
                      </a:r>
                      <a:r>
                        <a:rPr lang="en-CA" sz="1200" b="1"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ISMP - S02 -</a:t>
                      </a:r>
                      <a:endParaRPr lang="en-US" sz="1200" b="1"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38100"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3581989906"/>
                  </a:ext>
                </a:extLst>
              </a:tr>
              <a:tr h="746554">
                <a:tc>
                  <a:txBody>
                    <a:bodyPr/>
                    <a:lstStyle/>
                    <a:p>
                      <a:pPr>
                        <a:lnSpc>
                          <a:spcPct val="100000"/>
                        </a:lnSpc>
                        <a:spcBef>
                          <a:spcPts val="0"/>
                        </a:spcBef>
                        <a:spcAft>
                          <a:spcPts val="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 Project detailed document</a:t>
                      </a:r>
                    </a:p>
                    <a:p>
                      <a:pPr>
                        <a:lnSpc>
                          <a:spcPct val="100000"/>
                        </a:lnSpc>
                        <a:spcBef>
                          <a:spcPts val="0"/>
                        </a:spcBef>
                        <a:spcAft>
                          <a:spcPts val="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 </a:t>
                      </a: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nSpc>
                          <a:spcPct val="100000"/>
                        </a:lnSpc>
                        <a:spcBef>
                          <a:spcPts val="0"/>
                        </a:spcBef>
                        <a:spcAft>
                          <a:spcPts val="0"/>
                        </a:spcAft>
                      </a:pPr>
                      <a:r>
                        <a:rPr lang="en-US" sz="900" dirty="0">
                          <a:effectLst/>
                          <a:latin typeface="Verdana" panose="020B0604030504040204" pitchFamily="34" charset="0"/>
                          <a:ea typeface="Verdana" panose="020B0604030504040204" pitchFamily="34" charset="0"/>
                          <a:cs typeface="Times New Roman" panose="02020603050405020304" pitchFamily="18" charset="0"/>
                        </a:rPr>
                        <a:t> </a:t>
                      </a:r>
                      <a:r>
                        <a:rPr lang="en-US" sz="1200" dirty="0" err="1">
                          <a:effectLst/>
                          <a:latin typeface="Verdana" panose="020B0604030504040204" pitchFamily="34" charset="0"/>
                          <a:ea typeface="Verdana" panose="020B0604030504040204" pitchFamily="34" charset="0"/>
                          <a:cs typeface="Times New Roman" panose="02020603050405020304" pitchFamily="18" charset="0"/>
                        </a:rPr>
                        <a:t>Docume</a:t>
                      </a:r>
                      <a:endParaRPr lang="en-US" sz="9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52713729"/>
                  </a:ext>
                </a:extLst>
              </a:tr>
              <a:tr h="501772">
                <a:tc>
                  <a:txBody>
                    <a:bodyPr/>
                    <a:lstStyle/>
                    <a:p>
                      <a:pPr algn="ctr">
                        <a:lnSpc>
                          <a:spcPct val="100000"/>
                        </a:lnSpc>
                        <a:spcBef>
                          <a:spcPts val="0"/>
                        </a:spcBef>
                        <a:spcAft>
                          <a:spcPts val="0"/>
                        </a:spcAft>
                      </a:pPr>
                      <a:r>
                        <a:rPr lang="en-CA" sz="1200" b="1"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ISMP -</a:t>
                      </a:r>
                      <a:endParaRPr lang="en-US" sz="1200" b="1"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3B02A"/>
                    </a:solidFill>
                  </a:tcPr>
                </a:tc>
                <a:tc>
                  <a:txBody>
                    <a:bodyPr/>
                    <a:lstStyle/>
                    <a:p>
                      <a:pPr algn="ctr">
                        <a:lnSpc>
                          <a:spcPct val="100000"/>
                        </a:lnSpc>
                        <a:spcBef>
                          <a:spcPts val="0"/>
                        </a:spcBef>
                        <a:spcAft>
                          <a:spcPts val="0"/>
                        </a:spcAft>
                      </a:pPr>
                      <a:r>
                        <a:rPr lang="en-CA" sz="1200" b="1"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ISMP -</a:t>
                      </a:r>
                      <a:endParaRPr lang="en-US" sz="1200" b="1"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46A38"/>
                    </a:solidFill>
                  </a:tcPr>
                </a:tc>
                <a:extLst>
                  <a:ext uri="{0D108BD9-81ED-4DB2-BD59-A6C34878D82A}">
                    <a16:rowId xmlns:a16="http://schemas.microsoft.com/office/drawing/2014/main" val="123804781"/>
                  </a:ext>
                </a:extLst>
              </a:tr>
              <a:tr h="746554">
                <a:tc>
                  <a:txBody>
                    <a:bodyPr/>
                    <a:lstStyle/>
                    <a:p>
                      <a:pPr>
                        <a:lnSpc>
                          <a:spcPct val="100000"/>
                        </a:lnSpc>
                        <a:spcBef>
                          <a:spcPts val="0"/>
                        </a:spcBef>
                        <a:spcAft>
                          <a:spcPts val="0"/>
                        </a:spcAft>
                      </a:pPr>
                      <a:r>
                        <a:rPr lang="en-US" sz="900" dirty="0">
                          <a:effectLst/>
                          <a:latin typeface="Verdana" panose="020B0604030504040204" pitchFamily="34" charset="0"/>
                          <a:ea typeface="Verdana" panose="020B0604030504040204" pitchFamily="34" charset="0"/>
                          <a:cs typeface="Times New Roman" panose="02020603050405020304" pitchFamily="18" charset="0"/>
                        </a:rPr>
                        <a:t> </a:t>
                      </a:r>
                      <a:r>
                        <a:rPr lang="en-US" sz="1200" dirty="0">
                          <a:effectLst/>
                          <a:latin typeface="Verdana" panose="020B0604030504040204" pitchFamily="34" charset="0"/>
                          <a:ea typeface="Verdana" panose="020B0604030504040204" pitchFamily="34" charset="0"/>
                          <a:cs typeface="Times New Roman" panose="02020603050405020304" pitchFamily="18" charset="0"/>
                        </a:rPr>
                        <a:t>Project</a:t>
                      </a:r>
                    </a:p>
                    <a:p>
                      <a:pPr>
                        <a:lnSpc>
                          <a:spcPct val="100000"/>
                        </a:lnSpc>
                        <a:spcBef>
                          <a:spcPts val="0"/>
                        </a:spcBef>
                        <a:spcAft>
                          <a:spcPts val="0"/>
                        </a:spcAft>
                      </a:pPr>
                      <a:endParaRPr lang="en-US" sz="9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nSpc>
                          <a:spcPct val="100000"/>
                        </a:lnSpc>
                        <a:spcBef>
                          <a:spcPts val="0"/>
                        </a:spcBef>
                        <a:spcAft>
                          <a:spcPts val="0"/>
                        </a:spcAft>
                      </a:pPr>
                      <a:r>
                        <a:rPr lang="en-US" sz="900" dirty="0">
                          <a:effectLst/>
                          <a:latin typeface="Verdana" panose="020B0604030504040204" pitchFamily="34" charset="0"/>
                          <a:ea typeface="Verdana" panose="020B0604030504040204" pitchFamily="34" charset="0"/>
                          <a:cs typeface="Times New Roman" panose="02020603050405020304" pitchFamily="18" charset="0"/>
                        </a:rPr>
                        <a:t> </a:t>
                      </a:r>
                      <a:r>
                        <a:rPr lang="en-US" sz="1200" dirty="0">
                          <a:effectLst/>
                          <a:latin typeface="Verdana" panose="020B0604030504040204" pitchFamily="34" charset="0"/>
                          <a:ea typeface="Verdana" panose="020B0604030504040204" pitchFamily="34" charset="0"/>
                          <a:cs typeface="Times New Roman" panose="02020603050405020304" pitchFamily="18" charset="0"/>
                        </a:rPr>
                        <a:t>Project</a:t>
                      </a:r>
                      <a:endParaRPr lang="en-US" sz="9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72000" marB="720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68290109"/>
                  </a:ext>
                </a:extLst>
              </a:tr>
            </a:tbl>
          </a:graphicData>
        </a:graphic>
      </p:graphicFrame>
    </p:spTree>
    <p:extLst>
      <p:ext uri="{BB962C8B-B14F-4D97-AF65-F5344CB8AC3E}">
        <p14:creationId xmlns:p14="http://schemas.microsoft.com/office/powerpoint/2010/main" val="295562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69" name="Text Placeholder 5">
            <a:hlinkClick r:id="" action="ppaction://noaction"/>
            <a:extLst>
              <a:ext uri="{FF2B5EF4-FFF2-40B4-BE49-F238E27FC236}">
                <a16:creationId xmlns:a16="http://schemas.microsoft.com/office/drawing/2014/main" id="{095D118C-6997-6642-B845-8BF15AAE8441}"/>
              </a:ext>
            </a:extLst>
          </p:cNvPr>
          <p:cNvSpPr txBox="1">
            <a:spLocks/>
          </p:cNvSpPr>
          <p:nvPr/>
        </p:nvSpPr>
        <p:spPr>
          <a:xfrm>
            <a:off x="10318115" y="2724107"/>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0" name="Text Placeholder 5">
            <a:hlinkClick r:id="" action="ppaction://noaction"/>
            <a:extLst>
              <a:ext uri="{FF2B5EF4-FFF2-40B4-BE49-F238E27FC236}">
                <a16:creationId xmlns:a16="http://schemas.microsoft.com/office/drawing/2014/main" id="{4BC34BFA-1CE5-DC4E-BD5D-804425E2112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t>Project Overview	</a:t>
            </a:r>
          </a:p>
        </p:txBody>
      </p:sp>
      <p:sp>
        <p:nvSpPr>
          <p:cNvPr id="71" name="Text Placeholder 5">
            <a:hlinkClick r:id="rId2" action="ppaction://hlinksldjump"/>
            <a:extLst>
              <a:ext uri="{FF2B5EF4-FFF2-40B4-BE49-F238E27FC236}">
                <a16:creationId xmlns:a16="http://schemas.microsoft.com/office/drawing/2014/main" id="{27AE9C21-315F-964F-B596-19328CFA6114}"/>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Dataset &amp; Methods Used</a:t>
            </a:r>
          </a:p>
        </p:txBody>
      </p:sp>
      <p:sp>
        <p:nvSpPr>
          <p:cNvPr id="72" name="Text Placeholder 5">
            <a:hlinkClick r:id="rId3" action="ppaction://hlinksldjump"/>
            <a:extLst>
              <a:ext uri="{FF2B5EF4-FFF2-40B4-BE49-F238E27FC236}">
                <a16:creationId xmlns:a16="http://schemas.microsoft.com/office/drawing/2014/main" id="{C7BEA11B-7A57-EC40-970A-63DF156F6981}"/>
              </a:ext>
            </a:extLst>
          </p:cNvPr>
          <p:cNvSpPr txBox="1">
            <a:spLocks/>
          </p:cNvSpPr>
          <p:nvPr/>
        </p:nvSpPr>
        <p:spPr>
          <a:xfrm>
            <a:off x="10318115"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73" name="Text Placeholder 5">
            <a:hlinkClick r:id="" action="ppaction://noaction"/>
            <a:extLst>
              <a:ext uri="{FF2B5EF4-FFF2-40B4-BE49-F238E27FC236}">
                <a16:creationId xmlns:a16="http://schemas.microsoft.com/office/drawing/2014/main" id="{9675C305-837E-6E45-B27E-10DDCED9D49B}"/>
              </a:ext>
            </a:extLst>
          </p:cNvPr>
          <p:cNvSpPr txBox="1">
            <a:spLocks/>
          </p:cNvSpPr>
          <p:nvPr/>
        </p:nvSpPr>
        <p:spPr>
          <a:xfrm>
            <a:off x="10318115" y="359447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74" name="Text Placeholder 5">
            <a:hlinkClick r:id="rId3" action="ppaction://hlinksldjump"/>
            <a:extLst>
              <a:ext uri="{FF2B5EF4-FFF2-40B4-BE49-F238E27FC236}">
                <a16:creationId xmlns:a16="http://schemas.microsoft.com/office/drawing/2014/main" id="{77125265-A48F-9246-A633-D90A24EB20F4}"/>
              </a:ext>
            </a:extLst>
          </p:cNvPr>
          <p:cNvSpPr txBox="1">
            <a:spLocks/>
          </p:cNvSpPr>
          <p:nvPr/>
        </p:nvSpPr>
        <p:spPr>
          <a:xfrm>
            <a:off x="10318115" y="325847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77" name="Text Placeholder 5">
            <a:hlinkClick r:id="" action="ppaction://noaction"/>
            <a:extLst>
              <a:ext uri="{FF2B5EF4-FFF2-40B4-BE49-F238E27FC236}">
                <a16:creationId xmlns:a16="http://schemas.microsoft.com/office/drawing/2014/main" id="{670D3B1F-08E1-0643-8D9A-3943F5D38B52}"/>
              </a:ext>
            </a:extLst>
          </p:cNvPr>
          <p:cNvSpPr txBox="1">
            <a:spLocks/>
          </p:cNvSpPr>
          <p:nvPr/>
        </p:nvSpPr>
        <p:spPr>
          <a:xfrm>
            <a:off x="10318115" y="394656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435" y="510872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161250"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229A1357-D7E6-E143-89FF-CA20963EB498}"/>
                  </a:ext>
                </a:extLst>
              </p:cNvPr>
              <p:cNvSpPr/>
              <p:nvPr/>
            </p:nvSpPr>
            <p:spPr>
              <a:xfrm>
                <a:off x="5611856" y="1812318"/>
                <a:ext cx="4161250" cy="4244495"/>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a:t>
                </a:r>
              </a:p>
              <a:p>
                <a:pPr marL="263525" lvl="1" defTabSz="914400">
                  <a:buClrTx/>
                  <a:buSzTx/>
                  <a:buNone/>
                  <a:defRPr/>
                </a:pPr>
                <a:endParaRPr lang="en-CA" sz="1400" dirty="0"/>
              </a:p>
              <a:p>
                <a:pPr marL="549275" lvl="1" indent="-285750" defTabSz="914400">
                  <a:buClrTx/>
                  <a:buSzTx/>
                  <a:defRPr/>
                </a:pPr>
                <a:r>
                  <a:rPr lang="en-US" sz="1400" dirty="0"/>
                  <a:t>In user-based collaborative ﬁltering, we are trying to calculate the predicted rating </a:t>
                </a:r>
                <a14:m>
                  <m:oMath xmlns:m="http://schemas.openxmlformats.org/officeDocument/2006/math">
                    <m:sSub>
                      <m:sSubPr>
                        <m:ctrlPr>
                          <a:rPr lang="en-CA" sz="1400" b="0" i="1" smtClean="0">
                            <a:latin typeface="Cambria Math" panose="02040503050406030204" pitchFamily="18" charset="0"/>
                          </a:rPr>
                        </m:ctrlPr>
                      </m:sSubPr>
                      <m:e>
                        <m:acc>
                          <m:accPr>
                            <m:chr m:val="̂"/>
                            <m:ctrlPr>
                              <a:rPr lang="en-CA" sz="1400" b="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oMath>
                </a14:m>
                <a:r>
                  <a:rPr lang="en-US" sz="1400" dirty="0"/>
                  <a:t> of a user u for a particular item </a:t>
                </a:r>
                <a14:m>
                  <m:oMath xmlns:m="http://schemas.openxmlformats.org/officeDocument/2006/math">
                    <m:r>
                      <a:rPr lang="en-CA" sz="1400" b="0" i="1" smtClean="0">
                        <a:latin typeface="Cambria Math" panose="02040503050406030204" pitchFamily="18" charset="0"/>
                      </a:rPr>
                      <m:t>𝑖</m:t>
                    </m:r>
                  </m:oMath>
                </a14:m>
                <a:r>
                  <a:rPr lang="en-US" sz="1400" dirty="0"/>
                  <a:t>. </a:t>
                </a:r>
                <a:endParaRPr lang="en-CA" sz="1400" i="1" dirty="0"/>
              </a:p>
              <a:p>
                <a:pPr marL="263525" lvl="1" defTabSz="914400">
                  <a:buClrTx/>
                  <a:buSzTx/>
                  <a:buNone/>
                  <a:defRPr/>
                </a:pPr>
                <a:endParaRPr lang="en-CA" sz="1400" i="1" dirty="0"/>
              </a:p>
              <a:p>
                <a:pPr marL="549275" lvl="1" indent="-285750" defTabSz="914400">
                  <a:buClrTx/>
                  <a:buSzTx/>
                  <a:defRPr/>
                </a:pP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r>
                          <a:rPr lang="en-CA" sz="1400" i="1">
                            <a:latin typeface="Cambria Math" panose="02040503050406030204" pitchFamily="18" charset="0"/>
                          </a:rPr>
                          <m:t>,</m:t>
                        </m:r>
                        <m:r>
                          <a:rPr lang="en-CA" sz="1400" i="1">
                            <a:latin typeface="Cambria Math" panose="02040503050406030204" pitchFamily="18" charset="0"/>
                          </a:rPr>
                          <m:t>𝑖</m:t>
                        </m:r>
                      </m:sub>
                    </m:sSub>
                    <m:r>
                      <a:rPr lang="en-CA" sz="1400" i="1" smtClean="0">
                        <a:latin typeface="Cambria Math" panose="02040503050406030204" pitchFamily="18" charset="0"/>
                      </a:rPr>
                      <m:t>=</m:t>
                    </m:r>
                    <m:sSub>
                      <m:sSubPr>
                        <m:ctrlPr>
                          <a:rPr lang="en-CA" sz="1400" b="0" i="1" smtClean="0">
                            <a:latin typeface="Cambria Math" panose="02040503050406030204" pitchFamily="18" charset="0"/>
                          </a:rPr>
                        </m:ctrlPr>
                      </m:sSubPr>
                      <m:e>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sub>
                    </m:sSub>
                    <m:r>
                      <a:rPr lang="en-CA" sz="1400" b="0" i="0" smtClean="0">
                        <a:latin typeface="Cambria Math" panose="02040503050406030204" pitchFamily="18" charset="0"/>
                      </a:rPr>
                      <m:t>+</m:t>
                    </m:r>
                    <m:r>
                      <m:rPr>
                        <m:sty m:val="p"/>
                      </m:rPr>
                      <a:rPr lang="en-CA" sz="1400" b="0" i="0" smtClean="0">
                        <a:latin typeface="Cambria Math" panose="02040503050406030204" pitchFamily="18" charset="0"/>
                      </a:rPr>
                      <m:t>k</m:t>
                    </m:r>
                    <m:r>
                      <a:rPr lang="en-CA" sz="1400" b="0" i="0" smtClean="0">
                        <a:latin typeface="Cambria Math" panose="02040503050406030204" pitchFamily="18" charset="0"/>
                      </a:rPr>
                      <m:t> </m:t>
                    </m:r>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𝑗</m:t>
                        </m:r>
                        <m: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r>
                          <a:rPr lang="en-CA" sz="1400" b="0" i="1" smtClean="0">
                            <a:latin typeface="Cambria Math" panose="02040503050406030204" pitchFamily="18" charset="0"/>
                          </a:rPr>
                          <m:t>𝑠𝑖𝑚</m:t>
                        </m:r>
                        <m:r>
                          <a:rPr lang="en-CA" sz="1400" b="0" i="1" smtClean="0">
                            <a:latin typeface="Cambria Math" panose="02040503050406030204" pitchFamily="18" charset="0"/>
                          </a:rPr>
                          <m:t>(</m:t>
                        </m:r>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𝑗</m:t>
                        </m:r>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𝑗</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r>
                          <a:rPr lang="en-CA" sz="1400" b="0" i="1" smtClean="0">
                            <a:latin typeface="Cambria Math" panose="02040503050406030204" pitchFamily="18" charset="0"/>
                          </a:rPr>
                          <m:t> − </m:t>
                        </m:r>
                      </m:e>
                    </m:nary>
                  </m:oMath>
                </a14:m>
                <a:r>
                  <a:rPr lang="en-CA" sz="1400" dirty="0"/>
                  <a:t> </a:t>
                </a: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b="0" i="1" smtClean="0">
                            <a:latin typeface="Cambria Math" panose="02040503050406030204" pitchFamily="18" charset="0"/>
                          </a:rPr>
                          <m:t>𝑗</m:t>
                        </m:r>
                      </m:sub>
                    </m:sSub>
                    <m:r>
                      <a:rPr lang="en-CA" sz="1400" b="0" i="1" smtClean="0">
                        <a:latin typeface="Cambria Math" panose="02040503050406030204" pitchFamily="18" charset="0"/>
                      </a:rPr>
                      <m:t>) ,</m:t>
                    </m:r>
                  </m:oMath>
                </a14:m>
                <a:endParaRPr lang="en-CA" sz="1400" b="0" i="1" dirty="0">
                  <a:latin typeface="Cambria Math" panose="02040503050406030204" pitchFamily="18" charset="0"/>
                </a:endParaRPr>
              </a:p>
              <a:p>
                <a:pPr marL="263525" lvl="1" defTabSz="914400">
                  <a:buClrTx/>
                  <a:buSzTx/>
                  <a:buNone/>
                  <a:defRPr/>
                </a:pPr>
                <a:r>
                  <a:rPr lang="en-CA" sz="1400" b="0" dirty="0"/>
                  <a:t>      </a:t>
                </a:r>
                <a14:m>
                  <m:oMath xmlns:m="http://schemas.openxmlformats.org/officeDocument/2006/math">
                    <m:r>
                      <a:rPr lang="en-CA" sz="1400" b="0" i="1" smtClean="0">
                        <a:latin typeface="Cambria Math" panose="02040503050406030204" pitchFamily="18" charset="0"/>
                      </a:rPr>
                      <m:t>𝑤h𝑒𝑟𝑒</m:t>
                    </m:r>
                    <m:r>
                      <a:rPr lang="en-CA" sz="1400" b="0" i="1" smtClean="0">
                        <a:latin typeface="Cambria Math" panose="02040503050406030204" pitchFamily="18" charset="0"/>
                      </a:rPr>
                      <m:t> </m:t>
                    </m:r>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sub>
                    </m:sSub>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𝐼</m:t>
                            </m:r>
                          </m:e>
                          <m:sub>
                            <m:r>
                              <a:rPr lang="en-CA" sz="1400" b="0" i="1" smtClean="0">
                                <a:latin typeface="Cambria Math" panose="02040503050406030204" pitchFamily="18" charset="0"/>
                              </a:rPr>
                              <m:t>𝑢</m:t>
                            </m:r>
                          </m:sub>
                        </m:sSub>
                      </m:den>
                    </m:f>
                    <m:nary>
                      <m:naryPr>
                        <m:chr m:val="∑"/>
                        <m:supHide m:val="on"/>
                        <m:ctrlPr>
                          <a:rPr lang="en-CA" sz="1400" b="0" i="1" smtClean="0">
                            <a:latin typeface="Cambria Math" panose="02040503050406030204" pitchFamily="18" charset="0"/>
                          </a:rPr>
                        </m:ctrlPr>
                      </m:naryPr>
                      <m:sub>
                        <m:r>
                          <m:rPr>
                            <m:brk m:alnAt="7"/>
                          </m:rPr>
                          <a:rPr lang="en-CA" sz="1400" b="0" i="1" smtClean="0">
                            <a:latin typeface="Cambria Math" panose="02040503050406030204" pitchFamily="18" charset="0"/>
                          </a:rPr>
                          <m:t>𝑗</m:t>
                        </m:r>
                        <m:r>
                          <a:rPr lang="en-CA" sz="1400" b="0" i="1" smtClean="0">
                            <a:latin typeface="Cambria Math" panose="02040503050406030204" pitchFamily="18" charset="0"/>
                            <a:ea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𝐼</m:t>
                            </m:r>
                          </m:e>
                          <m:sub>
                            <m:r>
                              <a:rPr lang="en-CA" sz="1400" i="1">
                                <a:latin typeface="Cambria Math" panose="02040503050406030204" pitchFamily="18" charset="0"/>
                              </a:rPr>
                              <m:t>𝑢</m:t>
                            </m:r>
                          </m:sub>
                        </m:sSub>
                      </m:sub>
                      <m:sup/>
                      <m:e>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𝑗</m:t>
                            </m:r>
                            <m:r>
                              <a:rPr lang="en-CA" sz="1400" i="1">
                                <a:latin typeface="Cambria Math" panose="02040503050406030204" pitchFamily="18" charset="0"/>
                              </a:rPr>
                              <m:t>,</m:t>
                            </m:r>
                            <m:r>
                              <a:rPr lang="en-CA" sz="1400" i="1">
                                <a:latin typeface="Cambria Math" panose="02040503050406030204" pitchFamily="18" charset="0"/>
                              </a:rPr>
                              <m:t>𝑖</m:t>
                            </m:r>
                          </m:sub>
                        </m:sSub>
                      </m:e>
                    </m:nary>
                  </m:oMath>
                </a14:m>
                <a:endParaRPr lang="en-CA" sz="1400" dirty="0"/>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p>
              <a:p>
                <a:pPr lvl="0" defTabSz="914400">
                  <a:defRPr/>
                </a:pP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mc:Choice>
        <mc:Fallback>
          <p:sp>
            <p:nvSpPr>
              <p:cNvPr id="25" name="Rectangle 24">
                <a:extLst>
                  <a:ext uri="{FF2B5EF4-FFF2-40B4-BE49-F238E27FC236}">
                    <a16:creationId xmlns:a16="http://schemas.microsoft.com/office/drawing/2014/main" id="{229A1357-D7E6-E143-89FF-CA20963EB498}"/>
                  </a:ext>
                </a:extLst>
              </p:cNvPr>
              <p:cNvSpPr>
                <a:spLocks noRot="1" noChangeAspect="1" noMove="1" noResize="1" noEditPoints="1" noAdjustHandles="1" noChangeArrowheads="1" noChangeShapeType="1" noTextEdit="1"/>
              </p:cNvSpPr>
              <p:nvPr/>
            </p:nvSpPr>
            <p:spPr>
              <a:xfrm>
                <a:off x="5611856" y="1812318"/>
                <a:ext cx="4161250" cy="4244495"/>
              </a:xfrm>
              <a:prstGeom prst="rect">
                <a:avLst/>
              </a:prstGeom>
              <a:blipFill>
                <a:blip r:embed="rId7"/>
                <a:stretch>
                  <a:fillRect l="-2493" t="-1291" r="-3079"/>
                </a:stretch>
              </a:blipFill>
            </p:spPr>
            <p:txBody>
              <a:bodyPr/>
              <a:lstStyle/>
              <a:p>
                <a:r>
                  <a:rPr lang="en-CA">
                    <a:noFill/>
                  </a:rPr>
                  <a:t> </a:t>
                </a:r>
              </a:p>
            </p:txBody>
          </p:sp>
        </mc:Fallback>
      </mc:AlternateContent>
      <p:sp>
        <p:nvSpPr>
          <p:cNvPr id="17" name="Text Placeholder 5">
            <a:hlinkClick r:id="" action="ppaction://noaction"/>
            <a:extLst>
              <a:ext uri="{FF2B5EF4-FFF2-40B4-BE49-F238E27FC236}">
                <a16:creationId xmlns:a16="http://schemas.microsoft.com/office/drawing/2014/main" id="{28940DA9-8E78-4E6D-88CA-FF84D8D7693E}"/>
              </a:ext>
            </a:extLst>
          </p:cNvPr>
          <p:cNvSpPr txBox="1">
            <a:spLocks/>
          </p:cNvSpPr>
          <p:nvPr/>
        </p:nvSpPr>
        <p:spPr>
          <a:xfrm>
            <a:off x="10318115" y="2908773"/>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rId8" action="ppaction://hlinksldjump"/>
            <a:extLst>
              <a:ext uri="{FF2B5EF4-FFF2-40B4-BE49-F238E27FC236}">
                <a16:creationId xmlns:a16="http://schemas.microsoft.com/office/drawing/2014/main" id="{DC3B6B65-D375-48B5-B2F2-412A62DAAD8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1" name="Text Placeholder 5">
            <a:hlinkClick r:id="rId9" action="ppaction://hlinksldjump"/>
            <a:extLst>
              <a:ext uri="{FF2B5EF4-FFF2-40B4-BE49-F238E27FC236}">
                <a16:creationId xmlns:a16="http://schemas.microsoft.com/office/drawing/2014/main" id="{F765E697-2AB7-4E9D-A75D-BDBBEE2EEA01}"/>
              </a:ext>
            </a:extLst>
          </p:cNvPr>
          <p:cNvSpPr txBox="1">
            <a:spLocks/>
          </p:cNvSpPr>
          <p:nvPr/>
        </p:nvSpPr>
        <p:spPr>
          <a:xfrm>
            <a:off x="10318115"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22" name="Text Placeholder 5">
            <a:hlinkClick r:id="" action="ppaction://noaction"/>
            <a:extLst>
              <a:ext uri="{FF2B5EF4-FFF2-40B4-BE49-F238E27FC236}">
                <a16:creationId xmlns:a16="http://schemas.microsoft.com/office/drawing/2014/main" id="{41B45975-DCBA-470C-A8ED-BD6B029DA969}"/>
              </a:ext>
            </a:extLst>
          </p:cNvPr>
          <p:cNvSpPr txBox="1">
            <a:spLocks/>
          </p:cNvSpPr>
          <p:nvPr/>
        </p:nvSpPr>
        <p:spPr>
          <a:xfrm>
            <a:off x="10318115" y="377914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26" name="Text Placeholder 5">
            <a:hlinkClick r:id="rId9" action="ppaction://hlinksldjump"/>
            <a:extLst>
              <a:ext uri="{FF2B5EF4-FFF2-40B4-BE49-F238E27FC236}">
                <a16:creationId xmlns:a16="http://schemas.microsoft.com/office/drawing/2014/main" id="{45C3E173-229A-4437-80A6-409B3AFD7527}"/>
              </a:ext>
            </a:extLst>
          </p:cNvPr>
          <p:cNvSpPr txBox="1">
            <a:spLocks/>
          </p:cNvSpPr>
          <p:nvPr/>
        </p:nvSpPr>
        <p:spPr>
          <a:xfrm>
            <a:off x="10318115" y="344313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27" name="Text Placeholder 5">
            <a:hlinkClick r:id="" action="ppaction://noaction"/>
            <a:extLst>
              <a:ext uri="{FF2B5EF4-FFF2-40B4-BE49-F238E27FC236}">
                <a16:creationId xmlns:a16="http://schemas.microsoft.com/office/drawing/2014/main" id="{54C3F704-7C5B-4CA7-9532-976F0345006E}"/>
              </a:ext>
            </a:extLst>
          </p:cNvPr>
          <p:cNvSpPr txBox="1">
            <a:spLocks/>
          </p:cNvSpPr>
          <p:nvPr/>
        </p:nvSpPr>
        <p:spPr>
          <a:xfrm>
            <a:off x="10318115" y="4131235"/>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spTree>
    <p:extLst>
      <p:ext uri="{BB962C8B-B14F-4D97-AF65-F5344CB8AC3E}">
        <p14:creationId xmlns:p14="http://schemas.microsoft.com/office/powerpoint/2010/main" val="106518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Dataset Introduction</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747738148"/>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a:t>
                      </a:r>
                      <a:r>
                        <a:rPr lang="en-US" sz="1200" u="none" strike="noStrike" kern="1200">
                          <a:solidFill>
                            <a:schemeClr val="tx1"/>
                          </a:solidFill>
                          <a:effectLst/>
                          <a:latin typeface="+mn-lt"/>
                          <a:ea typeface="+mn-ea"/>
                          <a:cs typeface="+mn-cs"/>
                        </a:rPr>
                        <a:t>predicted ratings.</a:t>
                      </a:r>
                      <a:endParaRPr lang="en-US" sz="1200" u="none" strike="noStrike" kern="1200" dirty="0">
                        <a:solidFill>
                          <a:schemeClr val="tx1"/>
                        </a:solidFill>
                        <a:effectLst/>
                        <a:latin typeface="+mn-lt"/>
                        <a:ea typeface="+mn-ea"/>
                        <a:cs typeface="+mn-cs"/>
                      </a:endParaRP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Canvas</a:t>
            </a:r>
          </a:p>
        </p:txBody>
      </p:sp>
      <p:sp>
        <p:nvSpPr>
          <p:cNvPr id="69" name="Text Placeholder 5">
            <a:hlinkClick r:id="" action="ppaction://noaction"/>
            <a:extLst>
              <a:ext uri="{FF2B5EF4-FFF2-40B4-BE49-F238E27FC236}">
                <a16:creationId xmlns:a16="http://schemas.microsoft.com/office/drawing/2014/main" id="{095D118C-6997-6642-B845-8BF15AAE8441}"/>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0" name="Text Placeholder 5">
            <a:hlinkClick r:id="" action="ppaction://noaction"/>
            <a:extLst>
              <a:ext uri="{FF2B5EF4-FFF2-40B4-BE49-F238E27FC236}">
                <a16:creationId xmlns:a16="http://schemas.microsoft.com/office/drawing/2014/main" id="{4BC34BFA-1CE5-DC4E-BD5D-804425E2112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t>Project Canvas	</a:t>
            </a:r>
          </a:p>
        </p:txBody>
      </p:sp>
      <p:sp>
        <p:nvSpPr>
          <p:cNvPr id="71" name="Text Placeholder 5">
            <a:hlinkClick r:id="rId2" action="ppaction://hlinksldjump"/>
            <a:extLst>
              <a:ext uri="{FF2B5EF4-FFF2-40B4-BE49-F238E27FC236}">
                <a16:creationId xmlns:a16="http://schemas.microsoft.com/office/drawing/2014/main" id="{27AE9C21-315F-964F-B596-19328CFA6114}"/>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72" name="Text Placeholder 5">
            <a:hlinkClick r:id="rId3" action="ppaction://hlinksldjump"/>
            <a:extLst>
              <a:ext uri="{FF2B5EF4-FFF2-40B4-BE49-F238E27FC236}">
                <a16:creationId xmlns:a16="http://schemas.microsoft.com/office/drawing/2014/main" id="{C7BEA11B-7A57-EC40-970A-63DF156F6981}"/>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73" name="Text Placeholder 5">
            <a:hlinkClick r:id="" action="ppaction://noaction"/>
            <a:extLst>
              <a:ext uri="{FF2B5EF4-FFF2-40B4-BE49-F238E27FC236}">
                <a16:creationId xmlns:a16="http://schemas.microsoft.com/office/drawing/2014/main" id="{9675C305-837E-6E45-B27E-10DDCED9D49B}"/>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74" name="Text Placeholder 5">
            <a:hlinkClick r:id="rId3" action="ppaction://hlinksldjump"/>
            <a:extLst>
              <a:ext uri="{FF2B5EF4-FFF2-40B4-BE49-F238E27FC236}">
                <a16:creationId xmlns:a16="http://schemas.microsoft.com/office/drawing/2014/main" id="{77125265-A48F-9246-A633-D90A24EB20F4}"/>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77" name="Text Placeholder 5">
            <a:hlinkClick r:id="" action="ppaction://noaction"/>
            <a:extLst>
              <a:ext uri="{FF2B5EF4-FFF2-40B4-BE49-F238E27FC236}">
                <a16:creationId xmlns:a16="http://schemas.microsoft.com/office/drawing/2014/main" id="{670D3B1F-08E1-0643-8D9A-3943F5D38B52}"/>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sp>
        <p:nvSpPr>
          <p:cNvPr id="26" name="Text Placeholder 3">
            <a:extLst>
              <a:ext uri="{FF2B5EF4-FFF2-40B4-BE49-F238E27FC236}">
                <a16:creationId xmlns:a16="http://schemas.microsoft.com/office/drawing/2014/main" id="{6E5B056A-5E71-5C4F-ABF4-2F75A2C719B6}"/>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Present Project Progress</a:t>
            </a:r>
          </a:p>
          <a:p>
            <a:endParaRPr lang="en-US" dirty="0"/>
          </a:p>
        </p:txBody>
      </p:sp>
      <p:sp>
        <p:nvSpPr>
          <p:cNvPr id="27" name="Rectangle 26">
            <a:extLst>
              <a:ext uri="{FF2B5EF4-FFF2-40B4-BE49-F238E27FC236}">
                <a16:creationId xmlns:a16="http://schemas.microsoft.com/office/drawing/2014/main" id="{1581C32D-2746-CF42-8183-21B43E99E111}"/>
              </a:ext>
            </a:extLst>
          </p:cNvPr>
          <p:cNvSpPr/>
          <p:nvPr/>
        </p:nvSpPr>
        <p:spPr>
          <a:xfrm>
            <a:off x="1587261" y="3662011"/>
            <a:ext cx="2229182" cy="923330"/>
          </a:xfrm>
          <a:prstGeom prst="rect">
            <a:avLst/>
          </a:prstGeom>
        </p:spPr>
        <p:txBody>
          <a:bodyPr wrap="square" lIns="0" tIns="0" rIns="0" bIns="0">
            <a:spAutoFit/>
          </a:bodyPr>
          <a:lstStyle/>
          <a:p>
            <a:r>
              <a:rPr lang="en-US" sz="1200" b="1" dirty="0">
                <a:solidFill>
                  <a:schemeClr val="accent4"/>
                </a:solidFill>
              </a:rPr>
              <a:t>Prepare the data collection</a:t>
            </a:r>
          </a:p>
          <a:p>
            <a:endParaRPr lang="en-US" sz="1200" b="1" dirty="0">
              <a:solidFill>
                <a:schemeClr val="accent4"/>
              </a:solidFill>
            </a:endParaRPr>
          </a:p>
          <a:p>
            <a:pPr marL="171450" indent="-171450">
              <a:buFont typeface="Arial" panose="020B0604020202020204" pitchFamily="34" charset="0"/>
              <a:buChar char="•"/>
            </a:pPr>
            <a:r>
              <a:rPr lang="en-CA" sz="1200" dirty="0">
                <a:solidFill>
                  <a:schemeClr val="accent4"/>
                </a:solidFill>
              </a:rPr>
              <a:t>Identify metrics in scope: review existing and develop new =</a:t>
            </a:r>
            <a:endParaRPr lang="en-US" sz="1200" dirty="0">
              <a:solidFill>
                <a:schemeClr val="accent4"/>
              </a:solidFill>
            </a:endParaRPr>
          </a:p>
        </p:txBody>
      </p:sp>
      <p:sp>
        <p:nvSpPr>
          <p:cNvPr id="28" name="TextBox 27">
            <a:extLst>
              <a:ext uri="{FF2B5EF4-FFF2-40B4-BE49-F238E27FC236}">
                <a16:creationId xmlns:a16="http://schemas.microsoft.com/office/drawing/2014/main" id="{9E6FC9D1-0C9F-5F4B-965B-6EBD1AED03B0}"/>
              </a:ext>
            </a:extLst>
          </p:cNvPr>
          <p:cNvSpPr txBox="1"/>
          <p:nvPr/>
        </p:nvSpPr>
        <p:spPr>
          <a:xfrm>
            <a:off x="2122152" y="2998089"/>
            <a:ext cx="385737" cy="688256"/>
          </a:xfrm>
          <a:prstGeom prst="rect">
            <a:avLst/>
          </a:prstGeom>
          <a:noFill/>
        </p:spPr>
        <p:txBody>
          <a:bodyPr wrap="square" lIns="36000" tIns="36000" rIns="36000" bIns="36000" rtlCol="0">
            <a:spAutoFit/>
          </a:bodyPr>
          <a:lstStyle/>
          <a:p>
            <a:r>
              <a:rPr lang="en-US" sz="4000" b="1" dirty="0">
                <a:solidFill>
                  <a:schemeClr val="accent4"/>
                </a:solidFill>
              </a:rPr>
              <a:t>1</a:t>
            </a:r>
          </a:p>
        </p:txBody>
      </p:sp>
      <p:sp>
        <p:nvSpPr>
          <p:cNvPr id="29" name="Rectangle 28">
            <a:extLst>
              <a:ext uri="{FF2B5EF4-FFF2-40B4-BE49-F238E27FC236}">
                <a16:creationId xmlns:a16="http://schemas.microsoft.com/office/drawing/2014/main" id="{B0B0F5CB-BA2D-034D-AF4C-3B3C301E00EE}"/>
              </a:ext>
            </a:extLst>
          </p:cNvPr>
          <p:cNvSpPr/>
          <p:nvPr/>
        </p:nvSpPr>
        <p:spPr>
          <a:xfrm>
            <a:off x="4911898" y="4127837"/>
            <a:ext cx="1928219" cy="923330"/>
          </a:xfrm>
          <a:prstGeom prst="rect">
            <a:avLst/>
          </a:prstGeom>
        </p:spPr>
        <p:txBody>
          <a:bodyPr wrap="square" lIns="0" tIns="0" rIns="0" bIns="0">
            <a:spAutoFit/>
          </a:bodyPr>
          <a:lstStyle/>
          <a:p>
            <a:r>
              <a:rPr lang="en-CA" sz="1200" b="1" dirty="0">
                <a:solidFill>
                  <a:schemeClr val="accent2"/>
                </a:solidFill>
              </a:rPr>
              <a:t>Collect data and analyze the results</a:t>
            </a:r>
          </a:p>
          <a:p>
            <a:endParaRPr lang="en-CA" sz="1200" b="1" dirty="0">
              <a:solidFill>
                <a:schemeClr val="accent2"/>
              </a:solidFill>
            </a:endParaRPr>
          </a:p>
          <a:p>
            <a:pPr marL="171450" indent="-171450">
              <a:buFont typeface="Arial" panose="020B0604020202020204" pitchFamily="34" charset="0"/>
              <a:buChar char="•"/>
            </a:pPr>
            <a:r>
              <a:rPr lang="en-CA" sz="1200" dirty="0">
                <a:solidFill>
                  <a:schemeClr val="accent2"/>
                </a:solidFill>
              </a:rPr>
              <a:t>Collect metrics data</a:t>
            </a:r>
          </a:p>
          <a:p>
            <a:pPr marL="171450" indent="-171450">
              <a:buFont typeface="Arial" panose="020B0604020202020204" pitchFamily="34" charset="0"/>
              <a:buChar char="•"/>
            </a:pPr>
            <a:r>
              <a:rPr lang="en-CA" sz="1200" dirty="0">
                <a:solidFill>
                  <a:schemeClr val="accent2"/>
                </a:solidFill>
              </a:rPr>
              <a:t>Cons</a:t>
            </a:r>
            <a:endParaRPr lang="en-US" sz="1200" dirty="0">
              <a:solidFill>
                <a:schemeClr val="accent2"/>
              </a:solidFill>
            </a:endParaRPr>
          </a:p>
        </p:txBody>
      </p:sp>
      <p:sp>
        <p:nvSpPr>
          <p:cNvPr id="30" name="Rectangle 29">
            <a:extLst>
              <a:ext uri="{FF2B5EF4-FFF2-40B4-BE49-F238E27FC236}">
                <a16:creationId xmlns:a16="http://schemas.microsoft.com/office/drawing/2014/main" id="{F975368F-CEB8-D74D-A4E5-CFCB4782BF2A}"/>
              </a:ext>
            </a:extLst>
          </p:cNvPr>
          <p:cNvSpPr/>
          <p:nvPr/>
        </p:nvSpPr>
        <p:spPr>
          <a:xfrm>
            <a:off x="7946585" y="4645419"/>
            <a:ext cx="1928218" cy="553998"/>
          </a:xfrm>
          <a:prstGeom prst="rect">
            <a:avLst/>
          </a:prstGeom>
        </p:spPr>
        <p:txBody>
          <a:bodyPr wrap="square" lIns="0" tIns="0" rIns="0" bIns="0">
            <a:spAutoFit/>
          </a:bodyPr>
          <a:lstStyle/>
          <a:p>
            <a:r>
              <a:rPr lang="en-US" sz="1200" b="1" dirty="0">
                <a:solidFill>
                  <a:schemeClr val="accent5"/>
                </a:solidFill>
              </a:rPr>
              <a:t>Identify corrective actions</a:t>
            </a:r>
          </a:p>
          <a:p>
            <a:endParaRPr lang="en-US" sz="1200" b="1" dirty="0">
              <a:solidFill>
                <a:schemeClr val="accent5"/>
              </a:solidFill>
            </a:endParaRPr>
          </a:p>
          <a:p>
            <a:pPr marL="171450" indent="-171450">
              <a:buFont typeface="Arial" panose="020B0604020202020204" pitchFamily="34" charset="0"/>
              <a:buChar char="•"/>
            </a:pPr>
            <a:r>
              <a:rPr lang="en-CA" sz="1200" dirty="0" err="1">
                <a:solidFill>
                  <a:schemeClr val="accent5"/>
                </a:solidFill>
              </a:rPr>
              <a:t>Determin</a:t>
            </a:r>
            <a:endParaRPr lang="en-US" sz="1200" dirty="0">
              <a:solidFill>
                <a:schemeClr val="accent5"/>
              </a:solidFill>
            </a:endParaRPr>
          </a:p>
        </p:txBody>
      </p:sp>
      <p:sp>
        <p:nvSpPr>
          <p:cNvPr id="31" name="TextBox 30">
            <a:extLst>
              <a:ext uri="{FF2B5EF4-FFF2-40B4-BE49-F238E27FC236}">
                <a16:creationId xmlns:a16="http://schemas.microsoft.com/office/drawing/2014/main" id="{500849A8-6C91-4C4D-9381-5410C6AB3F35}"/>
              </a:ext>
            </a:extLst>
          </p:cNvPr>
          <p:cNvSpPr txBox="1"/>
          <p:nvPr/>
        </p:nvSpPr>
        <p:spPr>
          <a:xfrm>
            <a:off x="5344615" y="3463915"/>
            <a:ext cx="385737" cy="688256"/>
          </a:xfrm>
          <a:prstGeom prst="rect">
            <a:avLst/>
          </a:prstGeom>
          <a:noFill/>
        </p:spPr>
        <p:txBody>
          <a:bodyPr wrap="square" lIns="36000" tIns="36000" rIns="36000" bIns="36000" rtlCol="0">
            <a:spAutoFit/>
          </a:bodyPr>
          <a:lstStyle/>
          <a:p>
            <a:r>
              <a:rPr lang="en-US" sz="4000" b="1" dirty="0">
                <a:solidFill>
                  <a:schemeClr val="accent2"/>
                </a:solidFill>
              </a:rPr>
              <a:t>2</a:t>
            </a:r>
          </a:p>
        </p:txBody>
      </p:sp>
      <p:sp>
        <p:nvSpPr>
          <p:cNvPr id="32" name="TextBox 31">
            <a:extLst>
              <a:ext uri="{FF2B5EF4-FFF2-40B4-BE49-F238E27FC236}">
                <a16:creationId xmlns:a16="http://schemas.microsoft.com/office/drawing/2014/main" id="{BFB36DE3-A200-E348-AC85-A0F43082394A}"/>
              </a:ext>
            </a:extLst>
          </p:cNvPr>
          <p:cNvSpPr txBox="1"/>
          <p:nvPr/>
        </p:nvSpPr>
        <p:spPr>
          <a:xfrm>
            <a:off x="8372800" y="3981497"/>
            <a:ext cx="385737" cy="688256"/>
          </a:xfrm>
          <a:prstGeom prst="rect">
            <a:avLst/>
          </a:prstGeom>
          <a:noFill/>
        </p:spPr>
        <p:txBody>
          <a:bodyPr wrap="square" lIns="36000" tIns="36000" rIns="36000" bIns="36000" rtlCol="0">
            <a:spAutoFit/>
          </a:bodyPr>
          <a:lstStyle/>
          <a:p>
            <a:r>
              <a:rPr lang="en-US" sz="4000" b="1" dirty="0">
                <a:solidFill>
                  <a:schemeClr val="accent5"/>
                </a:solidFill>
              </a:rPr>
              <a:t>3</a:t>
            </a:r>
          </a:p>
        </p:txBody>
      </p:sp>
      <p:sp>
        <p:nvSpPr>
          <p:cNvPr id="33" name="Diagonal Stripe 32">
            <a:extLst>
              <a:ext uri="{FF2B5EF4-FFF2-40B4-BE49-F238E27FC236}">
                <a16:creationId xmlns:a16="http://schemas.microsoft.com/office/drawing/2014/main" id="{7AF991CF-CCB5-1D43-8536-39FBD767A0EB}"/>
              </a:ext>
            </a:extLst>
          </p:cNvPr>
          <p:cNvSpPr/>
          <p:nvPr/>
        </p:nvSpPr>
        <p:spPr>
          <a:xfrm>
            <a:off x="609984" y="3157057"/>
            <a:ext cx="1512168" cy="1512168"/>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4" name="Diagonal Stripe 33">
            <a:extLst>
              <a:ext uri="{FF2B5EF4-FFF2-40B4-BE49-F238E27FC236}">
                <a16:creationId xmlns:a16="http://schemas.microsoft.com/office/drawing/2014/main" id="{984397BD-3462-DE47-BEBC-AA152A71FF4C}"/>
              </a:ext>
            </a:extLst>
          </p:cNvPr>
          <p:cNvSpPr/>
          <p:nvPr/>
        </p:nvSpPr>
        <p:spPr>
          <a:xfrm flipV="1">
            <a:off x="609984" y="1577213"/>
            <a:ext cx="1512168" cy="1512168"/>
          </a:xfrm>
          <a:prstGeom prst="diagStrip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5" name="Diagonal Stripe 34">
            <a:extLst>
              <a:ext uri="{FF2B5EF4-FFF2-40B4-BE49-F238E27FC236}">
                <a16:creationId xmlns:a16="http://schemas.microsoft.com/office/drawing/2014/main" id="{E6A24FC5-119E-7C41-9FB0-C58F9DC95671}"/>
              </a:ext>
            </a:extLst>
          </p:cNvPr>
          <p:cNvSpPr/>
          <p:nvPr/>
        </p:nvSpPr>
        <p:spPr>
          <a:xfrm>
            <a:off x="6850375" y="4140465"/>
            <a:ext cx="1512168" cy="1512168"/>
          </a:xfrm>
          <a:prstGeom prst="diagStrip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6" name="Diagonal Stripe 35">
            <a:extLst>
              <a:ext uri="{FF2B5EF4-FFF2-40B4-BE49-F238E27FC236}">
                <a16:creationId xmlns:a16="http://schemas.microsoft.com/office/drawing/2014/main" id="{D0783EC3-E5FE-014F-8FBA-EA5309E3F4B3}"/>
              </a:ext>
            </a:extLst>
          </p:cNvPr>
          <p:cNvSpPr/>
          <p:nvPr/>
        </p:nvSpPr>
        <p:spPr>
          <a:xfrm flipV="1">
            <a:off x="6850375" y="2560621"/>
            <a:ext cx="1512168" cy="1512168"/>
          </a:xfrm>
          <a:prstGeom prst="diagStrip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7" name="Diagonal Stripe 36">
            <a:extLst>
              <a:ext uri="{FF2B5EF4-FFF2-40B4-BE49-F238E27FC236}">
                <a16:creationId xmlns:a16="http://schemas.microsoft.com/office/drawing/2014/main" id="{FE3B995C-9B29-C04F-AA76-98374FB78494}"/>
              </a:ext>
            </a:extLst>
          </p:cNvPr>
          <p:cNvSpPr/>
          <p:nvPr/>
        </p:nvSpPr>
        <p:spPr>
          <a:xfrm>
            <a:off x="3816443" y="3622883"/>
            <a:ext cx="1512168" cy="1512168"/>
          </a:xfrm>
          <a:prstGeom prst="diagStrip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8" name="Diagonal Stripe 37">
            <a:extLst>
              <a:ext uri="{FF2B5EF4-FFF2-40B4-BE49-F238E27FC236}">
                <a16:creationId xmlns:a16="http://schemas.microsoft.com/office/drawing/2014/main" id="{D233C532-E45D-CB40-8665-137A45F399A0}"/>
              </a:ext>
            </a:extLst>
          </p:cNvPr>
          <p:cNvSpPr/>
          <p:nvPr/>
        </p:nvSpPr>
        <p:spPr>
          <a:xfrm flipV="1">
            <a:off x="3816443" y="2043039"/>
            <a:ext cx="1512168" cy="1512168"/>
          </a:xfrm>
          <a:prstGeom prst="diagStrip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nvGrpSpPr>
          <p:cNvPr id="39" name="Group 740">
            <a:extLst>
              <a:ext uri="{FF2B5EF4-FFF2-40B4-BE49-F238E27FC236}">
                <a16:creationId xmlns:a16="http://schemas.microsoft.com/office/drawing/2014/main" id="{D74551B0-00D8-6C45-A7D1-6BF5C2AFB26E}"/>
              </a:ext>
            </a:extLst>
          </p:cNvPr>
          <p:cNvGrpSpPr>
            <a:grpSpLocks noChangeAspect="1"/>
          </p:cNvGrpSpPr>
          <p:nvPr/>
        </p:nvGrpSpPr>
        <p:grpSpPr bwMode="auto">
          <a:xfrm>
            <a:off x="503999" y="2798748"/>
            <a:ext cx="630173" cy="632026"/>
            <a:chOff x="4293" y="2651"/>
            <a:chExt cx="340" cy="341"/>
          </a:xfrm>
          <a:solidFill>
            <a:schemeClr val="accent4"/>
          </a:solidFill>
        </p:grpSpPr>
        <p:sp>
          <p:nvSpPr>
            <p:cNvPr id="40" name="Freeform 741">
              <a:extLst>
                <a:ext uri="{FF2B5EF4-FFF2-40B4-BE49-F238E27FC236}">
                  <a16:creationId xmlns:a16="http://schemas.microsoft.com/office/drawing/2014/main" id="{5087020C-831D-6542-8EE4-2D20DE222925}"/>
                </a:ext>
              </a:extLst>
            </p:cNvPr>
            <p:cNvSpPr>
              <a:spLocks noEditPoints="1"/>
            </p:cNvSpPr>
            <p:nvPr/>
          </p:nvSpPr>
          <p:spPr bwMode="auto">
            <a:xfrm>
              <a:off x="4293" y="2651"/>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742">
              <a:extLst>
                <a:ext uri="{FF2B5EF4-FFF2-40B4-BE49-F238E27FC236}">
                  <a16:creationId xmlns:a16="http://schemas.microsoft.com/office/drawing/2014/main" id="{5E7B2335-C196-2A41-9828-870C30C61A81}"/>
                </a:ext>
              </a:extLst>
            </p:cNvPr>
            <p:cNvSpPr>
              <a:spLocks noEditPoints="1"/>
            </p:cNvSpPr>
            <p:nvPr/>
          </p:nvSpPr>
          <p:spPr bwMode="auto">
            <a:xfrm>
              <a:off x="4357" y="2743"/>
              <a:ext cx="212" cy="156"/>
            </a:xfrm>
            <a:custGeom>
              <a:avLst/>
              <a:gdLst>
                <a:gd name="T0" fmla="*/ 224 w 320"/>
                <a:gd name="T1" fmla="*/ 235 h 235"/>
                <a:gd name="T2" fmla="*/ 10 w 320"/>
                <a:gd name="T3" fmla="*/ 235 h 235"/>
                <a:gd name="T4" fmla="*/ 0 w 320"/>
                <a:gd name="T5" fmla="*/ 224 h 235"/>
                <a:gd name="T6" fmla="*/ 0 w 320"/>
                <a:gd name="T7" fmla="*/ 11 h 235"/>
                <a:gd name="T8" fmla="*/ 10 w 320"/>
                <a:gd name="T9" fmla="*/ 0 h 235"/>
                <a:gd name="T10" fmla="*/ 224 w 320"/>
                <a:gd name="T11" fmla="*/ 0 h 235"/>
                <a:gd name="T12" fmla="*/ 234 w 320"/>
                <a:gd name="T13" fmla="*/ 11 h 235"/>
                <a:gd name="T14" fmla="*/ 234 w 320"/>
                <a:gd name="T15" fmla="*/ 58 h 235"/>
                <a:gd name="T16" fmla="*/ 304 w 320"/>
                <a:gd name="T17" fmla="*/ 23 h 235"/>
                <a:gd name="T18" fmla="*/ 315 w 320"/>
                <a:gd name="T19" fmla="*/ 23 h 235"/>
                <a:gd name="T20" fmla="*/ 320 w 320"/>
                <a:gd name="T21" fmla="*/ 32 h 235"/>
                <a:gd name="T22" fmla="*/ 320 w 320"/>
                <a:gd name="T23" fmla="*/ 203 h 235"/>
                <a:gd name="T24" fmla="*/ 315 w 320"/>
                <a:gd name="T25" fmla="*/ 212 h 235"/>
                <a:gd name="T26" fmla="*/ 304 w 320"/>
                <a:gd name="T27" fmla="*/ 213 h 235"/>
                <a:gd name="T28" fmla="*/ 234 w 320"/>
                <a:gd name="T29" fmla="*/ 178 h 235"/>
                <a:gd name="T30" fmla="*/ 234 w 320"/>
                <a:gd name="T31" fmla="*/ 224 h 235"/>
                <a:gd name="T32" fmla="*/ 224 w 320"/>
                <a:gd name="T33" fmla="*/ 235 h 235"/>
                <a:gd name="T34" fmla="*/ 21 w 320"/>
                <a:gd name="T35" fmla="*/ 214 h 235"/>
                <a:gd name="T36" fmla="*/ 213 w 320"/>
                <a:gd name="T37" fmla="*/ 214 h 235"/>
                <a:gd name="T38" fmla="*/ 213 w 320"/>
                <a:gd name="T39" fmla="*/ 160 h 235"/>
                <a:gd name="T40" fmla="*/ 218 w 320"/>
                <a:gd name="T41" fmla="*/ 151 h 235"/>
                <a:gd name="T42" fmla="*/ 228 w 320"/>
                <a:gd name="T43" fmla="*/ 151 h 235"/>
                <a:gd name="T44" fmla="*/ 298 w 320"/>
                <a:gd name="T45" fmla="*/ 186 h 235"/>
                <a:gd name="T46" fmla="*/ 298 w 320"/>
                <a:gd name="T47" fmla="*/ 50 h 235"/>
                <a:gd name="T48" fmla="*/ 228 w 320"/>
                <a:gd name="T49" fmla="*/ 85 h 235"/>
                <a:gd name="T50" fmla="*/ 218 w 320"/>
                <a:gd name="T51" fmla="*/ 84 h 235"/>
                <a:gd name="T52" fmla="*/ 213 w 320"/>
                <a:gd name="T53" fmla="*/ 75 h 235"/>
                <a:gd name="T54" fmla="*/ 213 w 320"/>
                <a:gd name="T55" fmla="*/ 22 h 235"/>
                <a:gd name="T56" fmla="*/ 21 w 320"/>
                <a:gd name="T57" fmla="*/ 22 h 235"/>
                <a:gd name="T58" fmla="*/ 21 w 320"/>
                <a:gd name="T59" fmla="*/ 2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0" h="235">
                  <a:moveTo>
                    <a:pt x="224" y="235"/>
                  </a:moveTo>
                  <a:cubicBezTo>
                    <a:pt x="10" y="235"/>
                    <a:pt x="10" y="235"/>
                    <a:pt x="10" y="235"/>
                  </a:cubicBezTo>
                  <a:cubicBezTo>
                    <a:pt x="4" y="235"/>
                    <a:pt x="0" y="230"/>
                    <a:pt x="0" y="224"/>
                  </a:cubicBezTo>
                  <a:cubicBezTo>
                    <a:pt x="0" y="11"/>
                    <a:pt x="0" y="11"/>
                    <a:pt x="0" y="11"/>
                  </a:cubicBezTo>
                  <a:cubicBezTo>
                    <a:pt x="0" y="5"/>
                    <a:pt x="4" y="0"/>
                    <a:pt x="10" y="0"/>
                  </a:cubicBezTo>
                  <a:cubicBezTo>
                    <a:pt x="224" y="0"/>
                    <a:pt x="224" y="0"/>
                    <a:pt x="224" y="0"/>
                  </a:cubicBezTo>
                  <a:cubicBezTo>
                    <a:pt x="230" y="0"/>
                    <a:pt x="234" y="5"/>
                    <a:pt x="234" y="11"/>
                  </a:cubicBezTo>
                  <a:cubicBezTo>
                    <a:pt x="234" y="58"/>
                    <a:pt x="234" y="58"/>
                    <a:pt x="234" y="58"/>
                  </a:cubicBezTo>
                  <a:cubicBezTo>
                    <a:pt x="304" y="23"/>
                    <a:pt x="304" y="23"/>
                    <a:pt x="304" y="23"/>
                  </a:cubicBezTo>
                  <a:cubicBezTo>
                    <a:pt x="308" y="21"/>
                    <a:pt x="311" y="21"/>
                    <a:pt x="315" y="23"/>
                  </a:cubicBezTo>
                  <a:cubicBezTo>
                    <a:pt x="318" y="25"/>
                    <a:pt x="320" y="29"/>
                    <a:pt x="320" y="32"/>
                  </a:cubicBezTo>
                  <a:cubicBezTo>
                    <a:pt x="320" y="203"/>
                    <a:pt x="320" y="203"/>
                    <a:pt x="320" y="203"/>
                  </a:cubicBezTo>
                  <a:cubicBezTo>
                    <a:pt x="320" y="207"/>
                    <a:pt x="318" y="210"/>
                    <a:pt x="315" y="212"/>
                  </a:cubicBezTo>
                  <a:cubicBezTo>
                    <a:pt x="311" y="214"/>
                    <a:pt x="308" y="214"/>
                    <a:pt x="304" y="213"/>
                  </a:cubicBezTo>
                  <a:cubicBezTo>
                    <a:pt x="234" y="178"/>
                    <a:pt x="234" y="178"/>
                    <a:pt x="234" y="178"/>
                  </a:cubicBezTo>
                  <a:cubicBezTo>
                    <a:pt x="234" y="224"/>
                    <a:pt x="234" y="224"/>
                    <a:pt x="234" y="224"/>
                  </a:cubicBezTo>
                  <a:cubicBezTo>
                    <a:pt x="234" y="230"/>
                    <a:pt x="230" y="235"/>
                    <a:pt x="224" y="235"/>
                  </a:cubicBezTo>
                  <a:close/>
                  <a:moveTo>
                    <a:pt x="21" y="214"/>
                  </a:moveTo>
                  <a:cubicBezTo>
                    <a:pt x="213" y="214"/>
                    <a:pt x="213" y="214"/>
                    <a:pt x="213" y="214"/>
                  </a:cubicBezTo>
                  <a:cubicBezTo>
                    <a:pt x="213" y="160"/>
                    <a:pt x="213" y="160"/>
                    <a:pt x="213" y="160"/>
                  </a:cubicBezTo>
                  <a:cubicBezTo>
                    <a:pt x="213" y="157"/>
                    <a:pt x="215" y="153"/>
                    <a:pt x="218" y="151"/>
                  </a:cubicBezTo>
                  <a:cubicBezTo>
                    <a:pt x="221" y="149"/>
                    <a:pt x="225" y="149"/>
                    <a:pt x="228" y="151"/>
                  </a:cubicBezTo>
                  <a:cubicBezTo>
                    <a:pt x="298" y="186"/>
                    <a:pt x="298" y="186"/>
                    <a:pt x="298" y="186"/>
                  </a:cubicBezTo>
                  <a:cubicBezTo>
                    <a:pt x="298" y="50"/>
                    <a:pt x="298" y="50"/>
                    <a:pt x="298" y="50"/>
                  </a:cubicBezTo>
                  <a:cubicBezTo>
                    <a:pt x="228" y="85"/>
                    <a:pt x="228" y="85"/>
                    <a:pt x="228" y="85"/>
                  </a:cubicBezTo>
                  <a:cubicBezTo>
                    <a:pt x="225" y="86"/>
                    <a:pt x="221" y="86"/>
                    <a:pt x="218" y="84"/>
                  </a:cubicBezTo>
                  <a:cubicBezTo>
                    <a:pt x="215" y="82"/>
                    <a:pt x="213" y="79"/>
                    <a:pt x="213" y="75"/>
                  </a:cubicBezTo>
                  <a:cubicBezTo>
                    <a:pt x="213" y="22"/>
                    <a:pt x="213" y="22"/>
                    <a:pt x="213" y="22"/>
                  </a:cubicBezTo>
                  <a:cubicBezTo>
                    <a:pt x="21" y="22"/>
                    <a:pt x="21" y="22"/>
                    <a:pt x="21" y="22"/>
                  </a:cubicBezTo>
                  <a:lnTo>
                    <a:pt x="21" y="2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2" name="Group 414">
            <a:extLst>
              <a:ext uri="{FF2B5EF4-FFF2-40B4-BE49-F238E27FC236}">
                <a16:creationId xmlns:a16="http://schemas.microsoft.com/office/drawing/2014/main" id="{A6320B64-7643-FF4A-97A4-FB3AF1EB1FF0}"/>
              </a:ext>
            </a:extLst>
          </p:cNvPr>
          <p:cNvGrpSpPr>
            <a:grpSpLocks noChangeAspect="1"/>
          </p:cNvGrpSpPr>
          <p:nvPr/>
        </p:nvGrpSpPr>
        <p:grpSpPr bwMode="auto">
          <a:xfrm>
            <a:off x="3740906" y="3264574"/>
            <a:ext cx="630173" cy="632026"/>
            <a:chOff x="5060" y="1524"/>
            <a:chExt cx="340" cy="341"/>
          </a:xfrm>
          <a:solidFill>
            <a:schemeClr val="accent2"/>
          </a:solidFill>
        </p:grpSpPr>
        <p:sp>
          <p:nvSpPr>
            <p:cNvPr id="43" name="Freeform 415">
              <a:extLst>
                <a:ext uri="{FF2B5EF4-FFF2-40B4-BE49-F238E27FC236}">
                  <a16:creationId xmlns:a16="http://schemas.microsoft.com/office/drawing/2014/main" id="{15B8C117-D466-3E4C-8B6F-3FE50C96E792}"/>
                </a:ext>
              </a:extLst>
            </p:cNvPr>
            <p:cNvSpPr>
              <a:spLocks noEditPoints="1"/>
            </p:cNvSpPr>
            <p:nvPr/>
          </p:nvSpPr>
          <p:spPr bwMode="auto">
            <a:xfrm>
              <a:off x="5124" y="1623"/>
              <a:ext cx="212" cy="157"/>
            </a:xfrm>
            <a:custGeom>
              <a:avLst/>
              <a:gdLst>
                <a:gd name="T0" fmla="*/ 309 w 320"/>
                <a:gd name="T1" fmla="*/ 0 h 235"/>
                <a:gd name="T2" fmla="*/ 10 w 320"/>
                <a:gd name="T3" fmla="*/ 0 h 235"/>
                <a:gd name="T4" fmla="*/ 0 w 320"/>
                <a:gd name="T5" fmla="*/ 11 h 235"/>
                <a:gd name="T6" fmla="*/ 0 w 320"/>
                <a:gd name="T7" fmla="*/ 203 h 235"/>
                <a:gd name="T8" fmla="*/ 10 w 320"/>
                <a:gd name="T9" fmla="*/ 213 h 235"/>
                <a:gd name="T10" fmla="*/ 96 w 320"/>
                <a:gd name="T11" fmla="*/ 213 h 235"/>
                <a:gd name="T12" fmla="*/ 85 w 320"/>
                <a:gd name="T13" fmla="*/ 224 h 235"/>
                <a:gd name="T14" fmla="*/ 96 w 320"/>
                <a:gd name="T15" fmla="*/ 235 h 235"/>
                <a:gd name="T16" fmla="*/ 224 w 320"/>
                <a:gd name="T17" fmla="*/ 235 h 235"/>
                <a:gd name="T18" fmla="*/ 234 w 320"/>
                <a:gd name="T19" fmla="*/ 224 h 235"/>
                <a:gd name="T20" fmla="*/ 224 w 320"/>
                <a:gd name="T21" fmla="*/ 213 h 235"/>
                <a:gd name="T22" fmla="*/ 309 w 320"/>
                <a:gd name="T23" fmla="*/ 213 h 235"/>
                <a:gd name="T24" fmla="*/ 320 w 320"/>
                <a:gd name="T25" fmla="*/ 203 h 235"/>
                <a:gd name="T26" fmla="*/ 320 w 320"/>
                <a:gd name="T27" fmla="*/ 11 h 235"/>
                <a:gd name="T28" fmla="*/ 309 w 320"/>
                <a:gd name="T29" fmla="*/ 0 h 235"/>
                <a:gd name="T30" fmla="*/ 298 w 320"/>
                <a:gd name="T31" fmla="*/ 192 h 235"/>
                <a:gd name="T32" fmla="*/ 21 w 320"/>
                <a:gd name="T33" fmla="*/ 192 h 235"/>
                <a:gd name="T34" fmla="*/ 21 w 320"/>
                <a:gd name="T35" fmla="*/ 21 h 235"/>
                <a:gd name="T36" fmla="*/ 298 w 320"/>
                <a:gd name="T37" fmla="*/ 21 h 235"/>
                <a:gd name="T38" fmla="*/ 298 w 320"/>
                <a:gd name="T39" fmla="*/ 19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235">
                  <a:moveTo>
                    <a:pt x="309" y="0"/>
                  </a:moveTo>
                  <a:cubicBezTo>
                    <a:pt x="10" y="0"/>
                    <a:pt x="10" y="0"/>
                    <a:pt x="10" y="0"/>
                  </a:cubicBezTo>
                  <a:cubicBezTo>
                    <a:pt x="4" y="0"/>
                    <a:pt x="0" y="5"/>
                    <a:pt x="0" y="11"/>
                  </a:cubicBezTo>
                  <a:cubicBezTo>
                    <a:pt x="0" y="203"/>
                    <a:pt x="0" y="203"/>
                    <a:pt x="0" y="203"/>
                  </a:cubicBezTo>
                  <a:cubicBezTo>
                    <a:pt x="0" y="209"/>
                    <a:pt x="4" y="213"/>
                    <a:pt x="10" y="213"/>
                  </a:cubicBezTo>
                  <a:cubicBezTo>
                    <a:pt x="96" y="213"/>
                    <a:pt x="96" y="213"/>
                    <a:pt x="96" y="213"/>
                  </a:cubicBezTo>
                  <a:cubicBezTo>
                    <a:pt x="90" y="213"/>
                    <a:pt x="85" y="218"/>
                    <a:pt x="85" y="224"/>
                  </a:cubicBezTo>
                  <a:cubicBezTo>
                    <a:pt x="85" y="230"/>
                    <a:pt x="90" y="235"/>
                    <a:pt x="96" y="235"/>
                  </a:cubicBezTo>
                  <a:cubicBezTo>
                    <a:pt x="224" y="235"/>
                    <a:pt x="224" y="235"/>
                    <a:pt x="224" y="235"/>
                  </a:cubicBezTo>
                  <a:cubicBezTo>
                    <a:pt x="230" y="235"/>
                    <a:pt x="234" y="230"/>
                    <a:pt x="234" y="224"/>
                  </a:cubicBezTo>
                  <a:cubicBezTo>
                    <a:pt x="234" y="218"/>
                    <a:pt x="230" y="213"/>
                    <a:pt x="224" y="213"/>
                  </a:cubicBezTo>
                  <a:cubicBezTo>
                    <a:pt x="309" y="213"/>
                    <a:pt x="309" y="213"/>
                    <a:pt x="309" y="213"/>
                  </a:cubicBezTo>
                  <a:cubicBezTo>
                    <a:pt x="315" y="213"/>
                    <a:pt x="320" y="209"/>
                    <a:pt x="320" y="203"/>
                  </a:cubicBezTo>
                  <a:cubicBezTo>
                    <a:pt x="320" y="11"/>
                    <a:pt x="320" y="11"/>
                    <a:pt x="320" y="11"/>
                  </a:cubicBezTo>
                  <a:cubicBezTo>
                    <a:pt x="320" y="5"/>
                    <a:pt x="315" y="0"/>
                    <a:pt x="309" y="0"/>
                  </a:cubicBezTo>
                  <a:close/>
                  <a:moveTo>
                    <a:pt x="298" y="192"/>
                  </a:moveTo>
                  <a:cubicBezTo>
                    <a:pt x="21" y="192"/>
                    <a:pt x="21" y="192"/>
                    <a:pt x="21" y="192"/>
                  </a:cubicBezTo>
                  <a:cubicBezTo>
                    <a:pt x="21" y="21"/>
                    <a:pt x="21" y="21"/>
                    <a:pt x="21" y="21"/>
                  </a:cubicBezTo>
                  <a:cubicBezTo>
                    <a:pt x="298" y="21"/>
                    <a:pt x="298" y="21"/>
                    <a:pt x="298" y="21"/>
                  </a:cubicBezTo>
                  <a:lnTo>
                    <a:pt x="298" y="19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416">
              <a:extLst>
                <a:ext uri="{FF2B5EF4-FFF2-40B4-BE49-F238E27FC236}">
                  <a16:creationId xmlns:a16="http://schemas.microsoft.com/office/drawing/2014/main" id="{F8304FEA-CAAD-124E-A9C7-B71F0E976A80}"/>
                </a:ext>
              </a:extLst>
            </p:cNvPr>
            <p:cNvSpPr>
              <a:spLocks noEditPoints="1"/>
            </p:cNvSpPr>
            <p:nvPr/>
          </p:nvSpPr>
          <p:spPr bwMode="auto">
            <a:xfrm>
              <a:off x="5060" y="1524"/>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5" name="Group 382">
            <a:extLst>
              <a:ext uri="{FF2B5EF4-FFF2-40B4-BE49-F238E27FC236}">
                <a16:creationId xmlns:a16="http://schemas.microsoft.com/office/drawing/2014/main" id="{7DD30FF1-A903-8045-883A-66A46F987FA2}"/>
              </a:ext>
            </a:extLst>
          </p:cNvPr>
          <p:cNvGrpSpPr>
            <a:grpSpLocks noChangeAspect="1"/>
          </p:cNvGrpSpPr>
          <p:nvPr/>
        </p:nvGrpSpPr>
        <p:grpSpPr bwMode="auto">
          <a:xfrm>
            <a:off x="6744194" y="3782156"/>
            <a:ext cx="629056" cy="629056"/>
            <a:chOff x="390" y="1196"/>
            <a:chExt cx="340" cy="340"/>
          </a:xfrm>
          <a:solidFill>
            <a:schemeClr val="accent5"/>
          </a:solidFill>
        </p:grpSpPr>
        <p:sp>
          <p:nvSpPr>
            <p:cNvPr id="46" name="Freeform 383">
              <a:extLst>
                <a:ext uri="{FF2B5EF4-FFF2-40B4-BE49-F238E27FC236}">
                  <a16:creationId xmlns:a16="http://schemas.microsoft.com/office/drawing/2014/main" id="{CA17351A-D2AE-EC47-828D-E8FD1D38F28C}"/>
                </a:ext>
              </a:extLst>
            </p:cNvPr>
            <p:cNvSpPr>
              <a:spLocks noEditPoints="1"/>
            </p:cNvSpPr>
            <p:nvPr/>
          </p:nvSpPr>
          <p:spPr bwMode="auto">
            <a:xfrm>
              <a:off x="465" y="1266"/>
              <a:ext cx="195" cy="192"/>
            </a:xfrm>
            <a:custGeom>
              <a:avLst/>
              <a:gdLst>
                <a:gd name="T0" fmla="*/ 238 w 293"/>
                <a:gd name="T1" fmla="*/ 288 h 288"/>
                <a:gd name="T2" fmla="*/ 225 w 293"/>
                <a:gd name="T3" fmla="*/ 287 h 288"/>
                <a:gd name="T4" fmla="*/ 82 w 293"/>
                <a:gd name="T5" fmla="*/ 210 h 288"/>
                <a:gd name="T6" fmla="*/ 6 w 293"/>
                <a:gd name="T7" fmla="*/ 67 h 288"/>
                <a:gd name="T8" fmla="*/ 18 w 293"/>
                <a:gd name="T9" fmla="*/ 26 h 288"/>
                <a:gd name="T10" fmla="*/ 20 w 293"/>
                <a:gd name="T11" fmla="*/ 23 h 288"/>
                <a:gd name="T12" fmla="*/ 47 w 293"/>
                <a:gd name="T13" fmla="*/ 1 h 288"/>
                <a:gd name="T14" fmla="*/ 47 w 293"/>
                <a:gd name="T15" fmla="*/ 1 h 288"/>
                <a:gd name="T16" fmla="*/ 76 w 293"/>
                <a:gd name="T17" fmla="*/ 9 h 288"/>
                <a:gd name="T18" fmla="*/ 125 w 293"/>
                <a:gd name="T19" fmla="*/ 71 h 288"/>
                <a:gd name="T20" fmla="*/ 123 w 293"/>
                <a:gd name="T21" fmla="*/ 80 h 288"/>
                <a:gd name="T22" fmla="*/ 99 w 293"/>
                <a:gd name="T23" fmla="*/ 104 h 288"/>
                <a:gd name="T24" fmla="*/ 106 w 293"/>
                <a:gd name="T25" fmla="*/ 116 h 288"/>
                <a:gd name="T26" fmla="*/ 138 w 293"/>
                <a:gd name="T27" fmla="*/ 155 h 288"/>
                <a:gd name="T28" fmla="*/ 177 w 293"/>
                <a:gd name="T29" fmla="*/ 186 h 288"/>
                <a:gd name="T30" fmla="*/ 189 w 293"/>
                <a:gd name="T31" fmla="*/ 193 h 288"/>
                <a:gd name="T32" fmla="*/ 213 w 293"/>
                <a:gd name="T33" fmla="*/ 170 h 288"/>
                <a:gd name="T34" fmla="*/ 222 w 293"/>
                <a:gd name="T35" fmla="*/ 167 h 288"/>
                <a:gd name="T36" fmla="*/ 284 w 293"/>
                <a:gd name="T37" fmla="*/ 216 h 288"/>
                <a:gd name="T38" fmla="*/ 291 w 293"/>
                <a:gd name="T39" fmla="*/ 244 h 288"/>
                <a:gd name="T40" fmla="*/ 291 w 293"/>
                <a:gd name="T41" fmla="*/ 244 h 288"/>
                <a:gd name="T42" fmla="*/ 269 w 293"/>
                <a:gd name="T43" fmla="*/ 272 h 288"/>
                <a:gd name="T44" fmla="*/ 266 w 293"/>
                <a:gd name="T45" fmla="*/ 275 h 288"/>
                <a:gd name="T46" fmla="*/ 238 w 293"/>
                <a:gd name="T47" fmla="*/ 288 h 288"/>
                <a:gd name="T48" fmla="*/ 53 w 293"/>
                <a:gd name="T49" fmla="*/ 22 h 288"/>
                <a:gd name="T50" fmla="*/ 36 w 293"/>
                <a:gd name="T51" fmla="*/ 38 h 288"/>
                <a:gd name="T52" fmla="*/ 33 w 293"/>
                <a:gd name="T53" fmla="*/ 41 h 288"/>
                <a:gd name="T54" fmla="*/ 27 w 293"/>
                <a:gd name="T55" fmla="*/ 63 h 288"/>
                <a:gd name="T56" fmla="*/ 27 w 293"/>
                <a:gd name="T57" fmla="*/ 65 h 288"/>
                <a:gd name="T58" fmla="*/ 97 w 293"/>
                <a:gd name="T59" fmla="*/ 195 h 288"/>
                <a:gd name="T60" fmla="*/ 228 w 293"/>
                <a:gd name="T61" fmla="*/ 266 h 288"/>
                <a:gd name="T62" fmla="*/ 229 w 293"/>
                <a:gd name="T63" fmla="*/ 266 h 288"/>
                <a:gd name="T64" fmla="*/ 251 w 293"/>
                <a:gd name="T65" fmla="*/ 259 h 288"/>
                <a:gd name="T66" fmla="*/ 255 w 293"/>
                <a:gd name="T67" fmla="*/ 256 h 288"/>
                <a:gd name="T68" fmla="*/ 270 w 293"/>
                <a:gd name="T69" fmla="*/ 240 h 288"/>
                <a:gd name="T70" fmla="*/ 224 w 293"/>
                <a:gd name="T71" fmla="*/ 189 h 288"/>
                <a:gd name="T72" fmla="*/ 198 w 293"/>
                <a:gd name="T73" fmla="*/ 215 h 288"/>
                <a:gd name="T74" fmla="*/ 184 w 293"/>
                <a:gd name="T75" fmla="*/ 216 h 288"/>
                <a:gd name="T76" fmla="*/ 166 w 293"/>
                <a:gd name="T77" fmla="*/ 204 h 288"/>
                <a:gd name="T78" fmla="*/ 122 w 293"/>
                <a:gd name="T79" fmla="*/ 170 h 288"/>
                <a:gd name="T80" fmla="*/ 88 w 293"/>
                <a:gd name="T81" fmla="*/ 127 h 288"/>
                <a:gd name="T82" fmla="*/ 76 w 293"/>
                <a:gd name="T83" fmla="*/ 108 h 288"/>
                <a:gd name="T84" fmla="*/ 78 w 293"/>
                <a:gd name="T85" fmla="*/ 95 h 288"/>
                <a:gd name="T86" fmla="*/ 104 w 293"/>
                <a:gd name="T87" fmla="*/ 69 h 288"/>
                <a:gd name="T88" fmla="*/ 53 w 293"/>
                <a:gd name="T89" fmla="*/ 2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88">
                  <a:moveTo>
                    <a:pt x="238" y="288"/>
                  </a:moveTo>
                  <a:cubicBezTo>
                    <a:pt x="234" y="288"/>
                    <a:pt x="230" y="288"/>
                    <a:pt x="225" y="287"/>
                  </a:cubicBezTo>
                  <a:cubicBezTo>
                    <a:pt x="216" y="286"/>
                    <a:pt x="144" y="275"/>
                    <a:pt x="82" y="210"/>
                  </a:cubicBezTo>
                  <a:cubicBezTo>
                    <a:pt x="17" y="148"/>
                    <a:pt x="7" y="76"/>
                    <a:pt x="6" y="67"/>
                  </a:cubicBezTo>
                  <a:cubicBezTo>
                    <a:pt x="0" y="44"/>
                    <a:pt x="9" y="35"/>
                    <a:pt x="18" y="26"/>
                  </a:cubicBezTo>
                  <a:cubicBezTo>
                    <a:pt x="20" y="23"/>
                    <a:pt x="20" y="23"/>
                    <a:pt x="20" y="23"/>
                  </a:cubicBezTo>
                  <a:cubicBezTo>
                    <a:pt x="30" y="13"/>
                    <a:pt x="36" y="4"/>
                    <a:pt x="47" y="1"/>
                  </a:cubicBezTo>
                  <a:cubicBezTo>
                    <a:pt x="47" y="1"/>
                    <a:pt x="47" y="1"/>
                    <a:pt x="47" y="1"/>
                  </a:cubicBezTo>
                  <a:cubicBezTo>
                    <a:pt x="47" y="0"/>
                    <a:pt x="58" y="0"/>
                    <a:pt x="76" y="9"/>
                  </a:cubicBezTo>
                  <a:cubicBezTo>
                    <a:pt x="103" y="23"/>
                    <a:pt x="121" y="45"/>
                    <a:pt x="125" y="71"/>
                  </a:cubicBezTo>
                  <a:cubicBezTo>
                    <a:pt x="126" y="74"/>
                    <a:pt x="125" y="77"/>
                    <a:pt x="123" y="80"/>
                  </a:cubicBezTo>
                  <a:cubicBezTo>
                    <a:pt x="99" y="104"/>
                    <a:pt x="99" y="104"/>
                    <a:pt x="99" y="104"/>
                  </a:cubicBezTo>
                  <a:cubicBezTo>
                    <a:pt x="102" y="108"/>
                    <a:pt x="104" y="112"/>
                    <a:pt x="106" y="116"/>
                  </a:cubicBezTo>
                  <a:cubicBezTo>
                    <a:pt x="114" y="127"/>
                    <a:pt x="119" y="136"/>
                    <a:pt x="138" y="155"/>
                  </a:cubicBezTo>
                  <a:cubicBezTo>
                    <a:pt x="156" y="174"/>
                    <a:pt x="165" y="179"/>
                    <a:pt x="177" y="186"/>
                  </a:cubicBezTo>
                  <a:cubicBezTo>
                    <a:pt x="180" y="188"/>
                    <a:pt x="184" y="191"/>
                    <a:pt x="189" y="193"/>
                  </a:cubicBezTo>
                  <a:cubicBezTo>
                    <a:pt x="213" y="170"/>
                    <a:pt x="213" y="170"/>
                    <a:pt x="213" y="170"/>
                  </a:cubicBezTo>
                  <a:cubicBezTo>
                    <a:pt x="215" y="167"/>
                    <a:pt x="218" y="166"/>
                    <a:pt x="222" y="167"/>
                  </a:cubicBezTo>
                  <a:cubicBezTo>
                    <a:pt x="248" y="170"/>
                    <a:pt x="270" y="188"/>
                    <a:pt x="284" y="216"/>
                  </a:cubicBezTo>
                  <a:cubicBezTo>
                    <a:pt x="290" y="229"/>
                    <a:pt x="293" y="239"/>
                    <a:pt x="291" y="244"/>
                  </a:cubicBezTo>
                  <a:cubicBezTo>
                    <a:pt x="291" y="244"/>
                    <a:pt x="291" y="244"/>
                    <a:pt x="291" y="244"/>
                  </a:cubicBezTo>
                  <a:cubicBezTo>
                    <a:pt x="289" y="253"/>
                    <a:pt x="280" y="262"/>
                    <a:pt x="269" y="272"/>
                  </a:cubicBezTo>
                  <a:cubicBezTo>
                    <a:pt x="266" y="275"/>
                    <a:pt x="266" y="275"/>
                    <a:pt x="266" y="275"/>
                  </a:cubicBezTo>
                  <a:cubicBezTo>
                    <a:pt x="259" y="281"/>
                    <a:pt x="252" y="288"/>
                    <a:pt x="238" y="288"/>
                  </a:cubicBezTo>
                  <a:close/>
                  <a:moveTo>
                    <a:pt x="53" y="22"/>
                  </a:moveTo>
                  <a:cubicBezTo>
                    <a:pt x="48" y="25"/>
                    <a:pt x="40" y="34"/>
                    <a:pt x="36" y="38"/>
                  </a:cubicBezTo>
                  <a:cubicBezTo>
                    <a:pt x="33" y="41"/>
                    <a:pt x="33" y="41"/>
                    <a:pt x="33" y="41"/>
                  </a:cubicBezTo>
                  <a:cubicBezTo>
                    <a:pt x="26" y="49"/>
                    <a:pt x="24" y="51"/>
                    <a:pt x="27" y="63"/>
                  </a:cubicBezTo>
                  <a:cubicBezTo>
                    <a:pt x="27" y="64"/>
                    <a:pt x="27" y="64"/>
                    <a:pt x="27" y="65"/>
                  </a:cubicBezTo>
                  <a:cubicBezTo>
                    <a:pt x="27" y="65"/>
                    <a:pt x="35" y="136"/>
                    <a:pt x="97" y="195"/>
                  </a:cubicBezTo>
                  <a:cubicBezTo>
                    <a:pt x="157" y="258"/>
                    <a:pt x="227" y="265"/>
                    <a:pt x="228" y="266"/>
                  </a:cubicBezTo>
                  <a:cubicBezTo>
                    <a:pt x="228" y="266"/>
                    <a:pt x="229" y="266"/>
                    <a:pt x="229" y="266"/>
                  </a:cubicBezTo>
                  <a:cubicBezTo>
                    <a:pt x="242" y="269"/>
                    <a:pt x="244" y="267"/>
                    <a:pt x="251" y="259"/>
                  </a:cubicBezTo>
                  <a:cubicBezTo>
                    <a:pt x="255" y="256"/>
                    <a:pt x="255" y="256"/>
                    <a:pt x="255" y="256"/>
                  </a:cubicBezTo>
                  <a:cubicBezTo>
                    <a:pt x="258" y="253"/>
                    <a:pt x="267" y="244"/>
                    <a:pt x="270" y="240"/>
                  </a:cubicBezTo>
                  <a:cubicBezTo>
                    <a:pt x="267" y="230"/>
                    <a:pt x="255" y="197"/>
                    <a:pt x="224" y="189"/>
                  </a:cubicBezTo>
                  <a:cubicBezTo>
                    <a:pt x="198" y="215"/>
                    <a:pt x="198" y="215"/>
                    <a:pt x="198" y="215"/>
                  </a:cubicBezTo>
                  <a:cubicBezTo>
                    <a:pt x="194" y="218"/>
                    <a:pt x="188" y="219"/>
                    <a:pt x="184" y="216"/>
                  </a:cubicBezTo>
                  <a:cubicBezTo>
                    <a:pt x="177" y="211"/>
                    <a:pt x="171" y="207"/>
                    <a:pt x="166" y="204"/>
                  </a:cubicBezTo>
                  <a:cubicBezTo>
                    <a:pt x="154" y="197"/>
                    <a:pt x="143" y="190"/>
                    <a:pt x="122" y="170"/>
                  </a:cubicBezTo>
                  <a:cubicBezTo>
                    <a:pt x="102" y="149"/>
                    <a:pt x="96" y="139"/>
                    <a:pt x="88" y="127"/>
                  </a:cubicBezTo>
                  <a:cubicBezTo>
                    <a:pt x="85" y="121"/>
                    <a:pt x="81" y="116"/>
                    <a:pt x="76" y="108"/>
                  </a:cubicBezTo>
                  <a:cubicBezTo>
                    <a:pt x="73" y="104"/>
                    <a:pt x="74" y="98"/>
                    <a:pt x="78" y="95"/>
                  </a:cubicBezTo>
                  <a:cubicBezTo>
                    <a:pt x="104" y="69"/>
                    <a:pt x="104" y="69"/>
                    <a:pt x="104" y="69"/>
                  </a:cubicBezTo>
                  <a:cubicBezTo>
                    <a:pt x="96" y="38"/>
                    <a:pt x="62" y="25"/>
                    <a:pt x="53"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384">
              <a:extLst>
                <a:ext uri="{FF2B5EF4-FFF2-40B4-BE49-F238E27FC236}">
                  <a16:creationId xmlns:a16="http://schemas.microsoft.com/office/drawing/2014/main" id="{FAB37F77-0BF8-FE47-A463-51B21A1C80A4}"/>
                </a:ext>
              </a:extLst>
            </p:cNvPr>
            <p:cNvSpPr>
              <a:spLocks noEditPoints="1"/>
            </p:cNvSpPr>
            <p:nvPr/>
          </p:nvSpPr>
          <p:spPr bwMode="auto">
            <a:xfrm>
              <a:off x="390" y="119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31317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Key Information Security Metrics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First Priority Metrics (2/2)</a:t>
            </a:r>
          </a:p>
        </p:txBody>
      </p:sp>
      <p:graphicFrame>
        <p:nvGraphicFramePr>
          <p:cNvPr id="5" name="Table 4">
            <a:extLst>
              <a:ext uri="{FF2B5EF4-FFF2-40B4-BE49-F238E27FC236}">
                <a16:creationId xmlns:a16="http://schemas.microsoft.com/office/drawing/2014/main" id="{E68249C6-8E79-6547-8DE5-EB078D4D2F55}"/>
              </a:ext>
            </a:extLst>
          </p:cNvPr>
          <p:cNvGraphicFramePr>
            <a:graphicFrameLocks noGrp="1"/>
          </p:cNvGraphicFramePr>
          <p:nvPr>
            <p:extLst>
              <p:ext uri="{D42A27DB-BD31-4B8C-83A1-F6EECF244321}">
                <p14:modId xmlns:p14="http://schemas.microsoft.com/office/powerpoint/2010/main" val="3925630872"/>
              </p:ext>
            </p:extLst>
          </p:nvPr>
        </p:nvGraphicFramePr>
        <p:xfrm>
          <a:off x="504001" y="1506760"/>
          <a:ext cx="9486667" cy="3332832"/>
        </p:xfrm>
        <a:graphic>
          <a:graphicData uri="http://schemas.openxmlformats.org/drawingml/2006/table">
            <a:tbl>
              <a:tblPr>
                <a:tableStyleId>{2D5ABB26-0587-4C30-8999-92F81FD0307C}</a:tableStyleId>
              </a:tblPr>
              <a:tblGrid>
                <a:gridCol w="1020962">
                  <a:extLst>
                    <a:ext uri="{9D8B030D-6E8A-4147-A177-3AD203B41FA5}">
                      <a16:colId xmlns:a16="http://schemas.microsoft.com/office/drawing/2014/main" val="223442563"/>
                    </a:ext>
                  </a:extLst>
                </a:gridCol>
                <a:gridCol w="1875858">
                  <a:extLst>
                    <a:ext uri="{9D8B030D-6E8A-4147-A177-3AD203B41FA5}">
                      <a16:colId xmlns:a16="http://schemas.microsoft.com/office/drawing/2014/main" val="2764059221"/>
                    </a:ext>
                  </a:extLst>
                </a:gridCol>
                <a:gridCol w="2471925">
                  <a:extLst>
                    <a:ext uri="{9D8B030D-6E8A-4147-A177-3AD203B41FA5}">
                      <a16:colId xmlns:a16="http://schemas.microsoft.com/office/drawing/2014/main" val="3587916648"/>
                    </a:ext>
                  </a:extLst>
                </a:gridCol>
                <a:gridCol w="3135787">
                  <a:extLst>
                    <a:ext uri="{9D8B030D-6E8A-4147-A177-3AD203B41FA5}">
                      <a16:colId xmlns:a16="http://schemas.microsoft.com/office/drawing/2014/main" val="54579375"/>
                    </a:ext>
                  </a:extLst>
                </a:gridCol>
                <a:gridCol w="982135">
                  <a:extLst>
                    <a:ext uri="{9D8B030D-6E8A-4147-A177-3AD203B41FA5}">
                      <a16:colId xmlns:a16="http://schemas.microsoft.com/office/drawing/2014/main" val="3090614442"/>
                    </a:ext>
                  </a:extLst>
                </a:gridCol>
              </a:tblGrid>
              <a:tr h="0">
                <a:tc>
                  <a:txBody>
                    <a:bodyPr/>
                    <a:lstStyle/>
                    <a:p>
                      <a:r>
                        <a:rPr lang="en-US" sz="1400" b="1" u="none" strike="noStrike" kern="1200" dirty="0">
                          <a:solidFill>
                            <a:schemeClr val="tx1"/>
                          </a:solidFill>
                          <a:effectLst/>
                          <a:latin typeface="+mn-lt"/>
                          <a:ea typeface="+mn-ea"/>
                          <a:cs typeface="+mn-cs"/>
                        </a:rPr>
                        <a:t>ID</a:t>
                      </a:r>
                    </a:p>
                  </a:txBody>
                  <a:tcPr>
                    <a:solidFill>
                      <a:srgbClr val="FFC000"/>
                    </a:solidFill>
                  </a:tcPr>
                </a:tc>
                <a:tc>
                  <a:txBody>
                    <a:bodyPr/>
                    <a:lstStyle/>
                    <a:p>
                      <a:pPr algn="l" rtl="0" fontAlgn="ctr"/>
                      <a:r>
                        <a:rPr lang="en-CA" sz="1400" b="1" u="none" strike="noStrike" kern="1200" dirty="0">
                          <a:solidFill>
                            <a:schemeClr val="tx1"/>
                          </a:solidFill>
                          <a:effectLst/>
                          <a:latin typeface="+mn-lt"/>
                          <a:ea typeface="+mn-ea"/>
                          <a:cs typeface="+mn-cs"/>
                        </a:rPr>
                        <a:t>METRIC NAME</a:t>
                      </a:r>
                    </a:p>
                  </a:txBody>
                  <a:tcPr marL="3416" marR="3416" marT="3416" marB="0" anchor="ctr">
                    <a:solidFill>
                      <a:srgbClr val="FFC000"/>
                    </a:solidFill>
                  </a:tcPr>
                </a:tc>
                <a:tc>
                  <a:txBody>
                    <a:bodyPr/>
                    <a:lstStyle/>
                    <a:p>
                      <a:pPr algn="l" rtl="0" fontAlgn="ctr"/>
                      <a:r>
                        <a:rPr lang="en-CA" sz="1400" b="1" u="none" strike="noStrike" kern="1200" dirty="0">
                          <a:solidFill>
                            <a:schemeClr val="tx1"/>
                          </a:solidFill>
                          <a:effectLst/>
                          <a:latin typeface="+mn-lt"/>
                          <a:ea typeface="+mn-ea"/>
                          <a:cs typeface="+mn-cs"/>
                        </a:rPr>
                        <a:t>DIMENSIONS</a:t>
                      </a:r>
                    </a:p>
                  </a:txBody>
                  <a:tcPr marL="3416" marR="3416" marT="3416" marB="0" anchor="ctr">
                    <a:solidFill>
                      <a:srgbClr val="FFC000"/>
                    </a:solidFill>
                  </a:tcPr>
                </a:tc>
                <a:tc>
                  <a:txBody>
                    <a:bodyPr/>
                    <a:lstStyle/>
                    <a:p>
                      <a:pPr algn="l" rtl="0" fontAlgn="ctr"/>
                      <a:r>
                        <a:rPr lang="en-CA" sz="1400" b="1" u="none" strike="noStrike" kern="1200" dirty="0">
                          <a:solidFill>
                            <a:schemeClr val="tx1"/>
                          </a:solidFill>
                          <a:effectLst/>
                          <a:latin typeface="+mn-lt"/>
                          <a:ea typeface="+mn-ea"/>
                          <a:cs typeface="+mn-cs"/>
                        </a:rPr>
                        <a:t>PURPOSE</a:t>
                      </a:r>
                    </a:p>
                  </a:txBody>
                  <a:tcPr marL="3416" marR="3416" marT="3416" marB="0" anchor="ctr">
                    <a:solidFill>
                      <a:srgbClr val="FFC000"/>
                    </a:solidFill>
                  </a:tcPr>
                </a:tc>
                <a:tc>
                  <a:txBody>
                    <a:bodyPr/>
                    <a:lstStyle/>
                    <a:p>
                      <a:r>
                        <a:rPr lang="en-CA" sz="1400" b="1" u="none" strike="noStrike" kern="1200" dirty="0">
                          <a:solidFill>
                            <a:schemeClr val="tx1"/>
                          </a:solidFill>
                          <a:effectLst/>
                          <a:latin typeface="+mn-lt"/>
                          <a:ea typeface="+mn-ea"/>
                          <a:cs typeface="+mn-cs"/>
                        </a:rPr>
                        <a:t>SOURCE</a:t>
                      </a:r>
                      <a:endParaRPr lang="en-US" sz="1400" b="1" u="none" strike="noStrike" kern="1200" dirty="0">
                        <a:solidFill>
                          <a:schemeClr val="tx1"/>
                        </a:solidFill>
                        <a:effectLst/>
                        <a:latin typeface="+mn-lt"/>
                        <a:ea typeface="+mn-ea"/>
                        <a:cs typeface="+mn-cs"/>
                      </a:endParaRPr>
                    </a:p>
                  </a:txBody>
                  <a:tcPr>
                    <a:solidFill>
                      <a:srgbClr val="FFC000"/>
                    </a:solidFill>
                  </a:tcPr>
                </a:tc>
                <a:extLst>
                  <a:ext uri="{0D108BD9-81ED-4DB2-BD59-A6C34878D82A}">
                    <a16:rowId xmlns:a16="http://schemas.microsoft.com/office/drawing/2014/main" val="2061013328"/>
                  </a:ext>
                </a:extLst>
              </a:tr>
              <a:tr h="117276">
                <a:tc rowSpan="3">
                  <a:txBody>
                    <a:bodyPr/>
                    <a:lstStyle/>
                    <a:p>
                      <a:pPr algn="l" rtl="0" fontAlgn="ctr"/>
                      <a:r>
                        <a:rPr lang="en-CA" sz="1400" u="none" strike="noStrike" dirty="0">
                          <a:effectLst/>
                        </a:rPr>
                        <a:t>SM-03-02</a:t>
                      </a:r>
                      <a:endParaRPr lang="en-CA" sz="1400" b="0" i="0" u="none" strike="noStrike" dirty="0">
                        <a:solidFill>
                          <a:srgbClr val="000000"/>
                        </a:solidFill>
                        <a:effectLst/>
                        <a:latin typeface="Arial" panose="020B0604020202020204" pitchFamily="34" charset="0"/>
                      </a:endParaRPr>
                    </a:p>
                  </a:txBody>
                  <a:tcPr marL="3416" marR="3416" marT="3416" marB="0" anchor="ctr"/>
                </a:tc>
                <a:tc rowSpan="3">
                  <a:txBody>
                    <a:bodyPr/>
                    <a:lstStyle/>
                    <a:p>
                      <a:pPr algn="l" rtl="0" fontAlgn="ctr"/>
                      <a:r>
                        <a:rPr lang="en-CA" sz="1400" u="none" strike="noStrike" dirty="0">
                          <a:effectLst/>
                        </a:rPr>
                        <a:t>Virus Control</a:t>
                      </a:r>
                      <a:endParaRPr lang="en-CA" sz="1400" b="0" i="0" u="none" strike="noStrike" dirty="0">
                        <a:solidFill>
                          <a:srgbClr val="000000"/>
                        </a:solidFill>
                        <a:effectLst/>
                        <a:latin typeface="Arial" panose="020B0604020202020204" pitchFamily="34" charset="0"/>
                      </a:endParaRPr>
                    </a:p>
                  </a:txBody>
                  <a:tcPr marL="3416" marR="3416" marT="3416" marB="0" anchor="ctr"/>
                </a:tc>
                <a:tc rowSpan="3">
                  <a:txBody>
                    <a:bodyPr/>
                    <a:lstStyle/>
                    <a:p>
                      <a:pPr algn="l" rtl="0" fontAlgn="ctr"/>
                      <a:r>
                        <a:rPr lang="en-CA" sz="1400" u="none" strike="noStrike" dirty="0">
                          <a:effectLst/>
                        </a:rPr>
                        <a:t>Number of Viruses Detected: </a:t>
                      </a:r>
                      <a:br>
                        <a:rPr lang="en-CA" sz="1400" u="none" strike="noStrike" dirty="0">
                          <a:effectLst/>
                        </a:rPr>
                      </a:br>
                      <a:r>
                        <a:rPr lang="en-CA" sz="1400" u="none" strike="noStrike" dirty="0">
                          <a:effectLst/>
                        </a:rPr>
                        <a:t>- by data center</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r>
                        <a:rPr lang="en-CA" sz="1400" u="none" strike="noStrike" dirty="0">
                          <a:effectLst/>
                        </a:rPr>
                        <a:t>• Evaluating the maturity of the virus detection and mitigation process across data centers</a:t>
                      </a: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rtl="0" fontAlgn="ctr"/>
                      <a:r>
                        <a:rPr lang="en-CA" sz="1400" u="none" strike="noStrike" dirty="0">
                          <a:effectLst/>
                        </a:rPr>
                        <a:t> AV</a:t>
                      </a: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3467421886"/>
                  </a:ext>
                </a:extLst>
              </a:tr>
              <a:tr h="7107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CA" sz="1400" u="none" strike="noStrike">
                          <a:effectLst/>
                        </a:rPr>
                        <a:t> </a:t>
                      </a:r>
                      <a:endParaRPr lang="en-CA" sz="1400" b="0" i="0" u="none" strike="noStrike">
                        <a:solidFill>
                          <a:srgbClr val="000000"/>
                        </a:solidFill>
                        <a:effectLst/>
                        <a:latin typeface="Arial" panose="020B0604020202020204" pitchFamily="34" charset="0"/>
                      </a:endParaRPr>
                    </a:p>
                  </a:txBody>
                  <a:tcPr marL="20499" marR="3416" marT="3416" marB="0" anchor="ctr"/>
                </a:tc>
                <a:tc>
                  <a:txBody>
                    <a:bodyPr/>
                    <a:lstStyle/>
                    <a:p>
                      <a:pPr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68960968"/>
                  </a:ext>
                </a:extLst>
              </a:tr>
              <a:tr h="17058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CA" sz="1400" u="none" strike="noStrike">
                          <a:effectLst/>
                        </a:rPr>
                        <a:t> </a:t>
                      </a:r>
                      <a:endParaRPr lang="en-CA" sz="1400" b="0" i="0" u="none" strike="noStrike">
                        <a:solidFill>
                          <a:srgbClr val="000000"/>
                        </a:solidFill>
                        <a:effectLst/>
                        <a:latin typeface="Arial" panose="020B0604020202020204" pitchFamily="34" charset="0"/>
                      </a:endParaRPr>
                    </a:p>
                  </a:txBody>
                  <a:tcPr marL="20499" marR="3416" marT="3416" marB="0" anchor="ctr"/>
                </a:tc>
                <a:tc>
                  <a:txBody>
                    <a:bodyPr/>
                    <a:lstStyle/>
                    <a:p>
                      <a:pPr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tc>
                <a:extLst>
                  <a:ext uri="{0D108BD9-81ED-4DB2-BD59-A6C34878D82A}">
                    <a16:rowId xmlns:a16="http://schemas.microsoft.com/office/drawing/2014/main" val="1071871057"/>
                  </a:ext>
                </a:extLst>
              </a:tr>
              <a:tr h="174137">
                <a:tc rowSpan="3">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rowSpan="3">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rowSpan="3">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773219364"/>
                  </a:ext>
                </a:extLst>
              </a:tr>
              <a:tr h="7107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71236109"/>
                  </a:ext>
                </a:extLst>
              </a:tr>
              <a:tr h="18243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fontAlgn="t"/>
                      <a:endParaRPr lang="en-CA" sz="1400" b="0" i="0" u="none" strike="noStrike" dirty="0">
                        <a:solidFill>
                          <a:srgbClr val="000000"/>
                        </a:solidFill>
                        <a:effectLst/>
                        <a:latin typeface="Calibri" panose="020F0502020204030204" pitchFamily="34" charset="0"/>
                      </a:endParaRPr>
                    </a:p>
                  </a:txBody>
                  <a:tcPr marL="3416" marR="3416" marT="3416" marB="0">
                    <a:solidFill>
                      <a:schemeClr val="bg2">
                        <a:lumMod val="20000"/>
                        <a:lumOff val="80000"/>
                      </a:schemeClr>
                    </a:solidFill>
                  </a:tcPr>
                </a:tc>
                <a:extLst>
                  <a:ext uri="{0D108BD9-81ED-4DB2-BD59-A6C34878D82A}">
                    <a16:rowId xmlns:a16="http://schemas.microsoft.com/office/drawing/2014/main" val="1488230523"/>
                  </a:ext>
                </a:extLst>
              </a:tr>
              <a:tr h="130375">
                <a:tc rowSpan="3">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tc rowSpan="3">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tc rowSpan="3">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596645837"/>
                  </a:ext>
                </a:extLst>
              </a:tr>
              <a:tr h="1184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1832164637"/>
                  </a:ext>
                </a:extLst>
              </a:tr>
              <a:tr h="7581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fontAlgn="t"/>
                      <a:endParaRPr lang="en-CA" sz="1400" b="0" i="0" u="none" strike="noStrike" dirty="0">
                        <a:solidFill>
                          <a:srgbClr val="000000"/>
                        </a:solidFill>
                        <a:effectLst/>
                        <a:latin typeface="Calibri" panose="020F0502020204030204" pitchFamily="34" charset="0"/>
                      </a:endParaRPr>
                    </a:p>
                  </a:txBody>
                  <a:tcPr marL="3416" marR="3416" marT="3416" marB="0"/>
                </a:tc>
                <a:extLst>
                  <a:ext uri="{0D108BD9-81ED-4DB2-BD59-A6C34878D82A}">
                    <a16:rowId xmlns:a16="http://schemas.microsoft.com/office/drawing/2014/main" val="2215343546"/>
                  </a:ext>
                </a:extLst>
              </a:tr>
              <a:tr h="174137">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180947305"/>
                  </a:ext>
                </a:extLst>
              </a:tr>
              <a:tr h="82923">
                <a:tc rowSpan="2">
                  <a:txBody>
                    <a:bodyPr/>
                    <a:lstStyle/>
                    <a:p>
                      <a:endParaRPr lang="en-US"/>
                    </a:p>
                  </a:txBody>
                  <a:tcPr>
                    <a:solidFill>
                      <a:schemeClr val="bg2">
                        <a:lumMod val="20000"/>
                        <a:lumOff val="80000"/>
                      </a:schemeClr>
                    </a:solidFill>
                  </a:tcPr>
                </a:tc>
                <a:tc rowSpan="2">
                  <a:txBody>
                    <a:bodyPr/>
                    <a:lstStyle/>
                    <a:p>
                      <a:endParaRPr lang="en-US"/>
                    </a:p>
                  </a:txBody>
                  <a:tcPr>
                    <a:solidFill>
                      <a:schemeClr val="bg2">
                        <a:lumMod val="20000"/>
                        <a:lumOff val="80000"/>
                      </a:schemeClr>
                    </a:solidFill>
                  </a:tcPr>
                </a:tc>
                <a:tc rowSpan="2">
                  <a:txBody>
                    <a:bodyPr/>
                    <a:lstStyle/>
                    <a:p>
                      <a:endParaRPr lang="en-US" dirty="0"/>
                    </a:p>
                  </a:txBody>
                  <a:tcP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05493556"/>
                  </a:ext>
                </a:extLst>
              </a:tr>
              <a:tr h="14926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3239876030"/>
                  </a:ext>
                </a:extLst>
              </a:tr>
            </a:tbl>
          </a:graphicData>
        </a:graphic>
      </p:graphicFrame>
      <p:sp>
        <p:nvSpPr>
          <p:cNvPr id="13" name="Text Placeholder 5">
            <a:hlinkClick r:id="" action="ppaction://noaction"/>
            <a:extLst>
              <a:ext uri="{FF2B5EF4-FFF2-40B4-BE49-F238E27FC236}">
                <a16:creationId xmlns:a16="http://schemas.microsoft.com/office/drawing/2014/main" id="{0AABA0FE-2AD8-A14A-8DBD-F6800411029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14" name="Text Placeholder 5">
            <a:hlinkClick r:id="" action="ppaction://noaction"/>
            <a:extLst>
              <a:ext uri="{FF2B5EF4-FFF2-40B4-BE49-F238E27FC236}">
                <a16:creationId xmlns:a16="http://schemas.microsoft.com/office/drawing/2014/main" id="{D8C4081B-9678-F044-AD59-5A7335E3A0E9}"/>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15" name="Text Placeholder 5">
            <a:hlinkClick r:id="rId3" action="ppaction://hlinksldjump"/>
            <a:extLst>
              <a:ext uri="{FF2B5EF4-FFF2-40B4-BE49-F238E27FC236}">
                <a16:creationId xmlns:a16="http://schemas.microsoft.com/office/drawing/2014/main" id="{1A1AD097-DDD8-1A47-9048-FCA391906A1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Key Information Security Metrics</a:t>
            </a:r>
          </a:p>
        </p:txBody>
      </p:sp>
      <p:sp>
        <p:nvSpPr>
          <p:cNvPr id="16" name="Text Placeholder 5">
            <a:hlinkClick r:id="rId4" action="ppaction://hlinksldjump"/>
            <a:extLst>
              <a:ext uri="{FF2B5EF4-FFF2-40B4-BE49-F238E27FC236}">
                <a16:creationId xmlns:a16="http://schemas.microsoft.com/office/drawing/2014/main" id="{00283FCA-39F6-7041-9589-1D115E5DAF48}"/>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Progress Status</a:t>
            </a:r>
          </a:p>
        </p:txBody>
      </p:sp>
      <p:sp>
        <p:nvSpPr>
          <p:cNvPr id="17" name="Text Placeholder 5">
            <a:hlinkClick r:id="" action="ppaction://noaction"/>
            <a:extLst>
              <a:ext uri="{FF2B5EF4-FFF2-40B4-BE49-F238E27FC236}">
                <a16:creationId xmlns:a16="http://schemas.microsoft.com/office/drawing/2014/main" id="{31ECD90D-9C91-0848-A471-41550CEABF4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8" name="Text Placeholder 5">
            <a:hlinkClick r:id="rId4" action="ppaction://hlinksldjump"/>
            <a:extLst>
              <a:ext uri="{FF2B5EF4-FFF2-40B4-BE49-F238E27FC236}">
                <a16:creationId xmlns:a16="http://schemas.microsoft.com/office/drawing/2014/main" id="{790DE7DD-4C89-D446-9805-053F73B510DC}"/>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9" name="Text Placeholder 5">
            <a:hlinkClick r:id="" action="ppaction://noaction"/>
            <a:extLst>
              <a:ext uri="{FF2B5EF4-FFF2-40B4-BE49-F238E27FC236}">
                <a16:creationId xmlns:a16="http://schemas.microsoft.com/office/drawing/2014/main" id="{8766295F-522E-D84D-A3DC-934E3C61F170}"/>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spTree>
    <p:extLst>
      <p:ext uri="{BB962C8B-B14F-4D97-AF65-F5344CB8AC3E}">
        <p14:creationId xmlns:p14="http://schemas.microsoft.com/office/powerpoint/2010/main" val="256354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Progress Status of Metrics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First Priority Metrics (1/2)</a:t>
            </a:r>
          </a:p>
        </p:txBody>
      </p:sp>
      <p:graphicFrame>
        <p:nvGraphicFramePr>
          <p:cNvPr id="5" name="Table 4">
            <a:extLst>
              <a:ext uri="{FF2B5EF4-FFF2-40B4-BE49-F238E27FC236}">
                <a16:creationId xmlns:a16="http://schemas.microsoft.com/office/drawing/2014/main" id="{E68249C6-8E79-6547-8DE5-EB078D4D2F55}"/>
              </a:ext>
            </a:extLst>
          </p:cNvPr>
          <p:cNvGraphicFramePr>
            <a:graphicFrameLocks noGrp="1"/>
          </p:cNvGraphicFramePr>
          <p:nvPr>
            <p:extLst>
              <p:ext uri="{D42A27DB-BD31-4B8C-83A1-F6EECF244321}">
                <p14:modId xmlns:p14="http://schemas.microsoft.com/office/powerpoint/2010/main" val="3301126059"/>
              </p:ext>
            </p:extLst>
          </p:nvPr>
        </p:nvGraphicFramePr>
        <p:xfrm>
          <a:off x="504001" y="1506760"/>
          <a:ext cx="9486667" cy="3546192"/>
        </p:xfrm>
        <a:graphic>
          <a:graphicData uri="http://schemas.openxmlformats.org/drawingml/2006/table">
            <a:tbl>
              <a:tblPr>
                <a:tableStyleId>{2D5ABB26-0587-4C30-8999-92F81FD0307C}</a:tableStyleId>
              </a:tblPr>
              <a:tblGrid>
                <a:gridCol w="1020962">
                  <a:extLst>
                    <a:ext uri="{9D8B030D-6E8A-4147-A177-3AD203B41FA5}">
                      <a16:colId xmlns:a16="http://schemas.microsoft.com/office/drawing/2014/main" val="223442563"/>
                    </a:ext>
                  </a:extLst>
                </a:gridCol>
                <a:gridCol w="1875858">
                  <a:extLst>
                    <a:ext uri="{9D8B030D-6E8A-4147-A177-3AD203B41FA5}">
                      <a16:colId xmlns:a16="http://schemas.microsoft.com/office/drawing/2014/main" val="2764059221"/>
                    </a:ext>
                  </a:extLst>
                </a:gridCol>
                <a:gridCol w="984912">
                  <a:extLst>
                    <a:ext uri="{9D8B030D-6E8A-4147-A177-3AD203B41FA5}">
                      <a16:colId xmlns:a16="http://schemas.microsoft.com/office/drawing/2014/main" val="3587916648"/>
                    </a:ext>
                  </a:extLst>
                </a:gridCol>
                <a:gridCol w="1151467">
                  <a:extLst>
                    <a:ext uri="{9D8B030D-6E8A-4147-A177-3AD203B41FA5}">
                      <a16:colId xmlns:a16="http://schemas.microsoft.com/office/drawing/2014/main" val="54579375"/>
                    </a:ext>
                  </a:extLst>
                </a:gridCol>
                <a:gridCol w="4453468">
                  <a:extLst>
                    <a:ext uri="{9D8B030D-6E8A-4147-A177-3AD203B41FA5}">
                      <a16:colId xmlns:a16="http://schemas.microsoft.com/office/drawing/2014/main" val="3090614442"/>
                    </a:ext>
                  </a:extLst>
                </a:gridCol>
              </a:tblGrid>
              <a:tr h="0">
                <a:tc>
                  <a:txBody>
                    <a:bodyPr/>
                    <a:lstStyle/>
                    <a:p>
                      <a:r>
                        <a:rPr lang="en-US" sz="1400" b="1" u="none" strike="noStrike" kern="1200" dirty="0">
                          <a:solidFill>
                            <a:schemeClr val="tx1"/>
                          </a:solidFill>
                          <a:effectLst/>
                          <a:latin typeface="+mn-lt"/>
                          <a:ea typeface="+mn-ea"/>
                          <a:cs typeface="+mn-cs"/>
                        </a:rPr>
                        <a:t>ID</a:t>
                      </a:r>
                    </a:p>
                  </a:txBody>
                  <a:tcPr>
                    <a:solidFill>
                      <a:srgbClr val="FFC000"/>
                    </a:solidFill>
                  </a:tcPr>
                </a:tc>
                <a:tc>
                  <a:txBody>
                    <a:bodyPr/>
                    <a:lstStyle/>
                    <a:p>
                      <a:pPr algn="l" rtl="0" fontAlgn="ctr"/>
                      <a:r>
                        <a:rPr lang="en-CA" sz="1400" b="1" u="none" strike="noStrike" kern="1200" dirty="0">
                          <a:solidFill>
                            <a:schemeClr val="tx1"/>
                          </a:solidFill>
                          <a:effectLst/>
                          <a:latin typeface="+mn-lt"/>
                          <a:ea typeface="+mn-ea"/>
                          <a:cs typeface="+mn-cs"/>
                        </a:rPr>
                        <a:t>METRIC NAME</a:t>
                      </a:r>
                    </a:p>
                  </a:txBody>
                  <a:tcPr marL="3416" marR="3416" marT="3416" marB="0" anchor="ctr">
                    <a:solidFill>
                      <a:srgbClr val="FFC000"/>
                    </a:solidFill>
                  </a:tcPr>
                </a:tc>
                <a:tc>
                  <a:txBody>
                    <a:bodyPr/>
                    <a:lstStyle/>
                    <a:p>
                      <a:r>
                        <a:rPr lang="en-CA" sz="1400" b="1" u="none" strike="noStrike" kern="1200" dirty="0">
                          <a:solidFill>
                            <a:schemeClr val="tx1"/>
                          </a:solidFill>
                          <a:effectLst/>
                          <a:latin typeface="+mn-lt"/>
                          <a:ea typeface="+mn-ea"/>
                          <a:cs typeface="+mn-cs"/>
                        </a:rPr>
                        <a:t>SOURCE</a:t>
                      </a:r>
                      <a:endParaRPr lang="en-US" sz="1400" b="1" u="none" strike="noStrike" kern="1200" dirty="0">
                        <a:solidFill>
                          <a:schemeClr val="tx1"/>
                        </a:solidFill>
                        <a:effectLst/>
                        <a:latin typeface="+mn-lt"/>
                        <a:ea typeface="+mn-ea"/>
                        <a:cs typeface="+mn-cs"/>
                      </a:endParaRPr>
                    </a:p>
                  </a:txBody>
                  <a:tcPr>
                    <a:solidFill>
                      <a:srgbClr val="FFC000"/>
                    </a:solidFill>
                  </a:tcPr>
                </a:tc>
                <a:tc>
                  <a:txBody>
                    <a:bodyPr/>
                    <a:lstStyle/>
                    <a:p>
                      <a:pPr algn="l" rtl="0" fontAlgn="ctr"/>
                      <a:r>
                        <a:rPr lang="en-CA" sz="1400" b="1" u="none" strike="noStrike" kern="1200" dirty="0">
                          <a:solidFill>
                            <a:schemeClr val="tx1"/>
                          </a:solidFill>
                          <a:effectLst/>
                          <a:latin typeface="+mn-lt"/>
                          <a:ea typeface="+mn-ea"/>
                          <a:cs typeface="+mn-cs"/>
                        </a:rPr>
                        <a:t>STATUS</a:t>
                      </a:r>
                    </a:p>
                  </a:txBody>
                  <a:tcPr marL="3416" marR="3416" marT="3416" marB="0" anchor="ctr">
                    <a:solidFill>
                      <a:srgbClr val="FFC000"/>
                    </a:solidFill>
                  </a:tcPr>
                </a:tc>
                <a:tc>
                  <a:txBody>
                    <a:bodyPr/>
                    <a:lstStyle/>
                    <a:p>
                      <a:r>
                        <a:rPr lang="en-CA" sz="1400" b="1" u="none" strike="noStrike" kern="1200" dirty="0">
                          <a:solidFill>
                            <a:schemeClr val="tx1"/>
                          </a:solidFill>
                          <a:effectLst/>
                          <a:latin typeface="+mn-lt"/>
                          <a:ea typeface="+mn-ea"/>
                          <a:cs typeface="+mn-cs"/>
                        </a:rPr>
                        <a:t>NOTES</a:t>
                      </a:r>
                      <a:endParaRPr lang="en-US" sz="1400" b="1" u="none" strike="noStrike" kern="1200" dirty="0">
                        <a:solidFill>
                          <a:schemeClr val="tx1"/>
                        </a:solidFill>
                        <a:effectLst/>
                        <a:latin typeface="+mn-lt"/>
                        <a:ea typeface="+mn-ea"/>
                        <a:cs typeface="+mn-cs"/>
                      </a:endParaRPr>
                    </a:p>
                  </a:txBody>
                  <a:tcPr>
                    <a:solidFill>
                      <a:srgbClr val="FFC000"/>
                    </a:solidFill>
                  </a:tcPr>
                </a:tc>
                <a:extLst>
                  <a:ext uri="{0D108BD9-81ED-4DB2-BD59-A6C34878D82A}">
                    <a16:rowId xmlns:a16="http://schemas.microsoft.com/office/drawing/2014/main" val="2061013328"/>
                  </a:ext>
                </a:extLst>
              </a:tr>
              <a:tr h="117276">
                <a:tc rowSpan="3">
                  <a:txBody>
                    <a:bodyPr/>
                    <a:lstStyle/>
                    <a:p>
                      <a:pPr algn="l" rtl="0" fontAlgn="ctr"/>
                      <a:r>
                        <a:rPr lang="en-CA" sz="1400" u="none" strike="noStrike" dirty="0">
                          <a:effectLst/>
                        </a:rPr>
                        <a:t>SM-01-01</a:t>
                      </a:r>
                      <a:endParaRPr lang="en-CA" sz="1400" b="0" i="0" u="none" strike="noStrike" dirty="0">
                        <a:solidFill>
                          <a:srgbClr val="000000"/>
                        </a:solidFill>
                        <a:effectLst/>
                        <a:latin typeface="Arial" panose="020B0604020202020204" pitchFamily="34" charset="0"/>
                      </a:endParaRPr>
                    </a:p>
                  </a:txBody>
                  <a:tcPr marL="3416" marR="3416" marT="3416" marB="0" anchor="ctr"/>
                </a:tc>
                <a:tc rowSpan="3">
                  <a:txBody>
                    <a:bodyPr/>
                    <a:lstStyle/>
                    <a:p>
                      <a:pPr algn="l" rtl="0" fontAlgn="ctr"/>
                      <a:r>
                        <a:rPr lang="en-CA" sz="1400" u="none" strike="noStrike" dirty="0">
                          <a:effectLst/>
                        </a:rPr>
                        <a:t>Asset Coverage</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lvl="0" algn="l" rtl="0" fontAlgn="ctr"/>
                      <a:r>
                        <a:rPr lang="en-CA" sz="1400" u="none" strike="noStrike" dirty="0">
                          <a:effectLst/>
                        </a:rPr>
                        <a:t> SIEM</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3467421886"/>
                  </a:ext>
                </a:extLst>
              </a:tr>
              <a:tr h="71077">
                <a:tc vMerge="1">
                  <a:txBody>
                    <a:bodyPr/>
                    <a:lstStyle/>
                    <a:p>
                      <a:endParaRPr lang="en-US"/>
                    </a:p>
                  </a:txBody>
                  <a:tcPr/>
                </a:tc>
                <a:tc vMerge="1">
                  <a:txBody>
                    <a:bodyPr/>
                    <a:lstStyle/>
                    <a:p>
                      <a:endParaRPr lang="en-US"/>
                    </a:p>
                  </a:txBody>
                  <a:tcPr/>
                </a:tc>
                <a:tc>
                  <a:txBody>
                    <a:bodyPr/>
                    <a:lstStyle/>
                    <a:p>
                      <a:pPr lvl="0" algn="l" rtl="0" fontAlgn="ctr"/>
                      <a:r>
                        <a:rPr lang="en-CA" sz="1400" u="none" strike="noStrike" dirty="0">
                          <a:effectLst/>
                        </a:rPr>
                        <a:t> AV</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lvl="0" algn="l" rtl="0" fontAlgn="ctr"/>
                      <a:r>
                        <a:rPr lang="en-CA" sz="1400" b="0" i="0" u="none" strike="noStrike" dirty="0">
                          <a:solidFill>
                            <a:srgbClr val="000000"/>
                          </a:solidFill>
                          <a:effectLst/>
                          <a:latin typeface="Arial" panose="020B0604020202020204" pitchFamily="34" charset="0"/>
                        </a:rPr>
                        <a:t> </a:t>
                      </a:r>
                      <a:r>
                        <a:rPr lang="en-CA" sz="1400" b="0" i="0" u="none" strike="noStrike" dirty="0">
                          <a:solidFill>
                            <a:schemeClr val="accent4"/>
                          </a:solidFill>
                          <a:effectLst/>
                          <a:latin typeface="Arial" panose="020B0604020202020204" pitchFamily="34" charset="0"/>
                        </a:rPr>
                        <a:t>COMPLETE</a:t>
                      </a:r>
                    </a:p>
                  </a:txBody>
                  <a:tcPr marL="3416" marR="3416" marT="3416" marB="0" anchor="ct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68960968"/>
                  </a:ext>
                </a:extLst>
              </a:tr>
              <a:tr h="170583">
                <a:tc vMerge="1">
                  <a:txBody>
                    <a:bodyPr/>
                    <a:lstStyle/>
                    <a:p>
                      <a:endParaRPr lang="en-US"/>
                    </a:p>
                  </a:txBody>
                  <a:tcPr/>
                </a:tc>
                <a:tc vMerge="1">
                  <a:txBody>
                    <a:bodyPr/>
                    <a:lstStyle/>
                    <a:p>
                      <a:endParaRPr lang="en-US"/>
                    </a:p>
                  </a:txBody>
                  <a:tcPr/>
                </a:tc>
                <a:tc>
                  <a:txBody>
                    <a:bodyPr/>
                    <a:lstStyle/>
                    <a:p>
                      <a:pPr lvl="0" algn="l" rtl="0" fontAlgn="ctr"/>
                      <a:r>
                        <a:rPr lang="en-CA" sz="1400" u="none" strike="noStrike" dirty="0">
                          <a:effectLst/>
                        </a:rPr>
                        <a:t> VM</a:t>
                      </a:r>
                      <a:br>
                        <a:rPr lang="en-CA" sz="1400" u="none" strike="noStrike" dirty="0">
                          <a:effectLst/>
                        </a:rPr>
                      </a:br>
                      <a:r>
                        <a:rPr lang="en-CA" sz="1400" u="none" strike="noStrike" dirty="0">
                          <a:effectLst/>
                        </a:rPr>
                        <a:t> FIM</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1071871057"/>
                  </a:ext>
                </a:extLst>
              </a:tr>
              <a:tr h="174137">
                <a:tc rowSpan="3">
                  <a:txBody>
                    <a:bodyPr/>
                    <a:lstStyle/>
                    <a:p>
                      <a:pPr algn="l" rtl="0" fontAlgn="ctr"/>
                      <a:r>
                        <a:rPr lang="en-CA" sz="1400" u="none" strike="noStrike">
                          <a:effectLst/>
                        </a:rPr>
                        <a:t>SM-01-03</a:t>
                      </a:r>
                      <a:endParaRPr lang="en-CA" sz="1400" b="0" i="0" u="none" strike="noStrike">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rowSpan="3">
                  <a:txBody>
                    <a:bodyPr/>
                    <a:lstStyle/>
                    <a:p>
                      <a:pPr algn="l" rtl="0" fontAlgn="ctr"/>
                      <a:r>
                        <a:rPr lang="en-CA" sz="1400" u="none" strike="noStrike" dirty="0">
                          <a:effectLst/>
                        </a:rPr>
                        <a:t>Age of Vulnerability Scans</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u="none" strike="noStrike" dirty="0">
                          <a:effectLst/>
                        </a:rPr>
                        <a:t> VM</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773219364"/>
                  </a:ext>
                </a:extLst>
              </a:tr>
              <a:tr h="71077">
                <a:tc vMerge="1">
                  <a:txBody>
                    <a:bodyPr/>
                    <a:lstStyle/>
                    <a:p>
                      <a:endParaRPr lang="en-US"/>
                    </a:p>
                  </a:txBody>
                  <a:tcPr/>
                </a:tc>
                <a:tc vMerge="1">
                  <a:txBody>
                    <a:bodyPr/>
                    <a:lstStyle/>
                    <a:p>
                      <a:endParaRPr lang="en-US"/>
                    </a:p>
                  </a:txBody>
                  <a:tcPr/>
                </a:tc>
                <a:tc>
                  <a:txBody>
                    <a:bodyPr/>
                    <a:lstStyle/>
                    <a:p>
                      <a:pPr lvl="0"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u="none" strike="noStrike" dirty="0">
                          <a:effectLst/>
                        </a:rPr>
                        <a:t> </a:t>
                      </a:r>
                      <a:r>
                        <a:rPr lang="en-CA" sz="1400" b="0" i="0" u="none" strike="noStrike" dirty="0">
                          <a:solidFill>
                            <a:schemeClr val="accent4"/>
                          </a:solidFill>
                          <a:effectLst/>
                          <a:latin typeface="Arial" panose="020B0604020202020204" pitchFamily="34" charset="0"/>
                        </a:rPr>
                        <a:t>COMPLETE</a:t>
                      </a:r>
                    </a:p>
                  </a:txBody>
                  <a:tcPr marL="3416" marR="3416" marT="3416" marB="0" anchor="ctr">
                    <a:solidFill>
                      <a:schemeClr val="bg2">
                        <a:lumMod val="20000"/>
                        <a:lumOff val="80000"/>
                      </a:schemeClr>
                    </a:solidFill>
                  </a:tcP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71236109"/>
                  </a:ext>
                </a:extLst>
              </a:tr>
              <a:tr h="182430">
                <a:tc vMerge="1">
                  <a:txBody>
                    <a:bodyPr/>
                    <a:lstStyle/>
                    <a:p>
                      <a:endParaRPr lang="en-US"/>
                    </a:p>
                  </a:txBody>
                  <a:tcPr/>
                </a:tc>
                <a:tc vMerge="1">
                  <a:txBody>
                    <a:bodyPr/>
                    <a:lstStyle/>
                    <a:p>
                      <a:endParaRPr lang="en-US"/>
                    </a:p>
                  </a:txBody>
                  <a:tcPr/>
                </a:tc>
                <a:tc>
                  <a:txBody>
                    <a:bodyPr/>
                    <a:lstStyle/>
                    <a:p>
                      <a:pPr lvl="0"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solidFill>
                      <a:schemeClr val="bg2">
                        <a:lumMod val="20000"/>
                        <a:lumOff val="80000"/>
                      </a:schemeClr>
                    </a:solidFill>
                  </a:tcPr>
                </a:tc>
                <a:tc>
                  <a:txBody>
                    <a:bodyPr/>
                    <a:lstStyle/>
                    <a:p>
                      <a:pPr lvl="0"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solidFill>
                      <a:schemeClr val="bg2">
                        <a:lumMod val="20000"/>
                        <a:lumOff val="80000"/>
                      </a:schemeClr>
                    </a:solidFill>
                  </a:tcPr>
                </a:tc>
                <a:tc>
                  <a:txBody>
                    <a:bodyPr/>
                    <a:lstStyle/>
                    <a:p>
                      <a:pPr lvl="0" algn="l" fontAlgn="t"/>
                      <a:endParaRPr lang="en-CA" sz="1400" b="0" i="0" u="none" strike="noStrike" dirty="0">
                        <a:solidFill>
                          <a:srgbClr val="000000"/>
                        </a:solidFill>
                        <a:effectLst/>
                        <a:latin typeface="Calibri" panose="020F0502020204030204" pitchFamily="34" charset="0"/>
                      </a:endParaRPr>
                    </a:p>
                  </a:txBody>
                  <a:tcPr marL="3416" marR="3416" marT="3416" marB="0">
                    <a:solidFill>
                      <a:schemeClr val="bg2">
                        <a:lumMod val="20000"/>
                        <a:lumOff val="80000"/>
                      </a:schemeClr>
                    </a:solidFill>
                  </a:tcPr>
                </a:tc>
                <a:extLst>
                  <a:ext uri="{0D108BD9-81ED-4DB2-BD59-A6C34878D82A}">
                    <a16:rowId xmlns:a16="http://schemas.microsoft.com/office/drawing/2014/main" val="1488230523"/>
                  </a:ext>
                </a:extLst>
              </a:tr>
              <a:tr h="130375">
                <a:tc rowSpan="3">
                  <a:txBody>
                    <a:bodyPr/>
                    <a:lstStyle/>
                    <a:p>
                      <a:pPr algn="l" rtl="0" fontAlgn="ctr"/>
                      <a:endParaRPr lang="en-CA" sz="1400" u="none" strike="noStrike" dirty="0">
                        <a:effectLst/>
                      </a:endParaRPr>
                    </a:p>
                    <a:p>
                      <a:pPr algn="l" rtl="0" fontAlgn="ctr"/>
                      <a:r>
                        <a:rPr lang="en-CA" sz="1400" u="none" strike="noStrike" dirty="0">
                          <a:effectLst/>
                        </a:rPr>
                        <a:t>SM-01-04A</a:t>
                      </a:r>
                    </a:p>
                    <a:p>
                      <a:pPr algn="l" rtl="0" fontAlgn="ctr"/>
                      <a:r>
                        <a:rPr lang="en-CA" sz="1400" b="0" i="0" u="none" strike="noStrike" dirty="0">
                          <a:solidFill>
                            <a:srgbClr val="000000"/>
                          </a:solidFill>
                          <a:effectLst/>
                          <a:latin typeface="Arial" panose="020B0604020202020204" pitchFamily="34" charset="0"/>
                        </a:rPr>
                        <a:t>SM-01-04B</a:t>
                      </a:r>
                    </a:p>
                  </a:txBody>
                  <a:tcPr marL="3416" marR="3416" marT="3416" marB="0" anchor="ctr"/>
                </a:tc>
                <a:tc rowSpan="3">
                  <a:txBody>
                    <a:bodyPr/>
                    <a:lstStyle/>
                    <a:p>
                      <a:pPr algn="l" rtl="0" fontAlgn="ctr"/>
                      <a:r>
                        <a:rPr lang="en-CA" sz="1400" u="none" strike="noStrike" dirty="0">
                          <a:effectLst/>
                        </a:rPr>
                        <a:t>Age of the Antimalware     - Updates</a:t>
                      </a:r>
                    </a:p>
                    <a:p>
                      <a:pPr algn="l" rtl="0" fontAlgn="ctr"/>
                      <a:r>
                        <a:rPr lang="en-CA" sz="1400" u="none" strike="noStrike" dirty="0">
                          <a:effectLst/>
                        </a:rPr>
                        <a:t>- Scans</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596645837"/>
                  </a:ext>
                </a:extLst>
              </a:tr>
              <a:tr h="118460">
                <a:tc vMerge="1">
                  <a:txBody>
                    <a:bodyPr/>
                    <a:lstStyle/>
                    <a:p>
                      <a:endParaRPr lang="en-US"/>
                    </a:p>
                  </a:txBody>
                  <a:tcPr/>
                </a:tc>
                <a:tc vMerge="1">
                  <a:txBody>
                    <a:bodyPr/>
                    <a:lstStyle/>
                    <a:p>
                      <a:endParaRPr lang="en-US"/>
                    </a:p>
                  </a:txBody>
                  <a:tcPr/>
                </a:tc>
                <a:tc>
                  <a:txBody>
                    <a:bodyPr/>
                    <a:lstStyle/>
                    <a:p>
                      <a:pPr algn="l" rtl="0" fontAlgn="ctr"/>
                      <a:r>
                        <a:rPr lang="en-CA" sz="1400" u="none" strike="noStrike" dirty="0">
                          <a:effectLst/>
                        </a:rPr>
                        <a:t> AV</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marL="0" marR="0" lvl="0" indent="0" algn="l" defTabSz="1088558" rtl="0" eaLnBrk="1" fontAlgn="ctr" latinLnBrk="0" hangingPunct="1">
                        <a:lnSpc>
                          <a:spcPct val="100000"/>
                        </a:lnSpc>
                        <a:spcBef>
                          <a:spcPts val="0"/>
                        </a:spcBef>
                        <a:spcAft>
                          <a:spcPts val="0"/>
                        </a:spcAft>
                        <a:buClrTx/>
                        <a:buSzTx/>
                        <a:buFontTx/>
                        <a:buNone/>
                        <a:tabLst/>
                        <a:defRPr/>
                      </a:pPr>
                      <a:r>
                        <a:rPr lang="en-CA" sz="1400" u="none" strike="noStrike" dirty="0">
                          <a:effectLst/>
                        </a:rPr>
                        <a:t> </a:t>
                      </a:r>
                      <a:r>
                        <a:rPr lang="en-CA" sz="1400" b="0" i="0" u="none" strike="noStrike" dirty="0">
                          <a:solidFill>
                            <a:schemeClr val="accent4"/>
                          </a:solidFill>
                          <a:effectLst/>
                          <a:latin typeface="Arial" panose="020B0604020202020204" pitchFamily="34" charset="0"/>
                        </a:rPr>
                        <a:t>COMPLETE</a:t>
                      </a:r>
                      <a:endParaRPr lang="en-CA" sz="1400" b="0" i="0" u="none" strike="noStrike" dirty="0">
                        <a:solidFill>
                          <a:schemeClr val="accent4"/>
                        </a:solidFill>
                        <a:effectLst/>
                        <a:latin typeface="Calibri" panose="020F0502020204030204" pitchFamily="34" charset="0"/>
                      </a:endParaRPr>
                    </a:p>
                  </a:txBody>
                  <a:tcPr marL="3416" marR="3416" marT="3416" marB="0" anchor="ctr"/>
                </a:tc>
                <a:tc>
                  <a:txBody>
                    <a:bodyPr/>
                    <a:lstStyle/>
                    <a:p>
                      <a:pPr marL="0" marR="0" lvl="0" indent="0" algn="l" defTabSz="1088558" rtl="0" eaLnBrk="1" fontAlgn="ctr" latinLnBrk="0" hangingPunct="1">
                        <a:lnSpc>
                          <a:spcPct val="100000"/>
                        </a:lnSpc>
                        <a:spcBef>
                          <a:spcPts val="0"/>
                        </a:spcBef>
                        <a:spcAft>
                          <a:spcPts val="0"/>
                        </a:spcAft>
                        <a:buClrTx/>
                        <a:buSzTx/>
                        <a:buFontTx/>
                        <a:buNone/>
                        <a:tabLst/>
                        <a:defRPr/>
                      </a:pPr>
                      <a:endParaRPr lang="en-CA" sz="1400" b="0" i="0" u="none" strike="noStrike" dirty="0">
                        <a:solidFill>
                          <a:srgbClr val="000000"/>
                        </a:solidFill>
                        <a:effectLst/>
                        <a:latin typeface="Arial" panose="020B0604020202020204" pitchFamily="34" charset="0"/>
                        <a:cs typeface="Arial" panose="020B0604020202020204" pitchFamily="34" charset="0"/>
                      </a:endParaRPr>
                    </a:p>
                  </a:txBody>
                  <a:tcPr marL="3416" marR="3416" marT="3416" marB="0" anchor="ctr"/>
                </a:tc>
                <a:extLst>
                  <a:ext uri="{0D108BD9-81ED-4DB2-BD59-A6C34878D82A}">
                    <a16:rowId xmlns:a16="http://schemas.microsoft.com/office/drawing/2014/main" val="1832164637"/>
                  </a:ext>
                </a:extLst>
              </a:tr>
              <a:tr h="75814">
                <a:tc vMerge="1">
                  <a:txBody>
                    <a:bodyPr/>
                    <a:lstStyle/>
                    <a:p>
                      <a:endParaRPr lang="en-US"/>
                    </a:p>
                  </a:txBody>
                  <a:tcPr/>
                </a:tc>
                <a:tc vMerge="1">
                  <a:txBody>
                    <a:bodyPr/>
                    <a:lstStyle/>
                    <a:p>
                      <a:endParaRPr lang="en-US"/>
                    </a:p>
                  </a:txBody>
                  <a:tcPr/>
                </a:tc>
                <a:tc>
                  <a:txBody>
                    <a:bodyPr/>
                    <a:lstStyle/>
                    <a:p>
                      <a:pPr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tc>
                <a:tc>
                  <a:txBody>
                    <a:bodyPr/>
                    <a:lstStyle/>
                    <a:p>
                      <a:pPr marL="0" marR="0" lvl="0" indent="0" algn="l" defTabSz="1088558" rtl="0" eaLnBrk="1" fontAlgn="t" latinLnBrk="0" hangingPunct="1">
                        <a:lnSpc>
                          <a:spcPct val="100000"/>
                        </a:lnSpc>
                        <a:spcBef>
                          <a:spcPts val="0"/>
                        </a:spcBef>
                        <a:spcAft>
                          <a:spcPts val="0"/>
                        </a:spcAft>
                        <a:buClrTx/>
                        <a:buSzTx/>
                        <a:buFontTx/>
                        <a:buNone/>
                        <a:tabLst/>
                        <a:defRPr/>
                      </a:pPr>
                      <a:r>
                        <a:rPr lang="en-CA" sz="1400" u="none" strike="noStrike" dirty="0">
                          <a:effectLst/>
                        </a:rPr>
                        <a:t> </a:t>
                      </a:r>
                      <a:r>
                        <a:rPr lang="en-CA" sz="1400" u="none" strike="noStrike" dirty="0">
                          <a:solidFill>
                            <a:schemeClr val="accent5"/>
                          </a:solidFill>
                          <a:effectLst/>
                        </a:rPr>
                        <a:t>PENDING</a:t>
                      </a:r>
                      <a:endParaRPr lang="en-CA" sz="1400" b="0" i="0" u="none" strike="noStrike" dirty="0">
                        <a:solidFill>
                          <a:schemeClr val="accent5"/>
                        </a:solidFill>
                        <a:effectLst/>
                        <a:latin typeface="Arial" panose="020B0604020202020204" pitchFamily="34" charset="0"/>
                      </a:endParaRPr>
                    </a:p>
                  </a:txBody>
                  <a:tcPr marL="3416" marR="3416" marT="3416" marB="0"/>
                </a:tc>
                <a:tc>
                  <a:txBody>
                    <a:bodyPr/>
                    <a:lstStyle/>
                    <a:p>
                      <a:pPr marL="0" marR="0" lvl="0" indent="0" algn="l" defTabSz="1088558" rtl="0" eaLnBrk="1" fontAlgn="t" latinLnBrk="0" hangingPunct="1">
                        <a:lnSpc>
                          <a:spcPct val="100000"/>
                        </a:lnSpc>
                        <a:spcBef>
                          <a:spcPts val="0"/>
                        </a:spcBef>
                        <a:spcAft>
                          <a:spcPts val="0"/>
                        </a:spcAft>
                        <a:buClrTx/>
                        <a:buSzTx/>
                        <a:buFontTx/>
                        <a:buNone/>
                        <a:tabLst/>
                        <a:defRPr/>
                      </a:pPr>
                      <a:r>
                        <a:rPr lang="en-CA" sz="1400" b="0" i="0" u="none" strike="noStrike" dirty="0">
                          <a:solidFill>
                            <a:srgbClr val="000000"/>
                          </a:solidFill>
                          <a:effectLst/>
                          <a:latin typeface="Arial" panose="020B0604020202020204" pitchFamily="34" charset="0"/>
                          <a:cs typeface="Arial" panose="020B0604020202020204" pitchFamily="34" charset="0"/>
                        </a:rPr>
                        <a:t>There is no available features to pull the last-scan information from Bitdefender but manually check scan log for each asset</a:t>
                      </a:r>
                    </a:p>
                  </a:txBody>
                  <a:tcPr marL="3416" marR="3416" marT="3416" marB="0"/>
                </a:tc>
                <a:extLst>
                  <a:ext uri="{0D108BD9-81ED-4DB2-BD59-A6C34878D82A}">
                    <a16:rowId xmlns:a16="http://schemas.microsoft.com/office/drawing/2014/main" val="2215343546"/>
                  </a:ext>
                </a:extLst>
              </a:tr>
              <a:tr h="174137">
                <a:tc rowSpan="3">
                  <a:txBody>
                    <a:bodyPr/>
                    <a:lstStyle/>
                    <a:p>
                      <a:pPr algn="l" rtl="0" fontAlgn="ctr"/>
                      <a:r>
                        <a:rPr lang="en-CA" sz="1400" u="none" strike="noStrike" dirty="0">
                          <a:effectLst/>
                        </a:rPr>
                        <a:t>SM-03-01</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rowSpan="3">
                  <a:txBody>
                    <a:bodyPr/>
                    <a:lstStyle/>
                    <a:p>
                      <a:pPr algn="l" rtl="0" fontAlgn="ctr"/>
                      <a:r>
                        <a:rPr lang="en-CA" sz="1400" u="none" strike="noStrike" dirty="0">
                          <a:effectLst/>
                        </a:rPr>
                        <a:t>Vulnerability Control</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180947305"/>
                  </a:ext>
                </a:extLst>
              </a:tr>
              <a:tr h="82923">
                <a:tc vMerge="1">
                  <a:txBody>
                    <a:bodyPr/>
                    <a:lstStyle/>
                    <a:p>
                      <a:endParaRPr lang="en-US"/>
                    </a:p>
                  </a:txBody>
                  <a:tcPr/>
                </a:tc>
                <a:tc vMerge="1">
                  <a:txBody>
                    <a:bodyPr/>
                    <a:lstStyle/>
                    <a:p>
                      <a:endParaRPr lang="en-US"/>
                    </a:p>
                  </a:txBody>
                  <a:tcPr/>
                </a:tc>
                <a:tc>
                  <a:txBody>
                    <a:bodyPr/>
                    <a:lstStyle/>
                    <a:p>
                      <a:pPr lvl="0" algn="l" rtl="0" fontAlgn="ctr"/>
                      <a:r>
                        <a:rPr lang="en-CA" sz="1400" u="none" strike="noStrike" dirty="0">
                          <a:effectLst/>
                        </a:rPr>
                        <a:t> VM</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u="none" strike="noStrike" dirty="0">
                          <a:effectLst/>
                        </a:rPr>
                        <a:t> </a:t>
                      </a:r>
                      <a:r>
                        <a:rPr lang="en-CA" sz="1400" u="none" strike="noStrike" dirty="0">
                          <a:solidFill>
                            <a:schemeClr val="accent4"/>
                          </a:solidFill>
                          <a:effectLst/>
                        </a:rPr>
                        <a:t>COMPLETE</a:t>
                      </a:r>
                      <a:endParaRPr lang="en-CA" sz="1400" b="0" i="0" u="none" strike="noStrike" dirty="0">
                        <a:solidFill>
                          <a:schemeClr val="accent4"/>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b="0" i="0" u="none" strike="noStrike" dirty="0">
                          <a:solidFill>
                            <a:srgbClr val="000000"/>
                          </a:solidFill>
                          <a:effectLst/>
                          <a:latin typeface="Arial" panose="020B0604020202020204" pitchFamily="34" charset="0"/>
                        </a:rPr>
                        <a:t>Provided by Rapid 7’s Product Owner</a:t>
                      </a:r>
                    </a:p>
                  </a:txBody>
                  <a:tcPr marL="3416" marR="3416" marT="3416" marB="0" anchor="ctr">
                    <a:solidFill>
                      <a:schemeClr val="bg2">
                        <a:lumMod val="20000"/>
                        <a:lumOff val="80000"/>
                      </a:schemeClr>
                    </a:solidFill>
                  </a:tcPr>
                </a:tc>
                <a:extLst>
                  <a:ext uri="{0D108BD9-81ED-4DB2-BD59-A6C34878D82A}">
                    <a16:rowId xmlns:a16="http://schemas.microsoft.com/office/drawing/2014/main" val="105493556"/>
                  </a:ext>
                </a:extLst>
              </a:tr>
              <a:tr h="149261">
                <a:tc vMerge="1">
                  <a:txBody>
                    <a:bodyPr/>
                    <a:lstStyle/>
                    <a:p>
                      <a:endParaRPr lang="en-US"/>
                    </a:p>
                  </a:txBody>
                  <a:tcPr/>
                </a:tc>
                <a:tc vMerge="1">
                  <a:txBody>
                    <a:bodyPr/>
                    <a:lstStyle/>
                    <a:p>
                      <a:endParaRPr lang="en-US"/>
                    </a:p>
                  </a:txBody>
                  <a:tcPr/>
                </a:tc>
                <a:tc>
                  <a:txBody>
                    <a:bodyPr/>
                    <a:lstStyle/>
                    <a:p>
                      <a:pPr lvl="0"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solidFill>
                      <a:schemeClr val="bg2">
                        <a:lumMod val="20000"/>
                        <a:lumOff val="80000"/>
                      </a:schemeClr>
                    </a:solidFill>
                  </a:tcPr>
                </a:tc>
                <a:tc>
                  <a:txBody>
                    <a:bodyPr/>
                    <a:lstStyle/>
                    <a:p>
                      <a:pPr lvl="0"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solidFill>
                      <a:schemeClr val="bg2">
                        <a:lumMod val="20000"/>
                        <a:lumOff val="80000"/>
                      </a:schemeClr>
                    </a:solidFill>
                  </a:tcPr>
                </a:tc>
                <a:tc>
                  <a:txBody>
                    <a:bodyPr/>
                    <a:lstStyle/>
                    <a:p>
                      <a:pPr lvl="0" algn="l" fontAlgn="t"/>
                      <a:endParaRPr lang="en-CA" sz="1400" b="0" i="0" u="none" strike="noStrike" dirty="0">
                        <a:solidFill>
                          <a:srgbClr val="000000"/>
                        </a:solidFill>
                        <a:effectLst/>
                        <a:latin typeface="Calibri" panose="020F0502020204030204" pitchFamily="34" charset="0"/>
                      </a:endParaRPr>
                    </a:p>
                  </a:txBody>
                  <a:tcPr marL="3416" marR="3416" marT="3416" marB="0">
                    <a:solidFill>
                      <a:schemeClr val="bg2">
                        <a:lumMod val="20000"/>
                        <a:lumOff val="80000"/>
                      </a:schemeClr>
                    </a:solidFill>
                  </a:tcPr>
                </a:tc>
                <a:extLst>
                  <a:ext uri="{0D108BD9-81ED-4DB2-BD59-A6C34878D82A}">
                    <a16:rowId xmlns:a16="http://schemas.microsoft.com/office/drawing/2014/main" val="3239876030"/>
                  </a:ext>
                </a:extLst>
              </a:tr>
            </a:tbl>
          </a:graphicData>
        </a:graphic>
      </p:graphicFrame>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spTree>
    <p:extLst>
      <p:ext uri="{BB962C8B-B14F-4D97-AF65-F5344CB8AC3E}">
        <p14:creationId xmlns:p14="http://schemas.microsoft.com/office/powerpoint/2010/main" val="146989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Progress Status of Metrics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First Priority Metrics (2/2)</a:t>
            </a:r>
          </a:p>
        </p:txBody>
      </p:sp>
      <p:graphicFrame>
        <p:nvGraphicFramePr>
          <p:cNvPr id="5" name="Table 4">
            <a:extLst>
              <a:ext uri="{FF2B5EF4-FFF2-40B4-BE49-F238E27FC236}">
                <a16:creationId xmlns:a16="http://schemas.microsoft.com/office/drawing/2014/main" id="{E68249C6-8E79-6547-8DE5-EB078D4D2F55}"/>
              </a:ext>
            </a:extLst>
          </p:cNvPr>
          <p:cNvGraphicFramePr>
            <a:graphicFrameLocks noGrp="1"/>
          </p:cNvGraphicFramePr>
          <p:nvPr>
            <p:extLst>
              <p:ext uri="{D42A27DB-BD31-4B8C-83A1-F6EECF244321}">
                <p14:modId xmlns:p14="http://schemas.microsoft.com/office/powerpoint/2010/main" val="4170267647"/>
              </p:ext>
            </p:extLst>
          </p:nvPr>
        </p:nvGraphicFramePr>
        <p:xfrm>
          <a:off x="504001" y="1506760"/>
          <a:ext cx="9486667" cy="3546192"/>
        </p:xfrm>
        <a:graphic>
          <a:graphicData uri="http://schemas.openxmlformats.org/drawingml/2006/table">
            <a:tbl>
              <a:tblPr>
                <a:tableStyleId>{2D5ABB26-0587-4C30-8999-92F81FD0307C}</a:tableStyleId>
              </a:tblPr>
              <a:tblGrid>
                <a:gridCol w="1020962">
                  <a:extLst>
                    <a:ext uri="{9D8B030D-6E8A-4147-A177-3AD203B41FA5}">
                      <a16:colId xmlns:a16="http://schemas.microsoft.com/office/drawing/2014/main" val="223442563"/>
                    </a:ext>
                  </a:extLst>
                </a:gridCol>
                <a:gridCol w="1875858">
                  <a:extLst>
                    <a:ext uri="{9D8B030D-6E8A-4147-A177-3AD203B41FA5}">
                      <a16:colId xmlns:a16="http://schemas.microsoft.com/office/drawing/2014/main" val="2764059221"/>
                    </a:ext>
                  </a:extLst>
                </a:gridCol>
                <a:gridCol w="984912">
                  <a:extLst>
                    <a:ext uri="{9D8B030D-6E8A-4147-A177-3AD203B41FA5}">
                      <a16:colId xmlns:a16="http://schemas.microsoft.com/office/drawing/2014/main" val="3587916648"/>
                    </a:ext>
                  </a:extLst>
                </a:gridCol>
                <a:gridCol w="1151467">
                  <a:extLst>
                    <a:ext uri="{9D8B030D-6E8A-4147-A177-3AD203B41FA5}">
                      <a16:colId xmlns:a16="http://schemas.microsoft.com/office/drawing/2014/main" val="54579375"/>
                    </a:ext>
                  </a:extLst>
                </a:gridCol>
                <a:gridCol w="4453468">
                  <a:extLst>
                    <a:ext uri="{9D8B030D-6E8A-4147-A177-3AD203B41FA5}">
                      <a16:colId xmlns:a16="http://schemas.microsoft.com/office/drawing/2014/main" val="3090614442"/>
                    </a:ext>
                  </a:extLst>
                </a:gridCol>
              </a:tblGrid>
              <a:tr h="0">
                <a:tc>
                  <a:txBody>
                    <a:bodyPr/>
                    <a:lstStyle/>
                    <a:p>
                      <a:r>
                        <a:rPr lang="en-US" sz="1400" b="1" u="none" strike="noStrike" kern="1200" dirty="0">
                          <a:solidFill>
                            <a:schemeClr val="tx1"/>
                          </a:solidFill>
                          <a:effectLst/>
                          <a:latin typeface="+mn-lt"/>
                          <a:ea typeface="+mn-ea"/>
                          <a:cs typeface="+mn-cs"/>
                        </a:rPr>
                        <a:t>ID</a:t>
                      </a:r>
                    </a:p>
                  </a:txBody>
                  <a:tcPr>
                    <a:solidFill>
                      <a:srgbClr val="FFC000"/>
                    </a:solidFill>
                  </a:tcPr>
                </a:tc>
                <a:tc>
                  <a:txBody>
                    <a:bodyPr/>
                    <a:lstStyle/>
                    <a:p>
                      <a:pPr algn="l" rtl="0" fontAlgn="ctr"/>
                      <a:r>
                        <a:rPr lang="en-CA" sz="1400" b="1" u="none" strike="noStrike" kern="1200" dirty="0">
                          <a:solidFill>
                            <a:schemeClr val="tx1"/>
                          </a:solidFill>
                          <a:effectLst/>
                          <a:latin typeface="+mn-lt"/>
                          <a:ea typeface="+mn-ea"/>
                          <a:cs typeface="+mn-cs"/>
                        </a:rPr>
                        <a:t>METRIC NAME</a:t>
                      </a:r>
                    </a:p>
                  </a:txBody>
                  <a:tcPr marL="3416" marR="3416" marT="3416" marB="0" anchor="ctr">
                    <a:solidFill>
                      <a:srgbClr val="FFC000"/>
                    </a:solidFill>
                  </a:tcPr>
                </a:tc>
                <a:tc>
                  <a:txBody>
                    <a:bodyPr/>
                    <a:lstStyle/>
                    <a:p>
                      <a:r>
                        <a:rPr lang="en-CA" sz="1400" b="1" u="none" strike="noStrike" kern="1200" dirty="0">
                          <a:solidFill>
                            <a:schemeClr val="tx1"/>
                          </a:solidFill>
                          <a:effectLst/>
                          <a:latin typeface="+mn-lt"/>
                          <a:ea typeface="+mn-ea"/>
                          <a:cs typeface="+mn-cs"/>
                        </a:rPr>
                        <a:t>SOURCE</a:t>
                      </a:r>
                      <a:endParaRPr lang="en-US" sz="1400" b="1" u="none" strike="noStrike" kern="1200" dirty="0">
                        <a:solidFill>
                          <a:schemeClr val="tx1"/>
                        </a:solidFill>
                        <a:effectLst/>
                        <a:latin typeface="+mn-lt"/>
                        <a:ea typeface="+mn-ea"/>
                        <a:cs typeface="+mn-cs"/>
                      </a:endParaRPr>
                    </a:p>
                  </a:txBody>
                  <a:tcPr>
                    <a:solidFill>
                      <a:srgbClr val="FFC000"/>
                    </a:solidFill>
                  </a:tcPr>
                </a:tc>
                <a:tc>
                  <a:txBody>
                    <a:bodyPr/>
                    <a:lstStyle/>
                    <a:p>
                      <a:pPr algn="l" rtl="0" fontAlgn="ctr"/>
                      <a:r>
                        <a:rPr lang="en-CA" sz="1400" b="1" u="none" strike="noStrike" kern="1200" dirty="0">
                          <a:solidFill>
                            <a:schemeClr val="tx1"/>
                          </a:solidFill>
                          <a:effectLst/>
                          <a:latin typeface="+mn-lt"/>
                          <a:ea typeface="+mn-ea"/>
                          <a:cs typeface="+mn-cs"/>
                        </a:rPr>
                        <a:t>STATUS</a:t>
                      </a:r>
                    </a:p>
                  </a:txBody>
                  <a:tcPr marL="3416" marR="3416" marT="3416" marB="0" anchor="ctr">
                    <a:solidFill>
                      <a:srgbClr val="FFC000"/>
                    </a:solidFill>
                  </a:tcPr>
                </a:tc>
                <a:tc>
                  <a:txBody>
                    <a:bodyPr/>
                    <a:lstStyle/>
                    <a:p>
                      <a:r>
                        <a:rPr lang="en-CA" sz="1400" b="1" u="none" strike="noStrike" kern="1200" dirty="0">
                          <a:solidFill>
                            <a:schemeClr val="tx1"/>
                          </a:solidFill>
                          <a:effectLst/>
                          <a:latin typeface="+mn-lt"/>
                          <a:ea typeface="+mn-ea"/>
                          <a:cs typeface="+mn-cs"/>
                        </a:rPr>
                        <a:t>NOTES</a:t>
                      </a:r>
                      <a:endParaRPr lang="en-US" sz="1400" b="1" u="none" strike="noStrike" kern="1200" dirty="0">
                        <a:solidFill>
                          <a:schemeClr val="tx1"/>
                        </a:solidFill>
                        <a:effectLst/>
                        <a:latin typeface="+mn-lt"/>
                        <a:ea typeface="+mn-ea"/>
                        <a:cs typeface="+mn-cs"/>
                      </a:endParaRPr>
                    </a:p>
                  </a:txBody>
                  <a:tcPr>
                    <a:solidFill>
                      <a:srgbClr val="FFC000"/>
                    </a:solidFill>
                  </a:tcPr>
                </a:tc>
                <a:extLst>
                  <a:ext uri="{0D108BD9-81ED-4DB2-BD59-A6C34878D82A}">
                    <a16:rowId xmlns:a16="http://schemas.microsoft.com/office/drawing/2014/main" val="2061013328"/>
                  </a:ext>
                </a:extLst>
              </a:tr>
              <a:tr h="117276">
                <a:tc rowSpan="3">
                  <a:txBody>
                    <a:bodyPr/>
                    <a:lstStyle/>
                    <a:p>
                      <a:pPr algn="l" rtl="0" fontAlgn="ctr"/>
                      <a:r>
                        <a:rPr lang="en-CA" sz="1400" u="none" strike="noStrike" dirty="0">
                          <a:effectLst/>
                        </a:rPr>
                        <a:t>SM-03-02</a:t>
                      </a:r>
                      <a:endParaRPr lang="en-CA" sz="1400" b="0" i="0" u="none" strike="noStrike" dirty="0">
                        <a:solidFill>
                          <a:srgbClr val="000000"/>
                        </a:solidFill>
                        <a:effectLst/>
                        <a:latin typeface="Arial" panose="020B0604020202020204" pitchFamily="34" charset="0"/>
                      </a:endParaRPr>
                    </a:p>
                  </a:txBody>
                  <a:tcPr marL="3416" marR="3416" marT="3416" marB="0" anchor="ctr"/>
                </a:tc>
                <a:tc rowSpan="3">
                  <a:txBody>
                    <a:bodyPr/>
                    <a:lstStyle/>
                    <a:p>
                      <a:pPr algn="l" rtl="0" fontAlgn="ctr"/>
                      <a:r>
                        <a:rPr lang="en-CA" sz="1400" u="none" strike="noStrike" dirty="0">
                          <a:effectLst/>
                        </a:rPr>
                        <a:t>Virus Control</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3467421886"/>
                  </a:ext>
                </a:extLst>
              </a:tr>
              <a:tr h="71077">
                <a:tc vMerge="1">
                  <a:txBody>
                    <a:bodyPr/>
                    <a:lstStyle/>
                    <a:p>
                      <a:endParaRPr lang="en-US"/>
                    </a:p>
                  </a:txBody>
                  <a:tcPr/>
                </a:tc>
                <a:tc vMerge="1">
                  <a:txBody>
                    <a:bodyPr/>
                    <a:lstStyle/>
                    <a:p>
                      <a:endParaRPr lang="en-US"/>
                    </a:p>
                  </a:txBody>
                  <a:tcPr/>
                </a:tc>
                <a:tc>
                  <a:txBody>
                    <a:bodyPr/>
                    <a:lstStyle/>
                    <a:p>
                      <a:pPr algn="l" rtl="0" fontAlgn="ctr"/>
                      <a:r>
                        <a:rPr lang="en-CA" sz="1400" u="none" strike="noStrike" dirty="0">
                          <a:effectLst/>
                        </a:rPr>
                        <a:t> AV</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r>
                        <a:rPr lang="en-CA" sz="1400" b="0" i="0" u="none" strike="noStrike" dirty="0">
                          <a:solidFill>
                            <a:schemeClr val="accent5"/>
                          </a:solidFill>
                          <a:effectLst/>
                          <a:latin typeface="Arial" panose="020B0604020202020204" pitchFamily="34" charset="0"/>
                        </a:rPr>
                        <a:t>PENDING</a:t>
                      </a:r>
                    </a:p>
                  </a:txBody>
                  <a:tcPr marL="20499" marR="3416" marT="3416" marB="0" anchor="ctr"/>
                </a:tc>
                <a:tc>
                  <a:txBody>
                    <a:bodyPr/>
                    <a:lstStyle/>
                    <a:p>
                      <a:pPr marL="0" marR="0" lvl="0" indent="0" algn="l" defTabSz="1088558" rtl="0" eaLnBrk="1" fontAlgn="ctr" latinLnBrk="0" hangingPunct="1">
                        <a:lnSpc>
                          <a:spcPct val="100000"/>
                        </a:lnSpc>
                        <a:spcBef>
                          <a:spcPts val="0"/>
                        </a:spcBef>
                        <a:spcAft>
                          <a:spcPts val="0"/>
                        </a:spcAft>
                        <a:buClrTx/>
                        <a:buSzTx/>
                        <a:buFontTx/>
                        <a:buNone/>
                        <a:tabLst/>
                        <a:defRPr/>
                      </a:pPr>
                      <a:r>
                        <a:rPr lang="en-CA" sz="1400" b="0" i="0" u="none" strike="noStrike" dirty="0">
                          <a:solidFill>
                            <a:srgbClr val="000000"/>
                          </a:solidFill>
                          <a:effectLst/>
                          <a:latin typeface="Arial" panose="020B0604020202020204" pitchFamily="34" charset="0"/>
                          <a:cs typeface="Arial" panose="020B0604020202020204" pitchFamily="34" charset="0"/>
                        </a:rPr>
                        <a:t>There is no reports for virus scan information in convenient format shown in Bitdefender Dashboard</a:t>
                      </a:r>
                    </a:p>
                  </a:txBody>
                  <a:tcPr marL="3416" marR="3416" marT="3416" marB="0" anchor="ctr"/>
                </a:tc>
                <a:extLst>
                  <a:ext uri="{0D108BD9-81ED-4DB2-BD59-A6C34878D82A}">
                    <a16:rowId xmlns:a16="http://schemas.microsoft.com/office/drawing/2014/main" val="68960968"/>
                  </a:ext>
                </a:extLst>
              </a:tr>
              <a:tr h="170583">
                <a:tc vMerge="1">
                  <a:txBody>
                    <a:bodyPr/>
                    <a:lstStyle/>
                    <a:p>
                      <a:endParaRPr lang="en-US"/>
                    </a:p>
                  </a:txBody>
                  <a:tcPr/>
                </a:tc>
                <a:tc vMerge="1">
                  <a:txBody>
                    <a:bodyPr/>
                    <a:lstStyle/>
                    <a:p>
                      <a:endParaRPr lang="en-US"/>
                    </a:p>
                  </a:txBody>
                  <a:tcPr/>
                </a:tc>
                <a:tc>
                  <a:txBody>
                    <a:bodyPr/>
                    <a:lstStyle/>
                    <a:p>
                      <a:pPr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tc>
                <a:extLst>
                  <a:ext uri="{0D108BD9-81ED-4DB2-BD59-A6C34878D82A}">
                    <a16:rowId xmlns:a16="http://schemas.microsoft.com/office/drawing/2014/main" val="1071871057"/>
                  </a:ext>
                </a:extLst>
              </a:tr>
              <a:tr h="174137">
                <a:tc rowSpan="3">
                  <a:txBody>
                    <a:bodyPr/>
                    <a:lstStyle/>
                    <a:p>
                      <a:pPr algn="l" rtl="0" fontAlgn="ctr"/>
                      <a:r>
                        <a:rPr lang="en-CA" sz="1400" u="none" strike="noStrike" dirty="0">
                          <a:effectLst/>
                        </a:rPr>
                        <a:t>SM-01-02</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rowSpan="3">
                  <a:txBody>
                    <a:bodyPr/>
                    <a:lstStyle/>
                    <a:p>
                      <a:pPr algn="l" rtl="0" fontAlgn="ctr"/>
                      <a:r>
                        <a:rPr lang="en-CA" sz="1400" u="none" strike="noStrike" dirty="0">
                          <a:effectLst/>
                        </a:rPr>
                        <a:t>Service Availability</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lvl="0" algn="l" rtl="0" fontAlgn="ctr"/>
                      <a:r>
                        <a:rPr lang="en-CA" sz="1400" u="none" strike="noStrike" dirty="0">
                          <a:effectLst/>
                        </a:rPr>
                        <a:t> SIEM</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773219364"/>
                  </a:ext>
                </a:extLst>
              </a:tr>
              <a:tr h="71077">
                <a:tc vMerge="1">
                  <a:txBody>
                    <a:bodyPr/>
                    <a:lstStyle/>
                    <a:p>
                      <a:endParaRPr lang="en-US"/>
                    </a:p>
                  </a:txBody>
                  <a:tcPr/>
                </a:tc>
                <a:tc vMerge="1">
                  <a:txBody>
                    <a:bodyPr/>
                    <a:lstStyle/>
                    <a:p>
                      <a:endParaRPr lang="en-US"/>
                    </a:p>
                  </a:txBody>
                  <a:tcPr/>
                </a:tc>
                <a:tc>
                  <a:txBody>
                    <a:bodyPr/>
                    <a:lstStyle/>
                    <a:p>
                      <a:pPr lvl="0" algn="l" rtl="0" fontAlgn="ctr"/>
                      <a:r>
                        <a:rPr lang="en-CA" sz="1400" u="none" strike="noStrike" dirty="0">
                          <a:effectLst/>
                        </a:rPr>
                        <a:t> AV</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r>
                        <a:rPr lang="en-CA" sz="1400" b="0" i="0" u="none" strike="noStrike" dirty="0">
                          <a:solidFill>
                            <a:schemeClr val="accent5"/>
                          </a:solidFill>
                          <a:effectLst/>
                          <a:latin typeface="Arial" panose="020B0604020202020204" pitchFamily="34" charset="0"/>
                        </a:rPr>
                        <a:t>PENDING</a:t>
                      </a:r>
                    </a:p>
                  </a:txBody>
                  <a:tcPr marL="20499" marR="3416" marT="3416" marB="0" anchor="ctr">
                    <a:solidFill>
                      <a:schemeClr val="bg2">
                        <a:lumMod val="20000"/>
                        <a:lumOff val="80000"/>
                      </a:schemeClr>
                    </a:solidFill>
                  </a:tcPr>
                </a:tc>
                <a:tc>
                  <a:txBody>
                    <a:bodyPr/>
                    <a:lstStyle/>
                    <a:p>
                      <a:pPr lvl="0" algn="l" rtl="0" fontAlgn="ctr"/>
                      <a:r>
                        <a:rPr lang="en-CA" sz="1400" b="0" i="0" u="none" strike="noStrike" dirty="0">
                          <a:solidFill>
                            <a:srgbClr val="000000"/>
                          </a:solidFill>
                          <a:effectLst/>
                          <a:latin typeface="Arial" panose="020B0604020202020204" pitchFamily="34" charset="0"/>
                        </a:rPr>
                        <a:t>Searching for ways to get data from Zabbix, Dynatrace and other monitoring tools. Currently, there is no features available to extract data from these tools</a:t>
                      </a:r>
                    </a:p>
                  </a:txBody>
                  <a:tcPr marL="3416" marR="3416" marT="3416" marB="0" anchor="ctr">
                    <a:solidFill>
                      <a:schemeClr val="bg2">
                        <a:lumMod val="20000"/>
                        <a:lumOff val="80000"/>
                      </a:schemeClr>
                    </a:solidFill>
                  </a:tcPr>
                </a:tc>
                <a:extLst>
                  <a:ext uri="{0D108BD9-81ED-4DB2-BD59-A6C34878D82A}">
                    <a16:rowId xmlns:a16="http://schemas.microsoft.com/office/drawing/2014/main" val="71236109"/>
                  </a:ext>
                </a:extLst>
              </a:tr>
              <a:tr h="182430">
                <a:tc vMerge="1">
                  <a:txBody>
                    <a:bodyPr/>
                    <a:lstStyle/>
                    <a:p>
                      <a:endParaRPr lang="en-US"/>
                    </a:p>
                  </a:txBody>
                  <a:tcPr/>
                </a:tc>
                <a:tc vMerge="1">
                  <a:txBody>
                    <a:bodyPr/>
                    <a:lstStyle/>
                    <a:p>
                      <a:endParaRPr lang="en-US"/>
                    </a:p>
                  </a:txBody>
                  <a:tcPr/>
                </a:tc>
                <a:tc>
                  <a:txBody>
                    <a:bodyPr/>
                    <a:lstStyle/>
                    <a:p>
                      <a:pPr lvl="0" algn="l" rtl="0" fontAlgn="ctr"/>
                      <a:r>
                        <a:rPr lang="en-CA" sz="1400" u="none" strike="noStrike" dirty="0">
                          <a:effectLst/>
                        </a:rPr>
                        <a:t> FIM</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lvl="0"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488230523"/>
                  </a:ext>
                </a:extLst>
              </a:tr>
              <a:tr h="130375">
                <a:tc rowSpan="3">
                  <a:txBody>
                    <a:bodyPr/>
                    <a:lstStyle/>
                    <a:p>
                      <a:pPr algn="l" rtl="0" fontAlgn="ctr"/>
                      <a:r>
                        <a:rPr lang="en-CA" sz="1400" u="none" strike="noStrike" dirty="0">
                          <a:effectLst/>
                        </a:rPr>
                        <a:t>SM-04-01</a:t>
                      </a:r>
                      <a:endParaRPr lang="en-CA" sz="1400" b="0" i="0" u="none" strike="noStrike" dirty="0">
                        <a:solidFill>
                          <a:srgbClr val="000000"/>
                        </a:solidFill>
                        <a:effectLst/>
                        <a:latin typeface="Arial" panose="020B0604020202020204" pitchFamily="34" charset="0"/>
                      </a:endParaRPr>
                    </a:p>
                  </a:txBody>
                  <a:tcPr marL="3416" marR="3416" marT="3416" marB="0" anchor="ctr"/>
                </a:tc>
                <a:tc rowSpan="3">
                  <a:txBody>
                    <a:bodyPr/>
                    <a:lstStyle/>
                    <a:p>
                      <a:pPr algn="l" rtl="0" fontAlgn="ctr"/>
                      <a:r>
                        <a:rPr lang="en-CA" sz="1400" u="none" strike="noStrike" dirty="0">
                          <a:effectLst/>
                        </a:rPr>
                        <a:t>Security Incident Management</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r>
                        <a:rPr lang="en-CA" sz="1400" u="none" strike="noStrike" dirty="0">
                          <a:effectLst/>
                        </a:rPr>
                        <a:t> </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596645837"/>
                  </a:ext>
                </a:extLst>
              </a:tr>
              <a:tr h="118460">
                <a:tc vMerge="1">
                  <a:txBody>
                    <a:bodyPr/>
                    <a:lstStyle/>
                    <a:p>
                      <a:endParaRPr lang="en-US"/>
                    </a:p>
                  </a:txBody>
                  <a:tcPr/>
                </a:tc>
                <a:tc vMerge="1">
                  <a:txBody>
                    <a:bodyPr/>
                    <a:lstStyle/>
                    <a:p>
                      <a:endParaRPr lang="en-US"/>
                    </a:p>
                  </a:txBody>
                  <a:tcPr/>
                </a:tc>
                <a:tc>
                  <a:txBody>
                    <a:bodyPr/>
                    <a:lstStyle/>
                    <a:p>
                      <a:pPr algn="l" rtl="0" fontAlgn="ctr"/>
                      <a:r>
                        <a:rPr lang="en-CA" sz="1400" u="none" strike="noStrike" dirty="0">
                          <a:effectLst/>
                        </a:rPr>
                        <a:t> BCP</a:t>
                      </a:r>
                      <a:endParaRPr lang="en-CA" sz="1400" b="0" i="0" u="none" strike="noStrike" dirty="0">
                        <a:solidFill>
                          <a:srgbClr val="000000"/>
                        </a:solidFill>
                        <a:effectLst/>
                        <a:latin typeface="Arial" panose="020B0604020202020204" pitchFamily="34" charset="0"/>
                      </a:endParaRPr>
                    </a:p>
                  </a:txBody>
                  <a:tcPr marL="3416" marR="3416" marT="3416" marB="0" anchor="ctr"/>
                </a:tc>
                <a:tc>
                  <a:txBody>
                    <a:bodyPr/>
                    <a:lstStyle/>
                    <a:p>
                      <a:pPr algn="l" rtl="0" fontAlgn="ctr"/>
                      <a:r>
                        <a:rPr lang="en-CA" sz="1400" b="0" i="0" u="none" strike="noStrike" dirty="0">
                          <a:solidFill>
                            <a:schemeClr val="accent4"/>
                          </a:solidFill>
                          <a:effectLst/>
                          <a:latin typeface="Arial" panose="020B0604020202020204" pitchFamily="34" charset="0"/>
                        </a:rPr>
                        <a:t>COMPLETE</a:t>
                      </a:r>
                      <a:endParaRPr lang="en-CA" sz="1400" b="0" i="0" u="none" strike="noStrike" dirty="0">
                        <a:solidFill>
                          <a:schemeClr val="accent3"/>
                        </a:solidFill>
                        <a:effectLst/>
                        <a:latin typeface="Arial" panose="020B0604020202020204" pitchFamily="34" charset="0"/>
                      </a:endParaRPr>
                    </a:p>
                  </a:txBody>
                  <a:tcPr marL="20499" marR="3416" marT="3416" marB="0" anchor="ct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tc>
                <a:extLst>
                  <a:ext uri="{0D108BD9-81ED-4DB2-BD59-A6C34878D82A}">
                    <a16:rowId xmlns:a16="http://schemas.microsoft.com/office/drawing/2014/main" val="1832164637"/>
                  </a:ext>
                </a:extLst>
              </a:tr>
              <a:tr h="75814">
                <a:tc vMerge="1">
                  <a:txBody>
                    <a:bodyPr/>
                    <a:lstStyle/>
                    <a:p>
                      <a:endParaRPr lang="en-US"/>
                    </a:p>
                  </a:txBody>
                  <a:tcPr/>
                </a:tc>
                <a:tc vMerge="1">
                  <a:txBody>
                    <a:bodyPr/>
                    <a:lstStyle/>
                    <a:p>
                      <a:endParaRPr lang="en-US"/>
                    </a:p>
                  </a:txBody>
                  <a:tcPr/>
                </a:tc>
                <a:tc>
                  <a:txBody>
                    <a:bodyPr/>
                    <a:lstStyle/>
                    <a:p>
                      <a:pPr algn="l" fontAlgn="t"/>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3416" marR="3416" marT="3416" marB="0"/>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tc>
                <a:tc>
                  <a:txBody>
                    <a:bodyPr/>
                    <a:lstStyle/>
                    <a:p>
                      <a:pPr algn="l" fontAlgn="t"/>
                      <a:endParaRPr lang="en-CA" sz="1400" b="0" i="0" u="none" strike="noStrike" dirty="0">
                        <a:solidFill>
                          <a:srgbClr val="000000"/>
                        </a:solidFill>
                        <a:effectLst/>
                        <a:latin typeface="Calibri" panose="020F0502020204030204" pitchFamily="34" charset="0"/>
                      </a:endParaRPr>
                    </a:p>
                  </a:txBody>
                  <a:tcPr marL="3416" marR="3416" marT="3416" marB="0"/>
                </a:tc>
                <a:extLst>
                  <a:ext uri="{0D108BD9-81ED-4DB2-BD59-A6C34878D82A}">
                    <a16:rowId xmlns:a16="http://schemas.microsoft.com/office/drawing/2014/main" val="2215343546"/>
                  </a:ext>
                </a:extLst>
              </a:tr>
              <a:tr h="174137">
                <a:tc>
                  <a:txBody>
                    <a:bodyPr/>
                    <a:lstStyle/>
                    <a:p>
                      <a:pPr algn="l" rtl="0" fontAlgn="ctr"/>
                      <a:r>
                        <a:rPr lang="en-CA" sz="1400" u="none" strike="noStrike" dirty="0">
                          <a:effectLst/>
                        </a:rPr>
                        <a:t>SM-05-01</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r>
                        <a:rPr lang="en-CA" sz="1400" u="none" strike="noStrike" dirty="0">
                          <a:effectLst/>
                        </a:rPr>
                        <a:t>Change Management</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r>
                        <a:rPr lang="en-CA" sz="1400" u="none" strike="noStrike" dirty="0">
                          <a:effectLst/>
                        </a:rPr>
                        <a:t> SPC</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180947305"/>
                  </a:ext>
                </a:extLst>
              </a:tr>
              <a:tr h="82923">
                <a:tc rowSpan="2">
                  <a:txBody>
                    <a:bodyPr/>
                    <a:lstStyle/>
                    <a:p>
                      <a:endParaRPr lang="en-US"/>
                    </a:p>
                  </a:txBody>
                  <a:tcPr>
                    <a:solidFill>
                      <a:schemeClr val="bg2">
                        <a:lumMod val="20000"/>
                        <a:lumOff val="80000"/>
                      </a:schemeClr>
                    </a:solidFill>
                  </a:tcPr>
                </a:tc>
                <a:tc rowSpan="2">
                  <a:txBody>
                    <a:bodyPr/>
                    <a:lstStyle/>
                    <a:p>
                      <a:endParaRPr lang="en-US"/>
                    </a:p>
                  </a:txBody>
                  <a:tcPr>
                    <a:solidFill>
                      <a:schemeClr val="bg2">
                        <a:lumMod val="20000"/>
                        <a:lumOff val="80000"/>
                      </a:schemeClr>
                    </a:solidFill>
                  </a:tcPr>
                </a:tc>
                <a:tc>
                  <a:txBody>
                    <a:bodyPr/>
                    <a:lstStyle/>
                    <a:p>
                      <a:pPr algn="l" rtl="0" fontAlgn="ctr"/>
                      <a:r>
                        <a:rPr lang="en-CA" sz="1400" u="none" strike="noStrike" dirty="0">
                          <a:effectLst/>
                        </a:rPr>
                        <a:t> BCP</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r>
                        <a:rPr lang="en-CA" sz="1400" b="0" i="0" u="none" strike="noStrike" dirty="0">
                          <a:solidFill>
                            <a:schemeClr val="accent4"/>
                          </a:solidFill>
                          <a:effectLst/>
                          <a:latin typeface="Arial" panose="020B0604020202020204" pitchFamily="34" charset="0"/>
                        </a:rPr>
                        <a:t>COMPLETE</a:t>
                      </a:r>
                      <a:endParaRPr lang="en-CA" sz="1400" b="0" i="0" u="none" strike="noStrike" dirty="0">
                        <a:solidFill>
                          <a:schemeClr val="accent3"/>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105493556"/>
                  </a:ext>
                </a:extLst>
              </a:tr>
              <a:tr h="149261">
                <a:tc vMerge="1">
                  <a:txBody>
                    <a:bodyPr/>
                    <a:lstStyle/>
                    <a:p>
                      <a:endParaRPr lang="en-US"/>
                    </a:p>
                  </a:txBody>
                  <a:tcPr/>
                </a:tc>
                <a:tc vMerge="1">
                  <a:txBody>
                    <a:bodyPr/>
                    <a:lstStyle/>
                    <a:p>
                      <a:endParaRPr lang="en-US"/>
                    </a:p>
                  </a:txBody>
                  <a:tcPr/>
                </a:tc>
                <a:tc>
                  <a:txBody>
                    <a:bodyPr/>
                    <a:lstStyle/>
                    <a:p>
                      <a:pPr algn="l" rtl="0" fontAlgn="ctr"/>
                      <a:r>
                        <a:rPr lang="en-CA" sz="1400" u="none" strike="noStrike" dirty="0">
                          <a:effectLst/>
                        </a:rPr>
                        <a:t> JIRA</a:t>
                      </a: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20499" marR="3416" marT="3416" marB="0" anchor="ctr">
                    <a:solidFill>
                      <a:schemeClr val="bg2">
                        <a:lumMod val="20000"/>
                        <a:lumOff val="80000"/>
                      </a:schemeClr>
                    </a:solidFill>
                  </a:tcPr>
                </a:tc>
                <a:tc>
                  <a:txBody>
                    <a:bodyPr/>
                    <a:lstStyle/>
                    <a:p>
                      <a:pPr algn="l" rtl="0" fontAlgn="ctr"/>
                      <a:endParaRPr lang="en-CA" sz="1400" b="0" i="0" u="none" strike="noStrike" dirty="0">
                        <a:solidFill>
                          <a:srgbClr val="000000"/>
                        </a:solidFill>
                        <a:effectLst/>
                        <a:latin typeface="Arial" panose="020B0604020202020204" pitchFamily="34" charset="0"/>
                      </a:endParaRPr>
                    </a:p>
                  </a:txBody>
                  <a:tcPr marL="3416" marR="3416" marT="3416" marB="0" anchor="ctr">
                    <a:solidFill>
                      <a:schemeClr val="bg2">
                        <a:lumMod val="20000"/>
                        <a:lumOff val="80000"/>
                      </a:schemeClr>
                    </a:solidFill>
                  </a:tcPr>
                </a:tc>
                <a:extLst>
                  <a:ext uri="{0D108BD9-81ED-4DB2-BD59-A6C34878D82A}">
                    <a16:rowId xmlns:a16="http://schemas.microsoft.com/office/drawing/2014/main" val="3239876030"/>
                  </a:ext>
                </a:extLst>
              </a:tr>
            </a:tbl>
          </a:graphicData>
        </a:graphic>
      </p:graphicFrame>
      <p:sp>
        <p:nvSpPr>
          <p:cNvPr id="6" name="Text Placeholder 5">
            <a:hlinkClick r:id="" action="ppaction://noaction"/>
            <a:extLst>
              <a:ext uri="{FF2B5EF4-FFF2-40B4-BE49-F238E27FC236}">
                <a16:creationId xmlns:a16="http://schemas.microsoft.com/office/drawing/2014/main" id="{D6314216-B764-F041-81C2-611AD57C82B3}"/>
              </a:ext>
            </a:extLst>
          </p:cNvPr>
          <p:cNvSpPr txBox="1">
            <a:spLocks/>
          </p:cNvSpPr>
          <p:nvPr/>
        </p:nvSpPr>
        <p:spPr>
          <a:xfrm>
            <a:off x="10318115" y="2893439"/>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Time &amp; Effort Consumption</a:t>
            </a:r>
          </a:p>
        </p:txBody>
      </p:sp>
      <p:sp>
        <p:nvSpPr>
          <p:cNvPr id="7" name="Text Placeholder 5">
            <a:hlinkClick r:id="" action="ppaction://noaction"/>
            <a:extLst>
              <a:ext uri="{FF2B5EF4-FFF2-40B4-BE49-F238E27FC236}">
                <a16:creationId xmlns:a16="http://schemas.microsoft.com/office/drawing/2014/main" id="{3A0F5258-5F0E-714F-B1FF-2B0DFF65E79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chemeClr val="accent1"/>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Project Canvas</a:t>
            </a:r>
            <a:r>
              <a:rPr lang="en-US" sz="1200" b="1" dirty="0"/>
              <a:t>	</a:t>
            </a:r>
          </a:p>
        </p:txBody>
      </p:sp>
      <p:sp>
        <p:nvSpPr>
          <p:cNvPr id="8" name="Text Placeholder 5">
            <a:hlinkClick r:id="rId3" action="ppaction://hlinksldjump"/>
            <a:extLst>
              <a:ext uri="{FF2B5EF4-FFF2-40B4-BE49-F238E27FC236}">
                <a16:creationId xmlns:a16="http://schemas.microsoft.com/office/drawing/2014/main" id="{5C5D6D2E-17D2-E145-9604-04AF71534D5D}"/>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Key Information Security Metrics</a:t>
            </a:r>
          </a:p>
        </p:txBody>
      </p:sp>
      <p:sp>
        <p:nvSpPr>
          <p:cNvPr id="9" name="Text Placeholder 5">
            <a:hlinkClick r:id="rId4" action="ppaction://hlinksldjump"/>
            <a:extLst>
              <a:ext uri="{FF2B5EF4-FFF2-40B4-BE49-F238E27FC236}">
                <a16:creationId xmlns:a16="http://schemas.microsoft.com/office/drawing/2014/main" id="{1BC06E0E-87AE-5A46-BD18-86F63B5CE4B3}"/>
              </a:ext>
            </a:extLst>
          </p:cNvPr>
          <p:cNvSpPr txBox="1">
            <a:spLocks/>
          </p:cNvSpPr>
          <p:nvPr/>
        </p:nvSpPr>
        <p:spPr>
          <a:xfrm>
            <a:off x="10318115" y="255743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chemeClr val="accent1"/>
                </a:solidFill>
              </a:rPr>
              <a:t>Progress Status</a:t>
            </a:r>
          </a:p>
        </p:txBody>
      </p:sp>
      <p:sp>
        <p:nvSpPr>
          <p:cNvPr id="10" name="Text Placeholder 5">
            <a:hlinkClick r:id="" action="ppaction://noaction"/>
            <a:extLst>
              <a:ext uri="{FF2B5EF4-FFF2-40B4-BE49-F238E27FC236}">
                <a16:creationId xmlns:a16="http://schemas.microsoft.com/office/drawing/2014/main" id="{73FFBB54-5462-9A4C-B6C2-4B0B365D0463}"/>
              </a:ext>
            </a:extLst>
          </p:cNvPr>
          <p:cNvSpPr txBox="1">
            <a:spLocks/>
          </p:cNvSpPr>
          <p:nvPr/>
        </p:nvSpPr>
        <p:spPr>
          <a:xfrm>
            <a:off x="10318115" y="3763809"/>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Findings</a:t>
            </a:r>
          </a:p>
        </p:txBody>
      </p:sp>
      <p:sp>
        <p:nvSpPr>
          <p:cNvPr id="11" name="Text Placeholder 5">
            <a:hlinkClick r:id="rId4" action="ppaction://hlinksldjump"/>
            <a:extLst>
              <a:ext uri="{FF2B5EF4-FFF2-40B4-BE49-F238E27FC236}">
                <a16:creationId xmlns:a16="http://schemas.microsoft.com/office/drawing/2014/main" id="{E4597775-2784-5B4D-B8EC-72CAA378A8DE}"/>
              </a:ext>
            </a:extLst>
          </p:cNvPr>
          <p:cNvSpPr txBox="1">
            <a:spLocks/>
          </p:cNvSpPr>
          <p:nvPr/>
        </p:nvSpPr>
        <p:spPr>
          <a:xfrm>
            <a:off x="10318115" y="342780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Metric Visualization</a:t>
            </a:r>
          </a:p>
        </p:txBody>
      </p:sp>
      <p:sp>
        <p:nvSpPr>
          <p:cNvPr id="12" name="Text Placeholder 5">
            <a:hlinkClick r:id="" action="ppaction://noaction"/>
            <a:extLst>
              <a:ext uri="{FF2B5EF4-FFF2-40B4-BE49-F238E27FC236}">
                <a16:creationId xmlns:a16="http://schemas.microsoft.com/office/drawing/2014/main" id="{4EF7C1A5-63D2-6D4C-AE49-A227EA9EB177}"/>
              </a:ext>
            </a:extLst>
          </p:cNvPr>
          <p:cNvSpPr txBox="1">
            <a:spLocks/>
          </p:cNvSpPr>
          <p:nvPr/>
        </p:nvSpPr>
        <p:spPr>
          <a:xfrm>
            <a:off x="10318115" y="4115901"/>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Next Steps</a:t>
            </a:r>
          </a:p>
        </p:txBody>
      </p:sp>
    </p:spTree>
    <p:extLst>
      <p:ext uri="{BB962C8B-B14F-4D97-AF65-F5344CB8AC3E}">
        <p14:creationId xmlns:p14="http://schemas.microsoft.com/office/powerpoint/2010/main" val="606312783"/>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25560</TotalTime>
  <Words>1458</Words>
  <Application>Microsoft Office PowerPoint</Application>
  <PresentationFormat>Custom</PresentationFormat>
  <Paragraphs>480</Paragraphs>
  <Slides>18</Slides>
  <Notes>14</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Unicode MS</vt:lpstr>
      <vt:lpstr>Arial-BoldMT</vt:lpstr>
      <vt:lpstr>Calibri</vt:lpstr>
      <vt:lpstr>Cambria Math</vt:lpstr>
      <vt:lpstr>Courier New</vt:lpstr>
      <vt:lpstr>Nexa Black</vt:lpstr>
      <vt:lpstr>Symbol</vt:lpstr>
      <vt:lpstr>Times New Roman</vt:lpstr>
      <vt:lpstr>Verdana</vt:lpstr>
      <vt:lpstr>wingdings</vt:lpstr>
      <vt:lpstr>wingdings</vt:lpstr>
      <vt:lpstr>SAP_2017_16x9_white</vt:lpstr>
      <vt:lpstr>PowerPoint Presentation</vt:lpstr>
      <vt:lpstr>Agenda</vt:lpstr>
      <vt:lpstr>Project Overview</vt:lpstr>
      <vt:lpstr>Dataset &amp; Methods Used</vt:lpstr>
      <vt:lpstr>Algorithms &amp; App Results</vt:lpstr>
      <vt:lpstr>Project Canvas</vt:lpstr>
      <vt:lpstr>Key Information Security Metrics</vt:lpstr>
      <vt:lpstr>Progress Status of Metrics</vt:lpstr>
      <vt:lpstr>Progress Status of Metrics</vt:lpstr>
      <vt:lpstr>Time &amp; Effort Consumption</vt:lpstr>
      <vt:lpstr>Metric Visualization</vt:lpstr>
      <vt:lpstr>Metric Visualization</vt:lpstr>
      <vt:lpstr>Metric Visualization</vt:lpstr>
      <vt:lpstr>Findings</vt:lpstr>
      <vt:lpstr>Next Steps</vt:lpstr>
      <vt:lpstr>Contacts &amp; Reference Documentation</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Thanh Tung Nguyen</cp:lastModifiedBy>
  <cp:revision>952</cp:revision>
  <dcterms:created xsi:type="dcterms:W3CDTF">2015-10-14T11:21:43Z</dcterms:created>
  <dcterms:modified xsi:type="dcterms:W3CDTF">2019-04-07T00:01:03Z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