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341" r:id="rId2"/>
    <p:sldId id="445" r:id="rId3"/>
    <p:sldId id="476" r:id="rId4"/>
    <p:sldId id="465" r:id="rId5"/>
    <p:sldId id="452" r:id="rId6"/>
    <p:sldId id="482" r:id="rId7"/>
    <p:sldId id="477" r:id="rId8"/>
    <p:sldId id="479"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FF0000"/>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6" autoAdjust="0"/>
    <p:restoredTop sz="95921" autoAdjust="0"/>
  </p:normalViewPr>
  <p:slideViewPr>
    <p:cSldViewPr snapToGrid="0" showGuides="1">
      <p:cViewPr varScale="1">
        <p:scale>
          <a:sx n="110" d="100"/>
          <a:sy n="110" d="100"/>
        </p:scale>
        <p:origin x="768" y="16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05689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935871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99680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5577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141127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26866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xt with imag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A98CCC-561D-5A44-A21E-CE19C169EBD0}"/>
              </a:ext>
            </a:extLst>
          </p:cNvPr>
          <p:cNvSpPr/>
          <p:nvPr userDrawn="1"/>
        </p:nvSpPr>
        <p:spPr bwMode="gray">
          <a:xfrm>
            <a:off x="10160000" y="254000"/>
            <a:ext cx="2035175" cy="6604000"/>
          </a:xfrm>
          <a:prstGeom prst="rect">
            <a:avLst/>
          </a:prstGeom>
          <a:solidFill>
            <a:schemeClr val="tx2">
              <a:alpha val="7098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
        <p:nvSpPr>
          <p:cNvPr id="6" name="Freeform 314">
            <a:hlinkClick r:id="rId2" action="ppaction://hlinksldjump"/>
            <a:extLst>
              <a:ext uri="{FF2B5EF4-FFF2-40B4-BE49-F238E27FC236}">
                <a16:creationId xmlns:a16="http://schemas.microsoft.com/office/drawing/2014/main" id="{CB949D5B-7769-064A-8995-16CC8C82E5B9}"/>
              </a:ext>
            </a:extLst>
          </p:cNvPr>
          <p:cNvSpPr>
            <a:spLocks noChangeAspect="1" noEditPoints="1"/>
          </p:cNvSpPr>
          <p:nvPr userDrawn="1"/>
        </p:nvSpPr>
        <p:spPr bwMode="auto">
          <a:xfrm>
            <a:off x="11634674" y="388541"/>
            <a:ext cx="367041" cy="367041"/>
          </a:xfrm>
          <a:custGeom>
            <a:avLst/>
            <a:gdLst>
              <a:gd name="T0" fmla="*/ 213 w 512"/>
              <a:gd name="T1" fmla="*/ 245 h 512"/>
              <a:gd name="T2" fmla="*/ 192 w 512"/>
              <a:gd name="T3" fmla="*/ 266 h 512"/>
              <a:gd name="T4" fmla="*/ 320 w 512"/>
              <a:gd name="T5" fmla="*/ 245 h 512"/>
              <a:gd name="T6" fmla="*/ 298 w 512"/>
              <a:gd name="T7" fmla="*/ 266 h 512"/>
              <a:gd name="T8" fmla="*/ 320 w 512"/>
              <a:gd name="T9" fmla="*/ 245 h 512"/>
              <a:gd name="T10" fmla="*/ 256 w 512"/>
              <a:gd name="T11" fmla="*/ 512 h 512"/>
              <a:gd name="T12" fmla="*/ 256 w 512"/>
              <a:gd name="T13" fmla="*/ 0 h 512"/>
              <a:gd name="T14" fmla="*/ 412 w 512"/>
              <a:gd name="T15" fmla="*/ 226 h 512"/>
              <a:gd name="T16" fmla="*/ 249 w 512"/>
              <a:gd name="T17" fmla="*/ 98 h 512"/>
              <a:gd name="T18" fmla="*/ 96 w 512"/>
              <a:gd name="T19" fmla="*/ 238 h 512"/>
              <a:gd name="T20" fmla="*/ 128 w 512"/>
              <a:gd name="T21" fmla="*/ 245 h 512"/>
              <a:gd name="T22" fmla="*/ 138 w 512"/>
              <a:gd name="T23" fmla="*/ 394 h 512"/>
              <a:gd name="T24" fmla="*/ 245 w 512"/>
              <a:gd name="T25" fmla="*/ 384 h 512"/>
              <a:gd name="T26" fmla="*/ 266 w 512"/>
              <a:gd name="T27" fmla="*/ 330 h 512"/>
              <a:gd name="T28" fmla="*/ 277 w 512"/>
              <a:gd name="T29" fmla="*/ 394 h 512"/>
              <a:gd name="T30" fmla="*/ 384 w 512"/>
              <a:gd name="T31" fmla="*/ 384 h 512"/>
              <a:gd name="T32" fmla="*/ 405 w 512"/>
              <a:gd name="T33" fmla="*/ 245 h 512"/>
              <a:gd name="T34" fmla="*/ 412 w 512"/>
              <a:gd name="T35" fmla="*/ 226 h 512"/>
              <a:gd name="T36" fmla="*/ 376 w 512"/>
              <a:gd name="T37" fmla="*/ 224 h 512"/>
              <a:gd name="T38" fmla="*/ 362 w 512"/>
              <a:gd name="T39" fmla="*/ 234 h 512"/>
              <a:gd name="T40" fmla="*/ 288 w 512"/>
              <a:gd name="T41" fmla="*/ 373 h 512"/>
              <a:gd name="T42" fmla="*/ 277 w 512"/>
              <a:gd name="T43" fmla="*/ 309 h 512"/>
              <a:gd name="T44" fmla="*/ 224 w 512"/>
              <a:gd name="T45" fmla="*/ 320 h 512"/>
              <a:gd name="T46" fmla="*/ 149 w 512"/>
              <a:gd name="T47" fmla="*/ 373 h 512"/>
              <a:gd name="T48" fmla="*/ 138 w 512"/>
              <a:gd name="T49" fmla="*/ 224 h 512"/>
              <a:gd name="T50" fmla="*/ 256 w 512"/>
              <a:gd name="T51" fmla="*/ 120 h 512"/>
              <a:gd name="T52" fmla="*/ 224 w 512"/>
              <a:gd name="T53" fmla="*/ 224 h 512"/>
              <a:gd name="T54" fmla="*/ 170 w 512"/>
              <a:gd name="T55" fmla="*/ 234 h 512"/>
              <a:gd name="T56" fmla="*/ 181 w 512"/>
              <a:gd name="T57" fmla="*/ 288 h 512"/>
              <a:gd name="T58" fmla="*/ 234 w 512"/>
              <a:gd name="T59" fmla="*/ 277 h 512"/>
              <a:gd name="T60" fmla="*/ 277 w 512"/>
              <a:gd name="T61" fmla="*/ 277 h 512"/>
              <a:gd name="T62" fmla="*/ 330 w 512"/>
              <a:gd name="T63" fmla="*/ 288 h 512"/>
              <a:gd name="T64" fmla="*/ 341 w 512"/>
              <a:gd name="T65" fmla="*/ 234 h 512"/>
              <a:gd name="T66" fmla="*/ 288 w 512"/>
              <a:gd name="T67" fmla="*/ 224 h 512"/>
              <a:gd name="T68" fmla="*/ 277 w 512"/>
              <a:gd name="T69"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192" y="245"/>
                </a:moveTo>
                <a:cubicBezTo>
                  <a:pt x="213" y="245"/>
                  <a:pt x="213" y="245"/>
                  <a:pt x="213" y="245"/>
                </a:cubicBezTo>
                <a:cubicBezTo>
                  <a:pt x="213" y="266"/>
                  <a:pt x="213" y="266"/>
                  <a:pt x="213" y="266"/>
                </a:cubicBezTo>
                <a:cubicBezTo>
                  <a:pt x="192" y="266"/>
                  <a:pt x="192" y="266"/>
                  <a:pt x="192" y="266"/>
                </a:cubicBezTo>
                <a:lnTo>
                  <a:pt x="192" y="245"/>
                </a:lnTo>
                <a:close/>
                <a:moveTo>
                  <a:pt x="320" y="245"/>
                </a:moveTo>
                <a:cubicBezTo>
                  <a:pt x="298" y="245"/>
                  <a:pt x="298" y="245"/>
                  <a:pt x="298" y="245"/>
                </a:cubicBezTo>
                <a:cubicBezTo>
                  <a:pt x="298" y="266"/>
                  <a:pt x="298" y="266"/>
                  <a:pt x="298" y="266"/>
                </a:cubicBezTo>
                <a:cubicBezTo>
                  <a:pt x="320" y="266"/>
                  <a:pt x="320" y="266"/>
                  <a:pt x="320" y="266"/>
                </a:cubicBezTo>
                <a:lnTo>
                  <a:pt x="320"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2" y="226"/>
                </a:moveTo>
                <a:cubicBezTo>
                  <a:pt x="263" y="98"/>
                  <a:pt x="263" y="98"/>
                  <a:pt x="263" y="98"/>
                </a:cubicBezTo>
                <a:cubicBezTo>
                  <a:pt x="259" y="95"/>
                  <a:pt x="253" y="95"/>
                  <a:pt x="249" y="98"/>
                </a:cubicBezTo>
                <a:cubicBezTo>
                  <a:pt x="99" y="226"/>
                  <a:pt x="99" y="226"/>
                  <a:pt x="99" y="226"/>
                </a:cubicBezTo>
                <a:cubicBezTo>
                  <a:pt x="96" y="229"/>
                  <a:pt x="95" y="234"/>
                  <a:pt x="96" y="238"/>
                </a:cubicBezTo>
                <a:cubicBezTo>
                  <a:pt x="98" y="242"/>
                  <a:pt x="102" y="245"/>
                  <a:pt x="106" y="245"/>
                </a:cubicBezTo>
                <a:cubicBezTo>
                  <a:pt x="128" y="245"/>
                  <a:pt x="128" y="245"/>
                  <a:pt x="128" y="245"/>
                </a:cubicBezTo>
                <a:cubicBezTo>
                  <a:pt x="128" y="384"/>
                  <a:pt x="128" y="384"/>
                  <a:pt x="128" y="384"/>
                </a:cubicBezTo>
                <a:cubicBezTo>
                  <a:pt x="128" y="390"/>
                  <a:pt x="132" y="394"/>
                  <a:pt x="138" y="394"/>
                </a:cubicBezTo>
                <a:cubicBezTo>
                  <a:pt x="234" y="394"/>
                  <a:pt x="234" y="394"/>
                  <a:pt x="234" y="394"/>
                </a:cubicBezTo>
                <a:cubicBezTo>
                  <a:pt x="240" y="394"/>
                  <a:pt x="245" y="390"/>
                  <a:pt x="245" y="384"/>
                </a:cubicBezTo>
                <a:cubicBezTo>
                  <a:pt x="245" y="330"/>
                  <a:pt x="245" y="330"/>
                  <a:pt x="245" y="330"/>
                </a:cubicBezTo>
                <a:cubicBezTo>
                  <a:pt x="266" y="330"/>
                  <a:pt x="266" y="330"/>
                  <a:pt x="266" y="330"/>
                </a:cubicBezTo>
                <a:cubicBezTo>
                  <a:pt x="266" y="384"/>
                  <a:pt x="266" y="384"/>
                  <a:pt x="266" y="384"/>
                </a:cubicBezTo>
                <a:cubicBezTo>
                  <a:pt x="266" y="390"/>
                  <a:pt x="271" y="394"/>
                  <a:pt x="277" y="394"/>
                </a:cubicBezTo>
                <a:cubicBezTo>
                  <a:pt x="373" y="394"/>
                  <a:pt x="373" y="394"/>
                  <a:pt x="373" y="394"/>
                </a:cubicBezTo>
                <a:cubicBezTo>
                  <a:pt x="379" y="394"/>
                  <a:pt x="384" y="390"/>
                  <a:pt x="384" y="384"/>
                </a:cubicBezTo>
                <a:cubicBezTo>
                  <a:pt x="384" y="245"/>
                  <a:pt x="384" y="245"/>
                  <a:pt x="384" y="245"/>
                </a:cubicBezTo>
                <a:cubicBezTo>
                  <a:pt x="405" y="245"/>
                  <a:pt x="405" y="245"/>
                  <a:pt x="405" y="245"/>
                </a:cubicBezTo>
                <a:cubicBezTo>
                  <a:pt x="409" y="245"/>
                  <a:pt x="413" y="242"/>
                  <a:pt x="415" y="238"/>
                </a:cubicBezTo>
                <a:cubicBezTo>
                  <a:pt x="417" y="234"/>
                  <a:pt x="415" y="229"/>
                  <a:pt x="412" y="226"/>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moveTo>
                  <a:pt x="234" y="234"/>
                </a:moveTo>
                <a:cubicBezTo>
                  <a:pt x="234" y="228"/>
                  <a:pt x="230" y="224"/>
                  <a:pt x="224" y="224"/>
                </a:cubicBezTo>
                <a:cubicBezTo>
                  <a:pt x="181" y="224"/>
                  <a:pt x="181" y="224"/>
                  <a:pt x="181" y="224"/>
                </a:cubicBezTo>
                <a:cubicBezTo>
                  <a:pt x="175" y="224"/>
                  <a:pt x="170" y="228"/>
                  <a:pt x="170" y="234"/>
                </a:cubicBezTo>
                <a:cubicBezTo>
                  <a:pt x="170" y="277"/>
                  <a:pt x="170" y="277"/>
                  <a:pt x="170" y="277"/>
                </a:cubicBezTo>
                <a:cubicBezTo>
                  <a:pt x="170" y="283"/>
                  <a:pt x="175" y="288"/>
                  <a:pt x="181" y="288"/>
                </a:cubicBezTo>
                <a:cubicBezTo>
                  <a:pt x="224" y="288"/>
                  <a:pt x="224" y="288"/>
                  <a:pt x="224" y="288"/>
                </a:cubicBezTo>
                <a:cubicBezTo>
                  <a:pt x="230" y="288"/>
                  <a:pt x="234" y="283"/>
                  <a:pt x="234" y="277"/>
                </a:cubicBezTo>
                <a:lnTo>
                  <a:pt x="234" y="234"/>
                </a:lnTo>
                <a:close/>
                <a:moveTo>
                  <a:pt x="277" y="277"/>
                </a:moveTo>
                <a:cubicBezTo>
                  <a:pt x="277" y="283"/>
                  <a:pt x="282" y="288"/>
                  <a:pt x="288" y="288"/>
                </a:cubicBezTo>
                <a:cubicBezTo>
                  <a:pt x="330" y="288"/>
                  <a:pt x="330" y="288"/>
                  <a:pt x="330" y="288"/>
                </a:cubicBezTo>
                <a:cubicBezTo>
                  <a:pt x="336" y="288"/>
                  <a:pt x="341" y="283"/>
                  <a:pt x="341" y="277"/>
                </a:cubicBezTo>
                <a:cubicBezTo>
                  <a:pt x="341" y="234"/>
                  <a:pt x="341" y="234"/>
                  <a:pt x="341" y="234"/>
                </a:cubicBezTo>
                <a:cubicBezTo>
                  <a:pt x="341" y="228"/>
                  <a:pt x="336" y="224"/>
                  <a:pt x="330" y="224"/>
                </a:cubicBezTo>
                <a:cubicBezTo>
                  <a:pt x="288" y="224"/>
                  <a:pt x="288" y="224"/>
                  <a:pt x="288" y="224"/>
                </a:cubicBezTo>
                <a:cubicBezTo>
                  <a:pt x="282" y="224"/>
                  <a:pt x="277" y="228"/>
                  <a:pt x="277" y="234"/>
                </a:cubicBezTo>
                <a:lnTo>
                  <a:pt x="277" y="277"/>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8" name="Text Placeholder 1">
            <a:extLst>
              <a:ext uri="{FF2B5EF4-FFF2-40B4-BE49-F238E27FC236}">
                <a16:creationId xmlns:a16="http://schemas.microsoft.com/office/drawing/2014/main" id="{1274DA52-5F78-8C42-9878-07B14FB137F1}"/>
              </a:ext>
            </a:extLst>
          </p:cNvPr>
          <p:cNvSpPr>
            <a:spLocks noGrp="1"/>
          </p:cNvSpPr>
          <p:nvPr>
            <p:ph type="body" sz="quarter" idx="13"/>
          </p:nvPr>
        </p:nvSpPr>
        <p:spPr>
          <a:xfrm>
            <a:off x="503999" y="918838"/>
            <a:ext cx="9163050" cy="757255"/>
          </a:xfrm>
        </p:spPr>
        <p:txBody>
          <a:bodyPr/>
          <a:lstStyle>
            <a:lvl1pPr>
              <a:defRPr>
                <a:solidFill>
                  <a:schemeClr val="accent1"/>
                </a:solidFill>
              </a:defRPr>
            </a:lvl1pPr>
          </a:lstStyle>
          <a:p>
            <a:r>
              <a:rPr lang="en-US" noProof="0" dirty="0"/>
              <a:t>Page subtitle</a:t>
            </a:r>
          </a:p>
        </p:txBody>
      </p:sp>
    </p:spTree>
    <p:extLst>
      <p:ext uri="{BB962C8B-B14F-4D97-AF65-F5344CB8AC3E}">
        <p14:creationId xmlns:p14="http://schemas.microsoft.com/office/powerpoint/2010/main" val="157790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169277"/>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451" y="5845181"/>
            <a:ext cx="5595805"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449" y="6362700"/>
            <a:ext cx="5595806"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
        <p:nvSpPr>
          <p:cNvPr id="30" name="Picture Placeholder 8"/>
          <p:cNvSpPr>
            <a:spLocks noGrp="1"/>
          </p:cNvSpPr>
          <p:nvPr>
            <p:ph type="pic" sz="quarter" idx="11"/>
          </p:nvPr>
        </p:nvSpPr>
        <p:spPr>
          <a:xfrm>
            <a:off x="3394600" y="727595"/>
            <a:ext cx="5401406"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629722371"/>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78" r:id="rId10"/>
    <p:sldLayoutId id="2147483745" r:id="rId11"/>
    <p:sldLayoutId id="2147483760" r:id="rId12"/>
    <p:sldLayoutId id="2147483768" r:id="rId13"/>
    <p:sldLayoutId id="2147483769" r:id="rId14"/>
    <p:sldLayoutId id="2147483770" r:id="rId15"/>
    <p:sldLayoutId id="2147483744"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79"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fusiontables.google.com/" TargetMode="External"/><Relationship Id="rId5" Type="http://schemas.openxmlformats.org/officeDocument/2006/relationships/hyperlink" Target="http://www.kaggle.com/yelp-dataset/yelp-dataset" TargetMode="External"/><Relationship Id="rId4" Type="http://schemas.openxmlformats.org/officeDocument/2006/relationships/hyperlink" Target="http://www.kaggle.com/yelp-dataset/yelp-data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87026" y="5845181"/>
            <a:ext cx="6515658" cy="505645"/>
          </a:xfrm>
        </p:spPr>
        <p:txBody>
          <a:bodyPr/>
          <a:lstStyle/>
          <a:p>
            <a:r>
              <a:rPr lang="en-CA" dirty="0"/>
              <a:t>A Restaurant Recommendation System for Yelp</a:t>
            </a:r>
            <a:endParaRPr lang="en-US" dirty="0"/>
          </a:p>
          <a:p>
            <a:pPr lvl="1"/>
            <a:r>
              <a:rPr lang="en-CA" dirty="0"/>
              <a:t>Location-based Collaborative Filtering and Frequent Itemset</a:t>
            </a:r>
          </a:p>
        </p:txBody>
      </p:sp>
      <p:sp>
        <p:nvSpPr>
          <p:cNvPr id="5" name="Text Placeholder 4"/>
          <p:cNvSpPr>
            <a:spLocks noGrp="1"/>
          </p:cNvSpPr>
          <p:nvPr>
            <p:ph type="body" sz="quarter" idx="10"/>
          </p:nvPr>
        </p:nvSpPr>
        <p:spPr/>
        <p:txBody>
          <a:bodyPr/>
          <a:lstStyle/>
          <a:p>
            <a:r>
              <a:rPr lang="en-US" dirty="0"/>
              <a:t>Thanh Tung Nguyen (ID: 40042891) &amp; </a:t>
            </a:r>
            <a:r>
              <a:rPr lang="en-US" dirty="0" err="1"/>
              <a:t>Huy</a:t>
            </a:r>
            <a:r>
              <a:rPr lang="en-US" dirty="0"/>
              <a:t> Nguyen (ID: 40023289)</a:t>
            </a:r>
            <a:r>
              <a:rPr lang="en-CA" dirty="0"/>
              <a:t> </a:t>
            </a:r>
            <a:r>
              <a:rPr lang="en-CA" b="1" i="1" dirty="0"/>
              <a:t>@ </a:t>
            </a:r>
            <a:r>
              <a:rPr lang="en-US" b="1" i="1" dirty="0"/>
              <a:t>April 12, 2019</a:t>
            </a:r>
            <a:r>
              <a:rPr lang="en-CA" b="1" i="1" dirty="0"/>
              <a:t> </a:t>
            </a:r>
          </a:p>
        </p:txBody>
      </p:sp>
      <p:pic>
        <p:nvPicPr>
          <p:cNvPr id="8" name="Picture Placeholder 7"/>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7" name="Freeform 88">
            <a:hlinkClick r:id="" action="ppaction://hlinkshowjump?jump=nextslide"/>
          </p:cNvPr>
          <p:cNvSpPr>
            <a:spLocks noChangeAspect="1" noEditPoints="1"/>
          </p:cNvSpPr>
          <p:nvPr/>
        </p:nvSpPr>
        <p:spPr bwMode="auto">
          <a:xfrm>
            <a:off x="11380849" y="5920886"/>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92 w 512"/>
              <a:gd name="T11" fmla="*/ 416 h 512"/>
              <a:gd name="T12" fmla="*/ 184 w 512"/>
              <a:gd name="T13" fmla="*/ 413 h 512"/>
              <a:gd name="T14" fmla="*/ 184 w 512"/>
              <a:gd name="T15" fmla="*/ 397 h 512"/>
              <a:gd name="T16" fmla="*/ 326 w 512"/>
              <a:gd name="T17" fmla="*/ 256 h 512"/>
              <a:gd name="T18" fmla="*/ 184 w 512"/>
              <a:gd name="T19" fmla="*/ 114 h 512"/>
              <a:gd name="T20" fmla="*/ 184 w 512"/>
              <a:gd name="T21" fmla="*/ 99 h 512"/>
              <a:gd name="T22" fmla="*/ 199 w 512"/>
              <a:gd name="T23" fmla="*/ 99 h 512"/>
              <a:gd name="T24" fmla="*/ 349 w 512"/>
              <a:gd name="T25" fmla="*/ 248 h 512"/>
              <a:gd name="T26" fmla="*/ 349 w 512"/>
              <a:gd name="T27" fmla="*/ 263 h 512"/>
              <a:gd name="T28" fmla="*/ 199 w 512"/>
              <a:gd name="T29" fmla="*/ 413 h 512"/>
              <a:gd name="T30" fmla="*/ 192 w 512"/>
              <a:gd name="T31"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92" y="416"/>
                </a:moveTo>
                <a:cubicBezTo>
                  <a:pt x="189" y="416"/>
                  <a:pt x="186" y="415"/>
                  <a:pt x="184" y="413"/>
                </a:cubicBezTo>
                <a:cubicBezTo>
                  <a:pt x="180" y="408"/>
                  <a:pt x="180" y="402"/>
                  <a:pt x="184" y="397"/>
                </a:cubicBezTo>
                <a:cubicBezTo>
                  <a:pt x="326" y="256"/>
                  <a:pt x="326" y="256"/>
                  <a:pt x="326" y="256"/>
                </a:cubicBezTo>
                <a:cubicBezTo>
                  <a:pt x="184" y="114"/>
                  <a:pt x="184" y="114"/>
                  <a:pt x="184" y="114"/>
                </a:cubicBezTo>
                <a:cubicBezTo>
                  <a:pt x="180" y="110"/>
                  <a:pt x="180" y="103"/>
                  <a:pt x="184" y="99"/>
                </a:cubicBezTo>
                <a:cubicBezTo>
                  <a:pt x="188" y="95"/>
                  <a:pt x="195" y="95"/>
                  <a:pt x="199" y="99"/>
                </a:cubicBezTo>
                <a:cubicBezTo>
                  <a:pt x="349" y="248"/>
                  <a:pt x="349" y="248"/>
                  <a:pt x="349" y="248"/>
                </a:cubicBezTo>
                <a:cubicBezTo>
                  <a:pt x="353" y="252"/>
                  <a:pt x="353" y="259"/>
                  <a:pt x="349" y="263"/>
                </a:cubicBezTo>
                <a:cubicBezTo>
                  <a:pt x="199" y="413"/>
                  <a:pt x="199" y="413"/>
                  <a:pt x="199" y="413"/>
                </a:cubicBezTo>
                <a:cubicBezTo>
                  <a:pt x="197" y="415"/>
                  <a:pt x="194" y="416"/>
                  <a:pt x="192" y="416"/>
                </a:cubicBezTo>
                <a:close/>
              </a:path>
            </a:pathLst>
          </a:custGeom>
          <a:solidFill>
            <a:srgbClr val="A7A8AA"/>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702832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369332"/>
          </a:xfrm>
        </p:spPr>
        <p:txBody>
          <a:bodyPr/>
          <a:lstStyle/>
          <a:p>
            <a:r>
              <a:rPr lang="en-US" dirty="0"/>
              <a:t>Agenda</a:t>
            </a:r>
            <a:endParaRPr lang="en-US" sz="1800" b="0" dirty="0"/>
          </a:p>
        </p:txBody>
      </p:sp>
      <p:pic>
        <p:nvPicPr>
          <p:cNvPr id="14" name="Picture Placeholder 14">
            <a:extLst>
              <a:ext uri="{FF2B5EF4-FFF2-40B4-BE49-F238E27FC236}">
                <a16:creationId xmlns:a16="http://schemas.microsoft.com/office/drawing/2014/main" id="{A54240E7-1E75-8B4E-84E1-BCE1A66F23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377" t="5172" r="1576" b="6942"/>
          <a:stretch/>
        </p:blipFill>
        <p:spPr>
          <a:xfrm>
            <a:off x="6410811" y="688666"/>
            <a:ext cx="5381264" cy="5371924"/>
          </a:xfrm>
          <a:prstGeom prst="rect">
            <a:avLst/>
          </a:prstGeom>
        </p:spPr>
      </p:pic>
      <p:sp>
        <p:nvSpPr>
          <p:cNvPr id="15" name="Content Placeholder 15">
            <a:extLst>
              <a:ext uri="{FF2B5EF4-FFF2-40B4-BE49-F238E27FC236}">
                <a16:creationId xmlns:a16="http://schemas.microsoft.com/office/drawing/2014/main" id="{1CC07C1F-8C88-5C4A-9A88-FA5D2FF8B14F}"/>
              </a:ext>
            </a:extLst>
          </p:cNvPr>
          <p:cNvSpPr txBox="1">
            <a:spLocks/>
          </p:cNvSpPr>
          <p:nvPr/>
        </p:nvSpPr>
        <p:spPr bwMode="gray">
          <a:xfrm>
            <a:off x="504001" y="2683097"/>
            <a:ext cx="5829066" cy="223180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600" dirty="0">
                <a:ea typeface="Verdana" panose="020B0604030504040204" pitchFamily="34" charset="0"/>
                <a:cs typeface="Verdana" panose="020B0604030504040204" pitchFamily="34" charset="0"/>
              </a:rPr>
              <a:t>Project Overview		</a:t>
            </a:r>
            <a:r>
              <a:rPr lang="en-GB" sz="1600" dirty="0">
                <a:ea typeface="Verdana" panose="020B0604030504040204" pitchFamily="34" charset="0"/>
                <a:cs typeface="Verdana" panose="020B0604030504040204" pitchFamily="34" charset="0"/>
              </a:rPr>
              <a:t>	  	 </a:t>
            </a:r>
            <a:r>
              <a:rPr lang="en-US" sz="1600" dirty="0">
                <a:ea typeface="Verdana" panose="020B0604030504040204" pitchFamily="34" charset="0"/>
                <a:cs typeface="Verdana" panose="020B0604030504040204" pitchFamily="34" charset="0"/>
              </a:rPr>
              <a:t>3</a:t>
            </a:r>
            <a:endParaRPr lang="en-US" sz="1600" dirty="0"/>
          </a:p>
          <a:p>
            <a:r>
              <a:rPr lang="en-US" sz="1600" dirty="0"/>
              <a:t>Dataset &amp; Methods Used			 4</a:t>
            </a:r>
          </a:p>
          <a:p>
            <a:r>
              <a:rPr lang="en-US" sz="1600" dirty="0"/>
              <a:t>Algorithm &amp; App Result			                    5</a:t>
            </a:r>
          </a:p>
          <a:p>
            <a:r>
              <a:rPr lang="en-US" sz="1600" dirty="0"/>
              <a:t>Issue Explanations	 	                     	 7</a:t>
            </a:r>
          </a:p>
          <a:p>
            <a:r>
              <a:rPr lang="en-US" sz="1600" dirty="0"/>
              <a:t>Conclusion			                     	 8</a:t>
            </a:r>
          </a:p>
        </p:txBody>
      </p:sp>
    </p:spTree>
    <p:extLst>
      <p:ext uri="{BB962C8B-B14F-4D97-AF65-F5344CB8AC3E}">
        <p14:creationId xmlns:p14="http://schemas.microsoft.com/office/powerpoint/2010/main" val="19353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Project Overview</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PROJECT IntroductioN</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flipV="1">
            <a:off x="504001" y="1637659"/>
            <a:ext cx="4449964"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63796" cy="5170646"/>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What we try to achieve:</a:t>
            </a:r>
          </a:p>
          <a:p>
            <a:pPr lvl="0" defTabSz="914400">
              <a:defRPr/>
            </a:pPr>
            <a:endParaRPr lang="en-CA" sz="1400" b="1" dirty="0"/>
          </a:p>
          <a:p>
            <a:pPr marL="549275" lvl="1" indent="-285750" algn="just" defTabSz="914400">
              <a:buClrTx/>
              <a:buSzTx/>
              <a:defRPr/>
            </a:pPr>
            <a:r>
              <a:rPr lang="en-CA" sz="1400" dirty="0"/>
              <a:t>To help Yelp users make better choices of restaurants, we use techniques and principles of recommendation systems to create an application which makes predictions based on the user similarities</a:t>
            </a:r>
            <a:endParaRPr lang="en-CA" sz="1400" i="1" dirty="0"/>
          </a:p>
          <a:p>
            <a:pPr marL="549275" lvl="1" indent="-285750" defTabSz="914400">
              <a:buClrTx/>
              <a:buSzTx/>
              <a:defRPr/>
            </a:pPr>
            <a:endParaRPr lang="en-US" sz="1400" b="1" dirty="0"/>
          </a:p>
          <a:p>
            <a:pPr marL="549275" lvl="1" indent="-285750" algn="just" defTabSz="914400">
              <a:buClrTx/>
              <a:buSzTx/>
              <a:defRPr/>
            </a:pPr>
            <a:r>
              <a:rPr lang="en-CA" sz="1400" dirty="0"/>
              <a:t>Develop an enhanced collaborative filtering using location  (</a:t>
            </a:r>
            <a:r>
              <a:rPr lang="en-CA" sz="1400" b="1" dirty="0"/>
              <a:t>postal codes</a:t>
            </a:r>
            <a:r>
              <a:rPr lang="en-CA" sz="1400" dirty="0"/>
              <a:t>) as a key criterion for generating recommendations (Scope of Work: </a:t>
            </a:r>
            <a:r>
              <a:rPr lang="en-CA" sz="1400" b="1" dirty="0"/>
              <a:t>Canada</a:t>
            </a:r>
            <a:r>
              <a:rPr lang="en-CA" sz="1400" dirty="0"/>
              <a:t>)</a:t>
            </a:r>
          </a:p>
          <a:p>
            <a:pPr marL="549275" lvl="1" indent="-285750" defTabSz="914400">
              <a:buClrTx/>
              <a:buSzTx/>
              <a:defRPr/>
            </a:pPr>
            <a:endParaRPr lang="en-CA" sz="1400" b="1" dirty="0"/>
          </a:p>
          <a:p>
            <a:pPr marL="342900" indent="-342900" defTabSz="914400">
              <a:buAutoNum type="arabicPeriod" startAt="2"/>
              <a:defRPr/>
            </a:pPr>
            <a:r>
              <a:rPr lang="en-CA" sz="1400" b="1" dirty="0">
                <a:solidFill>
                  <a:srgbClr val="000000"/>
                </a:solidFill>
                <a:latin typeface="Arial-BoldMT"/>
              </a:rPr>
              <a:t>Methods we use:</a:t>
            </a:r>
          </a:p>
          <a:p>
            <a:pPr marL="342900" indent="-342900" defTabSz="914400">
              <a:buAutoNum type="arabicPeriod" startAt="2"/>
              <a:defRPr/>
            </a:pPr>
            <a:endParaRPr lang="en-CA" sz="1400" b="1" dirty="0">
              <a:solidFill>
                <a:srgbClr val="000000"/>
              </a:solidFill>
              <a:latin typeface="Arial-BoldMT"/>
            </a:endParaRPr>
          </a:p>
          <a:p>
            <a:pPr marL="549275" lvl="1" indent="-285750" defTabSz="914400">
              <a:buClrTx/>
              <a:buSzTx/>
              <a:defRPr/>
            </a:pPr>
            <a:r>
              <a:rPr lang="en-CA" sz="1400" dirty="0"/>
              <a:t>Collaborative Filtering</a:t>
            </a:r>
            <a:endParaRPr lang="en-CA" sz="1400" i="1" dirty="0"/>
          </a:p>
          <a:p>
            <a:pPr marL="549275" lvl="1" indent="-285750" defTabSz="914400">
              <a:buClrTx/>
              <a:buSzTx/>
              <a:defRPr/>
            </a:pPr>
            <a:r>
              <a:rPr lang="en-US" sz="1400" dirty="0"/>
              <a:t>Frequent Itemset</a:t>
            </a:r>
          </a:p>
          <a:p>
            <a:pPr marL="342900" indent="-342900" defTabSz="914400">
              <a:buAutoNum type="arabicPeriod" startAt="2"/>
              <a:defRPr/>
            </a:pPr>
            <a:endParaRPr lang="en-CA" sz="1400" dirty="0"/>
          </a:p>
          <a:p>
            <a:pPr marL="342900" indent="-342900" defTabSz="914400">
              <a:buAutoNum type="arabicPeriod" startAt="2"/>
              <a:defRPr/>
            </a:pPr>
            <a:r>
              <a:rPr lang="en-CA" sz="1400" b="1" dirty="0"/>
              <a:t>How we evaluate the results</a:t>
            </a:r>
          </a:p>
          <a:p>
            <a:pPr lvl="0" defTabSz="914400">
              <a:defRPr/>
            </a:pPr>
            <a:endParaRPr lang="en-CA" sz="1400" b="1" dirty="0"/>
          </a:p>
          <a:p>
            <a:pPr marL="549275" lvl="1" indent="-285750" defTabSz="914400">
              <a:buClrTx/>
              <a:buSzTx/>
              <a:defRPr/>
            </a:pPr>
            <a:r>
              <a:rPr lang="en-CA" sz="1400" dirty="0"/>
              <a:t>Use Root metrics Mean Squared Error (RMSE)</a:t>
            </a:r>
            <a:endParaRPr lang="en-CA" sz="1400" i="1" dirty="0"/>
          </a:p>
          <a:p>
            <a:pPr marL="549275" lvl="1" indent="-285750" defTabSz="914400">
              <a:buClrTx/>
              <a:buSzTx/>
              <a:defRPr/>
            </a:pPr>
            <a:r>
              <a:rPr lang="en-US" sz="1400" dirty="0"/>
              <a:t>User Mean Absolute Error (MAE)</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Project Introduction &amp; Related Works</a:t>
            </a:r>
          </a:p>
        </p:txBody>
      </p:sp>
      <p:sp>
        <p:nvSpPr>
          <p:cNvPr id="23" name="Shape 306">
            <a:extLst>
              <a:ext uri="{FF2B5EF4-FFF2-40B4-BE49-F238E27FC236}">
                <a16:creationId xmlns:a16="http://schemas.microsoft.com/office/drawing/2014/main" id="{4F0FA5BA-4D09-1040-B2BE-82EB9EBB0D62}"/>
              </a:ext>
            </a:extLst>
          </p:cNvPr>
          <p:cNvSpPr/>
          <p:nvPr/>
        </p:nvSpPr>
        <p:spPr>
          <a:xfrm>
            <a:off x="5625688" y="1333677"/>
            <a:ext cx="4449965" cy="430887"/>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RELATED WORKS</a:t>
            </a:r>
          </a:p>
          <a:p>
            <a:endParaRPr lang="en-US" sz="1400" b="1" spc="300" dirty="0">
              <a:latin typeface="+mn-lt"/>
            </a:endParaRP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625688" y="1637659"/>
            <a:ext cx="420411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9A1357-D7E6-E143-89FF-CA20963EB498}"/>
              </a:ext>
            </a:extLst>
          </p:cNvPr>
          <p:cNvSpPr/>
          <p:nvPr/>
        </p:nvSpPr>
        <p:spPr>
          <a:xfrm>
            <a:off x="5611856" y="1812318"/>
            <a:ext cx="4204112" cy="4739759"/>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a:p>
            <a:pPr marL="263525" lvl="1" defTabSz="914400">
              <a:buClrTx/>
              <a:buSzTx/>
              <a:buNone/>
              <a:defRPr/>
            </a:pPr>
            <a:endParaRPr lang="en-US" sz="1400" dirty="0"/>
          </a:p>
          <a:p>
            <a:pPr marL="228600" lvl="0" indent="-228600" defTabSz="914400">
              <a:buFont typeface="+mj-lt"/>
              <a:buAutoNum type="arabicPeriod"/>
              <a:defRPr/>
            </a:pPr>
            <a:r>
              <a:rPr lang="en-CA" sz="1400" b="1" dirty="0"/>
              <a:t>Collaborative Filtering using Weighted </a:t>
            </a:r>
            <a:r>
              <a:rPr lang="en-CA" sz="1400" b="1" dirty="0" err="1"/>
              <a:t>BiPartite</a:t>
            </a:r>
            <a:r>
              <a:rPr lang="en-CA" sz="1400" b="1" dirty="0"/>
              <a:t> Graph Projection - A Recommendation System for Yelp</a:t>
            </a:r>
            <a:endParaRPr lang="en-US" sz="1400" b="1" dirty="0"/>
          </a:p>
          <a:p>
            <a:pPr marL="228600" lvl="0" indent="-228600" defTabSz="914400">
              <a:buFont typeface="+mj-lt"/>
              <a:buAutoNum type="arabicPeriod"/>
              <a:defRPr/>
            </a:pPr>
            <a:endParaRPr lang="en-US" sz="1400" b="1" dirty="0"/>
          </a:p>
          <a:p>
            <a:pPr marL="549275" lvl="1" indent="-285750" defTabSz="914400">
              <a:buClrTx/>
              <a:buSzTx/>
              <a:defRPr/>
            </a:pPr>
            <a:r>
              <a:rPr lang="en-CA" sz="1400" dirty="0"/>
              <a:t>By </a:t>
            </a:r>
            <a:r>
              <a:rPr lang="en-CA" sz="1400" i="1" dirty="0" err="1"/>
              <a:t>Sumedh</a:t>
            </a:r>
            <a:r>
              <a:rPr lang="en-CA" sz="1400" i="1" dirty="0"/>
              <a:t> Sawant</a:t>
            </a:r>
          </a:p>
          <a:p>
            <a:pPr marL="549275" lvl="1" indent="-285750" defTabSz="914400">
              <a:buClrTx/>
              <a:buSzTx/>
              <a:defRPr/>
            </a:pPr>
            <a:endParaRPr lang="en-CA" sz="1400" i="1" dirty="0"/>
          </a:p>
          <a:p>
            <a:pPr marL="549275" lvl="1" indent="-285750" defTabSz="914400">
              <a:buClrTx/>
              <a:buSzTx/>
              <a:defRPr/>
            </a:pPr>
            <a:r>
              <a:rPr lang="en-CA" sz="1400" dirty="0"/>
              <a:t>Recommendation system on the Yelp Dataset Challenge dataset using the network-based-inference collaborative filtering algorithm</a:t>
            </a:r>
          </a:p>
          <a:p>
            <a:pPr marL="549275" lvl="1" indent="-285750" defTabSz="914400">
              <a:buClrTx/>
              <a:buSzTx/>
              <a:defRPr/>
            </a:pPr>
            <a:endParaRPr lang="en-CA" sz="1400" dirty="0"/>
          </a:p>
          <a:p>
            <a:pPr marL="549275" lvl="1" indent="-285750" defTabSz="914400">
              <a:buClrTx/>
              <a:buSzTx/>
              <a:defRPr/>
            </a:pPr>
            <a:r>
              <a:rPr lang="en-CA" sz="1400" dirty="0"/>
              <a:t>Same Yelp dataset was used (2013 version)</a:t>
            </a:r>
          </a:p>
        </p:txBody>
      </p:sp>
      <p:sp>
        <p:nvSpPr>
          <p:cNvPr id="17" name="Text Placeholder 5">
            <a:hlinkClick r:id="" action="ppaction://noaction"/>
            <a:extLst>
              <a:ext uri="{FF2B5EF4-FFF2-40B4-BE49-F238E27FC236}">
                <a16:creationId xmlns:a16="http://schemas.microsoft.com/office/drawing/2014/main" id="{EFAC3BC1-C29C-41EF-9EF6-C1F0D6719A4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rgbClr val="FFC000"/>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8" name="Text Placeholder 5">
            <a:hlinkClick r:id="" action="ppaction://noaction"/>
            <a:extLst>
              <a:ext uri="{FF2B5EF4-FFF2-40B4-BE49-F238E27FC236}">
                <a16:creationId xmlns:a16="http://schemas.microsoft.com/office/drawing/2014/main" id="{DAD292DF-F1AD-441F-9DBE-AF6169CEFCE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20" name="Text Placeholder 5">
            <a:hlinkClick r:id="" action="ppaction://noaction"/>
            <a:extLst>
              <a:ext uri="{FF2B5EF4-FFF2-40B4-BE49-F238E27FC236}">
                <a16:creationId xmlns:a16="http://schemas.microsoft.com/office/drawing/2014/main" id="{1D2F4283-E450-4D47-9EE3-A9BBE089FD7B}"/>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21" name="Text Placeholder 5">
            <a:hlinkClick r:id="" action="ppaction://noaction"/>
            <a:extLst>
              <a:ext uri="{FF2B5EF4-FFF2-40B4-BE49-F238E27FC236}">
                <a16:creationId xmlns:a16="http://schemas.microsoft.com/office/drawing/2014/main" id="{33575F12-5B39-4B45-8748-01EFA363B373}"/>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22" name="Text Placeholder 5">
            <a:hlinkClick r:id="" action="ppaction://noaction"/>
            <a:extLst>
              <a:ext uri="{FF2B5EF4-FFF2-40B4-BE49-F238E27FC236}">
                <a16:creationId xmlns:a16="http://schemas.microsoft.com/office/drawing/2014/main" id="{6C1344B7-4F08-41A1-86AE-567A0780F657}"/>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405020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Image result for frequent itemset formula">
            <a:extLst>
              <a:ext uri="{FF2B5EF4-FFF2-40B4-BE49-F238E27FC236}">
                <a16:creationId xmlns:a16="http://schemas.microsoft.com/office/drawing/2014/main" id="{2F8BB907-9647-45A1-B49F-7BE615E92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2631" y="5033818"/>
            <a:ext cx="2751503" cy="166086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Dataset &amp; Methods Used</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CA" sz="1400" b="1" spc="300" dirty="0">
                <a:latin typeface="+mn-lt"/>
              </a:rPr>
              <a:t>Yelp </a:t>
            </a:r>
            <a:r>
              <a:rPr lang="en-CA" sz="1400" b="1" spc="300" dirty="0" err="1">
                <a:latin typeface="+mn-lt"/>
              </a:rPr>
              <a:t>DataseT</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a:off x="504001" y="1638571"/>
            <a:ext cx="441089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10900" cy="4955203"/>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Source of Data:</a:t>
            </a:r>
          </a:p>
          <a:p>
            <a:pPr lvl="0" defTabSz="914400">
              <a:defRPr/>
            </a:pPr>
            <a:endParaRPr lang="en-CA" sz="1400" b="1" dirty="0"/>
          </a:p>
          <a:p>
            <a:pPr marL="549275" lvl="1" indent="-285750" defTabSz="914400">
              <a:buClrTx/>
              <a:buSzTx/>
              <a:defRPr/>
            </a:pPr>
            <a:r>
              <a:rPr lang="en-CA" sz="1400" dirty="0"/>
              <a:t>Yelp Dataset - Yelp's businesses -  4 GB - </a:t>
            </a:r>
            <a:r>
              <a:rPr lang="en-CA" sz="1400" dirty="0">
                <a:hlinkClick r:id="rId4"/>
              </a:rPr>
              <a:t>www.kaggle.com/yelp-dataset/yelp-datase</a:t>
            </a:r>
            <a:r>
              <a:rPr lang="en-CA" sz="1400" dirty="0">
                <a:hlinkClick r:id="rId5"/>
              </a:rPr>
              <a:t>t</a:t>
            </a:r>
            <a:endParaRPr lang="en-CA" sz="1400" i="1" dirty="0"/>
          </a:p>
          <a:p>
            <a:pPr marL="549275" lvl="1" indent="-285750" defTabSz="914400">
              <a:buClrTx/>
              <a:buSzTx/>
              <a:defRPr/>
            </a:pPr>
            <a:endParaRPr lang="en-US" sz="1400" b="1" dirty="0"/>
          </a:p>
          <a:p>
            <a:pPr marL="549275" lvl="1" indent="-285750" defTabSz="914400">
              <a:buClrTx/>
              <a:buSzTx/>
              <a:defRPr/>
            </a:pPr>
            <a:r>
              <a:rPr lang="fr" sz="1400" dirty="0"/>
              <a:t>Canadian Postal Codes - Google Fusion Tables - 49 MB - </a:t>
            </a:r>
            <a:r>
              <a:rPr lang="en-CA" sz="1400" dirty="0">
                <a:hlinkClick r:id="rId6"/>
              </a:rPr>
              <a:t>https://fusiontables.google.com/</a:t>
            </a:r>
            <a:endParaRPr lang="fr" sz="1400" dirty="0"/>
          </a:p>
          <a:p>
            <a:pPr marL="263525" lvl="1" defTabSz="914400">
              <a:buClrTx/>
              <a:buSzTx/>
              <a:buNone/>
              <a:defRPr/>
            </a:pPr>
            <a:endParaRPr lang="en-CA" sz="1400" b="1" dirty="0"/>
          </a:p>
          <a:p>
            <a:pPr marL="342900" indent="-342900" defTabSz="914400">
              <a:buAutoNum type="arabicPeriod" startAt="2"/>
              <a:defRPr/>
            </a:pPr>
            <a:r>
              <a:rPr lang="en-CA" sz="1400" b="1" dirty="0">
                <a:solidFill>
                  <a:srgbClr val="000000"/>
                </a:solidFill>
                <a:latin typeface="Arial-BoldMT"/>
              </a:rPr>
              <a:t>Dataset overview:</a:t>
            </a:r>
          </a:p>
          <a:p>
            <a:pPr lvl="1" defTabSz="914400">
              <a:buNone/>
              <a:defRPr/>
            </a:pPr>
            <a:endParaRPr lang="en-CA" sz="1400" b="1" dirty="0">
              <a:solidFill>
                <a:srgbClr val="000000"/>
              </a:solidFill>
              <a:latin typeface="Arial-BoldMT"/>
            </a:endParaRPr>
          </a:p>
          <a:p>
            <a:pPr lvl="1" defTabSz="914400">
              <a:buNone/>
              <a:defRPr/>
            </a:pPr>
            <a:r>
              <a:rPr lang="en-CA" sz="1400" b="1" dirty="0">
                <a:solidFill>
                  <a:srgbClr val="000000"/>
                </a:solidFill>
                <a:latin typeface="Arial-BoldMT"/>
              </a:rPr>
              <a:t>Original Dataset</a:t>
            </a:r>
          </a:p>
          <a:p>
            <a:pPr marL="830138" lvl="1" indent="-285750" defTabSz="914400">
              <a:buFont typeface="Arial" panose="020B0604020202020204" pitchFamily="34" charset="0"/>
              <a:buChar char="•"/>
              <a:defRPr/>
            </a:pPr>
            <a:r>
              <a:rPr lang="en-CA" sz="1400" dirty="0">
                <a:solidFill>
                  <a:srgbClr val="000000"/>
                </a:solidFill>
                <a:latin typeface="Arial-BoldMT"/>
              </a:rPr>
              <a:t>Number of businesses		192,609 </a:t>
            </a:r>
          </a:p>
          <a:p>
            <a:pPr marL="830138" lvl="1" indent="-285750" defTabSz="914400">
              <a:buFont typeface="Arial" panose="020B0604020202020204" pitchFamily="34" charset="0"/>
              <a:buChar char="•"/>
              <a:defRPr/>
            </a:pPr>
            <a:r>
              <a:rPr lang="en-CA" sz="1400" dirty="0">
                <a:solidFill>
                  <a:srgbClr val="000000"/>
                </a:solidFill>
                <a:latin typeface="Arial-BoldMT"/>
              </a:rPr>
              <a:t>Number of review	                6,685,900 </a:t>
            </a:r>
          </a:p>
          <a:p>
            <a:pPr marL="830138" lvl="1" indent="-285750" defTabSz="914400">
              <a:buFont typeface="Arial" panose="020B0604020202020204" pitchFamily="34" charset="0"/>
              <a:buChar char="•"/>
              <a:defRPr/>
            </a:pPr>
            <a:r>
              <a:rPr lang="en-CA" sz="1400" dirty="0">
                <a:solidFill>
                  <a:srgbClr val="000000"/>
                </a:solidFill>
                <a:latin typeface="Arial-BoldMT"/>
              </a:rPr>
              <a:t>Number of users	                1,637,138 </a:t>
            </a:r>
          </a:p>
          <a:p>
            <a:pPr lvl="1" defTabSz="914400">
              <a:buNone/>
              <a:defRPr/>
            </a:pPr>
            <a:endParaRPr lang="en-CA" sz="1400" dirty="0">
              <a:solidFill>
                <a:srgbClr val="000000"/>
              </a:solidFill>
              <a:latin typeface="Arial-BoldMT"/>
            </a:endParaRPr>
          </a:p>
          <a:p>
            <a:pPr lvl="1" defTabSz="914400">
              <a:buNone/>
              <a:defRPr/>
            </a:pPr>
            <a:r>
              <a:rPr lang="en-CA" sz="1400" b="1" dirty="0">
                <a:solidFill>
                  <a:srgbClr val="000000"/>
                </a:solidFill>
                <a:latin typeface="Arial-BoldMT"/>
              </a:rPr>
              <a:t>Canada</a:t>
            </a:r>
            <a:endParaRPr lang="en-CA" sz="1400"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businesses       50,644 </a:t>
            </a: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reviews.       1,063,142 </a:t>
            </a:r>
          </a:p>
          <a:p>
            <a:pPr lvl="1" defTabSz="914400">
              <a:buNone/>
              <a:defRPr/>
            </a:pPr>
            <a:endParaRPr lang="en-CA" sz="1400" b="1" dirty="0">
              <a:solidFill>
                <a:srgbClr val="000000"/>
              </a:solidFill>
              <a:latin typeface="Arial-BoldMT"/>
            </a:endParaRPr>
          </a:p>
          <a:p>
            <a:pPr lvl="1" defTabSz="914400">
              <a:buNone/>
              <a:defRPr/>
            </a:pPr>
            <a:r>
              <a:rPr lang="fr" sz="1400" b="1" dirty="0"/>
              <a:t>Canadian Postal Codes</a:t>
            </a:r>
            <a:endParaRPr lang="en-CA" sz="1400" b="1"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postal codes	                   889,320 </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Yelp Dataset and Collaborative Filtering &amp; Frequent Itemset</a:t>
            </a:r>
          </a:p>
        </p:txBody>
      </p:sp>
      <p:sp>
        <p:nvSpPr>
          <p:cNvPr id="23" name="Shape 306">
            <a:extLst>
              <a:ext uri="{FF2B5EF4-FFF2-40B4-BE49-F238E27FC236}">
                <a16:creationId xmlns:a16="http://schemas.microsoft.com/office/drawing/2014/main" id="{4F0FA5BA-4D09-1040-B2BE-82EB9EBB0D62}"/>
              </a:ext>
            </a:extLst>
          </p:cNvPr>
          <p:cNvSpPr/>
          <p:nvPr/>
        </p:nvSpPr>
        <p:spPr>
          <a:xfrm>
            <a:off x="5336974" y="1333676"/>
            <a:ext cx="4738680"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Methods Used</a:t>
            </a: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336973" y="1638571"/>
            <a:ext cx="4449965"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9A1357-D7E6-E143-89FF-CA20963EB498}"/>
              </a:ext>
            </a:extLst>
          </p:cNvPr>
          <p:cNvSpPr/>
          <p:nvPr/>
        </p:nvSpPr>
        <p:spPr>
          <a:xfrm>
            <a:off x="5336973" y="1812318"/>
            <a:ext cx="4628437" cy="4308872"/>
          </a:xfrm>
          <a:prstGeom prst="rect">
            <a:avLst/>
          </a:prstGeom>
        </p:spPr>
        <p:txBody>
          <a:bodyPr wrap="square" lIns="0" tIns="0" rIns="0" bIns="0">
            <a:spAutoFit/>
          </a:bodyPr>
          <a:lstStyle/>
          <a:p>
            <a:pPr marL="228600" lvl="0" indent="-228600" defTabSz="914400">
              <a:buFont typeface="+mj-lt"/>
              <a:buAutoNum type="arabicPeriod"/>
              <a:defRPr/>
            </a:pPr>
            <a:r>
              <a:rPr lang="en-CA" sz="1400" b="1" dirty="0"/>
              <a:t>Collaborative Filtering :</a:t>
            </a:r>
            <a:endParaRPr lang="en-CA" sz="1400" dirty="0"/>
          </a:p>
          <a:p>
            <a:pPr marL="549275" lvl="1" indent="-285750" defTabSz="914400">
              <a:buClrTx/>
              <a:buSzTx/>
              <a:defRPr/>
            </a:pPr>
            <a:r>
              <a:rPr lang="en-CA" sz="1400" dirty="0"/>
              <a:t>Collaborative filtering is a method of making automatic predictions (filtering) about the interests of a user by collecting preferences or taste information from many users (collaborating)</a:t>
            </a:r>
            <a:r>
              <a:rPr lang="en-US" sz="1400" dirty="0"/>
              <a:t>. </a:t>
            </a:r>
            <a:r>
              <a:rPr lang="en-CA" sz="1400" dirty="0"/>
              <a:t>Matrix factorization is a good solution for sparse data problem.</a:t>
            </a:r>
            <a:endParaRPr lang="en-US" sz="1400" dirty="0"/>
          </a:p>
          <a:p>
            <a:pPr marL="549275" lvl="1" indent="-285750" defTabSz="914400">
              <a:buClrTx/>
              <a:buSzTx/>
              <a:defRPr/>
            </a:pPr>
            <a:endParaRPr lang="en-CA" sz="1400" i="1" dirty="0"/>
          </a:p>
          <a:p>
            <a:pPr marL="263525" lvl="1" defTabSz="914400">
              <a:buClrTx/>
              <a:buSzTx/>
              <a:buNone/>
              <a:defRPr/>
            </a:pPr>
            <a:endParaRPr lang="en-CA" sz="1400" i="1" dirty="0"/>
          </a:p>
          <a:p>
            <a:pPr marL="263525" lvl="1" defTabSz="914400">
              <a:buClrTx/>
              <a:buSzTx/>
              <a:buNone/>
              <a:defRPr/>
            </a:pPr>
            <a:endParaRPr lang="en-CA" sz="1400" dirty="0"/>
          </a:p>
          <a:p>
            <a:pPr marL="549275" lvl="1" indent="-285750" defTabSz="914400">
              <a:buClrTx/>
              <a:buSzTx/>
              <a:defRPr/>
            </a:pPr>
            <a:r>
              <a:rPr lang="en-CA" sz="1400" dirty="0"/>
              <a:t> where H is user matrix, W is item matrix</a:t>
            </a:r>
          </a:p>
          <a:p>
            <a:pPr marL="263525" lvl="1" defTabSz="914400">
              <a:buClrTx/>
              <a:buSzTx/>
              <a:buNone/>
              <a:defRPr/>
            </a:pPr>
            <a:endParaRPr lang="en-US" sz="1400" dirty="0"/>
          </a:p>
          <a:p>
            <a:pPr marL="228600" lvl="0" indent="-228600" defTabSz="914400">
              <a:buFont typeface="+mj-lt"/>
              <a:buAutoNum type="arabicPeriod"/>
              <a:defRPr/>
            </a:pPr>
            <a:r>
              <a:rPr lang="en-CA" sz="1400" b="1" dirty="0"/>
              <a:t>Frequent Itemset</a:t>
            </a:r>
            <a:endParaRPr lang="en-US" sz="1400" b="1" dirty="0"/>
          </a:p>
          <a:p>
            <a:pPr marL="549275" lvl="1" indent="-285750" defTabSz="914400">
              <a:buClrTx/>
              <a:buSzTx/>
              <a:defRPr/>
            </a:pPr>
            <a:r>
              <a:rPr lang="en-US" sz="1400" dirty="0"/>
              <a:t>Find sets of items that appear together ‘frequently’ in baskets with a minimum support and confidence to be qualify as ‘frequent’</a:t>
            </a:r>
            <a:endParaRPr lang="en-CA" sz="1400" i="1" dirty="0"/>
          </a:p>
          <a:p>
            <a:pPr marL="263525" lvl="1" defTabSz="914400">
              <a:buClrTx/>
              <a:buSzTx/>
              <a:buNone/>
              <a:defRPr/>
            </a:pPr>
            <a:endParaRPr lang="en-CA" sz="1400" i="1" dirty="0"/>
          </a:p>
          <a:p>
            <a:pPr marL="549275" lvl="1" indent="-285750" defTabSz="914400">
              <a:buClrTx/>
              <a:buSzTx/>
              <a:defRPr/>
            </a:pPr>
            <a:r>
              <a:rPr lang="en-CA" sz="1400" dirty="0"/>
              <a:t>Association Rules</a:t>
            </a:r>
          </a:p>
          <a:p>
            <a:pPr marL="549275" lvl="1" indent="-285750" defTabSz="914400">
              <a:buClrTx/>
              <a:buSzTx/>
              <a:defRPr/>
            </a:pPr>
            <a:endParaRPr lang="en-CA" sz="1400" dirty="0"/>
          </a:p>
          <a:p>
            <a:pPr marL="549275" lvl="1" indent="-285750" defTabSz="914400">
              <a:buClrTx/>
              <a:buSzTx/>
              <a:defRPr/>
            </a:pPr>
            <a:endParaRPr lang="en-CA" sz="1400" dirty="0"/>
          </a:p>
        </p:txBody>
      </p:sp>
      <p:sp>
        <p:nvSpPr>
          <p:cNvPr id="18" name="Text Placeholder 5">
            <a:hlinkClick r:id="" action="ppaction://noaction"/>
            <a:extLst>
              <a:ext uri="{FF2B5EF4-FFF2-40B4-BE49-F238E27FC236}">
                <a16:creationId xmlns:a16="http://schemas.microsoft.com/office/drawing/2014/main" id="{3B312DE4-B0A9-460D-BBF8-F62E6725A38F}"/>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20" name="Text Placeholder 5">
            <a:hlinkClick r:id="" action="ppaction://noaction"/>
            <a:extLst>
              <a:ext uri="{FF2B5EF4-FFF2-40B4-BE49-F238E27FC236}">
                <a16:creationId xmlns:a16="http://schemas.microsoft.com/office/drawing/2014/main" id="{DC3B6B65-D375-48B5-B2F2-412A62DAAD81}"/>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chemeClr val="accent1"/>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3" name="Text Placeholder 5">
            <a:hlinkClick r:id="" action="ppaction://noaction"/>
            <a:extLst>
              <a:ext uri="{FF2B5EF4-FFF2-40B4-BE49-F238E27FC236}">
                <a16:creationId xmlns:a16="http://schemas.microsoft.com/office/drawing/2014/main" id="{3E4B4BFC-D8B0-4CEC-A3BC-86E3DBC8138C}"/>
              </a:ext>
            </a:extLst>
          </p:cNvPr>
          <p:cNvSpPr txBox="1">
            <a:spLocks/>
          </p:cNvSpPr>
          <p:nvPr/>
        </p:nvSpPr>
        <p:spPr>
          <a:xfrm>
            <a:off x="10318116" y="2908773"/>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34" name="Text Placeholder 5">
            <a:hlinkClick r:id="" action="ppaction://noaction"/>
            <a:extLst>
              <a:ext uri="{FF2B5EF4-FFF2-40B4-BE49-F238E27FC236}">
                <a16:creationId xmlns:a16="http://schemas.microsoft.com/office/drawing/2014/main" id="{42542464-ED70-4288-A936-52D310B06356}"/>
              </a:ext>
            </a:extLst>
          </p:cNvPr>
          <p:cNvSpPr txBox="1">
            <a:spLocks/>
          </p:cNvSpPr>
          <p:nvPr/>
        </p:nvSpPr>
        <p:spPr>
          <a:xfrm>
            <a:off x="10318116" y="2572768"/>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Algorithm &amp; App Result</a:t>
            </a:r>
          </a:p>
        </p:txBody>
      </p:sp>
      <p:sp>
        <p:nvSpPr>
          <p:cNvPr id="35" name="Text Placeholder 5">
            <a:hlinkClick r:id="" action="ppaction://noaction"/>
            <a:extLst>
              <a:ext uri="{FF2B5EF4-FFF2-40B4-BE49-F238E27FC236}">
                <a16:creationId xmlns:a16="http://schemas.microsoft.com/office/drawing/2014/main" id="{89696DC3-B5AD-4DF5-A3ED-BDFE5A31E0AE}"/>
              </a:ext>
            </a:extLst>
          </p:cNvPr>
          <p:cNvSpPr txBox="1">
            <a:spLocks/>
          </p:cNvSpPr>
          <p:nvPr/>
        </p:nvSpPr>
        <p:spPr>
          <a:xfrm>
            <a:off x="10318115" y="3267160"/>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pic>
        <p:nvPicPr>
          <p:cNvPr id="22" name="Picture 21">
            <a:extLst>
              <a:ext uri="{FF2B5EF4-FFF2-40B4-BE49-F238E27FC236}">
                <a16:creationId xmlns:a16="http://schemas.microsoft.com/office/drawing/2014/main" id="{0E7D82D8-0781-594D-BA5E-9000DD65E9FA}"/>
              </a:ext>
            </a:extLst>
          </p:cNvPr>
          <p:cNvPicPr>
            <a:picLocks noChangeAspect="1"/>
          </p:cNvPicPr>
          <p:nvPr/>
        </p:nvPicPr>
        <p:blipFill>
          <a:blip r:embed="rId7"/>
          <a:stretch>
            <a:fillRect/>
          </a:stretch>
        </p:blipFill>
        <p:spPr>
          <a:xfrm>
            <a:off x="6168230" y="3294178"/>
            <a:ext cx="1796402" cy="627147"/>
          </a:xfrm>
          <a:prstGeom prst="rect">
            <a:avLst/>
          </a:prstGeom>
        </p:spPr>
      </p:pic>
    </p:spTree>
    <p:extLst>
      <p:ext uri="{BB962C8B-B14F-4D97-AF65-F5344CB8AC3E}">
        <p14:creationId xmlns:p14="http://schemas.microsoft.com/office/powerpoint/2010/main" val="33208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 (1/2)</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2163079999"/>
              </p:ext>
            </p:extLst>
          </p:nvPr>
        </p:nvGraphicFramePr>
        <p:xfrm>
          <a:off x="503999" y="1496987"/>
          <a:ext cx="9159463" cy="4889819"/>
        </p:xfrm>
        <a:graphic>
          <a:graphicData uri="http://schemas.openxmlformats.org/drawingml/2006/table">
            <a:tbl>
              <a:tblPr>
                <a:tableStyleId>{2D5ABB26-0587-4C30-8999-92F81FD0307C}</a:tableStyleId>
              </a:tblPr>
              <a:tblGrid>
                <a:gridCol w="919687">
                  <a:extLst>
                    <a:ext uri="{9D8B030D-6E8A-4147-A177-3AD203B41FA5}">
                      <a16:colId xmlns:a16="http://schemas.microsoft.com/office/drawing/2014/main" val="2182237645"/>
                    </a:ext>
                  </a:extLst>
                </a:gridCol>
                <a:gridCol w="4143737">
                  <a:extLst>
                    <a:ext uri="{9D8B030D-6E8A-4147-A177-3AD203B41FA5}">
                      <a16:colId xmlns:a16="http://schemas.microsoft.com/office/drawing/2014/main" val="1283340500"/>
                    </a:ext>
                  </a:extLst>
                </a:gridCol>
                <a:gridCol w="4096039">
                  <a:extLst>
                    <a:ext uri="{9D8B030D-6E8A-4147-A177-3AD203B41FA5}">
                      <a16:colId xmlns:a16="http://schemas.microsoft.com/office/drawing/2014/main" val="2874386777"/>
                    </a:ext>
                  </a:extLst>
                </a:gridCol>
              </a:tblGrid>
              <a:tr h="354672">
                <a:tc>
                  <a:txBody>
                    <a:bodyPr/>
                    <a:lstStyle/>
                    <a:p>
                      <a:pPr algn="ctr"/>
                      <a:r>
                        <a:rPr lang="en-US" sz="14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 Result</a:t>
                      </a:r>
                    </a:p>
                  </a:txBody>
                  <a:tcPr marL="5828" marR="5828" marT="5828" marB="0" anchor="ctr">
                    <a:solidFill>
                      <a:srgbClr val="FFC000"/>
                    </a:solidFill>
                  </a:tcPr>
                </a:tc>
                <a:extLst>
                  <a:ext uri="{0D108BD9-81ED-4DB2-BD59-A6C34878D82A}">
                    <a16:rowId xmlns:a16="http://schemas.microsoft.com/office/drawing/2014/main" val="2754745575"/>
                  </a:ext>
                </a:extLst>
              </a:tr>
              <a:tr h="1675502">
                <a:tc>
                  <a:txBody>
                    <a:bodyPr/>
                    <a:lstStyle/>
                    <a:p>
                      <a:pPr algn="ctr" rtl="0" fontAlgn="ctr"/>
                      <a:r>
                        <a:rPr lang="en-CA" sz="1400" b="1" u="none" strike="noStrike" dirty="0">
                          <a:effectLst/>
                        </a:rPr>
                        <a:t>Step 1</a:t>
                      </a:r>
                      <a:endParaRPr lang="en-CA" sz="14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just" rtl="0" fontAlgn="ctr">
                        <a:buFont typeface="Arial" panose="020B0604020202020204" pitchFamily="34" charset="0"/>
                        <a:buChar char="•"/>
                      </a:pPr>
                      <a:r>
                        <a:rPr lang="en-CA" sz="1400" u="none" strike="noStrike" dirty="0">
                          <a:effectLst/>
                        </a:rPr>
                        <a:t>In order to get a user with good history profile, we </a:t>
                      </a:r>
                      <a:r>
                        <a:rPr lang="en-US" sz="1400" u="none" strike="noStrike" dirty="0">
                          <a:effectLst/>
                        </a:rPr>
                        <a:t>sort top 100 most review users in Canada, then take 5 random users and select one.</a:t>
                      </a:r>
                      <a:endParaRPr lang="en-CA" sz="1400" b="0" i="0" u="none" strike="noStrike" dirty="0">
                        <a:solidFill>
                          <a:srgbClr val="000000"/>
                        </a:solidFill>
                        <a:effectLst/>
                        <a:latin typeface="Arial" panose="020B0604020202020204" pitchFamily="34" charset="0"/>
                      </a:endParaRPr>
                    </a:p>
                  </a:txBody>
                  <a:tcPr marL="5828" marR="5828" marT="5828" marB="0"/>
                </a:tc>
                <a:tc>
                  <a:txBody>
                    <a:bodyPr/>
                    <a:lstStyle/>
                    <a:p>
                      <a:pPr marL="0" indent="0" algn="l" rtl="0" fontAlgn="ctr">
                        <a:buFont typeface="Arial" panose="020B0604020202020204" pitchFamily="34" charset="0"/>
                        <a:buNone/>
                      </a:pP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4285483050"/>
                  </a:ext>
                </a:extLst>
              </a:tr>
              <a:tr h="1790811">
                <a:tc>
                  <a:txBody>
                    <a:bodyPr/>
                    <a:lstStyle/>
                    <a:p>
                      <a:pPr algn="ctr" rtl="0" fontAlgn="ctr"/>
                      <a:r>
                        <a:rPr lang="en-CA" sz="1400" b="1" u="none" strike="noStrike" dirty="0">
                          <a:effectLst/>
                        </a:rPr>
                        <a:t>Step 2</a:t>
                      </a:r>
                      <a:endParaRPr lang="en-CA" sz="14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just" rtl="0" fontAlgn="ctr">
                        <a:buFont typeface="Arial" panose="020B0604020202020204" pitchFamily="34" charset="0"/>
                        <a:buChar char="•"/>
                      </a:pPr>
                      <a:r>
                        <a:rPr lang="en-CA" sz="1400" u="none" strike="noStrike" dirty="0">
                          <a:effectLst/>
                        </a:rPr>
                        <a:t>To make sure the user’s rating history and their restaurant choices are relevant, we find the base city AND top most reviewed postal codes of the user based on their rating history.</a:t>
                      </a:r>
                    </a:p>
                    <a:p>
                      <a:pPr marL="0" indent="0" algn="just" rtl="0" fontAlgn="ctr">
                        <a:buFont typeface="Arial" panose="020B0604020202020204" pitchFamily="34" charset="0"/>
                        <a:buNone/>
                      </a:pPr>
                      <a:endParaRPr lang="en-CA" sz="1400" u="none" strike="noStrike" dirty="0">
                        <a:effectLst/>
                      </a:endParaRPr>
                    </a:p>
                    <a:p>
                      <a:pPr marL="171450" indent="-171450" algn="just" rtl="0" fontAlgn="ctr">
                        <a:buFont typeface="Arial" panose="020B0604020202020204" pitchFamily="34" charset="0"/>
                        <a:buChar char="•"/>
                      </a:pPr>
                      <a:r>
                        <a:rPr lang="en-CA" sz="1400" u="none" strike="noStrike" dirty="0">
                          <a:effectLst/>
                        </a:rPr>
                        <a:t>We then prompt the user input their location (select one of the top postal codes)</a:t>
                      </a:r>
                      <a:r>
                        <a:rPr lang="en-US" sz="1400" u="none" strike="noStrike" dirty="0">
                          <a:effectLst/>
                        </a:rPr>
                        <a:t>.</a:t>
                      </a:r>
                      <a:endParaRPr lang="en-CA" sz="14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1054142">
                <a:tc>
                  <a:txBody>
                    <a:bodyPr/>
                    <a:lstStyle/>
                    <a:p>
                      <a:pPr algn="ctr" rtl="0" fontAlgn="ctr"/>
                      <a:r>
                        <a:rPr lang="en-CA" sz="1400" b="1" u="none" strike="noStrike" dirty="0">
                          <a:effectLst/>
                        </a:rPr>
                        <a:t>Step 3</a:t>
                      </a:r>
                      <a:endParaRPr lang="en-CA" sz="1400" b="0" i="0" u="none" strike="noStrike" dirty="0">
                        <a:solidFill>
                          <a:srgbClr val="000000"/>
                        </a:solidFill>
                        <a:effectLst/>
                        <a:latin typeface="Arial" panose="020B0604020202020204" pitchFamily="34" charset="0"/>
                      </a:endParaRPr>
                    </a:p>
                  </a:txBody>
                  <a:tcPr marL="5828" marR="5828" marT="5828" marB="0">
                    <a:noFill/>
                  </a:tcPr>
                </a:tc>
                <a:tc>
                  <a:txBody>
                    <a:bodyPr/>
                    <a:lstStyle/>
                    <a:p>
                      <a:pPr marL="171450" indent="-171450" algn="just" rtl="0" fontAlgn="ctr">
                        <a:buFont typeface="Arial" panose="020B0604020202020204" pitchFamily="34" charset="0"/>
                        <a:buChar char="•"/>
                      </a:pPr>
                      <a:r>
                        <a:rPr lang="en-CA" sz="1400" u="none" strike="noStrike" dirty="0">
                          <a:effectLst/>
                        </a:rPr>
                        <a:t>Find all postal codes and their associated businesses </a:t>
                      </a:r>
                      <a:r>
                        <a:rPr lang="en-US" sz="1400" b="0" i="0" u="none" strike="noStrike" dirty="0">
                          <a:solidFill>
                            <a:srgbClr val="000000"/>
                          </a:solidFill>
                          <a:effectLst/>
                          <a:latin typeface="Arial" panose="020B0604020202020204" pitchFamily="34" charset="0"/>
                        </a:rPr>
                        <a:t>located within a 3-km radius from </a:t>
                      </a:r>
                      <a:r>
                        <a:rPr lang="en-US" sz="1400" b="1" i="0" u="none" strike="noStrike" dirty="0">
                          <a:solidFill>
                            <a:srgbClr val="000000"/>
                          </a:solidFill>
                          <a:effectLst/>
                          <a:latin typeface="Arial" panose="020B0604020202020204" pitchFamily="34" charset="0"/>
                        </a:rPr>
                        <a:t>the chosen postal code</a:t>
                      </a:r>
                      <a:endParaRPr lang="en-CA" sz="1400" b="1" i="0" u="none" strike="noStrike" dirty="0">
                        <a:solidFill>
                          <a:srgbClr val="000000"/>
                        </a:solidFill>
                        <a:effectLst/>
                        <a:latin typeface="Arial" panose="020B0604020202020204" pitchFamily="34" charset="0"/>
                      </a:endParaRPr>
                    </a:p>
                  </a:txBody>
                  <a:tcPr marL="5828" marR="5828" marT="5828" marB="0">
                    <a:noFill/>
                  </a:tcPr>
                </a:tc>
                <a:tc>
                  <a:txBody>
                    <a:bodyPr/>
                    <a:lstStyle/>
                    <a:p>
                      <a:pPr algn="l" rtl="0" fontAlgn="ctr"/>
                      <a:r>
                        <a:rPr lang="en-CA" sz="1400" b="0" i="0" u="none" strike="noStrike" dirty="0">
                          <a:solidFill>
                            <a:srgbClr val="000000"/>
                          </a:solidFill>
                          <a:effectLst/>
                          <a:latin typeface="Arial" panose="020B0604020202020204" pitchFamily="34" charset="0"/>
                        </a:rPr>
                        <a:t> </a:t>
                      </a:r>
                      <a:endParaRPr lang="en-CA" sz="1400" b="0" i="0" u="none" strike="noStrike" dirty="0">
                        <a:solidFill>
                          <a:srgbClr val="000000"/>
                        </a:solidFill>
                        <a:effectLst/>
                        <a:highlight>
                          <a:srgbClr val="FFFF00"/>
                        </a:highlight>
                        <a:latin typeface="Arial" panose="020B0604020202020204" pitchFamily="34" charset="0"/>
                      </a:endParaRPr>
                    </a:p>
                  </a:txBody>
                  <a:tcPr marL="5828" marR="5828" marT="5828" marB="0">
                    <a:noFill/>
                  </a:tcPr>
                </a:tc>
                <a:extLst>
                  <a:ext uri="{0D108BD9-81ED-4DB2-BD59-A6C34878D82A}">
                    <a16:rowId xmlns:a16="http://schemas.microsoft.com/office/drawing/2014/main" val="1672102068"/>
                  </a:ext>
                </a:extLst>
              </a:tr>
            </a:tbl>
          </a:graphicData>
        </a:graphic>
      </p:graphicFrame>
      <p:sp>
        <p:nvSpPr>
          <p:cNvPr id="15" name="Text Placeholder 5">
            <a:hlinkClick r:id="" action="ppaction://noaction"/>
            <a:extLst>
              <a:ext uri="{FF2B5EF4-FFF2-40B4-BE49-F238E27FC236}">
                <a16:creationId xmlns:a16="http://schemas.microsoft.com/office/drawing/2014/main" id="{A4A368A2-E5DE-4DA3-B254-BDCA38E15E5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6" name="Text Placeholder 5">
            <a:hlinkClick r:id="" action="ppaction://noaction"/>
            <a:extLst>
              <a:ext uri="{FF2B5EF4-FFF2-40B4-BE49-F238E27FC236}">
                <a16:creationId xmlns:a16="http://schemas.microsoft.com/office/drawing/2014/main" id="{A33CA968-FFD2-4AFB-93CB-8C91AC2CB1B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7" name="Text Placeholder 5">
            <a:hlinkClick r:id="" action="ppaction://noaction"/>
            <a:extLst>
              <a:ext uri="{FF2B5EF4-FFF2-40B4-BE49-F238E27FC236}">
                <a16:creationId xmlns:a16="http://schemas.microsoft.com/office/drawing/2014/main" id="{8B8C4DAF-99C4-4262-91CC-5B0E54DB46E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8" name="Text Placeholder 5">
            <a:hlinkClick r:id="" action="ppaction://noaction"/>
            <a:extLst>
              <a:ext uri="{FF2B5EF4-FFF2-40B4-BE49-F238E27FC236}">
                <a16:creationId xmlns:a16="http://schemas.microsoft.com/office/drawing/2014/main" id="{6D97FFD9-49A8-4789-A24D-A1F8AF9250F4}"/>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9" name="Text Placeholder 5">
            <a:hlinkClick r:id="" action="ppaction://noaction"/>
            <a:extLst>
              <a:ext uri="{FF2B5EF4-FFF2-40B4-BE49-F238E27FC236}">
                <a16:creationId xmlns:a16="http://schemas.microsoft.com/office/drawing/2014/main" id="{5D8B0DB3-515C-4B59-9340-07BDDC8FC0A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graphicFrame>
        <p:nvGraphicFramePr>
          <p:cNvPr id="5" name="Table 4">
            <a:extLst>
              <a:ext uri="{FF2B5EF4-FFF2-40B4-BE49-F238E27FC236}">
                <a16:creationId xmlns:a16="http://schemas.microsoft.com/office/drawing/2014/main" id="{8F625750-BC3F-4846-AE33-95DD8E5D76C1}"/>
              </a:ext>
            </a:extLst>
          </p:cNvPr>
          <p:cNvGraphicFramePr>
            <a:graphicFrameLocks noGrp="1"/>
          </p:cNvGraphicFramePr>
          <p:nvPr>
            <p:extLst>
              <p:ext uri="{D42A27DB-BD31-4B8C-83A1-F6EECF244321}">
                <p14:modId xmlns:p14="http://schemas.microsoft.com/office/powerpoint/2010/main" val="1101544079"/>
              </p:ext>
            </p:extLst>
          </p:nvPr>
        </p:nvGraphicFramePr>
        <p:xfrm>
          <a:off x="5729469" y="1926322"/>
          <a:ext cx="2488557" cy="1525830"/>
        </p:xfrm>
        <a:graphic>
          <a:graphicData uri="http://schemas.openxmlformats.org/drawingml/2006/table">
            <a:tbl>
              <a:tblPr firstRow="1" bandRow="1">
                <a:tableStyleId>{72833802-FEF1-4C79-8D5D-14CF1EAF98D9}</a:tableStyleId>
              </a:tblPr>
              <a:tblGrid>
                <a:gridCol w="294447">
                  <a:extLst>
                    <a:ext uri="{9D8B030D-6E8A-4147-A177-3AD203B41FA5}">
                      <a16:colId xmlns:a16="http://schemas.microsoft.com/office/drawing/2014/main" val="2655390216"/>
                    </a:ext>
                  </a:extLst>
                </a:gridCol>
                <a:gridCol w="2194110">
                  <a:extLst>
                    <a:ext uri="{9D8B030D-6E8A-4147-A177-3AD203B41FA5}">
                      <a16:colId xmlns:a16="http://schemas.microsoft.com/office/drawing/2014/main" val="2315009781"/>
                    </a:ext>
                  </a:extLst>
                </a:gridCol>
              </a:tblGrid>
              <a:tr h="254305">
                <a:tc>
                  <a:txBody>
                    <a:bodyPr/>
                    <a:lstStyle/>
                    <a:p>
                      <a:pPr algn="ctr" fontAlgn="b"/>
                      <a:r>
                        <a:rPr lang="en-US" sz="1100" u="none" strike="noStrike" dirty="0">
                          <a:effectLst/>
                        </a:rPr>
                        <a:t>SN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100" u="none" strike="noStrike" dirty="0">
                          <a:effectLst/>
                        </a:rPr>
                        <a:t>Item Description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349866077"/>
                  </a:ext>
                </a:extLst>
              </a:tr>
              <a:tr h="254305">
                <a:tc>
                  <a:txBody>
                    <a:bodyPr/>
                    <a:lstStyle/>
                    <a:p>
                      <a:pPr algn="ctr" fontAlgn="b"/>
                      <a:r>
                        <a:rPr lang="en-US" sz="1200" u="none" strike="noStrike" dirty="0">
                          <a:effectLst/>
                        </a:rPr>
                        <a:t>1.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a:effectLst/>
                        </a:rPr>
                        <a:t>65yB0ydGXOZ_-T6J_GbKfw</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257461835"/>
                  </a:ext>
                </a:extLst>
              </a:tr>
              <a:tr h="254305">
                <a:tc>
                  <a:txBody>
                    <a:bodyPr/>
                    <a:lstStyle/>
                    <a:p>
                      <a:pPr algn="ctr" fontAlgn="b"/>
                      <a:r>
                        <a:rPr lang="en-US" sz="1200" u="none" strike="noStrike" dirty="0">
                          <a:effectLst/>
                        </a:rPr>
                        <a:t>2.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err="1">
                          <a:effectLst/>
                        </a:rPr>
                        <a:t>jnB_saJqNfOmVoCWquhAzg</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2379566667"/>
                  </a:ext>
                </a:extLst>
              </a:tr>
              <a:tr h="254305">
                <a:tc>
                  <a:txBody>
                    <a:bodyPr/>
                    <a:lstStyle/>
                    <a:p>
                      <a:pPr algn="ctr" fontAlgn="b"/>
                      <a:r>
                        <a:rPr lang="en-US" sz="1200" u="none" strike="noStrike" dirty="0">
                          <a:effectLst/>
                        </a:rPr>
                        <a:t>3.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a:effectLst/>
                        </a:rPr>
                        <a:t>iRQ_YKpCBdaCwvc2X8_3NQ</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996161814"/>
                  </a:ext>
                </a:extLst>
              </a:tr>
              <a:tr h="254305">
                <a:tc>
                  <a:txBody>
                    <a:bodyPr/>
                    <a:lstStyle/>
                    <a:p>
                      <a:pPr algn="ctr" fontAlgn="b"/>
                      <a:r>
                        <a:rPr lang="en-US" sz="1200" u="none" strike="noStrike" dirty="0">
                          <a:effectLst/>
                        </a:rPr>
                        <a:t>4.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solidFill>
                      <a:srgbClr val="FFC000"/>
                    </a:solidFill>
                  </a:tcPr>
                </a:tc>
                <a:tc>
                  <a:txBody>
                    <a:bodyPr/>
                    <a:lstStyle/>
                    <a:p>
                      <a:pPr algn="l" fontAlgn="b"/>
                      <a:r>
                        <a:rPr lang="en-US" sz="1200" u="none" strike="noStrike" dirty="0">
                          <a:effectLst/>
                        </a:rPr>
                        <a:t>tWBLn4k1M7PLBtAtwAg73g</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solidFill>
                      <a:srgbClr val="FFC000"/>
                    </a:solidFill>
                  </a:tcPr>
                </a:tc>
                <a:extLst>
                  <a:ext uri="{0D108BD9-81ED-4DB2-BD59-A6C34878D82A}">
                    <a16:rowId xmlns:a16="http://schemas.microsoft.com/office/drawing/2014/main" val="3211208878"/>
                  </a:ext>
                </a:extLst>
              </a:tr>
              <a:tr h="254305">
                <a:tc>
                  <a:txBody>
                    <a:bodyPr/>
                    <a:lstStyle/>
                    <a:p>
                      <a:pPr algn="ctr" fontAlgn="b"/>
                      <a:r>
                        <a:rPr lang="en-US" sz="1200" u="none" strike="noStrike" dirty="0">
                          <a:effectLst/>
                        </a:rPr>
                        <a:t>5.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a:effectLst/>
                        </a:rPr>
                        <a:t>Wu0yySWcHQ5tZ_59HNiamg</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3694635930"/>
                  </a:ext>
                </a:extLst>
              </a:tr>
            </a:tbl>
          </a:graphicData>
        </a:graphic>
      </p:graphicFrame>
      <p:graphicFrame>
        <p:nvGraphicFramePr>
          <p:cNvPr id="8" name="Table 7">
            <a:extLst>
              <a:ext uri="{FF2B5EF4-FFF2-40B4-BE49-F238E27FC236}">
                <a16:creationId xmlns:a16="http://schemas.microsoft.com/office/drawing/2014/main" id="{5170CB7B-E7D3-451C-ACC3-B21D09756AF0}"/>
              </a:ext>
            </a:extLst>
          </p:cNvPr>
          <p:cNvGraphicFramePr>
            <a:graphicFrameLocks noGrp="1"/>
          </p:cNvGraphicFramePr>
          <p:nvPr>
            <p:extLst>
              <p:ext uri="{D42A27DB-BD31-4B8C-83A1-F6EECF244321}">
                <p14:modId xmlns:p14="http://schemas.microsoft.com/office/powerpoint/2010/main" val="4157360099"/>
              </p:ext>
            </p:extLst>
          </p:nvPr>
        </p:nvGraphicFramePr>
        <p:xfrm>
          <a:off x="5729468" y="3660965"/>
          <a:ext cx="2488557" cy="1515100"/>
        </p:xfrm>
        <a:graphic>
          <a:graphicData uri="http://schemas.openxmlformats.org/drawingml/2006/table">
            <a:tbl>
              <a:tblPr firstRow="1" bandRow="1">
                <a:tableStyleId>{72833802-FEF1-4C79-8D5D-14CF1EAF98D9}</a:tableStyleId>
              </a:tblPr>
              <a:tblGrid>
                <a:gridCol w="378546">
                  <a:extLst>
                    <a:ext uri="{9D8B030D-6E8A-4147-A177-3AD203B41FA5}">
                      <a16:colId xmlns:a16="http://schemas.microsoft.com/office/drawing/2014/main" val="1672189300"/>
                    </a:ext>
                  </a:extLst>
                </a:gridCol>
                <a:gridCol w="2110011">
                  <a:extLst>
                    <a:ext uri="{9D8B030D-6E8A-4147-A177-3AD203B41FA5}">
                      <a16:colId xmlns:a16="http://schemas.microsoft.com/office/drawing/2014/main" val="4136311201"/>
                    </a:ext>
                  </a:extLst>
                </a:gridCol>
              </a:tblGrid>
              <a:tr h="249332">
                <a:tc>
                  <a:txBody>
                    <a:bodyPr/>
                    <a:lstStyle/>
                    <a:p>
                      <a:pPr algn="ctr" fontAlgn="b"/>
                      <a:r>
                        <a:rPr lang="en-US" sz="1200" u="none" strike="noStrike" dirty="0">
                          <a:effectLst/>
                        </a:rPr>
                        <a:t>SN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a:effectLst/>
                        </a:rPr>
                        <a:t>Item Description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3424295496"/>
                  </a:ext>
                </a:extLst>
              </a:tr>
              <a:tr h="249332">
                <a:tc>
                  <a:txBody>
                    <a:bodyPr/>
                    <a:lstStyle/>
                    <a:p>
                      <a:pPr algn="ctr" fontAlgn="b"/>
                      <a:r>
                        <a:rPr lang="en-US" sz="1200" u="none" strike="noStrike" dirty="0">
                          <a:effectLst/>
                        </a:rPr>
                        <a:t>1.</a:t>
                      </a:r>
                      <a:endParaRPr lang="en-US" sz="1200" b="0" i="0" u="none" strike="noStrike" dirty="0">
                        <a:solidFill>
                          <a:schemeClr val="tx1"/>
                        </a:solidFill>
                        <a:effectLst/>
                        <a:latin typeface="Calibri" panose="020F0502020204030204" pitchFamily="34" charset="0"/>
                      </a:endParaRPr>
                    </a:p>
                  </a:txBody>
                  <a:tcPr marL="7620" marR="7620" marT="7620" marB="0" anchor="ctr">
                    <a:solidFill>
                      <a:srgbClr val="FFC000"/>
                    </a:solidFill>
                  </a:tcPr>
                </a:tc>
                <a:tc>
                  <a:txBody>
                    <a:bodyPr/>
                    <a:lstStyle/>
                    <a:p>
                      <a:pPr algn="l" fontAlgn="b"/>
                      <a:r>
                        <a:rPr lang="en-US" sz="1200" u="none" strike="noStrike" dirty="0">
                          <a:effectLst/>
                        </a:rPr>
                        <a:t>M8X 1E9</a:t>
                      </a:r>
                      <a:endParaRPr lang="en-US" sz="1200" b="0" i="0" u="none" strike="noStrike" dirty="0">
                        <a:solidFill>
                          <a:schemeClr val="tx1"/>
                        </a:solidFill>
                        <a:effectLst/>
                        <a:latin typeface="Calibri" panose="020F0502020204030204" pitchFamily="34" charset="0"/>
                      </a:endParaRPr>
                    </a:p>
                  </a:txBody>
                  <a:tcPr marL="7620" marR="7620" marT="7620" marB="0" anchor="ctr">
                    <a:solidFill>
                      <a:srgbClr val="FFC000"/>
                    </a:solidFill>
                  </a:tcPr>
                </a:tc>
                <a:extLst>
                  <a:ext uri="{0D108BD9-81ED-4DB2-BD59-A6C34878D82A}">
                    <a16:rowId xmlns:a16="http://schemas.microsoft.com/office/drawing/2014/main" val="2332610841"/>
                  </a:ext>
                </a:extLst>
              </a:tr>
              <a:tr h="254109">
                <a:tc>
                  <a:txBody>
                    <a:bodyPr/>
                    <a:lstStyle/>
                    <a:p>
                      <a:pPr algn="ctr" fontAlgn="b"/>
                      <a:r>
                        <a:rPr lang="en-US" sz="1200" u="none" strike="noStrike" dirty="0">
                          <a:effectLst/>
                        </a:rPr>
                        <a:t>2.</a:t>
                      </a:r>
                      <a:endParaRPr lang="en-US" sz="1200" b="0" i="0" u="none" strike="noStrike" dirty="0">
                        <a:solidFill>
                          <a:schemeClr val="tx1"/>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M5A 2L2</a:t>
                      </a:r>
                      <a:endParaRPr lang="en-US" sz="12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05225883"/>
                  </a:ext>
                </a:extLst>
              </a:tr>
              <a:tr h="254109">
                <a:tc>
                  <a:txBody>
                    <a:bodyPr/>
                    <a:lstStyle/>
                    <a:p>
                      <a:pPr algn="ctr" fontAlgn="b"/>
                      <a:r>
                        <a:rPr lang="en-US" sz="1200" u="none" strike="noStrike" dirty="0">
                          <a:effectLst/>
                        </a:rPr>
                        <a:t>3.</a:t>
                      </a:r>
                      <a:endParaRPr lang="en-US" sz="1200" b="0" i="0" u="none" strike="noStrike" dirty="0">
                        <a:solidFill>
                          <a:schemeClr val="tx1"/>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M6K 1L4</a:t>
                      </a:r>
                      <a:endParaRPr lang="en-US" sz="12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68330483"/>
                  </a:ext>
                </a:extLst>
              </a:tr>
              <a:tr h="254109">
                <a:tc>
                  <a:txBody>
                    <a:bodyPr/>
                    <a:lstStyle/>
                    <a:p>
                      <a:pPr algn="ctr" fontAlgn="b"/>
                      <a:r>
                        <a:rPr lang="en-US" sz="1200" u="none" strike="noStrike" dirty="0">
                          <a:effectLst/>
                        </a:rPr>
                        <a:t>4.</a:t>
                      </a:r>
                      <a:endParaRPr lang="en-US" sz="1200" b="0" i="0" u="none" strike="noStrike" dirty="0">
                        <a:solidFill>
                          <a:schemeClr val="tx1"/>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M5T 2W6</a:t>
                      </a:r>
                      <a:endParaRPr lang="en-US" sz="12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24113833"/>
                  </a:ext>
                </a:extLst>
              </a:tr>
              <a:tr h="254109">
                <a:tc>
                  <a:txBody>
                    <a:bodyPr/>
                    <a:lstStyle/>
                    <a:p>
                      <a:pPr algn="ctr" fontAlgn="b"/>
                      <a:r>
                        <a:rPr lang="en-US" sz="1200" u="none" strike="noStrike" dirty="0">
                          <a:effectLst/>
                        </a:rPr>
                        <a:t>5.</a:t>
                      </a:r>
                      <a:endParaRPr lang="en-US" sz="1200" b="0" i="0" u="none" strike="noStrike" dirty="0">
                        <a:solidFill>
                          <a:schemeClr val="tx1"/>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M5V 3M4</a:t>
                      </a:r>
                      <a:endParaRPr lang="en-US" sz="12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84430052"/>
                  </a:ext>
                </a:extLst>
              </a:tr>
            </a:tbl>
          </a:graphicData>
        </a:graphic>
      </p:graphicFrame>
      <p:graphicFrame>
        <p:nvGraphicFramePr>
          <p:cNvPr id="13" name="Table 12">
            <a:extLst>
              <a:ext uri="{FF2B5EF4-FFF2-40B4-BE49-F238E27FC236}">
                <a16:creationId xmlns:a16="http://schemas.microsoft.com/office/drawing/2014/main" id="{557C51FD-7800-4DAF-A56C-A40F414810FF}"/>
              </a:ext>
            </a:extLst>
          </p:cNvPr>
          <p:cNvGraphicFramePr>
            <a:graphicFrameLocks noGrp="1"/>
          </p:cNvGraphicFramePr>
          <p:nvPr>
            <p:extLst>
              <p:ext uri="{D42A27DB-BD31-4B8C-83A1-F6EECF244321}">
                <p14:modId xmlns:p14="http://schemas.microsoft.com/office/powerpoint/2010/main" val="3382229729"/>
              </p:ext>
            </p:extLst>
          </p:nvPr>
        </p:nvGraphicFramePr>
        <p:xfrm>
          <a:off x="5729468" y="5449198"/>
          <a:ext cx="3933995" cy="743258"/>
        </p:xfrm>
        <a:graphic>
          <a:graphicData uri="http://schemas.openxmlformats.org/drawingml/2006/table">
            <a:tbl>
              <a:tblPr firstRow="1" bandRow="1">
                <a:tableStyleId>{9DCAF9ED-07DC-4A11-8D7F-57B35C25682E}</a:tableStyleId>
              </a:tblPr>
              <a:tblGrid>
                <a:gridCol w="1770927">
                  <a:extLst>
                    <a:ext uri="{9D8B030D-6E8A-4147-A177-3AD203B41FA5}">
                      <a16:colId xmlns:a16="http://schemas.microsoft.com/office/drawing/2014/main" val="1816437062"/>
                    </a:ext>
                  </a:extLst>
                </a:gridCol>
                <a:gridCol w="636632">
                  <a:extLst>
                    <a:ext uri="{9D8B030D-6E8A-4147-A177-3AD203B41FA5}">
                      <a16:colId xmlns:a16="http://schemas.microsoft.com/office/drawing/2014/main" val="1749158242"/>
                    </a:ext>
                  </a:extLst>
                </a:gridCol>
                <a:gridCol w="763218">
                  <a:extLst>
                    <a:ext uri="{9D8B030D-6E8A-4147-A177-3AD203B41FA5}">
                      <a16:colId xmlns:a16="http://schemas.microsoft.com/office/drawing/2014/main" val="3041315910"/>
                    </a:ext>
                  </a:extLst>
                </a:gridCol>
                <a:gridCol w="763218">
                  <a:extLst>
                    <a:ext uri="{9D8B030D-6E8A-4147-A177-3AD203B41FA5}">
                      <a16:colId xmlns:a16="http://schemas.microsoft.com/office/drawing/2014/main" val="2707111658"/>
                    </a:ext>
                  </a:extLst>
                </a:gridCol>
              </a:tblGrid>
              <a:tr h="211197">
                <a:tc>
                  <a:txBody>
                    <a:bodyPr/>
                    <a:lstStyle/>
                    <a:p>
                      <a:pPr marL="0" indent="0" algn="ctr"/>
                      <a:r>
                        <a:rPr lang="en-US" sz="1200" dirty="0">
                          <a:effectLst/>
                        </a:rPr>
                        <a:t> </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indent="0" algn="r"/>
                      <a:r>
                        <a:rPr lang="en-US" sz="1200" dirty="0">
                          <a:effectLst/>
                        </a:rPr>
                        <a:t>3 km</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marR="0" indent="0" algn="r" hangingPunct="0">
                        <a:spcBef>
                          <a:spcPts val="0"/>
                        </a:spcBef>
                        <a:spcAft>
                          <a:spcPts val="400"/>
                        </a:spcAft>
                        <a:tabLst>
                          <a:tab pos="114300" algn="l"/>
                        </a:tabLst>
                      </a:pPr>
                      <a:r>
                        <a:rPr lang="en-US" sz="1200" dirty="0">
                          <a:effectLst/>
                        </a:rPr>
                        <a:t>5 km</a:t>
                      </a:r>
                      <a:endParaRPr lang="en-US"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indent="0" algn="r" hangingPunct="0">
                        <a:spcBef>
                          <a:spcPts val="0"/>
                        </a:spcBef>
                        <a:spcAft>
                          <a:spcPts val="400"/>
                        </a:spcAft>
                        <a:tabLst>
                          <a:tab pos="114300" algn="l"/>
                        </a:tabLst>
                      </a:pPr>
                      <a:r>
                        <a:rPr lang="en-US" sz="1200" dirty="0">
                          <a:effectLst/>
                        </a:rPr>
                        <a:t>10 km</a:t>
                      </a:r>
                      <a:endParaRPr lang="en-US"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61237275"/>
                  </a:ext>
                </a:extLst>
              </a:tr>
              <a:tr h="265843">
                <a:tc>
                  <a:txBody>
                    <a:bodyPr/>
                    <a:lstStyle/>
                    <a:p>
                      <a:pPr marL="0" marR="0" indent="0" algn="l" hangingPunct="0">
                        <a:spcBef>
                          <a:spcPts val="0"/>
                        </a:spcBef>
                        <a:spcAft>
                          <a:spcPts val="400"/>
                        </a:spcAft>
                        <a:tabLst>
                          <a:tab pos="114300" algn="l"/>
                        </a:tabLst>
                      </a:pPr>
                      <a:r>
                        <a:rPr lang="en-US" sz="1200" dirty="0">
                          <a:effectLst/>
                        </a:rPr>
                        <a:t>Number of postal codes</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spcBef>
                          <a:spcPts val="0"/>
                        </a:spcBef>
                        <a:spcAft>
                          <a:spcPts val="0"/>
                        </a:spcAft>
                      </a:pPr>
                      <a:r>
                        <a:rPr lang="en-US" sz="1200" dirty="0">
                          <a:effectLst/>
                        </a:rPr>
                        <a:t>2,835</a:t>
                      </a:r>
                    </a:p>
                  </a:txBody>
                  <a:tcPr marL="68580" marR="68580" marT="0" marB="0" anchor="ctr"/>
                </a:tc>
                <a:tc>
                  <a:txBody>
                    <a:bodyPr/>
                    <a:lstStyle/>
                    <a:p>
                      <a:pPr marL="0" marR="0" algn="r">
                        <a:spcBef>
                          <a:spcPts val="0"/>
                        </a:spcBef>
                        <a:spcAft>
                          <a:spcPts val="0"/>
                        </a:spcAft>
                      </a:pPr>
                      <a:r>
                        <a:rPr lang="en-US" sz="1200" dirty="0">
                          <a:effectLst/>
                        </a:rPr>
                        <a:t>6,731</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spcBef>
                          <a:spcPts val="0"/>
                        </a:spcBef>
                        <a:spcAft>
                          <a:spcPts val="0"/>
                        </a:spcAft>
                      </a:pPr>
                      <a:r>
                        <a:rPr lang="en-US" sz="1200" dirty="0">
                          <a:effectLst/>
                        </a:rPr>
                        <a:t>21,050</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952091907"/>
                  </a:ext>
                </a:extLst>
              </a:tr>
              <a:tr h="266218">
                <a:tc>
                  <a:txBody>
                    <a:bodyPr/>
                    <a:lstStyle/>
                    <a:p>
                      <a:pPr marL="0" marR="0" algn="l">
                        <a:spcBef>
                          <a:spcPts val="0"/>
                        </a:spcBef>
                        <a:spcAft>
                          <a:spcPts val="0"/>
                        </a:spcAft>
                      </a:pPr>
                      <a:r>
                        <a:rPr lang="en-US" sz="1200" dirty="0">
                          <a:effectLst/>
                        </a:rPr>
                        <a:t>Number of businesses</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spcBef>
                          <a:spcPts val="0"/>
                        </a:spcBef>
                        <a:spcAft>
                          <a:spcPts val="0"/>
                        </a:spcAft>
                      </a:pPr>
                      <a:r>
                        <a:rPr lang="en-US" sz="1200" dirty="0">
                          <a:effectLst/>
                        </a:rPr>
                        <a:t>582</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spcBef>
                          <a:spcPts val="0"/>
                        </a:spcBef>
                        <a:spcAft>
                          <a:spcPts val="600"/>
                        </a:spcAft>
                      </a:pPr>
                      <a:r>
                        <a:rPr lang="en-US" sz="1200" dirty="0">
                          <a:effectLst/>
                        </a:rPr>
                        <a:t>1,506</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spcBef>
                          <a:spcPts val="0"/>
                        </a:spcBef>
                        <a:spcAft>
                          <a:spcPts val="600"/>
                        </a:spcAft>
                      </a:pPr>
                      <a:r>
                        <a:rPr lang="en-US" sz="1200" dirty="0">
                          <a:effectLst/>
                        </a:rPr>
                        <a:t>8,005</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03611285"/>
                  </a:ext>
                </a:extLst>
              </a:tr>
            </a:tbl>
          </a:graphicData>
        </a:graphic>
      </p:graphicFrame>
    </p:spTree>
    <p:extLst>
      <p:ext uri="{BB962C8B-B14F-4D97-AF65-F5344CB8AC3E}">
        <p14:creationId xmlns:p14="http://schemas.microsoft.com/office/powerpoint/2010/main" val="279033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 (2/2)</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4035139203"/>
              </p:ext>
            </p:extLst>
          </p:nvPr>
        </p:nvGraphicFramePr>
        <p:xfrm>
          <a:off x="503999" y="1496983"/>
          <a:ext cx="9159463" cy="4959813"/>
        </p:xfrm>
        <a:graphic>
          <a:graphicData uri="http://schemas.openxmlformats.org/drawingml/2006/table">
            <a:tbl>
              <a:tblPr>
                <a:tableStyleId>{2D5ABB26-0587-4C30-8999-92F81FD0307C}</a:tableStyleId>
              </a:tblPr>
              <a:tblGrid>
                <a:gridCol w="919687">
                  <a:extLst>
                    <a:ext uri="{9D8B030D-6E8A-4147-A177-3AD203B41FA5}">
                      <a16:colId xmlns:a16="http://schemas.microsoft.com/office/drawing/2014/main" val="2182237645"/>
                    </a:ext>
                  </a:extLst>
                </a:gridCol>
                <a:gridCol w="2812648">
                  <a:extLst>
                    <a:ext uri="{9D8B030D-6E8A-4147-A177-3AD203B41FA5}">
                      <a16:colId xmlns:a16="http://schemas.microsoft.com/office/drawing/2014/main" val="1283340500"/>
                    </a:ext>
                  </a:extLst>
                </a:gridCol>
                <a:gridCol w="5427128">
                  <a:extLst>
                    <a:ext uri="{9D8B030D-6E8A-4147-A177-3AD203B41FA5}">
                      <a16:colId xmlns:a16="http://schemas.microsoft.com/office/drawing/2014/main" val="2874386777"/>
                    </a:ext>
                  </a:extLst>
                </a:gridCol>
              </a:tblGrid>
              <a:tr h="395162">
                <a:tc>
                  <a:txBody>
                    <a:bodyPr/>
                    <a:lstStyle/>
                    <a:p>
                      <a:pPr algn="ctr"/>
                      <a:r>
                        <a:rPr lang="en-US" sz="1400" b="1" u="none" strike="noStrike" kern="1200" dirty="0">
                          <a:solidFill>
                            <a:schemeClr val="tx1"/>
                          </a:solidFill>
                          <a:effectLst/>
                          <a:latin typeface="+mn-lt"/>
                          <a:ea typeface="+mn-ea"/>
                          <a:cs typeface="+mn-cs"/>
                        </a:rPr>
                        <a:t>SN</a:t>
                      </a:r>
                    </a:p>
                  </a:txBody>
                  <a:tcPr marL="156003" marR="156003" marT="78002" marB="78002"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 Result</a:t>
                      </a:r>
                    </a:p>
                  </a:txBody>
                  <a:tcPr marL="5828" marR="5828" marT="5828" marB="0" anchor="ctr">
                    <a:solidFill>
                      <a:srgbClr val="FFC000"/>
                    </a:solidFill>
                  </a:tcPr>
                </a:tc>
                <a:extLst>
                  <a:ext uri="{0D108BD9-81ED-4DB2-BD59-A6C34878D82A}">
                    <a16:rowId xmlns:a16="http://schemas.microsoft.com/office/drawing/2014/main" val="2754745575"/>
                  </a:ext>
                </a:extLst>
              </a:tr>
              <a:tr h="1641682">
                <a:tc>
                  <a:txBody>
                    <a:bodyPr/>
                    <a:lstStyle/>
                    <a:p>
                      <a:pPr algn="ctr" rtl="0" fontAlgn="ctr"/>
                      <a:r>
                        <a:rPr lang="en-CA" sz="1400" b="1" u="none" strike="noStrike" dirty="0">
                          <a:effectLst/>
                        </a:rPr>
                        <a:t>Step 3</a:t>
                      </a:r>
                      <a:endParaRPr lang="en-CA" sz="14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400" u="none" strike="noStrike" dirty="0">
                          <a:effectLst/>
                        </a:rPr>
                        <a:t>Use </a:t>
                      </a:r>
                      <a:r>
                        <a:rPr lang="en-CA" sz="1400" u="none" strike="noStrike" dirty="0" err="1">
                          <a:effectLst/>
                        </a:rPr>
                        <a:t>Pyspark</a:t>
                      </a:r>
                      <a:r>
                        <a:rPr lang="en-CA" sz="1400" u="none" strike="noStrike" dirty="0">
                          <a:effectLst/>
                        </a:rPr>
                        <a:t> </a:t>
                      </a:r>
                      <a:r>
                        <a:rPr lang="en-CA" sz="1400" u="none" strike="noStrike" dirty="0" err="1">
                          <a:effectLst/>
                        </a:rPr>
                        <a:t>MLlib</a:t>
                      </a:r>
                      <a:r>
                        <a:rPr lang="en-CA" sz="1400" u="none" strike="noStrike" dirty="0">
                          <a:effectLst/>
                        </a:rPr>
                        <a:t> ALS library to do basic ALS recommender, as well as global average recommender. Compute RMSE and MAE for both approaches and take recommendation from the better RMSE approach.</a:t>
                      </a:r>
                    </a:p>
                  </a:txBody>
                  <a:tcPr marL="5828" marR="5828" marT="5828" marB="0">
                    <a:solidFill>
                      <a:schemeClr val="bg2">
                        <a:lumMod val="20000"/>
                        <a:lumOff val="80000"/>
                      </a:schemeClr>
                    </a:solidFill>
                  </a:tcPr>
                </a:tc>
                <a:tc>
                  <a:txBody>
                    <a:bodyPr/>
                    <a:lstStyle/>
                    <a:p>
                      <a:pPr marL="0" indent="0" algn="l" rtl="0" fontAlgn="ctr">
                        <a:buFont typeface="Arial" panose="020B0604020202020204" pitchFamily="34" charset="0"/>
                        <a:buNone/>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4285483050"/>
                  </a:ext>
                </a:extLst>
              </a:tr>
              <a:tr h="2922969">
                <a:tc>
                  <a:txBody>
                    <a:bodyPr/>
                    <a:lstStyle/>
                    <a:p>
                      <a:pPr algn="ctr" rtl="0" fontAlgn="ctr"/>
                      <a:r>
                        <a:rPr lang="en-CA" sz="1400" b="1" u="none" strike="noStrike" dirty="0">
                          <a:effectLst/>
                        </a:rPr>
                        <a:t>Step 4</a:t>
                      </a:r>
                      <a:endParaRPr lang="en-CA" sz="1400" b="0" i="0" u="none" strike="noStrike" dirty="0">
                        <a:solidFill>
                          <a:srgbClr val="000000"/>
                        </a:solidFill>
                        <a:effectLst/>
                        <a:latin typeface="Arial" panose="020B0604020202020204" pitchFamily="34" charset="0"/>
                      </a:endParaRPr>
                    </a:p>
                  </a:txBody>
                  <a:tcPr marL="5828" marR="5828" marT="5828" marB="0">
                    <a:noFill/>
                  </a:tcPr>
                </a:tc>
                <a:tc>
                  <a:txBody>
                    <a:bodyPr/>
                    <a:lstStyle/>
                    <a:p>
                      <a:pPr marL="171450" indent="-171450" algn="l" rtl="0" fontAlgn="ctr">
                        <a:buFont typeface="Arial" panose="020B0604020202020204" pitchFamily="34" charset="0"/>
                        <a:buChar char="•"/>
                      </a:pPr>
                      <a:r>
                        <a:rPr lang="en-US" sz="1400" u="none" strike="noStrike" kern="1200" dirty="0">
                          <a:solidFill>
                            <a:schemeClr val="tx1"/>
                          </a:solidFill>
                          <a:effectLst/>
                          <a:latin typeface="+mn-lt"/>
                          <a:ea typeface="+mn-ea"/>
                          <a:cs typeface="+mn-cs"/>
                        </a:rPr>
                        <a:t>Use FP-Growth Library in </a:t>
                      </a:r>
                      <a:r>
                        <a:rPr lang="en-US" sz="1400" u="none" strike="noStrike" kern="1200" dirty="0" err="1">
                          <a:solidFill>
                            <a:schemeClr val="tx1"/>
                          </a:solidFill>
                          <a:effectLst/>
                          <a:latin typeface="+mn-lt"/>
                          <a:ea typeface="+mn-ea"/>
                          <a:cs typeface="+mn-cs"/>
                        </a:rPr>
                        <a:t>Pyspark</a:t>
                      </a:r>
                      <a:r>
                        <a:rPr lang="en-US" sz="1400" u="none" strike="noStrike" kern="1200" dirty="0">
                          <a:solidFill>
                            <a:schemeClr val="tx1"/>
                          </a:solidFill>
                          <a:effectLst/>
                          <a:latin typeface="+mn-lt"/>
                          <a:ea typeface="+mn-ea"/>
                          <a:cs typeface="+mn-cs"/>
                        </a:rPr>
                        <a:t> to perform Frequent Itemset listing out top 5 most frequently chosen items.</a:t>
                      </a:r>
                    </a:p>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Selected confidence and support values are 0.4 and 0.4 respectively</a:t>
                      </a:r>
                    </a:p>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It resulted to an empty RDD</a:t>
                      </a:r>
                    </a:p>
                  </a:txBody>
                  <a:tcPr marL="5828" marR="5828" marT="5828" marB="0">
                    <a:no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noFill/>
                  </a:tcPr>
                </a:tc>
                <a:extLst>
                  <a:ext uri="{0D108BD9-81ED-4DB2-BD59-A6C34878D82A}">
                    <a16:rowId xmlns:a16="http://schemas.microsoft.com/office/drawing/2014/main" val="3472944759"/>
                  </a:ext>
                </a:extLst>
              </a:tr>
            </a:tbl>
          </a:graphicData>
        </a:graphic>
      </p:graphicFrame>
      <p:sp>
        <p:nvSpPr>
          <p:cNvPr id="15" name="Text Placeholder 5">
            <a:hlinkClick r:id="" action="ppaction://noaction"/>
            <a:extLst>
              <a:ext uri="{FF2B5EF4-FFF2-40B4-BE49-F238E27FC236}">
                <a16:creationId xmlns:a16="http://schemas.microsoft.com/office/drawing/2014/main" id="{A4A368A2-E5DE-4DA3-B254-BDCA38E15E5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6" name="Text Placeholder 5">
            <a:hlinkClick r:id="" action="ppaction://noaction"/>
            <a:extLst>
              <a:ext uri="{FF2B5EF4-FFF2-40B4-BE49-F238E27FC236}">
                <a16:creationId xmlns:a16="http://schemas.microsoft.com/office/drawing/2014/main" id="{A33CA968-FFD2-4AFB-93CB-8C91AC2CB1B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7" name="Text Placeholder 5">
            <a:hlinkClick r:id="" action="ppaction://noaction"/>
            <a:extLst>
              <a:ext uri="{FF2B5EF4-FFF2-40B4-BE49-F238E27FC236}">
                <a16:creationId xmlns:a16="http://schemas.microsoft.com/office/drawing/2014/main" id="{8B8C4DAF-99C4-4262-91CC-5B0E54DB46E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8" name="Text Placeholder 5">
            <a:hlinkClick r:id="" action="ppaction://noaction"/>
            <a:extLst>
              <a:ext uri="{FF2B5EF4-FFF2-40B4-BE49-F238E27FC236}">
                <a16:creationId xmlns:a16="http://schemas.microsoft.com/office/drawing/2014/main" id="{6D97FFD9-49A8-4789-A24D-A1F8AF9250F4}"/>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9" name="Text Placeholder 5">
            <a:hlinkClick r:id="" action="ppaction://noaction"/>
            <a:extLst>
              <a:ext uri="{FF2B5EF4-FFF2-40B4-BE49-F238E27FC236}">
                <a16:creationId xmlns:a16="http://schemas.microsoft.com/office/drawing/2014/main" id="{5D8B0DB3-515C-4B59-9340-07BDDC8FC0A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pic>
        <p:nvPicPr>
          <p:cNvPr id="12" name="Picture 11">
            <a:extLst>
              <a:ext uri="{FF2B5EF4-FFF2-40B4-BE49-F238E27FC236}">
                <a16:creationId xmlns:a16="http://schemas.microsoft.com/office/drawing/2014/main" id="{7DB09CA2-20E4-EA4D-A6A9-2816B2C0D911}"/>
              </a:ext>
            </a:extLst>
          </p:cNvPr>
          <p:cNvPicPr>
            <a:picLocks noChangeAspect="1"/>
          </p:cNvPicPr>
          <p:nvPr/>
        </p:nvPicPr>
        <p:blipFill rotWithShape="1">
          <a:blip r:embed="rId3"/>
          <a:srcRect r="50000" b="91511"/>
          <a:stretch/>
        </p:blipFill>
        <p:spPr>
          <a:xfrm>
            <a:off x="4325736" y="1945724"/>
            <a:ext cx="5268275" cy="465527"/>
          </a:xfrm>
          <a:prstGeom prst="rect">
            <a:avLst/>
          </a:prstGeom>
        </p:spPr>
      </p:pic>
      <p:graphicFrame>
        <p:nvGraphicFramePr>
          <p:cNvPr id="13" name="Table 12">
            <a:extLst>
              <a:ext uri="{FF2B5EF4-FFF2-40B4-BE49-F238E27FC236}">
                <a16:creationId xmlns:a16="http://schemas.microsoft.com/office/drawing/2014/main" id="{76A54CA1-E771-DB4C-881B-B9170EC1EF22}"/>
              </a:ext>
            </a:extLst>
          </p:cNvPr>
          <p:cNvGraphicFramePr>
            <a:graphicFrameLocks noGrp="1"/>
          </p:cNvGraphicFramePr>
          <p:nvPr>
            <p:extLst>
              <p:ext uri="{D42A27DB-BD31-4B8C-83A1-F6EECF244321}">
                <p14:modId xmlns:p14="http://schemas.microsoft.com/office/powerpoint/2010/main" val="4179622847"/>
              </p:ext>
            </p:extLst>
          </p:nvPr>
        </p:nvGraphicFramePr>
        <p:xfrm>
          <a:off x="4337311" y="2469590"/>
          <a:ext cx="5256700" cy="910937"/>
        </p:xfrm>
        <a:graphic>
          <a:graphicData uri="http://schemas.openxmlformats.org/drawingml/2006/table">
            <a:tbl>
              <a:tblPr firstRow="1" bandRow="1">
                <a:tableStyleId>{9DCAF9ED-07DC-4A11-8D7F-57B35C25682E}</a:tableStyleId>
              </a:tblPr>
              <a:tblGrid>
                <a:gridCol w="2676500">
                  <a:extLst>
                    <a:ext uri="{9D8B030D-6E8A-4147-A177-3AD203B41FA5}">
                      <a16:colId xmlns:a16="http://schemas.microsoft.com/office/drawing/2014/main" val="1816437062"/>
                    </a:ext>
                  </a:extLst>
                </a:gridCol>
                <a:gridCol w="1314894">
                  <a:extLst>
                    <a:ext uri="{9D8B030D-6E8A-4147-A177-3AD203B41FA5}">
                      <a16:colId xmlns:a16="http://schemas.microsoft.com/office/drawing/2014/main" val="1749158242"/>
                    </a:ext>
                  </a:extLst>
                </a:gridCol>
                <a:gridCol w="1265306">
                  <a:extLst>
                    <a:ext uri="{9D8B030D-6E8A-4147-A177-3AD203B41FA5}">
                      <a16:colId xmlns:a16="http://schemas.microsoft.com/office/drawing/2014/main" val="3041315910"/>
                    </a:ext>
                  </a:extLst>
                </a:gridCol>
              </a:tblGrid>
              <a:tr h="171621">
                <a:tc>
                  <a:txBody>
                    <a:bodyPr/>
                    <a:lstStyle/>
                    <a:p>
                      <a:pPr marL="0" indent="0" algn="ctr"/>
                      <a:r>
                        <a:rPr lang="en-US" sz="1200" dirty="0">
                          <a:effectLst/>
                        </a:rPr>
                        <a:t> </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indent="0" algn="ctr"/>
                      <a:r>
                        <a:rPr lang="en-US" sz="1200" dirty="0">
                          <a:effectLst/>
                        </a:rPr>
                        <a:t>RMSE</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marR="0" indent="0" algn="ctr" hangingPunct="0">
                        <a:spcBef>
                          <a:spcPts val="0"/>
                        </a:spcBef>
                        <a:spcAft>
                          <a:spcPts val="400"/>
                        </a:spcAft>
                        <a:tabLst>
                          <a:tab pos="114300" algn="l"/>
                        </a:tabLst>
                      </a:pPr>
                      <a:r>
                        <a:rPr lang="en-US" sz="1200" dirty="0">
                          <a:effectLst/>
                        </a:rPr>
                        <a:t>MAE</a:t>
                      </a:r>
                      <a:endParaRPr lang="en-US"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61237275"/>
                  </a:ext>
                </a:extLst>
              </a:tr>
              <a:tr h="343242">
                <a:tc>
                  <a:txBody>
                    <a:bodyPr/>
                    <a:lstStyle/>
                    <a:p>
                      <a:pPr marL="0" marR="0" indent="0" algn="l" hangingPunct="0">
                        <a:spcBef>
                          <a:spcPts val="0"/>
                        </a:spcBef>
                        <a:spcAft>
                          <a:spcPts val="400"/>
                        </a:spcAft>
                        <a:tabLst>
                          <a:tab pos="114300" algn="l"/>
                        </a:tabLst>
                      </a:pPr>
                      <a:r>
                        <a:rPr lang="en-US" sz="1200" dirty="0">
                          <a:effectLst/>
                        </a:rPr>
                        <a:t>Basic ALS Recommender</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dirty="0">
                          <a:effectLst/>
                        </a:rPr>
                        <a:t>2.147847095</a:t>
                      </a:r>
                    </a:p>
                  </a:txBody>
                  <a:tcPr marL="68580" marR="68580" marT="0" marB="0" anchor="ctr"/>
                </a:tc>
                <a:tc>
                  <a:txBody>
                    <a:bodyPr/>
                    <a:lstStyle/>
                    <a:p>
                      <a:pPr marL="0" marR="0" algn="ctr">
                        <a:spcBef>
                          <a:spcPts val="0"/>
                        </a:spcBef>
                        <a:spcAft>
                          <a:spcPts val="0"/>
                        </a:spcAft>
                      </a:pPr>
                      <a:r>
                        <a:rPr lang="en-US" sz="1200" dirty="0">
                          <a:effectLst/>
                        </a:rPr>
                        <a:t>1.722178277</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952091907"/>
                  </a:ext>
                </a:extLst>
              </a:tr>
              <a:tr h="384815">
                <a:tc>
                  <a:txBody>
                    <a:bodyPr/>
                    <a:lstStyle/>
                    <a:p>
                      <a:pPr marL="0" marR="0" algn="l">
                        <a:spcBef>
                          <a:spcPts val="0"/>
                        </a:spcBef>
                        <a:spcAft>
                          <a:spcPts val="0"/>
                        </a:spcAft>
                      </a:pPr>
                      <a:r>
                        <a:rPr lang="en-US" sz="1200" dirty="0">
                          <a:effectLst/>
                        </a:rPr>
                        <a:t>Global Average Recommender</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rgbClr val="FFC000"/>
                    </a:solidFill>
                  </a:tcPr>
                </a:tc>
                <a:tc>
                  <a:txBody>
                    <a:bodyPr/>
                    <a:lstStyle/>
                    <a:p>
                      <a:pPr marL="0" marR="0" algn="ctr">
                        <a:spcBef>
                          <a:spcPts val="0"/>
                        </a:spcBef>
                        <a:spcAft>
                          <a:spcPts val="0"/>
                        </a:spcAft>
                      </a:pPr>
                      <a:r>
                        <a:rPr lang="en-US" sz="1200" dirty="0">
                          <a:effectLst/>
                          <a:latin typeface="Arial" panose="020B0604020202020204" pitchFamily="34" charset="0"/>
                          <a:ea typeface="Times New Roman" panose="02020603050405020304" pitchFamily="18" charset="0"/>
                          <a:cs typeface="Arial" panose="020B0604020202020204" pitchFamily="34" charset="0"/>
                        </a:rPr>
                        <a:t>1.435300565</a:t>
                      </a:r>
                    </a:p>
                  </a:txBody>
                  <a:tcPr marL="68580" marR="68580" marT="0" marB="0" anchor="ctr">
                    <a:solidFill>
                      <a:srgbClr val="FFC000"/>
                    </a:solidFill>
                  </a:tcPr>
                </a:tc>
                <a:tc>
                  <a:txBody>
                    <a:bodyPr/>
                    <a:lstStyle/>
                    <a:p>
                      <a:pPr marL="0" marR="0" algn="ctr">
                        <a:spcBef>
                          <a:spcPts val="0"/>
                        </a:spcBef>
                        <a:spcAft>
                          <a:spcPts val="600"/>
                        </a:spcAft>
                      </a:pPr>
                      <a:r>
                        <a:rPr lang="en-US" sz="1200" dirty="0">
                          <a:effectLst/>
                        </a:rPr>
                        <a:t>1.242512298</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2203611285"/>
                  </a:ext>
                </a:extLst>
              </a:tr>
            </a:tbl>
          </a:graphicData>
        </a:graphic>
      </p:graphicFrame>
      <p:pic>
        <p:nvPicPr>
          <p:cNvPr id="14" name="Picture 13">
            <a:extLst>
              <a:ext uri="{FF2B5EF4-FFF2-40B4-BE49-F238E27FC236}">
                <a16:creationId xmlns:a16="http://schemas.microsoft.com/office/drawing/2014/main" id="{E40DCB8F-2EEF-3C40-8E80-35825E5A3A11}"/>
              </a:ext>
            </a:extLst>
          </p:cNvPr>
          <p:cNvPicPr>
            <a:picLocks noChangeAspect="1"/>
          </p:cNvPicPr>
          <p:nvPr/>
        </p:nvPicPr>
        <p:blipFill>
          <a:blip r:embed="rId4">
            <a:alphaModFix/>
          </a:blip>
          <a:stretch>
            <a:fillRect/>
          </a:stretch>
        </p:blipFill>
        <p:spPr>
          <a:xfrm>
            <a:off x="4368422" y="3556511"/>
            <a:ext cx="3594959" cy="2900286"/>
          </a:xfrm>
          <a:prstGeom prst="rect">
            <a:avLst/>
          </a:prstGeom>
        </p:spPr>
      </p:pic>
      <p:pic>
        <p:nvPicPr>
          <p:cNvPr id="20" name="Picture 19">
            <a:extLst>
              <a:ext uri="{FF2B5EF4-FFF2-40B4-BE49-F238E27FC236}">
                <a16:creationId xmlns:a16="http://schemas.microsoft.com/office/drawing/2014/main" id="{32D5D06C-5BD1-6346-B217-04DF8164956A}"/>
              </a:ext>
            </a:extLst>
          </p:cNvPr>
          <p:cNvPicPr>
            <a:picLocks noChangeAspect="1"/>
          </p:cNvPicPr>
          <p:nvPr/>
        </p:nvPicPr>
        <p:blipFill>
          <a:blip r:embed="rId5"/>
          <a:stretch>
            <a:fillRect/>
          </a:stretch>
        </p:blipFill>
        <p:spPr>
          <a:xfrm>
            <a:off x="1519814" y="5358160"/>
            <a:ext cx="2827265" cy="716342"/>
          </a:xfrm>
          <a:prstGeom prst="rect">
            <a:avLst/>
          </a:prstGeom>
          <a:solidFill>
            <a:srgbClr val="FFC000"/>
          </a:solidFill>
          <a:ln w="28575">
            <a:solidFill>
              <a:srgbClr val="FFC000"/>
            </a:solidFill>
          </a:ln>
        </p:spPr>
      </p:pic>
      <p:pic>
        <p:nvPicPr>
          <p:cNvPr id="24" name="Graphic 23" descr="Surprised face with solid fill">
            <a:extLst>
              <a:ext uri="{FF2B5EF4-FFF2-40B4-BE49-F238E27FC236}">
                <a16:creationId xmlns:a16="http://schemas.microsoft.com/office/drawing/2014/main" id="{666C5D23-1257-3247-813E-7D05F45B9F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27081" y="3423508"/>
            <a:ext cx="495437" cy="495437"/>
          </a:xfrm>
          <a:prstGeom prst="rect">
            <a:avLst/>
          </a:prstGeom>
        </p:spPr>
      </p:pic>
      <p:pic>
        <p:nvPicPr>
          <p:cNvPr id="26" name="Graphic 25" descr="Surprised face with solid fill">
            <a:extLst>
              <a:ext uri="{FF2B5EF4-FFF2-40B4-BE49-F238E27FC236}">
                <a16:creationId xmlns:a16="http://schemas.microsoft.com/office/drawing/2014/main" id="{B57769D8-4ED4-2540-9B91-8B96FD9616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30299" y="6106281"/>
            <a:ext cx="495437" cy="495437"/>
          </a:xfrm>
          <a:prstGeom prst="rect">
            <a:avLst/>
          </a:prstGeom>
        </p:spPr>
      </p:pic>
    </p:spTree>
    <p:extLst>
      <p:ext uri="{BB962C8B-B14F-4D97-AF65-F5344CB8AC3E}">
        <p14:creationId xmlns:p14="http://schemas.microsoft.com/office/powerpoint/2010/main" val="104864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Issue Explanations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Issues Encountered &amp; Explanations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446937037"/>
              </p:ext>
            </p:extLst>
          </p:nvPr>
        </p:nvGraphicFramePr>
        <p:xfrm>
          <a:off x="503999" y="1496986"/>
          <a:ext cx="9159463" cy="4913970"/>
        </p:xfrm>
        <a:graphic>
          <a:graphicData uri="http://schemas.openxmlformats.org/drawingml/2006/table">
            <a:tbl>
              <a:tblPr>
                <a:tableStyleId>{2D5ABB26-0587-4C30-8999-92F81FD0307C}</a:tableStyleId>
              </a:tblPr>
              <a:tblGrid>
                <a:gridCol w="699768">
                  <a:extLst>
                    <a:ext uri="{9D8B030D-6E8A-4147-A177-3AD203B41FA5}">
                      <a16:colId xmlns:a16="http://schemas.microsoft.com/office/drawing/2014/main" val="2182237645"/>
                    </a:ext>
                  </a:extLst>
                </a:gridCol>
                <a:gridCol w="1828800">
                  <a:extLst>
                    <a:ext uri="{9D8B030D-6E8A-4147-A177-3AD203B41FA5}">
                      <a16:colId xmlns:a16="http://schemas.microsoft.com/office/drawing/2014/main" val="1283340500"/>
                    </a:ext>
                  </a:extLst>
                </a:gridCol>
                <a:gridCol w="6630895">
                  <a:extLst>
                    <a:ext uri="{9D8B030D-6E8A-4147-A177-3AD203B41FA5}">
                      <a16:colId xmlns:a16="http://schemas.microsoft.com/office/drawing/2014/main" val="2874386777"/>
                    </a:ext>
                  </a:extLst>
                </a:gridCol>
              </a:tblGrid>
              <a:tr h="338976">
                <a:tc>
                  <a:txBody>
                    <a:bodyPr/>
                    <a:lstStyle/>
                    <a:p>
                      <a:pPr algn="ctr"/>
                      <a:r>
                        <a:rPr lang="en-US" sz="1400" b="1" u="none" strike="noStrike" kern="1200" dirty="0">
                          <a:solidFill>
                            <a:schemeClr val="tx1"/>
                          </a:solidFill>
                          <a:effectLst/>
                          <a:latin typeface="+mn-lt"/>
                          <a:ea typeface="+mn-ea"/>
                          <a:cs typeface="+mn-cs"/>
                        </a:rPr>
                        <a:t>SN</a:t>
                      </a:r>
                    </a:p>
                  </a:txBody>
                  <a:tcPr marL="156003" marR="156003" marT="78002" marB="78002"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Issue Description</a:t>
                      </a:r>
                    </a:p>
                  </a:txBody>
                  <a:tcPr marL="5828" marR="5828" marT="5828" marB="0"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Solution &amp; Explanation</a:t>
                      </a:r>
                    </a:p>
                  </a:txBody>
                  <a:tcPr marL="5828" marR="5828" marT="5828" marB="0" anchor="ctr">
                    <a:solidFill>
                      <a:srgbClr val="FFC000"/>
                    </a:solidFill>
                  </a:tcPr>
                </a:tc>
                <a:extLst>
                  <a:ext uri="{0D108BD9-81ED-4DB2-BD59-A6C34878D82A}">
                    <a16:rowId xmlns:a16="http://schemas.microsoft.com/office/drawing/2014/main" val="2754745575"/>
                  </a:ext>
                </a:extLst>
              </a:tr>
              <a:tr h="3164989">
                <a:tc>
                  <a:txBody>
                    <a:bodyPr/>
                    <a:lstStyle/>
                    <a:p>
                      <a:pPr algn="ctr" rtl="0" fontAlgn="ctr"/>
                      <a:r>
                        <a:rPr lang="en-CA" sz="1400" b="1" u="none" strike="noStrike" dirty="0">
                          <a:effectLst/>
                        </a:rPr>
                        <a:t>Issue 1</a:t>
                      </a:r>
                      <a:endParaRPr lang="en-CA" sz="14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Global Average RMSE is better than ALS RMSE</a:t>
                      </a:r>
                    </a:p>
                    <a:p>
                      <a:pPr marL="171450" indent="-171450" algn="l" rtl="0" fontAlgn="ctr">
                        <a:buFont typeface="Arial" panose="020B0604020202020204" pitchFamily="34" charset="0"/>
                        <a:buChar char="•"/>
                      </a:pPr>
                      <a:endParaRPr lang="en-CA" sz="14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Increase search radius and add biases to ALS do not make it better</a:t>
                      </a:r>
                    </a:p>
                    <a:p>
                      <a:pPr marL="171450" indent="-171450" algn="l" rtl="0" fontAlgn="ctr">
                        <a:buFont typeface="Arial" panose="020B0604020202020204" pitchFamily="34" charset="0"/>
                        <a:buChar char="•"/>
                      </a:pPr>
                      <a:endParaRPr lang="en-CA" sz="14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endParaRPr lang="en-CA" sz="14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just" rtl="0" fontAlgn="ctr">
                        <a:buFont typeface="Arial" panose="020B0604020202020204" pitchFamily="34" charset="0"/>
                        <a:buChar char="•"/>
                      </a:pPr>
                      <a:r>
                        <a:rPr lang="en-CA" sz="1400" b="1" i="0" u="none" strike="noStrike" dirty="0">
                          <a:solidFill>
                            <a:srgbClr val="000000"/>
                          </a:solidFill>
                          <a:effectLst/>
                          <a:latin typeface="Arial" panose="020B0604020202020204" pitchFamily="34" charset="0"/>
                        </a:rPr>
                        <a:t>Test 1: Increase search radius from 3 to 5 and to 10 km</a:t>
                      </a:r>
                      <a:endParaRPr lang="en-CA" sz="1400" b="1" i="0" u="none" strike="noStrike" dirty="0">
                        <a:solidFill>
                          <a:srgbClr val="000000"/>
                        </a:solidFill>
                        <a:effectLst/>
                        <a:highlight>
                          <a:srgbClr val="FFFF00"/>
                        </a:highlight>
                        <a:latin typeface="Arial" panose="020B0604020202020204" pitchFamily="34" charset="0"/>
                      </a:endParaRPr>
                    </a:p>
                    <a:p>
                      <a:pPr marL="0" indent="0" algn="just" rtl="0" fontAlgn="ctr">
                        <a:buFont typeface="Arial" panose="020B0604020202020204" pitchFamily="34" charset="0"/>
                        <a:buNone/>
                      </a:pPr>
                      <a:endParaRPr lang="en-CA" sz="1400" b="1" i="0" u="none" strike="noStrike" dirty="0">
                        <a:solidFill>
                          <a:srgbClr val="000000"/>
                        </a:solidFill>
                        <a:effectLst/>
                        <a:highlight>
                          <a:srgbClr val="FFFF00"/>
                        </a:highlight>
                        <a:latin typeface="Arial" panose="020B0604020202020204" pitchFamily="34" charset="0"/>
                      </a:endParaRPr>
                    </a:p>
                    <a:p>
                      <a:pPr marL="0" indent="0" algn="just" rtl="0" fontAlgn="ctr">
                        <a:buFont typeface="Arial" panose="020B0604020202020204" pitchFamily="34" charset="0"/>
                        <a:buNone/>
                      </a:pPr>
                      <a:endParaRPr lang="en-CA" sz="1400" b="1" i="0" u="none" strike="noStrike" dirty="0">
                        <a:solidFill>
                          <a:srgbClr val="000000"/>
                        </a:solidFill>
                        <a:effectLst/>
                        <a:highlight>
                          <a:srgbClr val="FFFF00"/>
                        </a:highlight>
                        <a:latin typeface="Arial" panose="020B0604020202020204" pitchFamily="34" charset="0"/>
                      </a:endParaRPr>
                    </a:p>
                    <a:p>
                      <a:pPr marL="0" indent="0" algn="just" rtl="0" fontAlgn="ctr">
                        <a:buFont typeface="Arial" panose="020B0604020202020204" pitchFamily="34" charset="0"/>
                        <a:buNone/>
                      </a:pPr>
                      <a:endParaRPr lang="en-CA" sz="1400" b="1" i="0" u="none" strike="noStrike" dirty="0">
                        <a:solidFill>
                          <a:srgbClr val="000000"/>
                        </a:solidFill>
                        <a:effectLst/>
                        <a:highlight>
                          <a:srgbClr val="FFFF00"/>
                        </a:highlight>
                        <a:latin typeface="Arial" panose="020B0604020202020204" pitchFamily="34" charset="0"/>
                      </a:endParaRPr>
                    </a:p>
                    <a:p>
                      <a:pPr marL="0" indent="0" algn="just" rtl="0" fontAlgn="ctr">
                        <a:buFont typeface="Arial" panose="020B0604020202020204" pitchFamily="34" charset="0"/>
                        <a:buNone/>
                      </a:pPr>
                      <a:endParaRPr lang="en-CA" sz="1400" b="0" i="0" u="none" strike="noStrike" dirty="0">
                        <a:solidFill>
                          <a:srgbClr val="000000"/>
                        </a:solidFill>
                        <a:effectLst/>
                        <a:highlight>
                          <a:srgbClr val="FFFF00"/>
                        </a:highlight>
                        <a:latin typeface="Arial" panose="020B0604020202020204" pitchFamily="34" charset="0"/>
                      </a:endParaRPr>
                    </a:p>
                    <a:p>
                      <a:pPr marL="171450" marR="0" lvl="0" indent="-171450" algn="just"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CA" sz="1400" b="1" i="0" u="none" strike="noStrike" dirty="0">
                          <a:solidFill>
                            <a:srgbClr val="000000"/>
                          </a:solidFill>
                          <a:effectLst/>
                          <a:latin typeface="Arial" panose="020B0604020202020204" pitchFamily="34" charset="0"/>
                        </a:rPr>
                        <a:t>Test 2: Switch the metric from ALS to ALS + Biases</a:t>
                      </a:r>
                      <a:endParaRPr lang="en-CA" sz="1400" b="1" i="0" u="none" strike="noStrike" dirty="0">
                        <a:solidFill>
                          <a:srgbClr val="000000"/>
                        </a:solidFill>
                        <a:effectLst/>
                        <a:highlight>
                          <a:srgbClr val="FFFF00"/>
                        </a:highlight>
                        <a:latin typeface="Arial" panose="020B0604020202020204" pitchFamily="34" charset="0"/>
                      </a:endParaRPr>
                    </a:p>
                    <a:p>
                      <a:pPr marL="171450" marR="0" lvl="0" indent="-171450" algn="just"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CA" sz="1400" b="0" i="0" u="none" strike="noStrike" dirty="0">
                        <a:solidFill>
                          <a:srgbClr val="000000"/>
                        </a:solidFill>
                        <a:effectLst/>
                        <a:highlight>
                          <a:srgbClr val="FFFF00"/>
                        </a:highlight>
                        <a:latin typeface="Arial" panose="020B0604020202020204" pitchFamily="34" charset="0"/>
                      </a:endParaRPr>
                    </a:p>
                    <a:p>
                      <a:pPr marL="0" indent="0" algn="just" rtl="0" fontAlgn="ctr">
                        <a:buFont typeface="Arial" panose="020B0604020202020204" pitchFamily="34" charset="0"/>
                        <a:buNone/>
                      </a:pPr>
                      <a:endParaRPr lang="en-CA" sz="1400" b="0" i="0" u="none" strike="noStrike" dirty="0">
                        <a:solidFill>
                          <a:srgbClr val="000000"/>
                        </a:solidFill>
                        <a:effectLst/>
                        <a:latin typeface="Arial" panose="020B0604020202020204" pitchFamily="34" charset="0"/>
                      </a:endParaRPr>
                    </a:p>
                    <a:p>
                      <a:pPr marL="0" indent="0" algn="just" rtl="0" fontAlgn="ctr">
                        <a:buFont typeface="Arial" panose="020B0604020202020204" pitchFamily="34" charset="0"/>
                        <a:buNone/>
                      </a:pPr>
                      <a:endParaRPr lang="en-CA" sz="1400" b="0" i="0" u="none" strike="noStrike" dirty="0">
                        <a:solidFill>
                          <a:srgbClr val="000000"/>
                        </a:solidFill>
                        <a:effectLst/>
                        <a:latin typeface="Arial" panose="020B0604020202020204" pitchFamily="34" charset="0"/>
                      </a:endParaRPr>
                    </a:p>
                    <a:p>
                      <a:pPr marL="0" indent="0" algn="just" rtl="0" fontAlgn="ctr">
                        <a:buFont typeface="Arial" panose="020B0604020202020204" pitchFamily="34" charset="0"/>
                        <a:buNone/>
                      </a:pPr>
                      <a:endParaRPr lang="en-CA" sz="1400" b="0" i="0" u="none" strike="noStrike" dirty="0">
                        <a:solidFill>
                          <a:srgbClr val="000000"/>
                        </a:solidFill>
                        <a:effectLst/>
                        <a:latin typeface="Arial" panose="020B0604020202020204" pitchFamily="34" charset="0"/>
                      </a:endParaRPr>
                    </a:p>
                    <a:p>
                      <a:pPr marL="285750" indent="-285750" algn="just" rtl="0" fontAlgn="ctr">
                        <a:buFont typeface="Wingdings" pitchFamily="2" charset="2"/>
                        <a:buChar char="ü"/>
                      </a:pPr>
                      <a:r>
                        <a:rPr lang="en-CA" sz="1400" b="0" i="0" u="none" strike="noStrike" dirty="0">
                          <a:solidFill>
                            <a:srgbClr val="000000"/>
                          </a:solidFill>
                          <a:effectLst/>
                          <a:latin typeface="Arial" panose="020B0604020202020204" pitchFamily="34" charset="0"/>
                        </a:rPr>
                        <a:t>Perhaps there are many latent factors that are not in the dataset itself to compute a more accurate matrix factorization.</a:t>
                      </a:r>
                    </a:p>
                    <a:p>
                      <a:pPr marL="285750" indent="-285750" algn="just" defTabSz="1088558" rtl="0" eaLnBrk="1" fontAlgn="ctr" latinLnBrk="0" hangingPunct="1">
                        <a:buFont typeface="Wingdings" pitchFamily="2" charset="2"/>
                        <a:buChar char="ü"/>
                      </a:pPr>
                      <a:r>
                        <a:rPr lang="en-CA" sz="1400" b="0" i="0" u="none" strike="noStrike" kern="1200" dirty="0">
                          <a:solidFill>
                            <a:srgbClr val="000000"/>
                          </a:solidFill>
                          <a:effectLst/>
                          <a:latin typeface="Arial" panose="020B0604020202020204" pitchFamily="34" charset="0"/>
                          <a:ea typeface="+mn-ea"/>
                          <a:cs typeface="+mn-cs"/>
                        </a:rPr>
                        <a:t>Perhaps there is not many “similar” users who rate one or more businesses like each other in our narrow distance.</a:t>
                      </a:r>
                    </a:p>
                  </a:txBody>
                  <a:tcPr marL="5828" marR="5828" marT="5828" marB="0"/>
                </a:tc>
                <a:extLst>
                  <a:ext uri="{0D108BD9-81ED-4DB2-BD59-A6C34878D82A}">
                    <a16:rowId xmlns:a16="http://schemas.microsoft.com/office/drawing/2014/main" val="4285483050"/>
                  </a:ext>
                </a:extLst>
              </a:tr>
              <a:tr h="1379617">
                <a:tc>
                  <a:txBody>
                    <a:bodyPr/>
                    <a:lstStyle/>
                    <a:p>
                      <a:pPr algn="ctr" rtl="0" fontAlgn="ctr"/>
                      <a:r>
                        <a:rPr lang="en-CA" sz="1400" b="1" u="none" strike="noStrike" dirty="0">
                          <a:effectLst/>
                        </a:rPr>
                        <a:t>Issue 2</a:t>
                      </a:r>
                      <a:endParaRPr lang="en-CA" sz="14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FP-Growth gives out empty result even when confidence and support value are are lowered down to 0.1</a:t>
                      </a:r>
                    </a:p>
                  </a:txBody>
                  <a:tcPr marL="5828" marR="5828" marT="5828" marB="0">
                    <a:solidFill>
                      <a:schemeClr val="bg2">
                        <a:lumMod val="20000"/>
                        <a:lumOff val="80000"/>
                      </a:schemeClr>
                    </a:solidFill>
                  </a:tcPr>
                </a:tc>
                <a:tc>
                  <a:txBody>
                    <a:bodyPr/>
                    <a:lstStyle/>
                    <a:p>
                      <a:pPr marL="171450" indent="-171450" algn="just" rtl="0" fontAlgn="ctr">
                        <a:buFont typeface="Arial" panose="020B0604020202020204" pitchFamily="34" charset="0"/>
                        <a:buChar char="•"/>
                      </a:pPr>
                      <a:r>
                        <a:rPr lang="en-CA" sz="1400" b="1" i="0" u="none" strike="noStrike" dirty="0">
                          <a:solidFill>
                            <a:srgbClr val="000000"/>
                          </a:solidFill>
                          <a:effectLst/>
                          <a:latin typeface="Arial" panose="020B0604020202020204" pitchFamily="34" charset="0"/>
                        </a:rPr>
                        <a:t>Test 1: Increase search radius from 3 to 5 and to 10 km</a:t>
                      </a:r>
                      <a:endParaRPr lang="en-CA" sz="1400" b="0" i="0" u="none" strike="noStrike" dirty="0">
                        <a:solidFill>
                          <a:srgbClr val="000000"/>
                        </a:solidFill>
                        <a:effectLst/>
                        <a:latin typeface="Arial" panose="020B0604020202020204" pitchFamily="34" charset="0"/>
                      </a:endParaRPr>
                    </a:p>
                    <a:p>
                      <a:pPr marL="0" indent="0" algn="just" rtl="0" fontAlgn="ctr">
                        <a:buFont typeface="Arial" panose="020B0604020202020204" pitchFamily="34" charset="0"/>
                        <a:buNone/>
                      </a:pPr>
                      <a:r>
                        <a:rPr lang="en-CA" sz="1400" b="0" i="0" u="none" strike="noStrike" dirty="0">
                          <a:solidFill>
                            <a:srgbClr val="000000"/>
                          </a:solidFill>
                          <a:effectLst/>
                          <a:latin typeface="Arial" panose="020B0604020202020204" pitchFamily="34" charset="0"/>
                        </a:rPr>
                        <a:t>    ▶︎ Still gives empty RDD</a:t>
                      </a:r>
                    </a:p>
                    <a:p>
                      <a:pPr marL="171450" indent="-171450" algn="just" rtl="0" fontAlgn="ctr">
                        <a:buFont typeface="Arial" panose="020B0604020202020204" pitchFamily="34" charset="0"/>
                        <a:buChar char="•"/>
                      </a:pPr>
                      <a:r>
                        <a:rPr lang="en-CA" sz="1400" b="1" i="0" u="none" strike="noStrike" dirty="0">
                          <a:solidFill>
                            <a:srgbClr val="000000"/>
                          </a:solidFill>
                          <a:effectLst/>
                          <a:latin typeface="Arial" panose="020B0604020202020204" pitchFamily="34" charset="0"/>
                        </a:rPr>
                        <a:t>Test 2: Reduce confidence and support value from 0.4 to 0.1</a:t>
                      </a:r>
                    </a:p>
                    <a:p>
                      <a:pPr marL="0" indent="0" algn="l" rtl="0" fontAlgn="ctr">
                        <a:buFont typeface="Arial" panose="020B0604020202020204" pitchFamily="34" charset="0"/>
                        <a:buNone/>
                      </a:pPr>
                      <a:r>
                        <a:rPr lang="en-CA" sz="1400" b="0" i="0" u="none" strike="noStrike" dirty="0">
                          <a:solidFill>
                            <a:srgbClr val="000000"/>
                          </a:solidFill>
                          <a:effectLst/>
                          <a:latin typeface="Arial" panose="020B0604020202020204" pitchFamily="34" charset="0"/>
                        </a:rPr>
                        <a:t>    ▶︎ Still gives empty RDD</a:t>
                      </a:r>
                    </a:p>
                    <a:p>
                      <a:pPr marL="285750" indent="-285750" algn="l" rtl="0" fontAlgn="ctr">
                        <a:buFont typeface="Wingdings" pitchFamily="2" charset="2"/>
                        <a:buChar char="ü"/>
                      </a:pPr>
                      <a:r>
                        <a:rPr lang="en-CA" sz="1400" b="0" i="0" u="none" strike="noStrike" dirty="0">
                          <a:solidFill>
                            <a:srgbClr val="000000"/>
                          </a:solidFill>
                          <a:effectLst/>
                          <a:latin typeface="Arial" panose="020B0604020202020204" pitchFamily="34" charset="0"/>
                        </a:rPr>
                        <a:t>There is no similarity frequent itemset within small-distance localities</a:t>
                      </a: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bl>
          </a:graphicData>
        </a:graphic>
      </p:graphicFrame>
      <p:sp>
        <p:nvSpPr>
          <p:cNvPr id="13" name="Text Placeholder 5">
            <a:hlinkClick r:id="" action="ppaction://noaction"/>
            <a:extLst>
              <a:ext uri="{FF2B5EF4-FFF2-40B4-BE49-F238E27FC236}">
                <a16:creationId xmlns:a16="http://schemas.microsoft.com/office/drawing/2014/main" id="{ECF9BA60-C0F2-40A0-B981-9905CE0D6E42}"/>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EFA7AE93-5782-45F1-BB2D-9517D4211F12}"/>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233EBEEF-6072-4EE0-9F1A-14E017634E28}"/>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Issue</a:t>
            </a:r>
            <a:r>
              <a:rPr lang="en-US" sz="1200" dirty="0">
                <a:solidFill>
                  <a:schemeClr val="tx1"/>
                </a:solidFill>
              </a:rPr>
              <a:t> </a:t>
            </a:r>
            <a:r>
              <a:rPr lang="en-US" sz="1200" b="1" dirty="0">
                <a:solidFill>
                  <a:srgbClr val="FFC000"/>
                </a:solidFill>
              </a:rPr>
              <a:t>Explanations</a:t>
            </a:r>
          </a:p>
        </p:txBody>
      </p:sp>
      <p:sp>
        <p:nvSpPr>
          <p:cNvPr id="16" name="Text Placeholder 5">
            <a:hlinkClick r:id="" action="ppaction://noaction"/>
            <a:extLst>
              <a:ext uri="{FF2B5EF4-FFF2-40B4-BE49-F238E27FC236}">
                <a16:creationId xmlns:a16="http://schemas.microsoft.com/office/drawing/2014/main" id="{6F3E71D6-E5F1-469C-A81F-8095CDBBC1A7}"/>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17" name="Text Placeholder 5">
            <a:hlinkClick r:id="" action="ppaction://noaction"/>
            <a:extLst>
              <a:ext uri="{FF2B5EF4-FFF2-40B4-BE49-F238E27FC236}">
                <a16:creationId xmlns:a16="http://schemas.microsoft.com/office/drawing/2014/main" id="{3EDEDEDC-9229-455E-B508-829A292F9753}"/>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graphicFrame>
        <p:nvGraphicFramePr>
          <p:cNvPr id="11" name="Table 10">
            <a:extLst>
              <a:ext uri="{FF2B5EF4-FFF2-40B4-BE49-F238E27FC236}">
                <a16:creationId xmlns:a16="http://schemas.microsoft.com/office/drawing/2014/main" id="{F9EE6335-F5AC-4D95-A617-0E31FB349FA9}"/>
              </a:ext>
            </a:extLst>
          </p:cNvPr>
          <p:cNvGraphicFramePr>
            <a:graphicFrameLocks noGrp="1"/>
          </p:cNvGraphicFramePr>
          <p:nvPr>
            <p:extLst>
              <p:ext uri="{D42A27DB-BD31-4B8C-83A1-F6EECF244321}">
                <p14:modId xmlns:p14="http://schemas.microsoft.com/office/powerpoint/2010/main" val="576547736"/>
              </p:ext>
            </p:extLst>
          </p:nvPr>
        </p:nvGraphicFramePr>
        <p:xfrm>
          <a:off x="3208882" y="2111622"/>
          <a:ext cx="6454579" cy="810546"/>
        </p:xfrm>
        <a:graphic>
          <a:graphicData uri="http://schemas.openxmlformats.org/drawingml/2006/table">
            <a:tbl>
              <a:tblPr firstRow="1" bandRow="1">
                <a:tableStyleId>{9DCAF9ED-07DC-4A11-8D7F-57B35C25682E}</a:tableStyleId>
              </a:tblPr>
              <a:tblGrid>
                <a:gridCol w="2833103">
                  <a:extLst>
                    <a:ext uri="{9D8B030D-6E8A-4147-A177-3AD203B41FA5}">
                      <a16:colId xmlns:a16="http://schemas.microsoft.com/office/drawing/2014/main" val="1816437062"/>
                    </a:ext>
                  </a:extLst>
                </a:gridCol>
                <a:gridCol w="1238491">
                  <a:extLst>
                    <a:ext uri="{9D8B030D-6E8A-4147-A177-3AD203B41FA5}">
                      <a16:colId xmlns:a16="http://schemas.microsoft.com/office/drawing/2014/main" val="846244157"/>
                    </a:ext>
                  </a:extLst>
                </a:gridCol>
                <a:gridCol w="1134319">
                  <a:extLst>
                    <a:ext uri="{9D8B030D-6E8A-4147-A177-3AD203B41FA5}">
                      <a16:colId xmlns:a16="http://schemas.microsoft.com/office/drawing/2014/main" val="1749158242"/>
                    </a:ext>
                  </a:extLst>
                </a:gridCol>
                <a:gridCol w="1248666">
                  <a:extLst>
                    <a:ext uri="{9D8B030D-6E8A-4147-A177-3AD203B41FA5}">
                      <a16:colId xmlns:a16="http://schemas.microsoft.com/office/drawing/2014/main" val="3041315910"/>
                    </a:ext>
                  </a:extLst>
                </a:gridCol>
              </a:tblGrid>
              <a:tr h="174471">
                <a:tc>
                  <a:txBody>
                    <a:bodyPr/>
                    <a:lstStyle/>
                    <a:p>
                      <a:pPr marL="0" indent="0" algn="ctr"/>
                      <a:r>
                        <a:rPr lang="en-US" sz="1200" dirty="0">
                          <a:effectLst/>
                        </a:rPr>
                        <a:t> </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sz="1200" b="1" dirty="0">
                          <a:effectLst/>
                          <a:latin typeface="Arial" panose="020B0604020202020204" pitchFamily="34" charset="0"/>
                          <a:cs typeface="Arial" panose="020B0604020202020204" pitchFamily="34" charset="0"/>
                        </a:rPr>
                        <a:t>3 km (RMSE)</a:t>
                      </a:r>
                    </a:p>
                  </a:txBody>
                  <a:tcPr marL="68580" marR="68580" marT="0" marB="0" anchor="ctr"/>
                </a:tc>
                <a:tc>
                  <a:txBody>
                    <a:bodyPr/>
                    <a:lstStyle/>
                    <a:p>
                      <a:pPr marL="0" indent="0" algn="ctr"/>
                      <a:r>
                        <a:rPr lang="en-US" sz="1200" b="1" dirty="0">
                          <a:effectLst/>
                          <a:latin typeface="Arial" panose="020B0604020202020204" pitchFamily="34" charset="0"/>
                          <a:cs typeface="Arial" panose="020B0604020202020204" pitchFamily="34" charset="0"/>
                        </a:rPr>
                        <a:t>5 km (RMSE)</a:t>
                      </a:r>
                    </a:p>
                  </a:txBody>
                  <a:tcPr marL="68580" marR="68580" marT="0" marB="0" anchor="ctr"/>
                </a:tc>
                <a:tc>
                  <a:txBody>
                    <a:bodyPr/>
                    <a:lstStyle/>
                    <a:p>
                      <a:pPr marL="0" marR="0" indent="0" algn="ctr" hangingPunct="0">
                        <a:spcBef>
                          <a:spcPts val="0"/>
                        </a:spcBef>
                        <a:spcAft>
                          <a:spcPts val="400"/>
                        </a:spcAft>
                        <a:tabLst>
                          <a:tab pos="114300" algn="l"/>
                        </a:tabLst>
                      </a:pPr>
                      <a:r>
                        <a:rPr lang="en-US" sz="1200" b="1" dirty="0">
                          <a:effectLst/>
                          <a:latin typeface="Arial" panose="020B0604020202020204" pitchFamily="34" charset="0"/>
                          <a:ea typeface="Times New Roman" panose="02020603050405020304" pitchFamily="18" charset="0"/>
                          <a:cs typeface="Arial" panose="020B0604020202020204" pitchFamily="34" charset="0"/>
                        </a:rPr>
                        <a:t>10 km (RMSE)</a:t>
                      </a:r>
                    </a:p>
                  </a:txBody>
                  <a:tcPr marL="68580" marR="68580" marT="0" marB="0" anchor="ctr"/>
                </a:tc>
                <a:extLst>
                  <a:ext uri="{0D108BD9-81ED-4DB2-BD59-A6C34878D82A}">
                    <a16:rowId xmlns:a16="http://schemas.microsoft.com/office/drawing/2014/main" val="2261237275"/>
                  </a:ext>
                </a:extLst>
              </a:tr>
              <a:tr h="278724">
                <a:tc>
                  <a:txBody>
                    <a:bodyPr/>
                    <a:lstStyle/>
                    <a:p>
                      <a:pPr marL="0" marR="0" indent="0" algn="l" hangingPunct="0">
                        <a:spcBef>
                          <a:spcPts val="0"/>
                        </a:spcBef>
                        <a:spcAft>
                          <a:spcPts val="400"/>
                        </a:spcAft>
                        <a:tabLst>
                          <a:tab pos="114300" algn="l"/>
                        </a:tabLst>
                      </a:pPr>
                      <a:r>
                        <a:rPr lang="en-US" sz="1200" dirty="0">
                          <a:effectLst/>
                        </a:rPr>
                        <a:t>Basic ALS Recommender RMSE</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dirty="0">
                          <a:effectLst/>
                        </a:rPr>
                        <a:t>2.127391175</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dirty="0">
                          <a:effectLst/>
                        </a:rPr>
                        <a:t>2.147847095</a:t>
                      </a:r>
                    </a:p>
                  </a:txBody>
                  <a:tcPr marL="68580" marR="68580" marT="0" marB="0" anchor="ctr"/>
                </a:tc>
                <a:tc>
                  <a:txBody>
                    <a:bodyPr/>
                    <a:lstStyle/>
                    <a:p>
                      <a:pPr marL="0" marR="0" algn="ctr">
                        <a:spcBef>
                          <a:spcPts val="0"/>
                        </a:spcBef>
                        <a:spcAft>
                          <a:spcPts val="0"/>
                        </a:spcAft>
                      </a:pPr>
                      <a:r>
                        <a:rPr lang="en-US" sz="1200" dirty="0">
                          <a:effectLst/>
                          <a:latin typeface="Arial" panose="020B0604020202020204" pitchFamily="34" charset="0"/>
                          <a:ea typeface="Times New Roman" panose="02020603050405020304" pitchFamily="18" charset="0"/>
                          <a:cs typeface="Arial" panose="020B0604020202020204" pitchFamily="34" charset="0"/>
                        </a:rPr>
                        <a:t>1.852597978</a:t>
                      </a:r>
                    </a:p>
                  </a:txBody>
                  <a:tcPr marL="68580" marR="68580" marT="0" marB="0" anchor="ctr"/>
                </a:tc>
                <a:extLst>
                  <a:ext uri="{0D108BD9-81ED-4DB2-BD59-A6C34878D82A}">
                    <a16:rowId xmlns:a16="http://schemas.microsoft.com/office/drawing/2014/main" val="2952091907"/>
                  </a:ext>
                </a:extLst>
              </a:tr>
              <a:tr h="348942">
                <a:tc>
                  <a:txBody>
                    <a:bodyPr/>
                    <a:lstStyle/>
                    <a:p>
                      <a:pPr marL="0" marR="0" algn="l">
                        <a:spcBef>
                          <a:spcPts val="0"/>
                        </a:spcBef>
                        <a:spcAft>
                          <a:spcPts val="0"/>
                        </a:spcAft>
                      </a:pPr>
                      <a:r>
                        <a:rPr lang="en-US" sz="1200" dirty="0">
                          <a:effectLst/>
                        </a:rPr>
                        <a:t>Global Average Recommender RMSE</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noFill/>
                  </a:tcPr>
                </a:tc>
                <a:tc>
                  <a:txBody>
                    <a:bodyPr/>
                    <a:lstStyle/>
                    <a:p>
                      <a:pPr marL="0" marR="0" algn="ctr">
                        <a:spcBef>
                          <a:spcPts val="0"/>
                        </a:spcBef>
                        <a:spcAft>
                          <a:spcPts val="0"/>
                        </a:spcAft>
                      </a:pPr>
                      <a:r>
                        <a:rPr lang="en-US" sz="1200" dirty="0">
                          <a:effectLst/>
                        </a:rPr>
                        <a:t>1.435300565</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noFill/>
                  </a:tcPr>
                </a:tc>
                <a:tc>
                  <a:txBody>
                    <a:bodyPr/>
                    <a:lstStyle/>
                    <a:p>
                      <a:pPr marL="0" marR="0" algn="ctr">
                        <a:spcBef>
                          <a:spcPts val="0"/>
                        </a:spcBef>
                        <a:spcAft>
                          <a:spcPts val="0"/>
                        </a:spcAft>
                      </a:pPr>
                      <a:r>
                        <a:rPr lang="en-US" sz="1200" dirty="0">
                          <a:effectLst/>
                          <a:latin typeface="Arial" panose="020B0604020202020204" pitchFamily="34" charset="0"/>
                          <a:ea typeface="Times New Roman" panose="02020603050405020304" pitchFamily="18" charset="0"/>
                          <a:cs typeface="Arial" panose="020B0604020202020204" pitchFamily="34" charset="0"/>
                        </a:rPr>
                        <a:t>1.435300565</a:t>
                      </a:r>
                    </a:p>
                  </a:txBody>
                  <a:tcPr marL="68580" marR="68580" marT="0" marB="0" anchor="ctr">
                    <a:noFill/>
                  </a:tcPr>
                </a:tc>
                <a:tc>
                  <a:txBody>
                    <a:bodyPr/>
                    <a:lstStyle/>
                    <a:p>
                      <a:pPr marL="0" marR="0" algn="ctr">
                        <a:spcBef>
                          <a:spcPts val="0"/>
                        </a:spcBef>
                        <a:spcAft>
                          <a:spcPts val="600"/>
                        </a:spcAft>
                      </a:pPr>
                      <a:r>
                        <a:rPr lang="en-US" sz="1200" dirty="0">
                          <a:effectLst/>
                          <a:latin typeface="Arial" panose="020B0604020202020204" pitchFamily="34" charset="0"/>
                          <a:ea typeface="Times New Roman" panose="02020603050405020304" pitchFamily="18" charset="0"/>
                          <a:cs typeface="Arial" panose="020B0604020202020204" pitchFamily="34" charset="0"/>
                        </a:rPr>
                        <a:t>1.329057787</a:t>
                      </a:r>
                    </a:p>
                  </a:txBody>
                  <a:tcPr marL="68580" marR="68580" marT="0" marB="0" anchor="ctr">
                    <a:noFill/>
                  </a:tcPr>
                </a:tc>
                <a:extLst>
                  <a:ext uri="{0D108BD9-81ED-4DB2-BD59-A6C34878D82A}">
                    <a16:rowId xmlns:a16="http://schemas.microsoft.com/office/drawing/2014/main" val="2203611285"/>
                  </a:ext>
                </a:extLst>
              </a:tr>
            </a:tbl>
          </a:graphicData>
        </a:graphic>
      </p:graphicFrame>
      <p:graphicFrame>
        <p:nvGraphicFramePr>
          <p:cNvPr id="12" name="Table 11">
            <a:extLst>
              <a:ext uri="{FF2B5EF4-FFF2-40B4-BE49-F238E27FC236}">
                <a16:creationId xmlns:a16="http://schemas.microsoft.com/office/drawing/2014/main" id="{A4FF351A-2AC2-4C12-A007-DDBE11E9E7DA}"/>
              </a:ext>
            </a:extLst>
          </p:cNvPr>
          <p:cNvGraphicFramePr>
            <a:graphicFrameLocks noGrp="1"/>
          </p:cNvGraphicFramePr>
          <p:nvPr>
            <p:extLst>
              <p:ext uri="{D42A27DB-BD31-4B8C-83A1-F6EECF244321}">
                <p14:modId xmlns:p14="http://schemas.microsoft.com/office/powerpoint/2010/main" val="247249409"/>
              </p:ext>
            </p:extLst>
          </p:nvPr>
        </p:nvGraphicFramePr>
        <p:xfrm>
          <a:off x="3208882" y="3174827"/>
          <a:ext cx="4837836" cy="811698"/>
        </p:xfrm>
        <a:graphic>
          <a:graphicData uri="http://schemas.openxmlformats.org/drawingml/2006/table">
            <a:tbl>
              <a:tblPr firstRow="1" bandRow="1">
                <a:tableStyleId>{9DCAF9ED-07DC-4A11-8D7F-57B35C25682E}</a:tableStyleId>
              </a:tblPr>
              <a:tblGrid>
                <a:gridCol w="2463231">
                  <a:extLst>
                    <a:ext uri="{9D8B030D-6E8A-4147-A177-3AD203B41FA5}">
                      <a16:colId xmlns:a16="http://schemas.microsoft.com/office/drawing/2014/main" val="1816437062"/>
                    </a:ext>
                  </a:extLst>
                </a:gridCol>
                <a:gridCol w="1210122">
                  <a:extLst>
                    <a:ext uri="{9D8B030D-6E8A-4147-A177-3AD203B41FA5}">
                      <a16:colId xmlns:a16="http://schemas.microsoft.com/office/drawing/2014/main" val="1749158242"/>
                    </a:ext>
                  </a:extLst>
                </a:gridCol>
                <a:gridCol w="1164483">
                  <a:extLst>
                    <a:ext uri="{9D8B030D-6E8A-4147-A177-3AD203B41FA5}">
                      <a16:colId xmlns:a16="http://schemas.microsoft.com/office/drawing/2014/main" val="3041315910"/>
                    </a:ext>
                  </a:extLst>
                </a:gridCol>
              </a:tblGrid>
              <a:tr h="179723">
                <a:tc>
                  <a:txBody>
                    <a:bodyPr/>
                    <a:lstStyle/>
                    <a:p>
                      <a:pPr marL="0" indent="0" algn="ctr"/>
                      <a:r>
                        <a:rPr lang="en-US" sz="1200" dirty="0">
                          <a:effectLst/>
                        </a:rPr>
                        <a:t> </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indent="0" algn="ctr"/>
                      <a:r>
                        <a:rPr lang="en-US" sz="1200" dirty="0">
                          <a:effectLst/>
                        </a:rPr>
                        <a:t>RMSE</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marR="0" indent="0" algn="ctr" hangingPunct="0">
                        <a:spcBef>
                          <a:spcPts val="0"/>
                        </a:spcBef>
                        <a:spcAft>
                          <a:spcPts val="400"/>
                        </a:spcAft>
                        <a:tabLst>
                          <a:tab pos="114300" algn="l"/>
                        </a:tabLst>
                      </a:pPr>
                      <a:r>
                        <a:rPr lang="en-US" sz="1200" dirty="0">
                          <a:effectLst/>
                        </a:rPr>
                        <a:t>MAE</a:t>
                      </a:r>
                      <a:endParaRPr lang="en-US"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61237275"/>
                  </a:ext>
                </a:extLst>
              </a:tr>
              <a:tr h="314409">
                <a:tc>
                  <a:txBody>
                    <a:bodyPr/>
                    <a:lstStyle/>
                    <a:p>
                      <a:pPr marL="0" marR="0" indent="0" algn="l" hangingPunct="0">
                        <a:spcBef>
                          <a:spcPts val="0"/>
                        </a:spcBef>
                        <a:spcAft>
                          <a:spcPts val="400"/>
                        </a:spcAft>
                        <a:tabLst>
                          <a:tab pos="114300" algn="l"/>
                        </a:tabLst>
                      </a:pPr>
                      <a:r>
                        <a:rPr lang="en-US" sz="1200" dirty="0">
                          <a:effectLst/>
                        </a:rPr>
                        <a:t>Bias ALS Recommender</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dirty="0">
                          <a:effectLst/>
                          <a:latin typeface="Arial" panose="020B0604020202020204" pitchFamily="34" charset="0"/>
                          <a:ea typeface="Times New Roman" panose="02020603050405020304" pitchFamily="18" charset="0"/>
                          <a:cs typeface="Arial" panose="020B0604020202020204" pitchFamily="34" charset="0"/>
                        </a:rPr>
                        <a:t>3.042489076</a:t>
                      </a:r>
                    </a:p>
                  </a:txBody>
                  <a:tcPr marL="68580" marR="68580" marT="0" marB="0" anchor="ctr"/>
                </a:tc>
                <a:tc>
                  <a:txBody>
                    <a:bodyPr/>
                    <a:lstStyle/>
                    <a:p>
                      <a:pPr marL="0" marR="0" algn="ctr">
                        <a:spcBef>
                          <a:spcPts val="0"/>
                        </a:spcBef>
                        <a:spcAft>
                          <a:spcPts val="0"/>
                        </a:spcAft>
                      </a:pPr>
                      <a:r>
                        <a:rPr lang="en-US" sz="1200" dirty="0">
                          <a:effectLst/>
                          <a:latin typeface="Arial" panose="020B0604020202020204" pitchFamily="34" charset="0"/>
                          <a:ea typeface="Times New Roman" panose="02020603050405020304" pitchFamily="18" charset="0"/>
                          <a:cs typeface="Arial" panose="020B0604020202020204" pitchFamily="34" charset="0"/>
                        </a:rPr>
                        <a:t>2.554701563</a:t>
                      </a:r>
                    </a:p>
                  </a:txBody>
                  <a:tcPr marL="68580" marR="68580" marT="0" marB="0" anchor="ctr"/>
                </a:tc>
                <a:extLst>
                  <a:ext uri="{0D108BD9-81ED-4DB2-BD59-A6C34878D82A}">
                    <a16:rowId xmlns:a16="http://schemas.microsoft.com/office/drawing/2014/main" val="2952091907"/>
                  </a:ext>
                </a:extLst>
              </a:tr>
              <a:tr h="314409">
                <a:tc>
                  <a:txBody>
                    <a:bodyPr/>
                    <a:lstStyle/>
                    <a:p>
                      <a:pPr marL="0" marR="0" algn="l">
                        <a:spcBef>
                          <a:spcPts val="0"/>
                        </a:spcBef>
                        <a:spcAft>
                          <a:spcPts val="0"/>
                        </a:spcAft>
                      </a:pPr>
                      <a:r>
                        <a:rPr lang="en-US" sz="1200" dirty="0">
                          <a:effectLst/>
                        </a:rPr>
                        <a:t>Global Average Recommender</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noFill/>
                  </a:tcPr>
                </a:tc>
                <a:tc>
                  <a:txBody>
                    <a:bodyPr/>
                    <a:lstStyle/>
                    <a:p>
                      <a:pPr marL="0" marR="0" algn="ctr">
                        <a:spcBef>
                          <a:spcPts val="0"/>
                        </a:spcBef>
                        <a:spcAft>
                          <a:spcPts val="0"/>
                        </a:spcAft>
                      </a:pPr>
                      <a:r>
                        <a:rPr lang="en-US" sz="1200" dirty="0">
                          <a:effectLst/>
                        </a:rPr>
                        <a:t>1.435300565</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noFill/>
                  </a:tcPr>
                </a:tc>
                <a:tc>
                  <a:txBody>
                    <a:bodyPr/>
                    <a:lstStyle/>
                    <a:p>
                      <a:pPr marL="0" marR="0" algn="ctr">
                        <a:spcBef>
                          <a:spcPts val="0"/>
                        </a:spcBef>
                        <a:spcAft>
                          <a:spcPts val="600"/>
                        </a:spcAft>
                      </a:pPr>
                      <a:r>
                        <a:rPr lang="en-US" sz="1200" dirty="0">
                          <a:effectLst/>
                        </a:rPr>
                        <a:t>1.242512298</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noFill/>
                  </a:tcPr>
                </a:tc>
                <a:extLst>
                  <a:ext uri="{0D108BD9-81ED-4DB2-BD59-A6C34878D82A}">
                    <a16:rowId xmlns:a16="http://schemas.microsoft.com/office/drawing/2014/main" val="2203611285"/>
                  </a:ext>
                </a:extLst>
              </a:tr>
            </a:tbl>
          </a:graphicData>
        </a:graphic>
      </p:graphicFrame>
    </p:spTree>
    <p:extLst>
      <p:ext uri="{BB962C8B-B14F-4D97-AF65-F5344CB8AC3E}">
        <p14:creationId xmlns:p14="http://schemas.microsoft.com/office/powerpoint/2010/main" val="250139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Conclusion</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Our Conclusion, Future Work, and Q&amp;A</a:t>
            </a:r>
          </a:p>
        </p:txBody>
      </p:sp>
      <p:sp>
        <p:nvSpPr>
          <p:cNvPr id="12" name="Shape 307">
            <a:extLst>
              <a:ext uri="{FF2B5EF4-FFF2-40B4-BE49-F238E27FC236}">
                <a16:creationId xmlns:a16="http://schemas.microsoft.com/office/drawing/2014/main" id="{51B97FD8-82C6-474B-9EEF-454C892C802D}"/>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CONCLUSION</a:t>
            </a:r>
            <a:endParaRPr sz="1400" b="1" spc="300" dirty="0">
              <a:latin typeface="+mn-lt"/>
            </a:endParaRPr>
          </a:p>
        </p:txBody>
      </p:sp>
      <p:cxnSp>
        <p:nvCxnSpPr>
          <p:cNvPr id="20" name="Straight Connector 19">
            <a:extLst>
              <a:ext uri="{FF2B5EF4-FFF2-40B4-BE49-F238E27FC236}">
                <a16:creationId xmlns:a16="http://schemas.microsoft.com/office/drawing/2014/main" id="{B1A3B7F1-0A46-42B6-9370-23ED1179FAB0}"/>
              </a:ext>
            </a:extLst>
          </p:cNvPr>
          <p:cNvCxnSpPr>
            <a:cxnSpLocks/>
          </p:cNvCxnSpPr>
          <p:nvPr/>
        </p:nvCxnSpPr>
        <p:spPr>
          <a:xfrm flipV="1">
            <a:off x="504001" y="1637659"/>
            <a:ext cx="3425203"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Shape 306">
            <a:extLst>
              <a:ext uri="{FF2B5EF4-FFF2-40B4-BE49-F238E27FC236}">
                <a16:creationId xmlns:a16="http://schemas.microsoft.com/office/drawing/2014/main" id="{8C9E7A7F-2DFB-4BFE-B941-EDE02118DA49}"/>
              </a:ext>
            </a:extLst>
          </p:cNvPr>
          <p:cNvSpPr/>
          <p:nvPr/>
        </p:nvSpPr>
        <p:spPr>
          <a:xfrm>
            <a:off x="4729395" y="1343297"/>
            <a:ext cx="4449965" cy="430887"/>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FUTURE WORKS</a:t>
            </a:r>
          </a:p>
          <a:p>
            <a:endParaRPr lang="en-US" sz="1400" b="1" spc="300" dirty="0">
              <a:latin typeface="+mn-lt"/>
            </a:endParaRPr>
          </a:p>
        </p:txBody>
      </p:sp>
      <p:cxnSp>
        <p:nvCxnSpPr>
          <p:cNvPr id="22" name="Straight Connector 21">
            <a:extLst>
              <a:ext uri="{FF2B5EF4-FFF2-40B4-BE49-F238E27FC236}">
                <a16:creationId xmlns:a16="http://schemas.microsoft.com/office/drawing/2014/main" id="{42F4403D-2E36-4490-A707-64A5202BB575}"/>
              </a:ext>
            </a:extLst>
          </p:cNvPr>
          <p:cNvCxnSpPr>
            <a:cxnSpLocks/>
          </p:cNvCxnSpPr>
          <p:nvPr/>
        </p:nvCxnSpPr>
        <p:spPr>
          <a:xfrm>
            <a:off x="4729395" y="1647279"/>
            <a:ext cx="4937654"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FDF8466-FCB5-45A1-883D-8F1C2965C53B}"/>
              </a:ext>
            </a:extLst>
          </p:cNvPr>
          <p:cNvSpPr/>
          <p:nvPr/>
        </p:nvSpPr>
        <p:spPr>
          <a:xfrm>
            <a:off x="4715562" y="1821938"/>
            <a:ext cx="4951487" cy="3016210"/>
          </a:xfrm>
          <a:prstGeom prst="rect">
            <a:avLst/>
          </a:prstGeom>
        </p:spPr>
        <p:txBody>
          <a:bodyPr wrap="square" lIns="0" tIns="0" rIns="0" bIns="0">
            <a:spAutoFit/>
          </a:bodyPr>
          <a:lstStyle/>
          <a:p>
            <a:pPr marL="228600" lvl="0" indent="-228600" algn="just" defTabSz="914400">
              <a:buFont typeface="+mj-lt"/>
              <a:buAutoNum type="arabicPeriod"/>
              <a:defRPr/>
            </a:pPr>
            <a:r>
              <a:rPr lang="en-CA" sz="1400" dirty="0"/>
              <a:t>Look for alternative way to do recommendation, such as Cluster Weighted </a:t>
            </a:r>
            <a:r>
              <a:rPr lang="en-CA" sz="1400" dirty="0" err="1"/>
              <a:t>BiPartite</a:t>
            </a:r>
            <a:r>
              <a:rPr lang="en-CA" sz="1400" dirty="0"/>
              <a:t> Projection or Multi-Step Random Walks. For example, the project performed by Sawant - “</a:t>
            </a:r>
            <a:r>
              <a:rPr lang="en-US" sz="1400" dirty="0"/>
              <a:t>Collaborative Filtering using Weighted </a:t>
            </a:r>
            <a:r>
              <a:rPr lang="en-US" sz="1400" dirty="0" err="1"/>
              <a:t>BiPartite</a:t>
            </a:r>
            <a:r>
              <a:rPr lang="en-US" sz="1400" dirty="0"/>
              <a:t> </a:t>
            </a:r>
            <a:r>
              <a:rPr lang="en-US" sz="1400" dirty="0" err="1"/>
              <a:t>GraphProjection</a:t>
            </a:r>
            <a:r>
              <a:rPr lang="en-US" sz="1400" dirty="0"/>
              <a:t> - A Recommendation System for Yelp” shows remarkable improvement.</a:t>
            </a:r>
          </a:p>
          <a:p>
            <a:pPr marL="228600" lvl="0" indent="-228600" algn="just" defTabSz="914400">
              <a:buFont typeface="+mj-lt"/>
              <a:buAutoNum type="arabicPeriod"/>
              <a:defRPr/>
            </a:pPr>
            <a:endParaRPr lang="en-CA" sz="1400" dirty="0"/>
          </a:p>
          <a:p>
            <a:pPr marL="228600" lvl="0" indent="-228600" algn="just" defTabSz="914400">
              <a:buFont typeface="+mj-lt"/>
              <a:buAutoNum type="arabicPeriod"/>
              <a:defRPr/>
            </a:pPr>
            <a:r>
              <a:rPr lang="en-CA" sz="1400" dirty="0"/>
              <a:t>Additional data attributes and information from Yelp could be taken into account, such as type of restaurant and its price range to improve algorithm, in order to give a more precise result.</a:t>
            </a:r>
          </a:p>
          <a:p>
            <a:pPr marL="228600" lvl="0" indent="-228600" algn="just" defTabSz="914400">
              <a:buFont typeface="+mj-lt"/>
              <a:buAutoNum type="arabicPeriod"/>
              <a:defRPr/>
            </a:pPr>
            <a:endParaRPr lang="en-CA" sz="1400" dirty="0"/>
          </a:p>
          <a:p>
            <a:pPr marL="228600" lvl="0" indent="-228600" algn="just" defTabSz="914400">
              <a:buFont typeface="+mj-lt"/>
              <a:buAutoNum type="arabicPeriod"/>
              <a:defRPr/>
            </a:pPr>
            <a:r>
              <a:rPr lang="en-CA" sz="1400" dirty="0"/>
              <a:t>Find out the real correlation between the issues and actual restaurant business natures.</a:t>
            </a:r>
          </a:p>
        </p:txBody>
      </p:sp>
      <p:sp>
        <p:nvSpPr>
          <p:cNvPr id="25" name="Rectangle 24">
            <a:extLst>
              <a:ext uri="{FF2B5EF4-FFF2-40B4-BE49-F238E27FC236}">
                <a16:creationId xmlns:a16="http://schemas.microsoft.com/office/drawing/2014/main" id="{6A25E0C8-8183-4ABF-BBE2-FE7FDB4AB053}"/>
              </a:ext>
            </a:extLst>
          </p:cNvPr>
          <p:cNvSpPr/>
          <p:nvPr/>
        </p:nvSpPr>
        <p:spPr>
          <a:xfrm>
            <a:off x="503999" y="1763293"/>
            <a:ext cx="3425203" cy="1938992"/>
          </a:xfrm>
          <a:prstGeom prst="rect">
            <a:avLst/>
          </a:prstGeom>
        </p:spPr>
        <p:txBody>
          <a:bodyPr wrap="square" lIns="0" tIns="0" rIns="0" bIns="0">
            <a:spAutoFit/>
          </a:bodyPr>
          <a:lstStyle/>
          <a:p>
            <a:pPr marL="228600" lvl="0" indent="-228600" algn="just" defTabSz="914400">
              <a:buFont typeface="+mj-lt"/>
              <a:buAutoNum type="arabicPeriod"/>
              <a:defRPr/>
            </a:pPr>
            <a:r>
              <a:rPr lang="en-CA" sz="1400" dirty="0"/>
              <a:t>Yelp official open dataset is not suitable for small scale locality recommendation as there is a low possibility of similar-rating restaurant sets among users</a:t>
            </a:r>
          </a:p>
          <a:p>
            <a:pPr marL="228600" lvl="0" indent="-228600" defTabSz="914400">
              <a:buFont typeface="+mj-lt"/>
              <a:buAutoNum type="arabicPeriod"/>
              <a:defRPr/>
            </a:pPr>
            <a:endParaRPr lang="en-CA" sz="1400" dirty="0"/>
          </a:p>
          <a:p>
            <a:pPr marL="228600" lvl="0" indent="-228600" algn="just" defTabSz="914400">
              <a:buFont typeface="+mj-lt"/>
              <a:buAutoNum type="arabicPeriod"/>
              <a:defRPr/>
            </a:pPr>
            <a:r>
              <a:rPr lang="en-CA" sz="1400" dirty="0"/>
              <a:t>This also means that frequent itemset method might not be applicable since there is low possibility of frequent patterns in a small scale.</a:t>
            </a:r>
          </a:p>
        </p:txBody>
      </p:sp>
      <p:sp>
        <p:nvSpPr>
          <p:cNvPr id="9" name="Rectangle 8">
            <a:extLst>
              <a:ext uri="{FF2B5EF4-FFF2-40B4-BE49-F238E27FC236}">
                <a16:creationId xmlns:a16="http://schemas.microsoft.com/office/drawing/2014/main" id="{4F875616-11E5-4924-AEA4-9D83C1088A40}"/>
              </a:ext>
            </a:extLst>
          </p:cNvPr>
          <p:cNvSpPr/>
          <p:nvPr/>
        </p:nvSpPr>
        <p:spPr>
          <a:xfrm>
            <a:off x="1010711" y="4663181"/>
            <a:ext cx="4955523" cy="1754326"/>
          </a:xfrm>
          <a:prstGeom prst="rect">
            <a:avLst/>
          </a:prstGeom>
          <a:noFill/>
        </p:spPr>
        <p:txBody>
          <a:bodyPr wrap="square" lIns="91440" tIns="45720" rIns="91440" bIns="45720">
            <a:spAutoFit/>
          </a:bodyPr>
          <a:lstStyle/>
          <a:p>
            <a:r>
              <a:rPr lang="en-US" sz="5400" b="0" cap="none" spc="0" dirty="0">
                <a:ln w="0"/>
                <a:solidFill>
                  <a:schemeClr val="tx1"/>
                </a:solidFill>
                <a:effectLst>
                  <a:outerShdw blurRad="38100" dist="19050" dir="2700000" algn="tl" rotWithShape="0">
                    <a:schemeClr val="dk1">
                      <a:alpha val="40000"/>
                    </a:schemeClr>
                  </a:outerShdw>
                </a:effectLst>
              </a:rPr>
              <a:t>Questions</a:t>
            </a:r>
          </a:p>
          <a:p>
            <a:pPr algn="r"/>
            <a:r>
              <a:rPr lang="en-US" sz="5400" dirty="0">
                <a:ln w="0"/>
                <a:solidFill>
                  <a:srgbClr val="FFC000"/>
                </a:solidFill>
                <a:effectLst>
                  <a:outerShdw blurRad="38100" dist="19050" dir="2700000" algn="tl" rotWithShape="0">
                    <a:schemeClr val="dk1">
                      <a:alpha val="40000"/>
                    </a:schemeClr>
                  </a:outerShdw>
                </a:effectLst>
              </a:rPr>
              <a:t>&amp;</a:t>
            </a:r>
            <a:r>
              <a:rPr lang="en-US" sz="5400" dirty="0">
                <a:ln w="0"/>
                <a:effectLst>
                  <a:outerShdw blurRad="38100" dist="19050" dir="2700000" algn="tl" rotWithShape="0">
                    <a:schemeClr val="dk1">
                      <a:alpha val="40000"/>
                    </a:schemeClr>
                  </a:outerShdw>
                </a:effectLst>
              </a:rPr>
              <a:t>  Answers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a:extLst>
              <a:ext uri="{FF2B5EF4-FFF2-40B4-BE49-F238E27FC236}">
                <a16:creationId xmlns:a16="http://schemas.microsoft.com/office/drawing/2014/main" id="{C908A07A-56E1-4A56-9BCF-7E494708227F}"/>
              </a:ext>
            </a:extLst>
          </p:cNvPr>
          <p:cNvSpPr/>
          <p:nvPr/>
        </p:nvSpPr>
        <p:spPr>
          <a:xfrm>
            <a:off x="6097587" y="5646114"/>
            <a:ext cx="3780861" cy="707886"/>
          </a:xfrm>
          <a:prstGeom prst="rect">
            <a:avLst/>
          </a:prstGeom>
          <a:noFill/>
        </p:spPr>
        <p:txBody>
          <a:bodyPr wrap="square" lIns="91440" tIns="45720" rIns="91440" bIns="45720">
            <a:spAutoFit/>
          </a:bodyPr>
          <a:lstStyle/>
          <a:p>
            <a:pPr algn="r"/>
            <a:r>
              <a:rPr lang="en-US" sz="4000" dirty="0">
                <a:ln w="0"/>
                <a:solidFill>
                  <a:srgbClr val="FFC000"/>
                </a:solidFill>
                <a:effectLst>
                  <a:outerShdw blurRad="38100" dist="19050" dir="2700000" algn="tl" rotWithShape="0">
                    <a:schemeClr val="dk1">
                      <a:alpha val="40000"/>
                    </a:schemeClr>
                  </a:outerShdw>
                </a:effectLst>
              </a:rPr>
              <a:t>Thank you.</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0" name="Text Placeholder 5">
            <a:hlinkClick r:id="" action="ppaction://noaction"/>
            <a:extLst>
              <a:ext uri="{FF2B5EF4-FFF2-40B4-BE49-F238E27FC236}">
                <a16:creationId xmlns:a16="http://schemas.microsoft.com/office/drawing/2014/main" id="{16C7D1E9-724D-46DD-9487-54C0C528FFB6}"/>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31" name="Text Placeholder 5">
            <a:hlinkClick r:id="" action="ppaction://noaction"/>
            <a:extLst>
              <a:ext uri="{FF2B5EF4-FFF2-40B4-BE49-F238E27FC236}">
                <a16:creationId xmlns:a16="http://schemas.microsoft.com/office/drawing/2014/main" id="{5142DD75-0F49-4BD9-A078-88D09FF17ED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2" name="Text Placeholder 5">
            <a:hlinkClick r:id="" action="ppaction://noaction"/>
            <a:extLst>
              <a:ext uri="{FF2B5EF4-FFF2-40B4-BE49-F238E27FC236}">
                <a16:creationId xmlns:a16="http://schemas.microsoft.com/office/drawing/2014/main" id="{658F8974-6E07-4825-B7BD-3CBDC595A48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Issue Explanations</a:t>
            </a:r>
          </a:p>
        </p:txBody>
      </p:sp>
      <p:sp>
        <p:nvSpPr>
          <p:cNvPr id="33" name="Text Placeholder 5">
            <a:hlinkClick r:id="" action="ppaction://noaction"/>
            <a:extLst>
              <a:ext uri="{FF2B5EF4-FFF2-40B4-BE49-F238E27FC236}">
                <a16:creationId xmlns:a16="http://schemas.microsoft.com/office/drawing/2014/main" id="{D82AC952-A6F9-44D9-9B14-B46428A26D5D}"/>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34" name="Text Placeholder 5">
            <a:hlinkClick r:id="" action="ppaction://noaction"/>
            <a:extLst>
              <a:ext uri="{FF2B5EF4-FFF2-40B4-BE49-F238E27FC236}">
                <a16:creationId xmlns:a16="http://schemas.microsoft.com/office/drawing/2014/main" id="{DA840AD8-97E6-473D-9F1F-639B6F3C4EA4}"/>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Conclusion</a:t>
            </a:r>
          </a:p>
        </p:txBody>
      </p:sp>
    </p:spTree>
    <p:extLst>
      <p:ext uri="{BB962C8B-B14F-4D97-AF65-F5344CB8AC3E}">
        <p14:creationId xmlns:p14="http://schemas.microsoft.com/office/powerpoint/2010/main" val="404488782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26245</TotalTime>
  <Words>1113</Words>
  <Application>Microsoft Macintosh PowerPoint</Application>
  <PresentationFormat>Custom</PresentationFormat>
  <Paragraphs>245</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Arial-BoldMT</vt:lpstr>
      <vt:lpstr>Calibri</vt:lpstr>
      <vt:lpstr>Courier New</vt:lpstr>
      <vt:lpstr>Symbol</vt:lpstr>
      <vt:lpstr>Wingdings</vt:lpstr>
      <vt:lpstr>Wingdings</vt:lpstr>
      <vt:lpstr>SAP_2017_16x9_white</vt:lpstr>
      <vt:lpstr>PowerPoint Presentation</vt:lpstr>
      <vt:lpstr>Agenda</vt:lpstr>
      <vt:lpstr>Project Overview</vt:lpstr>
      <vt:lpstr>Dataset &amp; Methods Used</vt:lpstr>
      <vt:lpstr>Algorithms &amp; App Results</vt:lpstr>
      <vt:lpstr>Algorithms &amp; App Results</vt:lpstr>
      <vt:lpstr>Issue Explanations</vt:lpstr>
      <vt:lpstr>Conclusion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Nguyen, Thanh</cp:lastModifiedBy>
  <cp:revision>1007</cp:revision>
  <cp:lastPrinted>2019-04-08T20:21:55Z</cp:lastPrinted>
  <dcterms:created xsi:type="dcterms:W3CDTF">2015-10-14T11:21:43Z</dcterms:created>
  <dcterms:modified xsi:type="dcterms:W3CDTF">2019-04-10T21:15:21Z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