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0"/>
  </p:notesMasterIdLst>
  <p:handoutMasterIdLst>
    <p:handoutMasterId r:id="rId11"/>
  </p:handoutMasterIdLst>
  <p:sldIdLst>
    <p:sldId id="341" r:id="rId2"/>
    <p:sldId id="445" r:id="rId3"/>
    <p:sldId id="476" r:id="rId4"/>
    <p:sldId id="465" r:id="rId5"/>
    <p:sldId id="452" r:id="rId6"/>
    <p:sldId id="482" r:id="rId7"/>
    <p:sldId id="477" r:id="rId8"/>
    <p:sldId id="479" r:id="rId9"/>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FF0000"/>
    <a:srgbClr val="0F46A7"/>
    <a:srgbClr val="970A82"/>
    <a:srgbClr val="FF3399"/>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6" autoAdjust="0"/>
    <p:restoredTop sz="95921" autoAdjust="0"/>
  </p:normalViewPr>
  <p:slideViewPr>
    <p:cSldViewPr snapToGrid="0" showGuides="1">
      <p:cViewPr varScale="1">
        <p:scale>
          <a:sx n="110" d="100"/>
          <a:sy n="110" d="100"/>
        </p:scale>
        <p:origin x="768" y="16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05689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93587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99680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577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14112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26866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xt with imag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A98CCC-561D-5A44-A21E-CE19C169EBD0}"/>
              </a:ext>
            </a:extLst>
          </p:cNvPr>
          <p:cNvSpPr/>
          <p:nvPr userDrawn="1"/>
        </p:nvSpPr>
        <p:spPr bwMode="gray">
          <a:xfrm>
            <a:off x="10160000" y="254000"/>
            <a:ext cx="2035175" cy="6604000"/>
          </a:xfrm>
          <a:prstGeom prst="rect">
            <a:avLst/>
          </a:prstGeom>
          <a:solidFill>
            <a:schemeClr val="tx2">
              <a:alpha val="7098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
        <p:nvSpPr>
          <p:cNvPr id="6" name="Freeform 314">
            <a:hlinkClick r:id="rId2" action="ppaction://hlinksldjump"/>
            <a:extLst>
              <a:ext uri="{FF2B5EF4-FFF2-40B4-BE49-F238E27FC236}">
                <a16:creationId xmlns:a16="http://schemas.microsoft.com/office/drawing/2014/main" id="{CB949D5B-7769-064A-8995-16CC8C82E5B9}"/>
              </a:ext>
            </a:extLst>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en-GB" dirty="0"/>
          </a:p>
        </p:txBody>
      </p:sp>
      <p:sp>
        <p:nvSpPr>
          <p:cNvPr id="8" name="Text Placeholder 1">
            <a:extLst>
              <a:ext uri="{FF2B5EF4-FFF2-40B4-BE49-F238E27FC236}">
                <a16:creationId xmlns:a16="http://schemas.microsoft.com/office/drawing/2014/main" id="{1274DA52-5F78-8C42-9878-07B14FB137F1}"/>
              </a:ext>
            </a:extLst>
          </p:cNvPr>
          <p:cNvSpPr>
            <a:spLocks noGrp="1"/>
          </p:cNvSpPr>
          <p:nvPr>
            <p:ph type="body" sz="quarter" idx="13"/>
          </p:nvPr>
        </p:nvSpPr>
        <p:spPr>
          <a:xfrm>
            <a:off x="503999" y="918838"/>
            <a:ext cx="9163050" cy="757255"/>
          </a:xfrm>
        </p:spPr>
        <p:txBody>
          <a:bodyPr/>
          <a:lstStyle>
            <a:lvl1pPr>
              <a:defRPr>
                <a:solidFill>
                  <a:schemeClr val="accent1"/>
                </a:solidFill>
              </a:defRPr>
            </a:lvl1pPr>
          </a:lstStyle>
          <a:p>
            <a:r>
              <a:rPr lang="en-US" noProof="0" dirty="0"/>
              <a:t>Page subtitle</a:t>
            </a:r>
          </a:p>
        </p:txBody>
      </p:sp>
    </p:spTree>
    <p:extLst>
      <p:ext uri="{BB962C8B-B14F-4D97-AF65-F5344CB8AC3E}">
        <p14:creationId xmlns:p14="http://schemas.microsoft.com/office/powerpoint/2010/main" val="157790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169277"/>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451" y="5845181"/>
            <a:ext cx="559580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449" y="6362700"/>
            <a:ext cx="5595806"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
        <p:nvSpPr>
          <p:cNvPr id="30" name="Picture Placeholder 8"/>
          <p:cNvSpPr>
            <a:spLocks noGrp="1"/>
          </p:cNvSpPr>
          <p:nvPr>
            <p:ph type="pic" sz="quarter" idx="11"/>
          </p:nvPr>
        </p:nvSpPr>
        <p:spPr>
          <a:xfrm>
            <a:off x="3394600" y="727595"/>
            <a:ext cx="5401406"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62972237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78" r:id="rId10"/>
    <p:sldLayoutId id="2147483745" r:id="rId11"/>
    <p:sldLayoutId id="2147483760" r:id="rId12"/>
    <p:sldLayoutId id="2147483768" r:id="rId13"/>
    <p:sldLayoutId id="2147483769" r:id="rId14"/>
    <p:sldLayoutId id="2147483770" r:id="rId15"/>
    <p:sldLayoutId id="2147483744" r:id="rId16"/>
    <p:sldLayoutId id="2147483757" r:id="rId17"/>
    <p:sldLayoutId id="2147483748" r:id="rId18"/>
    <p:sldLayoutId id="2147483762" r:id="rId19"/>
    <p:sldLayoutId id="2147483771" r:id="rId20"/>
    <p:sldLayoutId id="2147483763" r:id="rId21"/>
    <p:sldLayoutId id="2147483751" r:id="rId22"/>
    <p:sldLayoutId id="2147483753" r:id="rId23"/>
    <p:sldLayoutId id="2147483756" r:id="rId24"/>
    <p:sldLayoutId id="2147483740" r:id="rId25"/>
    <p:sldLayoutId id="2147483754" r:id="rId26"/>
    <p:sldLayoutId id="2147483779"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fusiontables.google.com/" TargetMode="External"/><Relationship Id="rId5" Type="http://schemas.openxmlformats.org/officeDocument/2006/relationships/hyperlink" Target="http://www.kaggle.com/yelp-dataset/yelp-dataset" TargetMode="External"/><Relationship Id="rId4" Type="http://schemas.openxmlformats.org/officeDocument/2006/relationships/hyperlink" Target="http://www.kaggle.com/yelp-dataset/yelp-data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87026" y="5845181"/>
            <a:ext cx="6515658" cy="505645"/>
          </a:xfrm>
        </p:spPr>
        <p:txBody>
          <a:bodyPr/>
          <a:lstStyle/>
          <a:p>
            <a:r>
              <a:rPr lang="en-CA" dirty="0"/>
              <a:t>A Restaurant Recommendation System for Yelp</a:t>
            </a:r>
            <a:endParaRPr lang="en-US" dirty="0"/>
          </a:p>
          <a:p>
            <a:pPr lvl="1"/>
            <a:r>
              <a:rPr lang="en-CA" dirty="0"/>
              <a:t>Location-based Collaborative Filtering and Frequent Itemset</a:t>
            </a:r>
          </a:p>
        </p:txBody>
      </p:sp>
      <p:sp>
        <p:nvSpPr>
          <p:cNvPr id="5" name="Text Placeholder 4"/>
          <p:cNvSpPr>
            <a:spLocks noGrp="1"/>
          </p:cNvSpPr>
          <p:nvPr>
            <p:ph type="body" sz="quarter" idx="10"/>
          </p:nvPr>
        </p:nvSpPr>
        <p:spPr/>
        <p:txBody>
          <a:bodyPr/>
          <a:lstStyle/>
          <a:p>
            <a:r>
              <a:rPr lang="en-US" dirty="0"/>
              <a:t>Thanh Tung Nguyen (ID: 40042891) &amp; </a:t>
            </a:r>
            <a:r>
              <a:rPr lang="en-US" dirty="0" err="1"/>
              <a:t>Huy</a:t>
            </a:r>
            <a:r>
              <a:rPr lang="en-US" dirty="0"/>
              <a:t> Nguyen (ID: 40023289)</a:t>
            </a:r>
            <a:r>
              <a:rPr lang="en-CA" dirty="0"/>
              <a:t> </a:t>
            </a:r>
            <a:r>
              <a:rPr lang="en-CA" b="1" i="1" dirty="0"/>
              <a:t>@ </a:t>
            </a:r>
            <a:r>
              <a:rPr lang="en-US" b="1" i="1" dirty="0"/>
              <a:t>April 12, 2019</a:t>
            </a:r>
            <a:r>
              <a:rPr lang="en-CA" b="1" i="1" dirty="0"/>
              <a:t> </a:t>
            </a:r>
          </a:p>
        </p:txBody>
      </p:sp>
      <p:pic>
        <p:nvPicPr>
          <p:cNvPr id="8" name="Picture Placeholder 7"/>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7" name="Freeform 88">
            <a:hlinkClick r:id="" action="ppaction://hlinkshowjump?jump=nextslide"/>
          </p:cNvPr>
          <p:cNvSpPr>
            <a:spLocks noChangeAspect="1" noEditPoints="1"/>
          </p:cNvSpPr>
          <p:nvPr/>
        </p:nvSpPr>
        <p:spPr bwMode="auto">
          <a:xfrm>
            <a:off x="11380849" y="5920886"/>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702832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001" y="504000"/>
            <a:ext cx="11186476" cy="369332"/>
          </a:xfrm>
        </p:spPr>
        <p:txBody>
          <a:bodyPr/>
          <a:lstStyle/>
          <a:p>
            <a:r>
              <a:rPr lang="en-US" dirty="0"/>
              <a:t>Agenda</a:t>
            </a:r>
            <a:endParaRPr lang="en-US" sz="1800" b="0" dirty="0"/>
          </a:p>
        </p:txBody>
      </p:sp>
      <p:pic>
        <p:nvPicPr>
          <p:cNvPr id="14" name="Picture Placeholder 14">
            <a:extLst>
              <a:ext uri="{FF2B5EF4-FFF2-40B4-BE49-F238E27FC236}">
                <a16:creationId xmlns:a16="http://schemas.microsoft.com/office/drawing/2014/main" id="{A54240E7-1E75-8B4E-84E1-BCE1A66F23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377" t="5172" r="1576" b="6942"/>
          <a:stretch/>
        </p:blipFill>
        <p:spPr>
          <a:xfrm>
            <a:off x="6410811" y="688666"/>
            <a:ext cx="5381264" cy="5371924"/>
          </a:xfrm>
          <a:prstGeom prst="rect">
            <a:avLst/>
          </a:prstGeom>
        </p:spPr>
      </p:pic>
      <p:sp>
        <p:nvSpPr>
          <p:cNvPr id="15" name="Content Placeholder 15">
            <a:extLst>
              <a:ext uri="{FF2B5EF4-FFF2-40B4-BE49-F238E27FC236}">
                <a16:creationId xmlns:a16="http://schemas.microsoft.com/office/drawing/2014/main" id="{1CC07C1F-8C88-5C4A-9A88-FA5D2FF8B14F}"/>
              </a:ext>
            </a:extLst>
          </p:cNvPr>
          <p:cNvSpPr txBox="1">
            <a:spLocks/>
          </p:cNvSpPr>
          <p:nvPr/>
        </p:nvSpPr>
        <p:spPr bwMode="gray">
          <a:xfrm>
            <a:off x="504001" y="2683097"/>
            <a:ext cx="5829066" cy="223180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1600" dirty="0">
                <a:ea typeface="Verdana" panose="020B0604030504040204" pitchFamily="34" charset="0"/>
                <a:cs typeface="Verdana" panose="020B0604030504040204" pitchFamily="34" charset="0"/>
              </a:rPr>
              <a:t>Project Overview		</a:t>
            </a:r>
            <a:r>
              <a:rPr lang="en-GB" sz="1600" dirty="0">
                <a:ea typeface="Verdana" panose="020B0604030504040204" pitchFamily="34" charset="0"/>
                <a:cs typeface="Verdana" panose="020B0604030504040204" pitchFamily="34" charset="0"/>
              </a:rPr>
              <a:t>	  	 </a:t>
            </a:r>
            <a:r>
              <a:rPr lang="en-US" sz="1600" dirty="0">
                <a:ea typeface="Verdana" panose="020B0604030504040204" pitchFamily="34" charset="0"/>
                <a:cs typeface="Verdana" panose="020B0604030504040204" pitchFamily="34" charset="0"/>
              </a:rPr>
              <a:t>3</a:t>
            </a:r>
            <a:endParaRPr lang="en-US" sz="1600" dirty="0"/>
          </a:p>
          <a:p>
            <a:r>
              <a:rPr lang="en-US" sz="1600" dirty="0"/>
              <a:t>Dataset &amp; Methods Used			 4</a:t>
            </a:r>
          </a:p>
          <a:p>
            <a:r>
              <a:rPr lang="en-US" sz="1600" dirty="0"/>
              <a:t>Algorithm &amp; App Result			                    5</a:t>
            </a:r>
          </a:p>
          <a:p>
            <a:r>
              <a:rPr lang="en-US" sz="1600" dirty="0"/>
              <a:t>Issue Explanations	 	                     	 7</a:t>
            </a:r>
          </a:p>
          <a:p>
            <a:r>
              <a:rPr lang="en-US" sz="1600" dirty="0"/>
              <a:t>Conclusion			                     	 8</a:t>
            </a:r>
          </a:p>
        </p:txBody>
      </p:sp>
    </p:spTree>
    <p:extLst>
      <p:ext uri="{BB962C8B-B14F-4D97-AF65-F5344CB8AC3E}">
        <p14:creationId xmlns:p14="http://schemas.microsoft.com/office/powerpoint/2010/main" val="19353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Project Overview</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PROJECT IntroductioN</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flipV="1">
            <a:off x="504001" y="1637659"/>
            <a:ext cx="4449964"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63796" cy="5170646"/>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What we try to achieve:</a:t>
            </a:r>
          </a:p>
          <a:p>
            <a:pPr lvl="0" defTabSz="914400">
              <a:defRPr/>
            </a:pPr>
            <a:endParaRPr lang="en-CA" sz="1400" b="1" dirty="0"/>
          </a:p>
          <a:p>
            <a:pPr marL="549275" lvl="1" indent="-285750" algn="just" defTabSz="914400">
              <a:buClrTx/>
              <a:buSzTx/>
              <a:defRPr/>
            </a:pPr>
            <a:r>
              <a:rPr lang="en-CA" sz="1400" dirty="0"/>
              <a:t>To help Yelp users make better choices of restaurants, we use techniques and principles of recommendation systems to create an application which makes predictions based on the user similarities</a:t>
            </a:r>
            <a:endParaRPr lang="en-CA" sz="1400" i="1" dirty="0"/>
          </a:p>
          <a:p>
            <a:pPr marL="549275" lvl="1" indent="-285750" defTabSz="914400">
              <a:buClrTx/>
              <a:buSzTx/>
              <a:defRPr/>
            </a:pPr>
            <a:endParaRPr lang="en-US" sz="1400" b="1" dirty="0"/>
          </a:p>
          <a:p>
            <a:pPr marL="549275" lvl="1" indent="-285750" algn="just" defTabSz="914400">
              <a:buClrTx/>
              <a:buSzTx/>
              <a:defRPr/>
            </a:pPr>
            <a:r>
              <a:rPr lang="en-CA" sz="1400" dirty="0"/>
              <a:t>Develop an enhanced collaborative filtering using location  (</a:t>
            </a:r>
            <a:r>
              <a:rPr lang="en-CA" sz="1400" b="1" dirty="0"/>
              <a:t>postal codes</a:t>
            </a:r>
            <a:r>
              <a:rPr lang="en-CA" sz="1400" dirty="0"/>
              <a:t>) as a key criterion for generating recommendations (Scope of Work: </a:t>
            </a:r>
            <a:r>
              <a:rPr lang="en-CA" sz="1400" b="1" dirty="0"/>
              <a:t>Canada</a:t>
            </a:r>
            <a:r>
              <a:rPr lang="en-CA" sz="1400" dirty="0"/>
              <a:t>)</a:t>
            </a:r>
          </a:p>
          <a:p>
            <a:pPr marL="549275" lvl="1" indent="-285750" defTabSz="914400">
              <a:buClrTx/>
              <a:buSzTx/>
              <a:defRPr/>
            </a:pPr>
            <a:endParaRPr lang="en-CA" sz="1400" b="1" dirty="0"/>
          </a:p>
          <a:p>
            <a:pPr marL="342900" indent="-342900" defTabSz="914400">
              <a:buAutoNum type="arabicPeriod" startAt="2"/>
              <a:defRPr/>
            </a:pPr>
            <a:r>
              <a:rPr lang="en-CA" sz="1400" b="1" dirty="0">
                <a:solidFill>
                  <a:srgbClr val="000000"/>
                </a:solidFill>
                <a:latin typeface="Arial-BoldMT"/>
              </a:rPr>
              <a:t>Methods we use:</a:t>
            </a:r>
          </a:p>
          <a:p>
            <a:pPr marL="342900" indent="-342900" defTabSz="914400">
              <a:buAutoNum type="arabicPeriod" startAt="2"/>
              <a:defRPr/>
            </a:pPr>
            <a:endParaRPr lang="en-CA" sz="1400" b="1" dirty="0">
              <a:solidFill>
                <a:srgbClr val="000000"/>
              </a:solidFill>
              <a:latin typeface="Arial-BoldMT"/>
            </a:endParaRPr>
          </a:p>
          <a:p>
            <a:pPr marL="549275" lvl="1" indent="-285750" defTabSz="914400">
              <a:buClrTx/>
              <a:buSzTx/>
              <a:defRPr/>
            </a:pPr>
            <a:r>
              <a:rPr lang="en-CA" sz="1400" dirty="0"/>
              <a:t>Collaborative Filtering</a:t>
            </a:r>
            <a:endParaRPr lang="en-CA" sz="1400" i="1" dirty="0"/>
          </a:p>
          <a:p>
            <a:pPr marL="549275" lvl="1" indent="-285750" defTabSz="914400">
              <a:buClrTx/>
              <a:buSzTx/>
              <a:defRPr/>
            </a:pPr>
            <a:r>
              <a:rPr lang="en-US" sz="1400" dirty="0"/>
              <a:t>Frequent Itemset</a:t>
            </a:r>
          </a:p>
          <a:p>
            <a:pPr marL="342900" indent="-342900" defTabSz="914400">
              <a:buAutoNum type="arabicPeriod" startAt="2"/>
              <a:defRPr/>
            </a:pPr>
            <a:endParaRPr lang="en-CA" sz="1400" dirty="0"/>
          </a:p>
          <a:p>
            <a:pPr marL="342900" indent="-342900" defTabSz="914400">
              <a:buAutoNum type="arabicPeriod" startAt="2"/>
              <a:defRPr/>
            </a:pPr>
            <a:r>
              <a:rPr lang="en-CA" sz="1400" b="1" dirty="0"/>
              <a:t>How we evaluate the results</a:t>
            </a:r>
          </a:p>
          <a:p>
            <a:pPr lvl="0" defTabSz="914400">
              <a:defRPr/>
            </a:pPr>
            <a:endParaRPr lang="en-CA" sz="1400" b="1" dirty="0"/>
          </a:p>
          <a:p>
            <a:pPr marL="549275" lvl="1" indent="-285750" defTabSz="914400">
              <a:buClrTx/>
              <a:buSzTx/>
              <a:defRPr/>
            </a:pPr>
            <a:r>
              <a:rPr lang="en-CA" sz="1400" dirty="0"/>
              <a:t>Use Root metrics Mean Squared Error (RMSE)</a:t>
            </a:r>
            <a:endParaRPr lang="en-CA" sz="1400" i="1" dirty="0"/>
          </a:p>
          <a:p>
            <a:pPr marL="549275" lvl="1" indent="-285750" defTabSz="914400">
              <a:buClrTx/>
              <a:buSzTx/>
              <a:defRPr/>
            </a:pPr>
            <a:r>
              <a:rPr lang="en-US" sz="1400" dirty="0"/>
              <a:t>User Mean Absolute Error (MAE)</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Project Introduction &amp; Related Works</a:t>
            </a:r>
          </a:p>
        </p:txBody>
      </p:sp>
      <p:sp>
        <p:nvSpPr>
          <p:cNvPr id="23" name="Shape 306">
            <a:extLst>
              <a:ext uri="{FF2B5EF4-FFF2-40B4-BE49-F238E27FC236}">
                <a16:creationId xmlns:a16="http://schemas.microsoft.com/office/drawing/2014/main" id="{4F0FA5BA-4D09-1040-B2BE-82EB9EBB0D62}"/>
              </a:ext>
            </a:extLst>
          </p:cNvPr>
          <p:cNvSpPr/>
          <p:nvPr/>
        </p:nvSpPr>
        <p:spPr>
          <a:xfrm>
            <a:off x="5625688" y="133367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RELATED WORKS</a:t>
            </a:r>
          </a:p>
          <a:p>
            <a:endParaRPr lang="en-US" sz="1400" b="1" spc="300" dirty="0">
              <a:latin typeface="+mn-lt"/>
            </a:endParaRP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625688" y="1637659"/>
            <a:ext cx="4204112"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611856" y="1812318"/>
            <a:ext cx="4204112" cy="4739759"/>
          </a:xfrm>
          <a:prstGeom prst="rect">
            <a:avLst/>
          </a:prstGeom>
        </p:spPr>
        <p:txBody>
          <a:bodyPr wrap="square" lIns="0" tIns="0" rIns="0" bIns="0">
            <a:spAutoFit/>
          </a:bodyPr>
          <a:lstStyle/>
          <a:p>
            <a:pPr marL="228600" lvl="0" indent="-228600" defTabSz="914400">
              <a:buFont typeface="+mj-lt"/>
              <a:buAutoNum type="arabicPeriod"/>
              <a:defRPr/>
            </a:pPr>
            <a:r>
              <a:rPr lang="en-CA" sz="1400" b="1" dirty="0"/>
              <a:t>Using location for personalized POI recommendations in mobile environments:</a:t>
            </a:r>
          </a:p>
          <a:p>
            <a:pPr marL="263525" lvl="1" defTabSz="914400">
              <a:buClrTx/>
              <a:buSzTx/>
              <a:buNone/>
              <a:defRPr/>
            </a:pPr>
            <a:endParaRPr lang="en-CA" sz="1400" dirty="0"/>
          </a:p>
          <a:p>
            <a:pPr marL="549275" lvl="1" indent="-285750" defTabSz="914400">
              <a:buClrTx/>
              <a:buSzTx/>
              <a:defRPr/>
            </a:pPr>
            <a:r>
              <a:rPr lang="en-CA" sz="1400" dirty="0"/>
              <a:t>By </a:t>
            </a:r>
            <a:r>
              <a:rPr lang="en-CA" sz="1400" i="1" dirty="0" err="1"/>
              <a:t>Tzvetan</a:t>
            </a:r>
            <a:r>
              <a:rPr lang="en-CA" sz="1400" i="1" dirty="0"/>
              <a:t> </a:t>
            </a:r>
            <a:r>
              <a:rPr lang="en-CA" sz="1400" i="1" dirty="0" err="1"/>
              <a:t>Horozov</a:t>
            </a:r>
            <a:r>
              <a:rPr lang="en-CA" sz="1400" i="1" dirty="0"/>
              <a:t>, Nitya Narasimhan, </a:t>
            </a:r>
            <a:r>
              <a:rPr lang="en-CA" sz="1400" i="1" dirty="0" err="1"/>
              <a:t>Venu</a:t>
            </a:r>
            <a:r>
              <a:rPr lang="en-CA" sz="1400" i="1" dirty="0"/>
              <a:t> Vasudevan</a:t>
            </a:r>
          </a:p>
          <a:p>
            <a:pPr marL="263525" lvl="1" defTabSz="914400">
              <a:buClrTx/>
              <a:buSzTx/>
              <a:buNone/>
              <a:defRPr/>
            </a:pPr>
            <a:endParaRPr lang="en-CA" sz="1400" i="1" dirty="0"/>
          </a:p>
          <a:p>
            <a:pPr marL="549275" lvl="1" indent="-285750" defTabSz="914400">
              <a:buClrTx/>
              <a:buSzTx/>
              <a:defRPr/>
            </a:pPr>
            <a:r>
              <a:rPr lang="en-CA" sz="1400" dirty="0"/>
              <a:t>Discussion of </a:t>
            </a:r>
            <a:r>
              <a:rPr lang="en-CA" sz="1400" dirty="0" err="1"/>
              <a:t>GeoWhiz</a:t>
            </a:r>
            <a:r>
              <a:rPr lang="en-CA" sz="1400" dirty="0"/>
              <a:t>, a real-world deployment of our restaurant recommender system for location-based points of interest (POI).</a:t>
            </a:r>
          </a:p>
          <a:p>
            <a:pPr marL="263525" lvl="1" defTabSz="914400">
              <a:buClrTx/>
              <a:buSzTx/>
              <a:buNone/>
              <a:defRPr/>
            </a:pPr>
            <a:endParaRPr lang="en-US" sz="1400" dirty="0"/>
          </a:p>
          <a:p>
            <a:pPr marL="228600" lvl="0" indent="-228600" defTabSz="914400">
              <a:buFont typeface="+mj-lt"/>
              <a:buAutoNum type="arabicPeriod"/>
              <a:defRPr/>
            </a:pPr>
            <a:r>
              <a:rPr lang="en-CA" sz="1400" b="1" dirty="0"/>
              <a:t>Collaborative Filtering using Weighted </a:t>
            </a:r>
            <a:r>
              <a:rPr lang="en-CA" sz="1400" b="1" dirty="0" err="1"/>
              <a:t>BiPartite</a:t>
            </a:r>
            <a:r>
              <a:rPr lang="en-CA" sz="1400" b="1" dirty="0"/>
              <a:t> Graph Projection - A Recommendation System for Yelp</a:t>
            </a:r>
            <a:endParaRPr lang="en-US" sz="1400" b="1" dirty="0"/>
          </a:p>
          <a:p>
            <a:pPr marL="228600" lvl="0" indent="-228600" defTabSz="914400">
              <a:buFont typeface="+mj-lt"/>
              <a:buAutoNum type="arabicPeriod"/>
              <a:defRPr/>
            </a:pPr>
            <a:endParaRPr lang="en-US" sz="1400" b="1" dirty="0"/>
          </a:p>
          <a:p>
            <a:pPr marL="549275" lvl="1" indent="-285750" defTabSz="914400">
              <a:buClrTx/>
              <a:buSzTx/>
              <a:defRPr/>
            </a:pPr>
            <a:r>
              <a:rPr lang="en-CA" sz="1400" dirty="0"/>
              <a:t>By </a:t>
            </a:r>
            <a:r>
              <a:rPr lang="en-CA" sz="1400" i="1" dirty="0" err="1"/>
              <a:t>Sumedh</a:t>
            </a:r>
            <a:r>
              <a:rPr lang="en-CA" sz="1400" i="1" dirty="0"/>
              <a:t> Sawant</a:t>
            </a:r>
          </a:p>
          <a:p>
            <a:pPr marL="549275" lvl="1" indent="-285750" defTabSz="914400">
              <a:buClrTx/>
              <a:buSzTx/>
              <a:defRPr/>
            </a:pPr>
            <a:endParaRPr lang="en-CA" sz="1400" i="1" dirty="0"/>
          </a:p>
          <a:p>
            <a:pPr marL="549275" lvl="1" indent="-285750" defTabSz="914400">
              <a:buClrTx/>
              <a:buSzTx/>
              <a:defRPr/>
            </a:pPr>
            <a:r>
              <a:rPr lang="en-CA" sz="1400" dirty="0"/>
              <a:t>Recommendation system on the Yelp Dataset Challenge dataset using the network-based-inference collaborative filtering algorithm</a:t>
            </a:r>
          </a:p>
          <a:p>
            <a:pPr marL="549275" lvl="1" indent="-285750" defTabSz="914400">
              <a:buClrTx/>
              <a:buSzTx/>
              <a:defRPr/>
            </a:pPr>
            <a:endParaRPr lang="en-CA" sz="1400" dirty="0"/>
          </a:p>
          <a:p>
            <a:pPr marL="549275" lvl="1" indent="-285750" defTabSz="914400">
              <a:buClrTx/>
              <a:buSzTx/>
              <a:defRPr/>
            </a:pPr>
            <a:r>
              <a:rPr lang="en-CA" sz="1400" dirty="0"/>
              <a:t>Same Yelp dataset was used (2013 version)</a:t>
            </a:r>
          </a:p>
        </p:txBody>
      </p:sp>
      <p:sp>
        <p:nvSpPr>
          <p:cNvPr id="17" name="Text Placeholder 5">
            <a:hlinkClick r:id="" action="ppaction://noaction"/>
            <a:extLst>
              <a:ext uri="{FF2B5EF4-FFF2-40B4-BE49-F238E27FC236}">
                <a16:creationId xmlns:a16="http://schemas.microsoft.com/office/drawing/2014/main" id="{EFAC3BC1-C29C-41EF-9EF6-C1F0D6719A4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rgbClr val="FFC000"/>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8" name="Text Placeholder 5">
            <a:hlinkClick r:id="" action="ppaction://noaction"/>
            <a:extLst>
              <a:ext uri="{FF2B5EF4-FFF2-40B4-BE49-F238E27FC236}">
                <a16:creationId xmlns:a16="http://schemas.microsoft.com/office/drawing/2014/main" id="{DAD292DF-F1AD-441F-9DBE-AF6169CEFCE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20" name="Text Placeholder 5">
            <a:hlinkClick r:id="" action="ppaction://noaction"/>
            <a:extLst>
              <a:ext uri="{FF2B5EF4-FFF2-40B4-BE49-F238E27FC236}">
                <a16:creationId xmlns:a16="http://schemas.microsoft.com/office/drawing/2014/main" id="{1D2F4283-E450-4D47-9EE3-A9BBE089FD7B}"/>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21" name="Text Placeholder 5">
            <a:hlinkClick r:id="" action="ppaction://noaction"/>
            <a:extLst>
              <a:ext uri="{FF2B5EF4-FFF2-40B4-BE49-F238E27FC236}">
                <a16:creationId xmlns:a16="http://schemas.microsoft.com/office/drawing/2014/main" id="{33575F12-5B39-4B45-8748-01EFA363B373}"/>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22" name="Text Placeholder 5">
            <a:hlinkClick r:id="" action="ppaction://noaction"/>
            <a:extLst>
              <a:ext uri="{FF2B5EF4-FFF2-40B4-BE49-F238E27FC236}">
                <a16:creationId xmlns:a16="http://schemas.microsoft.com/office/drawing/2014/main" id="{6C1344B7-4F08-41A1-86AE-567A0780F657}"/>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spTree>
    <p:extLst>
      <p:ext uri="{BB962C8B-B14F-4D97-AF65-F5344CB8AC3E}">
        <p14:creationId xmlns:p14="http://schemas.microsoft.com/office/powerpoint/2010/main" val="40502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Image result for frequent itemset formula">
            <a:extLst>
              <a:ext uri="{FF2B5EF4-FFF2-40B4-BE49-F238E27FC236}">
                <a16:creationId xmlns:a16="http://schemas.microsoft.com/office/drawing/2014/main" id="{2F8BB907-9647-45A1-B49F-7BE615E92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2631" y="5033818"/>
            <a:ext cx="2751503" cy="1660867"/>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AEBFD341-14FB-BF49-AF38-059DEC55E115}"/>
              </a:ext>
            </a:extLst>
          </p:cNvPr>
          <p:cNvSpPr>
            <a:spLocks noGrp="1"/>
          </p:cNvSpPr>
          <p:nvPr>
            <p:ph type="title"/>
          </p:nvPr>
        </p:nvSpPr>
        <p:spPr/>
        <p:txBody>
          <a:bodyPr/>
          <a:lstStyle/>
          <a:p>
            <a:r>
              <a:rPr lang="en-US" dirty="0"/>
              <a:t>Dataset &amp; Methods Used</a:t>
            </a:r>
          </a:p>
        </p:txBody>
      </p:sp>
      <p:sp>
        <p:nvSpPr>
          <p:cNvPr id="56" name="Shape 307">
            <a:extLst>
              <a:ext uri="{FF2B5EF4-FFF2-40B4-BE49-F238E27FC236}">
                <a16:creationId xmlns:a16="http://schemas.microsoft.com/office/drawing/2014/main" id="{08268D05-C23C-3F49-B695-08E27CFAB86E}"/>
              </a:ext>
            </a:extLst>
          </p:cNvPr>
          <p:cNvSpPr/>
          <p:nvPr/>
        </p:nvSpPr>
        <p:spPr>
          <a:xfrm>
            <a:off x="504000" y="1343297"/>
            <a:ext cx="3697609"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CA" sz="1400" b="1" spc="300" dirty="0">
                <a:latin typeface="+mn-lt"/>
              </a:rPr>
              <a:t>Yelp </a:t>
            </a:r>
            <a:r>
              <a:rPr lang="en-CA" sz="1400" b="1" spc="300" dirty="0" err="1">
                <a:latin typeface="+mn-lt"/>
              </a:rPr>
              <a:t>DataseT</a:t>
            </a:r>
            <a:endParaRPr sz="1400" b="1" spc="300" dirty="0">
              <a:latin typeface="+mn-lt"/>
            </a:endParaRPr>
          </a:p>
        </p:txBody>
      </p:sp>
      <p:cxnSp>
        <p:nvCxnSpPr>
          <p:cNvPr id="61" name="Straight Connector 60">
            <a:extLst>
              <a:ext uri="{FF2B5EF4-FFF2-40B4-BE49-F238E27FC236}">
                <a16:creationId xmlns:a16="http://schemas.microsoft.com/office/drawing/2014/main" id="{32EDB33B-7ACA-F644-BCBE-D3B53A203D1D}"/>
              </a:ext>
            </a:extLst>
          </p:cNvPr>
          <p:cNvCxnSpPr>
            <a:cxnSpLocks/>
          </p:cNvCxnSpPr>
          <p:nvPr/>
        </p:nvCxnSpPr>
        <p:spPr>
          <a:xfrm>
            <a:off x="504001" y="1638571"/>
            <a:ext cx="4410899"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C16D4DAF-DFE5-F140-A171-AC9B8BB5E585}"/>
              </a:ext>
            </a:extLst>
          </p:cNvPr>
          <p:cNvSpPr/>
          <p:nvPr/>
        </p:nvSpPr>
        <p:spPr>
          <a:xfrm>
            <a:off x="490169" y="1778871"/>
            <a:ext cx="4410900" cy="4955203"/>
          </a:xfrm>
          <a:prstGeom prst="rect">
            <a:avLst/>
          </a:prstGeom>
        </p:spPr>
        <p:txBody>
          <a:bodyPr wrap="square" lIns="0" tIns="0" rIns="0" bIns="0" numCol="1">
            <a:spAutoFit/>
          </a:bodyPr>
          <a:lstStyle/>
          <a:p>
            <a:pPr marL="228600" lvl="0" indent="-228600" defTabSz="914400">
              <a:buFont typeface="+mj-lt"/>
              <a:buAutoNum type="arabicPeriod"/>
              <a:defRPr/>
            </a:pPr>
            <a:r>
              <a:rPr lang="en-CA" sz="1400" b="1" dirty="0"/>
              <a:t>Source of Data:</a:t>
            </a:r>
          </a:p>
          <a:p>
            <a:pPr lvl="0" defTabSz="914400">
              <a:defRPr/>
            </a:pPr>
            <a:endParaRPr lang="en-CA" sz="1400" b="1" dirty="0"/>
          </a:p>
          <a:p>
            <a:pPr marL="549275" lvl="1" indent="-285750" defTabSz="914400">
              <a:buClrTx/>
              <a:buSzTx/>
              <a:defRPr/>
            </a:pPr>
            <a:r>
              <a:rPr lang="en-CA" sz="1400" dirty="0"/>
              <a:t>Yelp Dataset - Yelp's businesses -  4 GB - </a:t>
            </a:r>
            <a:r>
              <a:rPr lang="en-CA" sz="1400" dirty="0">
                <a:hlinkClick r:id="rId4"/>
              </a:rPr>
              <a:t>www.kaggle.com/yelp-dataset/yelp-datase</a:t>
            </a:r>
            <a:r>
              <a:rPr lang="en-CA" sz="1400" dirty="0">
                <a:hlinkClick r:id="rId5"/>
              </a:rPr>
              <a:t>t</a:t>
            </a:r>
            <a:endParaRPr lang="en-CA" sz="1400" i="1" dirty="0"/>
          </a:p>
          <a:p>
            <a:pPr marL="549275" lvl="1" indent="-285750" defTabSz="914400">
              <a:buClrTx/>
              <a:buSzTx/>
              <a:defRPr/>
            </a:pPr>
            <a:endParaRPr lang="en-US" sz="1400" b="1" dirty="0"/>
          </a:p>
          <a:p>
            <a:pPr marL="549275" lvl="1" indent="-285750" defTabSz="914400">
              <a:buClrTx/>
              <a:buSzTx/>
              <a:defRPr/>
            </a:pPr>
            <a:r>
              <a:rPr lang="fr" sz="1400" dirty="0"/>
              <a:t>Canadian Postal Codes - Google Fusion Tables - 49 MB - </a:t>
            </a:r>
            <a:r>
              <a:rPr lang="en-CA" sz="1400" dirty="0">
                <a:hlinkClick r:id="rId6"/>
              </a:rPr>
              <a:t>https://fusiontables.google.com/</a:t>
            </a:r>
            <a:endParaRPr lang="fr" sz="1400" dirty="0"/>
          </a:p>
          <a:p>
            <a:pPr marL="263525" lvl="1" defTabSz="914400">
              <a:buClrTx/>
              <a:buSzTx/>
              <a:buNone/>
              <a:defRPr/>
            </a:pPr>
            <a:endParaRPr lang="en-CA" sz="1400" b="1" dirty="0"/>
          </a:p>
          <a:p>
            <a:pPr marL="342900" indent="-342900" defTabSz="914400">
              <a:buAutoNum type="arabicPeriod" startAt="2"/>
              <a:defRPr/>
            </a:pPr>
            <a:r>
              <a:rPr lang="en-CA" sz="1400" b="1" dirty="0">
                <a:solidFill>
                  <a:srgbClr val="000000"/>
                </a:solidFill>
                <a:latin typeface="Arial-BoldMT"/>
              </a:rPr>
              <a:t>Dataset overview:</a:t>
            </a:r>
          </a:p>
          <a:p>
            <a:pPr lvl="1" defTabSz="914400">
              <a:buNone/>
              <a:defRPr/>
            </a:pPr>
            <a:endParaRPr lang="en-CA" sz="1400" b="1" dirty="0">
              <a:solidFill>
                <a:srgbClr val="000000"/>
              </a:solidFill>
              <a:latin typeface="Arial-BoldMT"/>
            </a:endParaRPr>
          </a:p>
          <a:p>
            <a:pPr lvl="1" defTabSz="914400">
              <a:buNone/>
              <a:defRPr/>
            </a:pPr>
            <a:r>
              <a:rPr lang="en-CA" sz="1400" b="1" dirty="0">
                <a:solidFill>
                  <a:srgbClr val="000000"/>
                </a:solidFill>
                <a:latin typeface="Arial-BoldMT"/>
              </a:rPr>
              <a:t>Original Dataset</a:t>
            </a:r>
          </a:p>
          <a:p>
            <a:pPr marL="830138" lvl="1" indent="-285750" defTabSz="914400">
              <a:buFont typeface="Arial" panose="020B0604020202020204" pitchFamily="34" charset="0"/>
              <a:buChar char="•"/>
              <a:defRPr/>
            </a:pPr>
            <a:r>
              <a:rPr lang="en-CA" sz="1400" dirty="0">
                <a:solidFill>
                  <a:srgbClr val="000000"/>
                </a:solidFill>
                <a:latin typeface="Arial-BoldMT"/>
              </a:rPr>
              <a:t>Number of businesses		192,609 </a:t>
            </a:r>
          </a:p>
          <a:p>
            <a:pPr marL="830138" lvl="1" indent="-285750" defTabSz="914400">
              <a:buFont typeface="Arial" panose="020B0604020202020204" pitchFamily="34" charset="0"/>
              <a:buChar char="•"/>
              <a:defRPr/>
            </a:pPr>
            <a:r>
              <a:rPr lang="en-CA" sz="1400" dirty="0">
                <a:solidFill>
                  <a:srgbClr val="000000"/>
                </a:solidFill>
                <a:latin typeface="Arial-BoldMT"/>
              </a:rPr>
              <a:t>Number of review	                6,685,900 </a:t>
            </a:r>
          </a:p>
          <a:p>
            <a:pPr marL="830138" lvl="1" indent="-285750" defTabSz="914400">
              <a:buFont typeface="Arial" panose="020B0604020202020204" pitchFamily="34" charset="0"/>
              <a:buChar char="•"/>
              <a:defRPr/>
            </a:pPr>
            <a:r>
              <a:rPr lang="en-CA" sz="1400" dirty="0">
                <a:solidFill>
                  <a:srgbClr val="000000"/>
                </a:solidFill>
                <a:latin typeface="Arial-BoldMT"/>
              </a:rPr>
              <a:t>Number of users	                1,637,138 </a:t>
            </a:r>
          </a:p>
          <a:p>
            <a:pPr lvl="1" defTabSz="914400">
              <a:buNone/>
              <a:defRPr/>
            </a:pPr>
            <a:endParaRPr lang="en-CA" sz="1400" dirty="0">
              <a:solidFill>
                <a:srgbClr val="000000"/>
              </a:solidFill>
              <a:latin typeface="Arial-BoldMT"/>
            </a:endParaRPr>
          </a:p>
          <a:p>
            <a:pPr lvl="1" defTabSz="914400">
              <a:buNone/>
              <a:defRPr/>
            </a:pPr>
            <a:r>
              <a:rPr lang="en-CA" sz="1400" b="1" dirty="0">
                <a:solidFill>
                  <a:srgbClr val="000000"/>
                </a:solidFill>
                <a:latin typeface="Arial-BoldMT"/>
              </a:rPr>
              <a:t>Canada</a:t>
            </a:r>
            <a:endParaRPr lang="en-CA" sz="1400"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businesses       50,644 </a:t>
            </a:r>
          </a:p>
          <a:p>
            <a:pPr marL="830138" lvl="1" indent="-285750" defTabSz="914400">
              <a:buFont typeface="Arial" panose="020B0604020202020204" pitchFamily="34" charset="0"/>
              <a:buChar char="•"/>
              <a:defRPr/>
            </a:pPr>
            <a:r>
              <a:rPr lang="en-CA" sz="1400" dirty="0">
                <a:solidFill>
                  <a:srgbClr val="000000"/>
                </a:solidFill>
                <a:latin typeface="Arial-BoldMT"/>
              </a:rPr>
              <a:t>Number of Canadian reviews.       1,063,142 </a:t>
            </a:r>
          </a:p>
          <a:p>
            <a:pPr lvl="1" defTabSz="914400">
              <a:buNone/>
              <a:defRPr/>
            </a:pPr>
            <a:endParaRPr lang="en-CA" sz="1400" b="1" dirty="0">
              <a:solidFill>
                <a:srgbClr val="000000"/>
              </a:solidFill>
              <a:latin typeface="Arial-BoldMT"/>
            </a:endParaRPr>
          </a:p>
          <a:p>
            <a:pPr lvl="1" defTabSz="914400">
              <a:buNone/>
              <a:defRPr/>
            </a:pPr>
            <a:r>
              <a:rPr lang="fr" sz="1400" b="1" dirty="0"/>
              <a:t>Canadian Postal Codes</a:t>
            </a:r>
            <a:endParaRPr lang="en-CA" sz="1400" b="1" dirty="0">
              <a:solidFill>
                <a:srgbClr val="000000"/>
              </a:solidFill>
              <a:latin typeface="Arial-BoldMT"/>
            </a:endParaRPr>
          </a:p>
          <a:p>
            <a:pPr marL="830138" lvl="1" indent="-285750" defTabSz="914400">
              <a:buFont typeface="Arial" panose="020B0604020202020204" pitchFamily="34" charset="0"/>
              <a:buChar char="•"/>
              <a:defRPr/>
            </a:pPr>
            <a:r>
              <a:rPr lang="en-CA" sz="1400" dirty="0">
                <a:solidFill>
                  <a:srgbClr val="000000"/>
                </a:solidFill>
                <a:latin typeface="Arial-BoldMT"/>
              </a:rPr>
              <a:t>Number of postal codes	                   889,320 </a:t>
            </a:r>
          </a:p>
          <a:p>
            <a:pPr marL="228600" lvl="0" indent="-228600" defTabSz="914400">
              <a:buFont typeface="+mj-lt"/>
              <a:buAutoNum type="arabicPeriod"/>
              <a:defRPr/>
            </a:pPr>
            <a:endParaRPr lang="en-US" sz="1400" b="1" dirty="0"/>
          </a:p>
          <a:p>
            <a:pPr marL="263525" lvl="1" defTabSz="914400">
              <a:buClrTx/>
              <a:buSzTx/>
              <a:buNone/>
              <a:defRPr/>
            </a:pPr>
            <a:endParaRPr lang="en-US" sz="1400" dirty="0"/>
          </a:p>
        </p:txBody>
      </p:sp>
      <p:sp>
        <p:nvSpPr>
          <p:cNvPr id="19" name="Text Placeholder 3">
            <a:extLst>
              <a:ext uri="{FF2B5EF4-FFF2-40B4-BE49-F238E27FC236}">
                <a16:creationId xmlns:a16="http://schemas.microsoft.com/office/drawing/2014/main" id="{045608F1-D421-9D41-8FAC-631B7AAFCCB9}"/>
              </a:ext>
            </a:extLst>
          </p:cNvPr>
          <p:cNvSpPr txBox="1">
            <a:spLocks/>
          </p:cNvSpPr>
          <p:nvPr/>
        </p:nvSpPr>
        <p:spPr bwMode="gray">
          <a:xfrm>
            <a:off x="503999" y="918838"/>
            <a:ext cx="9163050" cy="369333"/>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accent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Yelp Dataset and Collaborative Filtering &amp; Frequent Itemset</a:t>
            </a:r>
          </a:p>
        </p:txBody>
      </p:sp>
      <p:sp>
        <p:nvSpPr>
          <p:cNvPr id="23" name="Shape 306">
            <a:extLst>
              <a:ext uri="{FF2B5EF4-FFF2-40B4-BE49-F238E27FC236}">
                <a16:creationId xmlns:a16="http://schemas.microsoft.com/office/drawing/2014/main" id="{4F0FA5BA-4D09-1040-B2BE-82EB9EBB0D62}"/>
              </a:ext>
            </a:extLst>
          </p:cNvPr>
          <p:cNvSpPr/>
          <p:nvPr/>
        </p:nvSpPr>
        <p:spPr>
          <a:xfrm>
            <a:off x="5336974" y="1333676"/>
            <a:ext cx="4738680" cy="215444"/>
          </a:xfrm>
          <a:prstGeom prst="rect">
            <a:avLst/>
          </a:prstGeom>
          <a:ln w="254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Methods Used</a:t>
            </a:r>
          </a:p>
        </p:txBody>
      </p:sp>
      <p:cxnSp>
        <p:nvCxnSpPr>
          <p:cNvPr id="24" name="Straight Connector 23">
            <a:extLst>
              <a:ext uri="{FF2B5EF4-FFF2-40B4-BE49-F238E27FC236}">
                <a16:creationId xmlns:a16="http://schemas.microsoft.com/office/drawing/2014/main" id="{4E97C921-B9C3-B04C-A46A-09BA272BB415}"/>
              </a:ext>
            </a:extLst>
          </p:cNvPr>
          <p:cNvCxnSpPr>
            <a:cxnSpLocks/>
          </p:cNvCxnSpPr>
          <p:nvPr/>
        </p:nvCxnSpPr>
        <p:spPr>
          <a:xfrm>
            <a:off x="5336973" y="1638571"/>
            <a:ext cx="4449965"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9A1357-D7E6-E143-89FF-CA20963EB498}"/>
              </a:ext>
            </a:extLst>
          </p:cNvPr>
          <p:cNvSpPr/>
          <p:nvPr/>
        </p:nvSpPr>
        <p:spPr>
          <a:xfrm>
            <a:off x="5336973" y="1812318"/>
            <a:ext cx="4628437" cy="4308872"/>
          </a:xfrm>
          <a:prstGeom prst="rect">
            <a:avLst/>
          </a:prstGeom>
        </p:spPr>
        <p:txBody>
          <a:bodyPr wrap="square" lIns="0" tIns="0" rIns="0" bIns="0">
            <a:spAutoFit/>
          </a:bodyPr>
          <a:lstStyle/>
          <a:p>
            <a:pPr marL="228600" lvl="0" indent="-228600" defTabSz="914400">
              <a:buFont typeface="+mj-lt"/>
              <a:buAutoNum type="arabicPeriod"/>
              <a:defRPr/>
            </a:pPr>
            <a:r>
              <a:rPr lang="en-CA" sz="1400" b="1" dirty="0"/>
              <a:t>Collaborative Filtering :</a:t>
            </a:r>
            <a:endParaRPr lang="en-CA" sz="1400" dirty="0"/>
          </a:p>
          <a:p>
            <a:pPr marL="549275" lvl="1" indent="-285750" defTabSz="914400">
              <a:buClrTx/>
              <a:buSzTx/>
              <a:defRPr/>
            </a:pPr>
            <a:r>
              <a:rPr lang="en-CA" sz="1400" dirty="0"/>
              <a:t>Collaborative filtering is a method of making automatic predictions (filtering) about the interests of a user by collecting preferences or taste information from many users (collaborating)</a:t>
            </a:r>
            <a:r>
              <a:rPr lang="en-US" sz="1400" dirty="0"/>
              <a:t>. </a:t>
            </a:r>
            <a:r>
              <a:rPr lang="en-CA" sz="1400" dirty="0"/>
              <a:t>Matrix factorization is a good solution for sparse data problem.</a:t>
            </a:r>
            <a:endParaRPr lang="en-US" sz="1400" dirty="0"/>
          </a:p>
          <a:p>
            <a:pPr marL="549275" lvl="1" indent="-285750" defTabSz="914400">
              <a:buClrTx/>
              <a:buSzTx/>
              <a:defRPr/>
            </a:pPr>
            <a:endParaRPr lang="en-CA" sz="1400" i="1" dirty="0"/>
          </a:p>
          <a:p>
            <a:pPr marL="263525" lvl="1" defTabSz="914400">
              <a:buClrTx/>
              <a:buSzTx/>
              <a:buNone/>
              <a:defRPr/>
            </a:pPr>
            <a:endParaRPr lang="en-CA" sz="1400" i="1" dirty="0"/>
          </a:p>
          <a:p>
            <a:pPr marL="263525" lvl="1" defTabSz="914400">
              <a:buClrTx/>
              <a:buSzTx/>
              <a:buNone/>
              <a:defRPr/>
            </a:pPr>
            <a:endParaRPr lang="en-CA" sz="1400" dirty="0"/>
          </a:p>
          <a:p>
            <a:pPr marL="549275" lvl="1" indent="-285750" defTabSz="914400">
              <a:buClrTx/>
              <a:buSzTx/>
              <a:defRPr/>
            </a:pPr>
            <a:r>
              <a:rPr lang="en-CA" sz="1400" dirty="0"/>
              <a:t> where H is user matrix, W is item matrix</a:t>
            </a:r>
          </a:p>
          <a:p>
            <a:pPr marL="263525" lvl="1" defTabSz="914400">
              <a:buClrTx/>
              <a:buSzTx/>
              <a:buNone/>
              <a:defRPr/>
            </a:pPr>
            <a:endParaRPr lang="en-US" sz="1400" dirty="0"/>
          </a:p>
          <a:p>
            <a:pPr marL="228600" lvl="0" indent="-228600" defTabSz="914400">
              <a:buFont typeface="+mj-lt"/>
              <a:buAutoNum type="arabicPeriod"/>
              <a:defRPr/>
            </a:pPr>
            <a:r>
              <a:rPr lang="en-CA" sz="1400" b="1" dirty="0"/>
              <a:t>Frequent Itemset</a:t>
            </a:r>
            <a:endParaRPr lang="en-US" sz="1400" b="1" dirty="0"/>
          </a:p>
          <a:p>
            <a:pPr marL="549275" lvl="1" indent="-285750" defTabSz="914400">
              <a:buClrTx/>
              <a:buSzTx/>
              <a:defRPr/>
            </a:pPr>
            <a:r>
              <a:rPr lang="en-US" sz="1400" dirty="0"/>
              <a:t>Find sets of items that appear together ‘frequently’ in baskets with a minimum support and confidence to be qualify as ‘frequent’</a:t>
            </a:r>
            <a:endParaRPr lang="en-CA" sz="1400" i="1" dirty="0"/>
          </a:p>
          <a:p>
            <a:pPr marL="263525" lvl="1" defTabSz="914400">
              <a:buClrTx/>
              <a:buSzTx/>
              <a:buNone/>
              <a:defRPr/>
            </a:pPr>
            <a:endParaRPr lang="en-CA" sz="1400" i="1" dirty="0"/>
          </a:p>
          <a:p>
            <a:pPr marL="549275" lvl="1" indent="-285750" defTabSz="914400">
              <a:buClrTx/>
              <a:buSzTx/>
              <a:defRPr/>
            </a:pPr>
            <a:r>
              <a:rPr lang="en-CA" sz="1400" dirty="0"/>
              <a:t>Association Rules</a:t>
            </a:r>
          </a:p>
          <a:p>
            <a:pPr marL="549275" lvl="1" indent="-285750" defTabSz="914400">
              <a:buClrTx/>
              <a:buSzTx/>
              <a:defRPr/>
            </a:pPr>
            <a:endParaRPr lang="en-CA" sz="1400" dirty="0"/>
          </a:p>
          <a:p>
            <a:pPr marL="549275" lvl="1" indent="-285750" defTabSz="914400">
              <a:buClrTx/>
              <a:buSzTx/>
              <a:defRPr/>
            </a:pPr>
            <a:endParaRPr lang="en-CA" sz="1400" dirty="0"/>
          </a:p>
        </p:txBody>
      </p:sp>
      <p:sp>
        <p:nvSpPr>
          <p:cNvPr id="18" name="Text Placeholder 5">
            <a:hlinkClick r:id="" action="ppaction://noaction"/>
            <a:extLst>
              <a:ext uri="{FF2B5EF4-FFF2-40B4-BE49-F238E27FC236}">
                <a16:creationId xmlns:a16="http://schemas.microsoft.com/office/drawing/2014/main" id="{3B312DE4-B0A9-460D-BBF8-F62E6725A38F}"/>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20" name="Text Placeholder 5">
            <a:hlinkClick r:id="" action="ppaction://noaction"/>
            <a:extLst>
              <a:ext uri="{FF2B5EF4-FFF2-40B4-BE49-F238E27FC236}">
                <a16:creationId xmlns:a16="http://schemas.microsoft.com/office/drawing/2014/main" id="{DC3B6B65-D375-48B5-B2F2-412A62DAAD81}"/>
              </a:ext>
            </a:extLst>
          </p:cNvPr>
          <p:cNvSpPr txBox="1">
            <a:spLocks/>
          </p:cNvSpPr>
          <p:nvPr/>
        </p:nvSpPr>
        <p:spPr>
          <a:xfrm>
            <a:off x="10318115" y="2052096"/>
            <a:ext cx="1724660" cy="369332"/>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1">
                <a:solidFill>
                  <a:schemeClr val="accent1"/>
                </a:solidFill>
              </a:defRPr>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3" name="Text Placeholder 5">
            <a:hlinkClick r:id="" action="ppaction://noaction"/>
            <a:extLst>
              <a:ext uri="{FF2B5EF4-FFF2-40B4-BE49-F238E27FC236}">
                <a16:creationId xmlns:a16="http://schemas.microsoft.com/office/drawing/2014/main" id="{3E4B4BFC-D8B0-4CEC-A3BC-86E3DBC8138C}"/>
              </a:ext>
            </a:extLst>
          </p:cNvPr>
          <p:cNvSpPr txBox="1">
            <a:spLocks/>
          </p:cNvSpPr>
          <p:nvPr/>
        </p:nvSpPr>
        <p:spPr>
          <a:xfrm>
            <a:off x="10318116" y="2908773"/>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34" name="Text Placeholder 5">
            <a:hlinkClick r:id="" action="ppaction://noaction"/>
            <a:extLst>
              <a:ext uri="{FF2B5EF4-FFF2-40B4-BE49-F238E27FC236}">
                <a16:creationId xmlns:a16="http://schemas.microsoft.com/office/drawing/2014/main" id="{42542464-ED70-4288-A936-52D310B06356}"/>
              </a:ext>
            </a:extLst>
          </p:cNvPr>
          <p:cNvSpPr txBox="1">
            <a:spLocks/>
          </p:cNvSpPr>
          <p:nvPr/>
        </p:nvSpPr>
        <p:spPr>
          <a:xfrm>
            <a:off x="10318116" y="2572768"/>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Algorithm &amp; App Result</a:t>
            </a:r>
          </a:p>
        </p:txBody>
      </p:sp>
      <p:sp>
        <p:nvSpPr>
          <p:cNvPr id="35" name="Text Placeholder 5">
            <a:hlinkClick r:id="" action="ppaction://noaction"/>
            <a:extLst>
              <a:ext uri="{FF2B5EF4-FFF2-40B4-BE49-F238E27FC236}">
                <a16:creationId xmlns:a16="http://schemas.microsoft.com/office/drawing/2014/main" id="{89696DC3-B5AD-4DF5-A3ED-BDFE5A31E0AE}"/>
              </a:ext>
            </a:extLst>
          </p:cNvPr>
          <p:cNvSpPr txBox="1">
            <a:spLocks/>
          </p:cNvSpPr>
          <p:nvPr/>
        </p:nvSpPr>
        <p:spPr>
          <a:xfrm>
            <a:off x="10318115" y="3267160"/>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6" name="Picture 15" descr="https://cdn-images-1.medium.com/max/1000/1*EwHsfRtda-N-IUj-lMtQpg.png">
            <a:extLst>
              <a:ext uri="{FF2B5EF4-FFF2-40B4-BE49-F238E27FC236}">
                <a16:creationId xmlns:a16="http://schemas.microsoft.com/office/drawing/2014/main" id="{70EFA130-AAF9-2847-AD1E-6026D78AD9B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005861" y="5387536"/>
            <a:ext cx="1894205" cy="662940"/>
          </a:xfrm>
          <a:prstGeom prst="rect">
            <a:avLst/>
          </a:prstGeom>
          <a:noFill/>
          <a:ln>
            <a:noFill/>
          </a:ln>
        </p:spPr>
      </p:pic>
      <p:pic>
        <p:nvPicPr>
          <p:cNvPr id="22" name="Picture 21">
            <a:extLst>
              <a:ext uri="{FF2B5EF4-FFF2-40B4-BE49-F238E27FC236}">
                <a16:creationId xmlns:a16="http://schemas.microsoft.com/office/drawing/2014/main" id="{0E7D82D8-0781-594D-BA5E-9000DD65E9FA}"/>
              </a:ext>
            </a:extLst>
          </p:cNvPr>
          <p:cNvPicPr>
            <a:picLocks noChangeAspect="1"/>
          </p:cNvPicPr>
          <p:nvPr/>
        </p:nvPicPr>
        <p:blipFill>
          <a:blip r:embed="rId8"/>
          <a:stretch>
            <a:fillRect/>
          </a:stretch>
        </p:blipFill>
        <p:spPr>
          <a:xfrm>
            <a:off x="6168230" y="3294178"/>
            <a:ext cx="1796402" cy="627147"/>
          </a:xfrm>
          <a:prstGeom prst="rect">
            <a:avLst/>
          </a:prstGeom>
        </p:spPr>
      </p:pic>
    </p:spTree>
    <p:extLst>
      <p:ext uri="{BB962C8B-B14F-4D97-AF65-F5344CB8AC3E}">
        <p14:creationId xmlns:p14="http://schemas.microsoft.com/office/powerpoint/2010/main" val="33208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2163079999"/>
              </p:ext>
            </p:extLst>
          </p:nvPr>
        </p:nvGraphicFramePr>
        <p:xfrm>
          <a:off x="503999" y="1496987"/>
          <a:ext cx="9159463" cy="488981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4143737">
                  <a:extLst>
                    <a:ext uri="{9D8B030D-6E8A-4147-A177-3AD203B41FA5}">
                      <a16:colId xmlns:a16="http://schemas.microsoft.com/office/drawing/2014/main" val="1283340500"/>
                    </a:ext>
                  </a:extLst>
                </a:gridCol>
                <a:gridCol w="4096039">
                  <a:extLst>
                    <a:ext uri="{9D8B030D-6E8A-4147-A177-3AD203B41FA5}">
                      <a16:colId xmlns:a16="http://schemas.microsoft.com/office/drawing/2014/main" val="2874386777"/>
                    </a:ext>
                  </a:extLst>
                </a:gridCol>
              </a:tblGrid>
              <a:tr h="354672">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675502">
                <a:tc>
                  <a:txBody>
                    <a:bodyPr/>
                    <a:lstStyle/>
                    <a:p>
                      <a:pPr algn="ctr" rtl="0" fontAlgn="ctr"/>
                      <a:r>
                        <a:rPr lang="en-CA" sz="1400" b="1" u="none" strike="noStrike" dirty="0">
                          <a:effectLst/>
                        </a:rPr>
                        <a:t>Step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u="none" strike="noStrike" dirty="0">
                          <a:effectLst/>
                        </a:rPr>
                        <a:t>In order to get a user with good history profile, we </a:t>
                      </a:r>
                      <a:r>
                        <a:rPr lang="en-US" sz="1400" u="none" strike="noStrike" dirty="0">
                          <a:effectLst/>
                        </a:rPr>
                        <a:t>sort top 100 most review users in Canada, then take 5 random users and select one.</a:t>
                      </a: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tc>
                <a:extLst>
                  <a:ext uri="{0D108BD9-81ED-4DB2-BD59-A6C34878D82A}">
                    <a16:rowId xmlns:a16="http://schemas.microsoft.com/office/drawing/2014/main" val="4285483050"/>
                  </a:ext>
                </a:extLst>
              </a:tr>
              <a:tr h="1790811">
                <a:tc>
                  <a:txBody>
                    <a:bodyPr/>
                    <a:lstStyle/>
                    <a:p>
                      <a:pPr algn="ctr" rtl="0" fontAlgn="ctr"/>
                      <a:r>
                        <a:rPr lang="en-CA" sz="1400" b="1" u="none" strike="noStrike" dirty="0">
                          <a:effectLst/>
                        </a:rPr>
                        <a:t>Step 2</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u="none" strike="noStrike" dirty="0">
                          <a:effectLst/>
                        </a:rPr>
                        <a:t>To make sure the user’s rating history and their restaurant choices are relevant, we find the base city AND top most reviewed postal codes of the user based on their rating history.</a:t>
                      </a:r>
                    </a:p>
                    <a:p>
                      <a:pPr marL="0" indent="0" algn="just" rtl="0" fontAlgn="ctr">
                        <a:buFont typeface="Arial" panose="020B0604020202020204" pitchFamily="34" charset="0"/>
                        <a:buNone/>
                      </a:pPr>
                      <a:endParaRPr lang="en-CA" sz="1400" u="none" strike="noStrike" dirty="0">
                        <a:effectLst/>
                      </a:endParaRPr>
                    </a:p>
                    <a:p>
                      <a:pPr marL="171450" indent="-171450" algn="just" rtl="0" fontAlgn="ctr">
                        <a:buFont typeface="Arial" panose="020B0604020202020204" pitchFamily="34" charset="0"/>
                        <a:buChar char="•"/>
                      </a:pPr>
                      <a:r>
                        <a:rPr lang="en-CA" sz="1400" u="none" strike="noStrike" dirty="0">
                          <a:effectLst/>
                        </a:rPr>
                        <a:t>We then prompt the user input their location (select one of the top postal codes)</a:t>
                      </a:r>
                      <a:r>
                        <a:rPr lang="en-US" sz="1400" u="none" strike="noStrike" dirty="0">
                          <a:effectLst/>
                        </a:rPr>
                        <a:t>.</a:t>
                      </a:r>
                      <a:endParaRPr lang="en-CA" sz="14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r h="1054142">
                <a:tc>
                  <a:txBody>
                    <a:bodyPr/>
                    <a:lstStyle/>
                    <a:p>
                      <a:pPr algn="ctr" rtl="0" fontAlgn="ctr"/>
                      <a:r>
                        <a:rPr lang="en-CA" sz="1400" b="1" u="none" strike="noStrike" dirty="0">
                          <a:effectLst/>
                        </a:rPr>
                        <a:t>Step 3</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just" rtl="0" fontAlgn="ctr">
                        <a:buFont typeface="Arial" panose="020B0604020202020204" pitchFamily="34" charset="0"/>
                        <a:buChar char="•"/>
                      </a:pPr>
                      <a:r>
                        <a:rPr lang="en-CA" sz="1400" u="none" strike="noStrike" dirty="0">
                          <a:effectLst/>
                        </a:rPr>
                        <a:t>Find all postal codes and their associated businesses </a:t>
                      </a:r>
                      <a:r>
                        <a:rPr lang="en-US" sz="1400" b="0" i="0" u="none" strike="noStrike" dirty="0">
                          <a:solidFill>
                            <a:srgbClr val="000000"/>
                          </a:solidFill>
                          <a:effectLst/>
                          <a:latin typeface="Arial" panose="020B0604020202020204" pitchFamily="34" charset="0"/>
                        </a:rPr>
                        <a:t>located within a 3-km radius from </a:t>
                      </a:r>
                      <a:r>
                        <a:rPr lang="en-US" sz="1400" b="1" i="0" u="none" strike="noStrike" dirty="0">
                          <a:solidFill>
                            <a:srgbClr val="000000"/>
                          </a:solidFill>
                          <a:effectLst/>
                          <a:latin typeface="Arial" panose="020B0604020202020204" pitchFamily="34" charset="0"/>
                        </a:rPr>
                        <a:t>the chosen postal code</a:t>
                      </a:r>
                      <a:endParaRPr lang="en-CA" sz="1400" b="1" i="0" u="none" strike="noStrike" dirty="0">
                        <a:solidFill>
                          <a:srgbClr val="000000"/>
                        </a:solidFill>
                        <a:effectLst/>
                        <a:latin typeface="Arial" panose="020B0604020202020204" pitchFamily="34" charset="0"/>
                      </a:endParaRPr>
                    </a:p>
                  </a:txBody>
                  <a:tcPr marL="5828" marR="5828" marT="5828" marB="0">
                    <a:noFill/>
                  </a:tcPr>
                </a:tc>
                <a:tc>
                  <a:txBody>
                    <a:bodyPr/>
                    <a:lstStyle/>
                    <a:p>
                      <a:pPr algn="l" rtl="0" fontAlgn="ctr"/>
                      <a:r>
                        <a:rPr lang="en-CA" sz="1400" b="0" i="0" u="none" strike="noStrike" dirty="0">
                          <a:solidFill>
                            <a:srgbClr val="000000"/>
                          </a:solidFill>
                          <a:effectLst/>
                          <a:latin typeface="Arial" panose="020B0604020202020204" pitchFamily="34" charset="0"/>
                        </a:rPr>
                        <a:t> </a:t>
                      </a:r>
                      <a:endParaRPr lang="en-CA" sz="1400" b="0" i="0" u="none" strike="noStrike" dirty="0">
                        <a:solidFill>
                          <a:srgbClr val="000000"/>
                        </a:solidFill>
                        <a:effectLst/>
                        <a:highlight>
                          <a:srgbClr val="FFFF00"/>
                        </a:highlight>
                        <a:latin typeface="Arial" panose="020B0604020202020204" pitchFamily="34" charset="0"/>
                      </a:endParaRPr>
                    </a:p>
                  </a:txBody>
                  <a:tcPr marL="5828" marR="5828" marT="5828" marB="0">
                    <a:noFill/>
                  </a:tcPr>
                </a:tc>
                <a:extLst>
                  <a:ext uri="{0D108BD9-81ED-4DB2-BD59-A6C34878D82A}">
                    <a16:rowId xmlns:a16="http://schemas.microsoft.com/office/drawing/2014/main" val="1672102068"/>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5" name="Table 4">
            <a:extLst>
              <a:ext uri="{FF2B5EF4-FFF2-40B4-BE49-F238E27FC236}">
                <a16:creationId xmlns:a16="http://schemas.microsoft.com/office/drawing/2014/main" id="{8F625750-BC3F-4846-AE33-95DD8E5D76C1}"/>
              </a:ext>
            </a:extLst>
          </p:cNvPr>
          <p:cNvGraphicFramePr>
            <a:graphicFrameLocks noGrp="1"/>
          </p:cNvGraphicFramePr>
          <p:nvPr>
            <p:extLst>
              <p:ext uri="{D42A27DB-BD31-4B8C-83A1-F6EECF244321}">
                <p14:modId xmlns:p14="http://schemas.microsoft.com/office/powerpoint/2010/main" val="1101544079"/>
              </p:ext>
            </p:extLst>
          </p:nvPr>
        </p:nvGraphicFramePr>
        <p:xfrm>
          <a:off x="5729469" y="1926322"/>
          <a:ext cx="2488557" cy="1525830"/>
        </p:xfrm>
        <a:graphic>
          <a:graphicData uri="http://schemas.openxmlformats.org/drawingml/2006/table">
            <a:tbl>
              <a:tblPr firstRow="1" bandRow="1">
                <a:tableStyleId>{72833802-FEF1-4C79-8D5D-14CF1EAF98D9}</a:tableStyleId>
              </a:tblPr>
              <a:tblGrid>
                <a:gridCol w="294447">
                  <a:extLst>
                    <a:ext uri="{9D8B030D-6E8A-4147-A177-3AD203B41FA5}">
                      <a16:colId xmlns:a16="http://schemas.microsoft.com/office/drawing/2014/main" val="2655390216"/>
                    </a:ext>
                  </a:extLst>
                </a:gridCol>
                <a:gridCol w="2194110">
                  <a:extLst>
                    <a:ext uri="{9D8B030D-6E8A-4147-A177-3AD203B41FA5}">
                      <a16:colId xmlns:a16="http://schemas.microsoft.com/office/drawing/2014/main" val="2315009781"/>
                    </a:ext>
                  </a:extLst>
                </a:gridCol>
              </a:tblGrid>
              <a:tr h="254305">
                <a:tc>
                  <a:txBody>
                    <a:bodyPr/>
                    <a:lstStyle/>
                    <a:p>
                      <a:pPr algn="ctr" fontAlgn="b"/>
                      <a:r>
                        <a:rPr lang="en-US" sz="1100" u="none" strike="noStrike" dirty="0">
                          <a:effectLst/>
                        </a:rPr>
                        <a:t>SN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100" u="none" strike="noStrike" dirty="0">
                          <a:effectLst/>
                        </a:rPr>
                        <a:t>Item Description</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9866077"/>
                  </a:ext>
                </a:extLst>
              </a:tr>
              <a:tr h="254305">
                <a:tc>
                  <a:txBody>
                    <a:bodyPr/>
                    <a:lstStyle/>
                    <a:p>
                      <a:pPr algn="ctr" fontAlgn="b"/>
                      <a:r>
                        <a:rPr lang="en-US" sz="1200" u="none" strike="noStrike" dirty="0">
                          <a:effectLst/>
                        </a:rPr>
                        <a:t>1.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65yB0ydGXOZ_-T6J_GbKfw</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57461835"/>
                  </a:ext>
                </a:extLst>
              </a:tr>
              <a:tr h="254305">
                <a:tc>
                  <a:txBody>
                    <a:bodyPr/>
                    <a:lstStyle/>
                    <a:p>
                      <a:pPr algn="ctr" fontAlgn="b"/>
                      <a:r>
                        <a:rPr lang="en-US" sz="1200" u="none" strike="noStrike" dirty="0">
                          <a:effectLst/>
                        </a:rPr>
                        <a:t>2.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err="1">
                          <a:effectLst/>
                        </a:rPr>
                        <a:t>jnB_saJqNfOmVoCWquhAzg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2379566667"/>
                  </a:ext>
                </a:extLst>
              </a:tr>
              <a:tr h="254305">
                <a:tc>
                  <a:txBody>
                    <a:bodyPr/>
                    <a:lstStyle/>
                    <a:p>
                      <a:pPr algn="ctr" fontAlgn="b"/>
                      <a:r>
                        <a:rPr lang="en-US" sz="1200" u="none" strike="noStrike" dirty="0">
                          <a:effectLst/>
                        </a:rPr>
                        <a:t>3.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iRQ_YKpCBdaCwvc2X8_3NQ</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996161814"/>
                  </a:ext>
                </a:extLst>
              </a:tr>
              <a:tr h="254305">
                <a:tc>
                  <a:txBody>
                    <a:bodyPr/>
                    <a:lstStyle/>
                    <a:p>
                      <a:pPr algn="ctr" fontAlgn="b"/>
                      <a:r>
                        <a:rPr lang="en-US" sz="1200" u="none" strike="noStrike" dirty="0">
                          <a:effectLst/>
                        </a:rPr>
                        <a:t>4.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tc>
                  <a:txBody>
                    <a:bodyPr/>
                    <a:lstStyle/>
                    <a:p>
                      <a:pPr algn="l" fontAlgn="b"/>
                      <a:r>
                        <a:rPr lang="en-US" sz="1200" u="none" strike="noStrike" dirty="0">
                          <a:effectLst/>
                        </a:rPr>
                        <a:t>tWBLn4k1M7PLBtAtwAg73g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solidFill>
                      <a:srgbClr val="FFC000"/>
                    </a:solidFill>
                  </a:tcPr>
                </a:tc>
                <a:extLst>
                  <a:ext uri="{0D108BD9-81ED-4DB2-BD59-A6C34878D82A}">
                    <a16:rowId xmlns:a16="http://schemas.microsoft.com/office/drawing/2014/main" val="3211208878"/>
                  </a:ext>
                </a:extLst>
              </a:tr>
              <a:tr h="254305">
                <a:tc>
                  <a:txBody>
                    <a:bodyPr/>
                    <a:lstStyle/>
                    <a:p>
                      <a:pPr algn="ctr" fontAlgn="b"/>
                      <a:r>
                        <a:rPr lang="en-US" sz="1200" u="none" strike="noStrike" dirty="0">
                          <a:effectLst/>
                        </a:rPr>
                        <a:t>5. </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Wu0yySWcHQ5tZ_59HNiamg</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694635930"/>
                  </a:ext>
                </a:extLst>
              </a:tr>
            </a:tbl>
          </a:graphicData>
        </a:graphic>
      </p:graphicFrame>
      <p:graphicFrame>
        <p:nvGraphicFramePr>
          <p:cNvPr id="8" name="Table 7">
            <a:extLst>
              <a:ext uri="{FF2B5EF4-FFF2-40B4-BE49-F238E27FC236}">
                <a16:creationId xmlns:a16="http://schemas.microsoft.com/office/drawing/2014/main" id="{5170CB7B-E7D3-451C-ACC3-B21D09756AF0}"/>
              </a:ext>
            </a:extLst>
          </p:cNvPr>
          <p:cNvGraphicFramePr>
            <a:graphicFrameLocks noGrp="1"/>
          </p:cNvGraphicFramePr>
          <p:nvPr>
            <p:extLst>
              <p:ext uri="{D42A27DB-BD31-4B8C-83A1-F6EECF244321}">
                <p14:modId xmlns:p14="http://schemas.microsoft.com/office/powerpoint/2010/main" val="4157360099"/>
              </p:ext>
            </p:extLst>
          </p:nvPr>
        </p:nvGraphicFramePr>
        <p:xfrm>
          <a:off x="5729468" y="3660965"/>
          <a:ext cx="2488557" cy="1515100"/>
        </p:xfrm>
        <a:graphic>
          <a:graphicData uri="http://schemas.openxmlformats.org/drawingml/2006/table">
            <a:tbl>
              <a:tblPr firstRow="1" bandRow="1">
                <a:tableStyleId>{72833802-FEF1-4C79-8D5D-14CF1EAF98D9}</a:tableStyleId>
              </a:tblPr>
              <a:tblGrid>
                <a:gridCol w="378546">
                  <a:extLst>
                    <a:ext uri="{9D8B030D-6E8A-4147-A177-3AD203B41FA5}">
                      <a16:colId xmlns:a16="http://schemas.microsoft.com/office/drawing/2014/main" val="1672189300"/>
                    </a:ext>
                  </a:extLst>
                </a:gridCol>
                <a:gridCol w="2110011">
                  <a:extLst>
                    <a:ext uri="{9D8B030D-6E8A-4147-A177-3AD203B41FA5}">
                      <a16:colId xmlns:a16="http://schemas.microsoft.com/office/drawing/2014/main" val="4136311201"/>
                    </a:ext>
                  </a:extLst>
                </a:gridCol>
              </a:tblGrid>
              <a:tr h="249332">
                <a:tc>
                  <a:txBody>
                    <a:bodyPr/>
                    <a:lstStyle/>
                    <a:p>
                      <a:pPr algn="ctr" fontAlgn="b"/>
                      <a:r>
                        <a:rPr lang="en-US" sz="1200" u="none" strike="noStrike" dirty="0">
                          <a:effectLst/>
                        </a:rPr>
                        <a:t>SN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tc>
                  <a:txBody>
                    <a:bodyPr/>
                    <a:lstStyle/>
                    <a:p>
                      <a:pPr algn="l" fontAlgn="b"/>
                      <a:r>
                        <a:rPr lang="en-US" sz="1200" u="none" strike="noStrike" dirty="0">
                          <a:effectLst/>
                        </a:rPr>
                        <a:t>Item Description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798" marR="6798" marT="6798" marB="0" anchor="ctr"/>
                </a:tc>
                <a:extLst>
                  <a:ext uri="{0D108BD9-81ED-4DB2-BD59-A6C34878D82A}">
                    <a16:rowId xmlns:a16="http://schemas.microsoft.com/office/drawing/2014/main" val="3424295496"/>
                  </a:ext>
                </a:extLst>
              </a:tr>
              <a:tr h="249332">
                <a:tc>
                  <a:txBody>
                    <a:bodyPr/>
                    <a:lstStyle/>
                    <a:p>
                      <a:pPr algn="ctr" fontAlgn="b"/>
                      <a:r>
                        <a:rPr lang="en-US" sz="1200" u="none" strike="noStrike" dirty="0">
                          <a:effectLst/>
                        </a:rPr>
                        <a:t>1.</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tc>
                  <a:txBody>
                    <a:bodyPr/>
                    <a:lstStyle/>
                    <a:p>
                      <a:pPr algn="l" fontAlgn="b"/>
                      <a:r>
                        <a:rPr lang="en-US" sz="1200" u="none" strike="noStrike" dirty="0">
                          <a:effectLst/>
                        </a:rPr>
                        <a:t>M8X 1E9</a:t>
                      </a:r>
                      <a:endParaRPr lang="en-US" sz="1200" b="0" i="0" u="none" strike="noStrike" dirty="0">
                        <a:solidFill>
                          <a:schemeClr val="tx1"/>
                        </a:solidFill>
                        <a:effectLst/>
                        <a:latin typeface="Calibri" panose="020F0502020204030204" pitchFamily="34" charset="0"/>
                      </a:endParaRPr>
                    </a:p>
                  </a:txBody>
                  <a:tcPr marL="7620" marR="7620" marT="7620" marB="0" anchor="ctr">
                    <a:solidFill>
                      <a:srgbClr val="FFC000"/>
                    </a:solidFill>
                  </a:tcPr>
                </a:tc>
                <a:extLst>
                  <a:ext uri="{0D108BD9-81ED-4DB2-BD59-A6C34878D82A}">
                    <a16:rowId xmlns:a16="http://schemas.microsoft.com/office/drawing/2014/main" val="2332610841"/>
                  </a:ext>
                </a:extLst>
              </a:tr>
              <a:tr h="254109">
                <a:tc>
                  <a:txBody>
                    <a:bodyPr/>
                    <a:lstStyle/>
                    <a:p>
                      <a:pPr algn="ctr" fontAlgn="b"/>
                      <a:r>
                        <a:rPr lang="en-US" sz="1200" u="none" strike="noStrike" dirty="0">
                          <a:effectLst/>
                        </a:rPr>
                        <a:t>2.</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M5A 2L2</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05225883"/>
                  </a:ext>
                </a:extLst>
              </a:tr>
              <a:tr h="254109">
                <a:tc>
                  <a:txBody>
                    <a:bodyPr/>
                    <a:lstStyle/>
                    <a:p>
                      <a:pPr algn="ctr" fontAlgn="b"/>
                      <a:r>
                        <a:rPr lang="en-US" sz="1200" u="none" strike="noStrike" dirty="0">
                          <a:effectLst/>
                        </a:rPr>
                        <a:t>3.</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M6K 1L4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8330483"/>
                  </a:ext>
                </a:extLst>
              </a:tr>
              <a:tr h="254109">
                <a:tc>
                  <a:txBody>
                    <a:bodyPr/>
                    <a:lstStyle/>
                    <a:p>
                      <a:pPr algn="ctr" fontAlgn="b"/>
                      <a:r>
                        <a:rPr lang="en-US" sz="1200" u="none" strike="noStrike" dirty="0">
                          <a:effectLst/>
                        </a:rPr>
                        <a:t>4.</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M5T 2W6</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4113833"/>
                  </a:ext>
                </a:extLst>
              </a:tr>
              <a:tr h="254109">
                <a:tc>
                  <a:txBody>
                    <a:bodyPr/>
                    <a:lstStyle/>
                    <a:p>
                      <a:pPr algn="ctr" fontAlgn="b"/>
                      <a:r>
                        <a:rPr lang="en-US" sz="1200" u="none" strike="noStrike" dirty="0">
                          <a:effectLst/>
                        </a:rPr>
                        <a:t>5.</a:t>
                      </a:r>
                      <a:endParaRPr lang="en-US" sz="1200" b="0" i="0" u="none" strike="noStrike" dirty="0">
                        <a:solidFill>
                          <a:schemeClr val="tx1"/>
                        </a:solidFill>
                        <a:effectLst/>
                        <a:latin typeface="Calibri" panose="020F0502020204030204" pitchFamily="34" charset="0"/>
                      </a:endParaRPr>
                    </a:p>
                  </a:txBody>
                  <a:tcPr marL="7620" marR="7620" marT="7620" marB="0" anchor="ctr"/>
                </a:tc>
                <a:tc>
                  <a:txBody>
                    <a:bodyPr/>
                    <a:lstStyle/>
                    <a:p>
                      <a:pPr algn="l" fontAlgn="b"/>
                      <a:r>
                        <a:rPr lang="en-US" sz="1200" u="none" strike="noStrike" dirty="0">
                          <a:effectLst/>
                        </a:rPr>
                        <a:t>M5V 3M4</a:t>
                      </a:r>
                      <a:endParaRPr lang="en-US" sz="1200" b="0" i="0" u="none" strike="noStrike" dirty="0">
                        <a:solidFill>
                          <a:schemeClr val="tx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84430052"/>
                  </a:ext>
                </a:extLst>
              </a:tr>
            </a:tbl>
          </a:graphicData>
        </a:graphic>
      </p:graphicFrame>
      <p:graphicFrame>
        <p:nvGraphicFramePr>
          <p:cNvPr id="13" name="Table 12">
            <a:extLst>
              <a:ext uri="{FF2B5EF4-FFF2-40B4-BE49-F238E27FC236}">
                <a16:creationId xmlns:a16="http://schemas.microsoft.com/office/drawing/2014/main" id="{557C51FD-7800-4DAF-A56C-A40F414810FF}"/>
              </a:ext>
            </a:extLst>
          </p:cNvPr>
          <p:cNvGraphicFramePr>
            <a:graphicFrameLocks noGrp="1"/>
          </p:cNvGraphicFramePr>
          <p:nvPr>
            <p:extLst>
              <p:ext uri="{D42A27DB-BD31-4B8C-83A1-F6EECF244321}">
                <p14:modId xmlns:p14="http://schemas.microsoft.com/office/powerpoint/2010/main" val="3382229729"/>
              </p:ext>
            </p:extLst>
          </p:nvPr>
        </p:nvGraphicFramePr>
        <p:xfrm>
          <a:off x="5729468" y="5449198"/>
          <a:ext cx="3933995" cy="743258"/>
        </p:xfrm>
        <a:graphic>
          <a:graphicData uri="http://schemas.openxmlformats.org/drawingml/2006/table">
            <a:tbl>
              <a:tblPr firstRow="1" bandRow="1">
                <a:tableStyleId>{9DCAF9ED-07DC-4A11-8D7F-57B35C25682E}</a:tableStyleId>
              </a:tblPr>
              <a:tblGrid>
                <a:gridCol w="1770927">
                  <a:extLst>
                    <a:ext uri="{9D8B030D-6E8A-4147-A177-3AD203B41FA5}">
                      <a16:colId xmlns:a16="http://schemas.microsoft.com/office/drawing/2014/main" val="1816437062"/>
                    </a:ext>
                  </a:extLst>
                </a:gridCol>
                <a:gridCol w="636632">
                  <a:extLst>
                    <a:ext uri="{9D8B030D-6E8A-4147-A177-3AD203B41FA5}">
                      <a16:colId xmlns:a16="http://schemas.microsoft.com/office/drawing/2014/main" val="1749158242"/>
                    </a:ext>
                  </a:extLst>
                </a:gridCol>
                <a:gridCol w="763218">
                  <a:extLst>
                    <a:ext uri="{9D8B030D-6E8A-4147-A177-3AD203B41FA5}">
                      <a16:colId xmlns:a16="http://schemas.microsoft.com/office/drawing/2014/main" val="3041315910"/>
                    </a:ext>
                  </a:extLst>
                </a:gridCol>
                <a:gridCol w="763218">
                  <a:extLst>
                    <a:ext uri="{9D8B030D-6E8A-4147-A177-3AD203B41FA5}">
                      <a16:colId xmlns:a16="http://schemas.microsoft.com/office/drawing/2014/main" val="2707111658"/>
                    </a:ext>
                  </a:extLst>
                </a:gridCol>
              </a:tblGrid>
              <a:tr h="211197">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r"/>
                      <a:r>
                        <a:rPr lang="en-US" sz="1200" dirty="0">
                          <a:effectLst/>
                        </a:rPr>
                        <a:t>3 km</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r" hangingPunct="0">
                        <a:spcBef>
                          <a:spcPts val="0"/>
                        </a:spcBef>
                        <a:spcAft>
                          <a:spcPts val="400"/>
                        </a:spcAft>
                        <a:tabLst>
                          <a:tab pos="114300" algn="l"/>
                        </a:tabLst>
                      </a:pPr>
                      <a:r>
                        <a:rPr lang="en-US" sz="1200" dirty="0">
                          <a:effectLst/>
                        </a:rPr>
                        <a:t>5 km</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indent="0" algn="r" hangingPunct="0">
                        <a:spcBef>
                          <a:spcPts val="0"/>
                        </a:spcBef>
                        <a:spcAft>
                          <a:spcPts val="400"/>
                        </a:spcAft>
                        <a:tabLst>
                          <a:tab pos="114300" algn="l"/>
                        </a:tabLst>
                      </a:pPr>
                      <a:r>
                        <a:rPr lang="en-US" sz="1200" dirty="0">
                          <a:effectLst/>
                        </a:rPr>
                        <a:t>10 km</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265843">
                <a:tc>
                  <a:txBody>
                    <a:bodyPr/>
                    <a:lstStyle/>
                    <a:p>
                      <a:pPr marL="0" marR="0" indent="0" algn="l" hangingPunct="0">
                        <a:spcBef>
                          <a:spcPts val="0"/>
                        </a:spcBef>
                        <a:spcAft>
                          <a:spcPts val="400"/>
                        </a:spcAft>
                        <a:tabLst>
                          <a:tab pos="114300" algn="l"/>
                        </a:tabLst>
                      </a:pPr>
                      <a:r>
                        <a:rPr lang="en-US" sz="1200" dirty="0">
                          <a:effectLst/>
                        </a:rPr>
                        <a:t>Number of postal codes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1200" dirty="0">
                          <a:effectLst/>
                        </a:rPr>
                        <a:t>2,835</a:t>
                      </a:r>
                    </a:p>
                  </a:txBody>
                  <a:tcPr marL="68580" marR="68580" marT="0" marB="0" anchor="ctr"/>
                </a:tc>
                <a:tc>
                  <a:txBody>
                    <a:bodyPr/>
                    <a:lstStyle/>
                    <a:p>
                      <a:pPr marL="0" marR="0" algn="r">
                        <a:spcBef>
                          <a:spcPts val="0"/>
                        </a:spcBef>
                        <a:spcAft>
                          <a:spcPts val="0"/>
                        </a:spcAft>
                      </a:pPr>
                      <a:r>
                        <a:rPr lang="en-US" sz="1200" dirty="0">
                          <a:effectLst/>
                        </a:rPr>
                        <a:t>6,731</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1200" dirty="0">
                          <a:effectLst/>
                        </a:rPr>
                        <a:t>21,050</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952091907"/>
                  </a:ext>
                </a:extLst>
              </a:tr>
              <a:tr h="266218">
                <a:tc>
                  <a:txBody>
                    <a:bodyPr/>
                    <a:lstStyle/>
                    <a:p>
                      <a:pPr marL="0" marR="0" algn="l">
                        <a:spcBef>
                          <a:spcPts val="0"/>
                        </a:spcBef>
                        <a:spcAft>
                          <a:spcPts val="0"/>
                        </a:spcAft>
                      </a:pPr>
                      <a:r>
                        <a:rPr lang="en-US" sz="1200" dirty="0">
                          <a:effectLst/>
                        </a:rPr>
                        <a:t>Number of businesses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1200" dirty="0">
                          <a:effectLst/>
                        </a:rPr>
                        <a:t>582</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600"/>
                        </a:spcAft>
                      </a:pPr>
                      <a:r>
                        <a:rPr lang="en-US" sz="1200" dirty="0">
                          <a:effectLst/>
                        </a:rPr>
                        <a:t>1,506</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600"/>
                        </a:spcAft>
                      </a:pPr>
                      <a:r>
                        <a:rPr lang="en-US" sz="1200" dirty="0">
                          <a:effectLst/>
                        </a:rPr>
                        <a:t>8,005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03611285"/>
                  </a:ext>
                </a:extLst>
              </a:tr>
            </a:tbl>
          </a:graphicData>
        </a:graphic>
      </p:graphicFrame>
    </p:spTree>
    <p:extLst>
      <p:ext uri="{BB962C8B-B14F-4D97-AF65-F5344CB8AC3E}">
        <p14:creationId xmlns:p14="http://schemas.microsoft.com/office/powerpoint/2010/main" val="279033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Algorithms &amp; App Results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Algorithms &amp; Results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692130603"/>
              </p:ext>
            </p:extLst>
          </p:nvPr>
        </p:nvGraphicFramePr>
        <p:xfrm>
          <a:off x="503999" y="1496983"/>
          <a:ext cx="9159463" cy="4745859"/>
        </p:xfrm>
        <a:graphic>
          <a:graphicData uri="http://schemas.openxmlformats.org/drawingml/2006/table">
            <a:tbl>
              <a:tblPr>
                <a:tableStyleId>{2D5ABB26-0587-4C30-8999-92F81FD0307C}</a:tableStyleId>
              </a:tblPr>
              <a:tblGrid>
                <a:gridCol w="919687">
                  <a:extLst>
                    <a:ext uri="{9D8B030D-6E8A-4147-A177-3AD203B41FA5}">
                      <a16:colId xmlns:a16="http://schemas.microsoft.com/office/drawing/2014/main" val="2182237645"/>
                    </a:ext>
                  </a:extLst>
                </a:gridCol>
                <a:gridCol w="2812648">
                  <a:extLst>
                    <a:ext uri="{9D8B030D-6E8A-4147-A177-3AD203B41FA5}">
                      <a16:colId xmlns:a16="http://schemas.microsoft.com/office/drawing/2014/main" val="1283340500"/>
                    </a:ext>
                  </a:extLst>
                </a:gridCol>
                <a:gridCol w="5427128">
                  <a:extLst>
                    <a:ext uri="{9D8B030D-6E8A-4147-A177-3AD203B41FA5}">
                      <a16:colId xmlns:a16="http://schemas.microsoft.com/office/drawing/2014/main" val="2874386777"/>
                    </a:ext>
                  </a:extLst>
                </a:gridCol>
              </a:tblGrid>
              <a:tr h="37811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Algorithms</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 Result</a:t>
                      </a:r>
                    </a:p>
                  </a:txBody>
                  <a:tcPr marL="5828" marR="5828" marT="5828" marB="0" anchor="ctr">
                    <a:solidFill>
                      <a:srgbClr val="FFC000"/>
                    </a:solidFill>
                  </a:tcPr>
                </a:tc>
                <a:extLst>
                  <a:ext uri="{0D108BD9-81ED-4DB2-BD59-A6C34878D82A}">
                    <a16:rowId xmlns:a16="http://schemas.microsoft.com/office/drawing/2014/main" val="2754745575"/>
                  </a:ext>
                </a:extLst>
              </a:tr>
              <a:tr h="1570864">
                <a:tc>
                  <a:txBody>
                    <a:bodyPr/>
                    <a:lstStyle/>
                    <a:p>
                      <a:pPr algn="ctr" rtl="0" fontAlgn="ctr"/>
                      <a:r>
                        <a:rPr lang="en-CA" sz="1400" b="1" u="none" strike="noStrike" dirty="0">
                          <a:effectLst/>
                        </a:rPr>
                        <a:t>Step 3</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u="none" strike="noStrike" dirty="0">
                          <a:effectLst/>
                        </a:rPr>
                        <a:t>Use </a:t>
                      </a:r>
                      <a:r>
                        <a:rPr lang="en-CA" sz="1400" u="none" strike="noStrike" dirty="0" err="1">
                          <a:effectLst/>
                        </a:rPr>
                        <a:t>Pyspark</a:t>
                      </a:r>
                      <a:r>
                        <a:rPr lang="en-CA" sz="1400" u="none" strike="noStrike" dirty="0">
                          <a:effectLst/>
                        </a:rPr>
                        <a:t> </a:t>
                      </a:r>
                      <a:r>
                        <a:rPr lang="en-CA" sz="1400" u="none" strike="noStrike" dirty="0" err="1">
                          <a:effectLst/>
                        </a:rPr>
                        <a:t>MLlib</a:t>
                      </a:r>
                      <a:r>
                        <a:rPr lang="en-CA" sz="1400" u="none" strike="noStrike" dirty="0">
                          <a:effectLst/>
                        </a:rPr>
                        <a:t> ALS library to do basic ALS recommender, as well as global average recommender. Compute RMSE and MAE for both approach and take recommend from the lower RMSE approach</a:t>
                      </a:r>
                    </a:p>
                  </a:txBody>
                  <a:tcPr marL="5828" marR="5828" marT="5828" marB="0">
                    <a:solidFill>
                      <a:schemeClr val="bg2">
                        <a:lumMod val="20000"/>
                        <a:lumOff val="80000"/>
                      </a:schemeClr>
                    </a:solidFill>
                  </a:tcPr>
                </a:tc>
                <a:tc>
                  <a:txBody>
                    <a:bodyPr/>
                    <a:lstStyle/>
                    <a:p>
                      <a:pPr marL="0" indent="0" algn="l" rtl="0" fontAlgn="ctr">
                        <a:buFont typeface="Arial" panose="020B0604020202020204" pitchFamily="34" charset="0"/>
                        <a:buNone/>
                      </a:pPr>
                      <a:endParaRPr lang="en-CA" sz="1200" b="0"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extLst>
                  <a:ext uri="{0D108BD9-81ED-4DB2-BD59-A6C34878D82A}">
                    <a16:rowId xmlns:a16="http://schemas.microsoft.com/office/drawing/2014/main" val="4285483050"/>
                  </a:ext>
                </a:extLst>
              </a:tr>
              <a:tr h="2796879">
                <a:tc>
                  <a:txBody>
                    <a:bodyPr/>
                    <a:lstStyle/>
                    <a:p>
                      <a:pPr algn="ctr" rtl="0" fontAlgn="ctr"/>
                      <a:r>
                        <a:rPr lang="en-CA" sz="1400" b="1" u="none" strike="noStrike" dirty="0">
                          <a:effectLst/>
                        </a:rPr>
                        <a:t>Step 4</a:t>
                      </a:r>
                      <a:endParaRPr lang="en-CA" sz="1400" b="0" i="0" u="none" strike="noStrike" dirty="0">
                        <a:solidFill>
                          <a:srgbClr val="000000"/>
                        </a:solidFill>
                        <a:effectLst/>
                        <a:latin typeface="Arial" panose="020B0604020202020204" pitchFamily="34" charset="0"/>
                      </a:endParaRPr>
                    </a:p>
                  </a:txBody>
                  <a:tcPr marL="5828" marR="5828" marT="5828" marB="0">
                    <a:noFill/>
                  </a:tcPr>
                </a:tc>
                <a:tc>
                  <a:txBody>
                    <a:bodyPr/>
                    <a:lstStyle/>
                    <a:p>
                      <a:pPr marL="171450" indent="-171450" algn="l" rtl="0" fontAlgn="ctr">
                        <a:buFont typeface="Arial" panose="020B0604020202020204" pitchFamily="34" charset="0"/>
                        <a:buChar char="•"/>
                      </a:pPr>
                      <a:r>
                        <a:rPr lang="en-US" sz="1400" u="none" strike="noStrike" kern="1200" dirty="0">
                          <a:solidFill>
                            <a:schemeClr val="tx1"/>
                          </a:solidFill>
                          <a:effectLst/>
                          <a:latin typeface="+mn-lt"/>
                          <a:ea typeface="+mn-ea"/>
                          <a:cs typeface="+mn-cs"/>
                        </a:rPr>
                        <a:t>Use FP-Growth Library in </a:t>
                      </a:r>
                      <a:r>
                        <a:rPr lang="en-US" sz="1400" u="none" strike="noStrike" kern="1200" dirty="0" err="1">
                          <a:solidFill>
                            <a:schemeClr val="tx1"/>
                          </a:solidFill>
                          <a:effectLst/>
                          <a:latin typeface="+mn-lt"/>
                          <a:ea typeface="+mn-ea"/>
                          <a:cs typeface="+mn-cs"/>
                        </a:rPr>
                        <a:t>Pyspark</a:t>
                      </a:r>
                      <a:r>
                        <a:rPr lang="en-US" sz="1400" u="none" strike="noStrike" kern="1200" dirty="0">
                          <a:solidFill>
                            <a:schemeClr val="tx1"/>
                          </a:solidFill>
                          <a:effectLst/>
                          <a:latin typeface="+mn-lt"/>
                          <a:ea typeface="+mn-ea"/>
                          <a:cs typeface="+mn-cs"/>
                        </a:rPr>
                        <a:t> to perform Frequent Itemset listing out top 5 most frequently chosen items.</a:t>
                      </a: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Selected Confidence and Support values are 0.4 and 0.4 respectively </a:t>
                      </a:r>
                    </a:p>
                  </a:txBody>
                  <a:tcPr marL="5828" marR="5828" marT="5828" marB="0">
                    <a:noFill/>
                  </a:tcPr>
                </a:tc>
                <a:tc>
                  <a:txBody>
                    <a:bodyPr/>
                    <a:lstStyle/>
                    <a:p>
                      <a:pPr algn="l" rtl="0" fontAlgn="ctr"/>
                      <a:endParaRPr lang="en-CA" sz="1200" b="0" i="0" u="none" strike="noStrike" dirty="0">
                        <a:solidFill>
                          <a:srgbClr val="000000"/>
                        </a:solidFill>
                        <a:effectLst/>
                        <a:latin typeface="Arial" panose="020B0604020202020204" pitchFamily="34" charset="0"/>
                      </a:endParaRPr>
                    </a:p>
                  </a:txBody>
                  <a:tcPr marL="5828" marR="5828" marT="5828" marB="0">
                    <a:noFill/>
                  </a:tcPr>
                </a:tc>
                <a:extLst>
                  <a:ext uri="{0D108BD9-81ED-4DB2-BD59-A6C34878D82A}">
                    <a16:rowId xmlns:a16="http://schemas.microsoft.com/office/drawing/2014/main" val="3472944759"/>
                  </a:ext>
                </a:extLst>
              </a:tr>
            </a:tbl>
          </a:graphicData>
        </a:graphic>
      </p:graphicFrame>
      <p:sp>
        <p:nvSpPr>
          <p:cNvPr id="15" name="Text Placeholder 5">
            <a:hlinkClick r:id="" action="ppaction://noaction"/>
            <a:extLst>
              <a:ext uri="{FF2B5EF4-FFF2-40B4-BE49-F238E27FC236}">
                <a16:creationId xmlns:a16="http://schemas.microsoft.com/office/drawing/2014/main" id="{A4A368A2-E5DE-4DA3-B254-BDCA38E15E5A}"/>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6" name="Text Placeholder 5">
            <a:hlinkClick r:id="" action="ppaction://noaction"/>
            <a:extLst>
              <a:ext uri="{FF2B5EF4-FFF2-40B4-BE49-F238E27FC236}">
                <a16:creationId xmlns:a16="http://schemas.microsoft.com/office/drawing/2014/main" id="{A33CA968-FFD2-4AFB-93CB-8C91AC2CB1B1}"/>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7" name="Text Placeholder 5">
            <a:hlinkClick r:id="" action="ppaction://noaction"/>
            <a:extLst>
              <a:ext uri="{FF2B5EF4-FFF2-40B4-BE49-F238E27FC236}">
                <a16:creationId xmlns:a16="http://schemas.microsoft.com/office/drawing/2014/main" id="{8B8C4DAF-99C4-4262-91CC-5B0E54DB46E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Issue Explanations</a:t>
            </a:r>
          </a:p>
        </p:txBody>
      </p:sp>
      <p:sp>
        <p:nvSpPr>
          <p:cNvPr id="18" name="Text Placeholder 5">
            <a:hlinkClick r:id="" action="ppaction://noaction"/>
            <a:extLst>
              <a:ext uri="{FF2B5EF4-FFF2-40B4-BE49-F238E27FC236}">
                <a16:creationId xmlns:a16="http://schemas.microsoft.com/office/drawing/2014/main" id="{6D97FFD9-49A8-4789-A24D-A1F8AF9250F4}"/>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Algorithm &amp; App Result</a:t>
            </a:r>
          </a:p>
        </p:txBody>
      </p:sp>
      <p:sp>
        <p:nvSpPr>
          <p:cNvPr id="19" name="Text Placeholder 5">
            <a:hlinkClick r:id="" action="ppaction://noaction"/>
            <a:extLst>
              <a:ext uri="{FF2B5EF4-FFF2-40B4-BE49-F238E27FC236}">
                <a16:creationId xmlns:a16="http://schemas.microsoft.com/office/drawing/2014/main" id="{5D8B0DB3-515C-4B59-9340-07BDDC8FC0AD}"/>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pic>
        <p:nvPicPr>
          <p:cNvPr id="12" name="Picture 11">
            <a:extLst>
              <a:ext uri="{FF2B5EF4-FFF2-40B4-BE49-F238E27FC236}">
                <a16:creationId xmlns:a16="http://schemas.microsoft.com/office/drawing/2014/main" id="{7DB09CA2-20E4-EA4D-A6A9-2816B2C0D911}"/>
              </a:ext>
            </a:extLst>
          </p:cNvPr>
          <p:cNvPicPr>
            <a:picLocks noChangeAspect="1"/>
          </p:cNvPicPr>
          <p:nvPr/>
        </p:nvPicPr>
        <p:blipFill rotWithShape="1">
          <a:blip r:embed="rId3"/>
          <a:srcRect r="50000" b="91511"/>
          <a:stretch/>
        </p:blipFill>
        <p:spPr>
          <a:xfrm>
            <a:off x="4325736" y="1945724"/>
            <a:ext cx="5268275" cy="465527"/>
          </a:xfrm>
          <a:prstGeom prst="rect">
            <a:avLst/>
          </a:prstGeom>
        </p:spPr>
      </p:pic>
      <p:graphicFrame>
        <p:nvGraphicFramePr>
          <p:cNvPr id="13" name="Table 12">
            <a:extLst>
              <a:ext uri="{FF2B5EF4-FFF2-40B4-BE49-F238E27FC236}">
                <a16:creationId xmlns:a16="http://schemas.microsoft.com/office/drawing/2014/main" id="{76A54CA1-E771-DB4C-881B-B9170EC1EF22}"/>
              </a:ext>
            </a:extLst>
          </p:cNvPr>
          <p:cNvGraphicFramePr>
            <a:graphicFrameLocks noGrp="1"/>
          </p:cNvGraphicFramePr>
          <p:nvPr>
            <p:extLst>
              <p:ext uri="{D42A27DB-BD31-4B8C-83A1-F6EECF244321}">
                <p14:modId xmlns:p14="http://schemas.microsoft.com/office/powerpoint/2010/main" val="4179622847"/>
              </p:ext>
            </p:extLst>
          </p:nvPr>
        </p:nvGraphicFramePr>
        <p:xfrm>
          <a:off x="4337311" y="2469590"/>
          <a:ext cx="5256700" cy="910937"/>
        </p:xfrm>
        <a:graphic>
          <a:graphicData uri="http://schemas.openxmlformats.org/drawingml/2006/table">
            <a:tbl>
              <a:tblPr firstRow="1" bandRow="1">
                <a:tableStyleId>{9DCAF9ED-07DC-4A11-8D7F-57B35C25682E}</a:tableStyleId>
              </a:tblPr>
              <a:tblGrid>
                <a:gridCol w="2676500">
                  <a:extLst>
                    <a:ext uri="{9D8B030D-6E8A-4147-A177-3AD203B41FA5}">
                      <a16:colId xmlns:a16="http://schemas.microsoft.com/office/drawing/2014/main" val="1816437062"/>
                    </a:ext>
                  </a:extLst>
                </a:gridCol>
                <a:gridCol w="1314894">
                  <a:extLst>
                    <a:ext uri="{9D8B030D-6E8A-4147-A177-3AD203B41FA5}">
                      <a16:colId xmlns:a16="http://schemas.microsoft.com/office/drawing/2014/main" val="1749158242"/>
                    </a:ext>
                  </a:extLst>
                </a:gridCol>
                <a:gridCol w="1265306">
                  <a:extLst>
                    <a:ext uri="{9D8B030D-6E8A-4147-A177-3AD203B41FA5}">
                      <a16:colId xmlns:a16="http://schemas.microsoft.com/office/drawing/2014/main" val="3041315910"/>
                    </a:ext>
                  </a:extLst>
                </a:gridCol>
              </a:tblGrid>
              <a:tr h="171621">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ctr"/>
                      <a:r>
                        <a:rPr lang="en-US" sz="1200" dirty="0">
                          <a:effectLst/>
                        </a:rPr>
                        <a:t>RMSE</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ctr" hangingPunct="0">
                        <a:spcBef>
                          <a:spcPts val="0"/>
                        </a:spcBef>
                        <a:spcAft>
                          <a:spcPts val="400"/>
                        </a:spcAft>
                        <a:tabLst>
                          <a:tab pos="114300" algn="l"/>
                        </a:tabLst>
                      </a:pPr>
                      <a:r>
                        <a:rPr lang="en-US" sz="1200" dirty="0">
                          <a:effectLst/>
                        </a:rPr>
                        <a:t>MAE</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343242">
                <a:tc>
                  <a:txBody>
                    <a:bodyPr/>
                    <a:lstStyle/>
                    <a:p>
                      <a:pPr marL="0" marR="0" indent="0" algn="l" hangingPunct="0">
                        <a:spcBef>
                          <a:spcPts val="0"/>
                        </a:spcBef>
                        <a:spcAft>
                          <a:spcPts val="400"/>
                        </a:spcAft>
                        <a:tabLst>
                          <a:tab pos="114300" algn="l"/>
                        </a:tabLst>
                      </a:pPr>
                      <a:r>
                        <a:rPr lang="en-US" sz="1200" dirty="0">
                          <a:effectLst/>
                        </a:rPr>
                        <a:t>Basic ALS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2.147847095</a:t>
                      </a:r>
                    </a:p>
                  </a:txBody>
                  <a:tcPr marL="68580" marR="68580" marT="0" marB="0" anchor="ctr"/>
                </a:tc>
                <a:tc>
                  <a:txBody>
                    <a:bodyPr/>
                    <a:lstStyle/>
                    <a:p>
                      <a:pPr marL="0" marR="0" algn="ctr">
                        <a:spcBef>
                          <a:spcPts val="0"/>
                        </a:spcBef>
                        <a:spcAft>
                          <a:spcPts val="0"/>
                        </a:spcAft>
                      </a:pPr>
                      <a:r>
                        <a:rPr lang="en-US" sz="1200" dirty="0">
                          <a:effectLst/>
                        </a:rPr>
                        <a:t>1.722178277</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952091907"/>
                  </a:ext>
                </a:extLst>
              </a:tr>
              <a:tr h="384815">
                <a:tc>
                  <a:txBody>
                    <a:bodyPr/>
                    <a:lstStyle/>
                    <a:p>
                      <a:pPr marL="0" marR="0" algn="l">
                        <a:spcBef>
                          <a:spcPts val="0"/>
                        </a:spcBef>
                        <a:spcAft>
                          <a:spcPts val="0"/>
                        </a:spcAft>
                      </a:pPr>
                      <a:r>
                        <a:rPr lang="en-US" sz="1200" dirty="0">
                          <a:effectLst/>
                        </a:rPr>
                        <a:t>Global Average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1.435300565</a:t>
                      </a:r>
                    </a:p>
                  </a:txBody>
                  <a:tcPr marL="68580" marR="68580" marT="0" marB="0" anchor="ctr">
                    <a:solidFill>
                      <a:srgbClr val="FFC000"/>
                    </a:solidFill>
                  </a:tcPr>
                </a:tc>
                <a:tc>
                  <a:txBody>
                    <a:bodyPr/>
                    <a:lstStyle/>
                    <a:p>
                      <a:pPr marL="0" marR="0" algn="ctr">
                        <a:spcBef>
                          <a:spcPts val="0"/>
                        </a:spcBef>
                        <a:spcAft>
                          <a:spcPts val="600"/>
                        </a:spcAft>
                      </a:pPr>
                      <a:r>
                        <a:rPr lang="en-US" sz="1200" dirty="0">
                          <a:effectLst/>
                        </a:rPr>
                        <a:t>1.242512298</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solidFill>
                      <a:srgbClr val="FFC000"/>
                    </a:solidFill>
                  </a:tcPr>
                </a:tc>
                <a:extLst>
                  <a:ext uri="{0D108BD9-81ED-4DB2-BD59-A6C34878D82A}">
                    <a16:rowId xmlns:a16="http://schemas.microsoft.com/office/drawing/2014/main" val="2203611285"/>
                  </a:ext>
                </a:extLst>
              </a:tr>
            </a:tbl>
          </a:graphicData>
        </a:graphic>
      </p:graphicFrame>
      <p:pic>
        <p:nvPicPr>
          <p:cNvPr id="14" name="Picture 13">
            <a:extLst>
              <a:ext uri="{FF2B5EF4-FFF2-40B4-BE49-F238E27FC236}">
                <a16:creationId xmlns:a16="http://schemas.microsoft.com/office/drawing/2014/main" id="{E40DCB8F-2EEF-3C40-8E80-35825E5A3A11}"/>
              </a:ext>
            </a:extLst>
          </p:cNvPr>
          <p:cNvPicPr>
            <a:picLocks noChangeAspect="1"/>
          </p:cNvPicPr>
          <p:nvPr/>
        </p:nvPicPr>
        <p:blipFill>
          <a:blip r:embed="rId4">
            <a:alphaModFix/>
          </a:blip>
          <a:stretch>
            <a:fillRect/>
          </a:stretch>
        </p:blipFill>
        <p:spPr>
          <a:xfrm>
            <a:off x="4368422" y="3556511"/>
            <a:ext cx="3594959" cy="2900286"/>
          </a:xfrm>
          <a:prstGeom prst="rect">
            <a:avLst/>
          </a:prstGeom>
        </p:spPr>
      </p:pic>
      <p:pic>
        <p:nvPicPr>
          <p:cNvPr id="20" name="Picture 19">
            <a:extLst>
              <a:ext uri="{FF2B5EF4-FFF2-40B4-BE49-F238E27FC236}">
                <a16:creationId xmlns:a16="http://schemas.microsoft.com/office/drawing/2014/main" id="{32D5D06C-5BD1-6346-B217-04DF8164956A}"/>
              </a:ext>
            </a:extLst>
          </p:cNvPr>
          <p:cNvPicPr>
            <a:picLocks noChangeAspect="1"/>
          </p:cNvPicPr>
          <p:nvPr/>
        </p:nvPicPr>
        <p:blipFill>
          <a:blip r:embed="rId5"/>
          <a:stretch>
            <a:fillRect/>
          </a:stretch>
        </p:blipFill>
        <p:spPr>
          <a:xfrm>
            <a:off x="1510046" y="5189820"/>
            <a:ext cx="2827265" cy="716342"/>
          </a:xfrm>
          <a:prstGeom prst="rect">
            <a:avLst/>
          </a:prstGeom>
          <a:solidFill>
            <a:srgbClr val="FFC000"/>
          </a:solidFill>
          <a:ln w="28575">
            <a:solidFill>
              <a:srgbClr val="FFC000"/>
            </a:solidFill>
          </a:ln>
        </p:spPr>
      </p:pic>
      <p:pic>
        <p:nvPicPr>
          <p:cNvPr id="24" name="Graphic 23" descr="Surprised face with solid fill">
            <a:extLst>
              <a:ext uri="{FF2B5EF4-FFF2-40B4-BE49-F238E27FC236}">
                <a16:creationId xmlns:a16="http://schemas.microsoft.com/office/drawing/2014/main" id="{666C5D23-1257-3247-813E-7D05F45B9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7081" y="3423508"/>
            <a:ext cx="495437" cy="495437"/>
          </a:xfrm>
          <a:prstGeom prst="rect">
            <a:avLst/>
          </a:prstGeom>
        </p:spPr>
      </p:pic>
      <p:pic>
        <p:nvPicPr>
          <p:cNvPr id="26" name="Graphic 25" descr="Surprised face with solid fill">
            <a:extLst>
              <a:ext uri="{FF2B5EF4-FFF2-40B4-BE49-F238E27FC236}">
                <a16:creationId xmlns:a16="http://schemas.microsoft.com/office/drawing/2014/main" id="{B57769D8-4ED4-2540-9B91-8B96FD9616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30299" y="5826784"/>
            <a:ext cx="495437" cy="495437"/>
          </a:xfrm>
          <a:prstGeom prst="rect">
            <a:avLst/>
          </a:prstGeom>
        </p:spPr>
      </p:pic>
    </p:spTree>
    <p:extLst>
      <p:ext uri="{BB962C8B-B14F-4D97-AF65-F5344CB8AC3E}">
        <p14:creationId xmlns:p14="http://schemas.microsoft.com/office/powerpoint/2010/main" val="104864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Issue Explanations</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Issues Encountered &amp; Explanations</a:t>
            </a:r>
          </a:p>
        </p:txBody>
      </p:sp>
      <p:graphicFrame>
        <p:nvGraphicFramePr>
          <p:cNvPr id="2" name="Table 1">
            <a:extLst>
              <a:ext uri="{FF2B5EF4-FFF2-40B4-BE49-F238E27FC236}">
                <a16:creationId xmlns:a16="http://schemas.microsoft.com/office/drawing/2014/main" id="{C61928AA-7EE8-4F8D-AA4E-717573056F20}"/>
              </a:ext>
            </a:extLst>
          </p:cNvPr>
          <p:cNvGraphicFramePr>
            <a:graphicFrameLocks noGrp="1"/>
          </p:cNvGraphicFramePr>
          <p:nvPr>
            <p:extLst>
              <p:ext uri="{D42A27DB-BD31-4B8C-83A1-F6EECF244321}">
                <p14:modId xmlns:p14="http://schemas.microsoft.com/office/powerpoint/2010/main" val="446937037"/>
              </p:ext>
            </p:extLst>
          </p:nvPr>
        </p:nvGraphicFramePr>
        <p:xfrm>
          <a:off x="503999" y="1496986"/>
          <a:ext cx="9159463" cy="4913970"/>
        </p:xfrm>
        <a:graphic>
          <a:graphicData uri="http://schemas.openxmlformats.org/drawingml/2006/table">
            <a:tbl>
              <a:tblPr>
                <a:tableStyleId>{2D5ABB26-0587-4C30-8999-92F81FD0307C}</a:tableStyleId>
              </a:tblPr>
              <a:tblGrid>
                <a:gridCol w="699768">
                  <a:extLst>
                    <a:ext uri="{9D8B030D-6E8A-4147-A177-3AD203B41FA5}">
                      <a16:colId xmlns:a16="http://schemas.microsoft.com/office/drawing/2014/main" val="2182237645"/>
                    </a:ext>
                  </a:extLst>
                </a:gridCol>
                <a:gridCol w="1828800">
                  <a:extLst>
                    <a:ext uri="{9D8B030D-6E8A-4147-A177-3AD203B41FA5}">
                      <a16:colId xmlns:a16="http://schemas.microsoft.com/office/drawing/2014/main" val="1283340500"/>
                    </a:ext>
                  </a:extLst>
                </a:gridCol>
                <a:gridCol w="6630895">
                  <a:extLst>
                    <a:ext uri="{9D8B030D-6E8A-4147-A177-3AD203B41FA5}">
                      <a16:colId xmlns:a16="http://schemas.microsoft.com/office/drawing/2014/main" val="2874386777"/>
                    </a:ext>
                  </a:extLst>
                </a:gridCol>
              </a:tblGrid>
              <a:tr h="338976">
                <a:tc>
                  <a:txBody>
                    <a:bodyPr/>
                    <a:lstStyle/>
                    <a:p>
                      <a:pPr algn="ctr"/>
                      <a:r>
                        <a:rPr lang="en-US" sz="1400" b="1" u="none" strike="noStrike" kern="1200" dirty="0">
                          <a:solidFill>
                            <a:schemeClr val="tx1"/>
                          </a:solidFill>
                          <a:effectLst/>
                          <a:latin typeface="+mn-lt"/>
                          <a:ea typeface="+mn-ea"/>
                          <a:cs typeface="+mn-cs"/>
                        </a:rPr>
                        <a:t>SN</a:t>
                      </a:r>
                    </a:p>
                  </a:txBody>
                  <a:tcPr marL="156003" marR="156003" marT="78002" marB="78002"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Issue Description</a:t>
                      </a:r>
                    </a:p>
                  </a:txBody>
                  <a:tcPr marL="5828" marR="5828" marT="5828" marB="0" anchor="ctr">
                    <a:solidFill>
                      <a:srgbClr val="FFC000"/>
                    </a:solidFill>
                  </a:tcPr>
                </a:tc>
                <a:tc>
                  <a:txBody>
                    <a:bodyPr/>
                    <a:lstStyle/>
                    <a:p>
                      <a:pPr algn="ctr" rtl="0" fontAlgn="ctr"/>
                      <a:r>
                        <a:rPr lang="en-CA" sz="1400" b="1" u="none" strike="noStrike" kern="1200" dirty="0">
                          <a:solidFill>
                            <a:schemeClr val="tx1"/>
                          </a:solidFill>
                          <a:effectLst/>
                          <a:latin typeface="+mn-lt"/>
                          <a:ea typeface="+mn-ea"/>
                          <a:cs typeface="+mn-cs"/>
                        </a:rPr>
                        <a:t>Solution &amp; Explanation</a:t>
                      </a:r>
                    </a:p>
                  </a:txBody>
                  <a:tcPr marL="5828" marR="5828" marT="5828" marB="0" anchor="ctr">
                    <a:solidFill>
                      <a:srgbClr val="FFC000"/>
                    </a:solidFill>
                  </a:tcPr>
                </a:tc>
                <a:extLst>
                  <a:ext uri="{0D108BD9-81ED-4DB2-BD59-A6C34878D82A}">
                    <a16:rowId xmlns:a16="http://schemas.microsoft.com/office/drawing/2014/main" val="2754745575"/>
                  </a:ext>
                </a:extLst>
              </a:tr>
              <a:tr h="3164989">
                <a:tc>
                  <a:txBody>
                    <a:bodyPr/>
                    <a:lstStyle/>
                    <a:p>
                      <a:pPr algn="ctr" rtl="0" fontAlgn="ctr"/>
                      <a:r>
                        <a:rPr lang="en-CA" sz="1400" b="1" u="none" strike="noStrike" dirty="0">
                          <a:effectLst/>
                        </a:rPr>
                        <a:t>Issue 1</a:t>
                      </a:r>
                      <a:endParaRPr lang="en-CA" sz="1400" b="1"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Global Average RMSE is better than ALS RMSE</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Increase search radius and add biases to ALS do not make it better</a:t>
                      </a: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p>
                      <a:pPr marL="171450" indent="-171450" algn="l" rtl="0" fontAlgn="ctr">
                        <a:buFont typeface="Arial" panose="020B0604020202020204" pitchFamily="34" charset="0"/>
                        <a:buChar char="•"/>
                      </a:pPr>
                      <a:endParaRPr lang="en-CA" sz="1400" b="0" i="0" u="none" strike="noStrike" dirty="0">
                        <a:solidFill>
                          <a:srgbClr val="000000"/>
                        </a:solidFill>
                        <a:effectLst/>
                        <a:latin typeface="Arial" panose="020B0604020202020204" pitchFamily="34" charset="0"/>
                      </a:endParaRPr>
                    </a:p>
                  </a:txBody>
                  <a:tcPr marL="5828" marR="5828" marT="5828" marB="0"/>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latin typeface="Arial" panose="020B0604020202020204" pitchFamily="34" charset="0"/>
                        </a:rPr>
                        <a:t>Test 1: Increase search radius from 3 to 5 and to 10 km</a:t>
                      </a: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1"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highlight>
                          <a:srgbClr val="FFFF00"/>
                        </a:highlight>
                        <a:latin typeface="Arial" panose="020B0604020202020204" pitchFamily="34" charset="0"/>
                      </a:endParaRPr>
                    </a:p>
                    <a:p>
                      <a:pPr marL="171450" marR="0" lvl="0" indent="-171450" algn="just"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CA" sz="1400" b="1" i="0" u="none" strike="noStrike" dirty="0">
                          <a:solidFill>
                            <a:srgbClr val="000000"/>
                          </a:solidFill>
                          <a:effectLst/>
                          <a:latin typeface="Arial" panose="020B0604020202020204" pitchFamily="34" charset="0"/>
                        </a:rPr>
                        <a:t>Test 2: Switch the metric from ALS to ALS + Biases</a:t>
                      </a:r>
                      <a:endParaRPr lang="en-CA" sz="1400" b="1" i="0" u="none" strike="noStrike" dirty="0">
                        <a:solidFill>
                          <a:srgbClr val="000000"/>
                        </a:solidFill>
                        <a:effectLst/>
                        <a:highlight>
                          <a:srgbClr val="FFFF00"/>
                        </a:highlight>
                        <a:latin typeface="Arial" panose="020B0604020202020204" pitchFamily="34" charset="0"/>
                      </a:endParaRPr>
                    </a:p>
                    <a:p>
                      <a:pPr marL="171450" marR="0" lvl="0" indent="-171450" algn="just" defTabSz="1088558"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CA" sz="1400" b="0" i="0" u="none" strike="noStrike" dirty="0">
                        <a:solidFill>
                          <a:srgbClr val="000000"/>
                        </a:solidFill>
                        <a:effectLst/>
                        <a:highlight>
                          <a:srgbClr val="FFFF00"/>
                        </a:highligh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latin typeface="Arial" panose="020B0604020202020204" pitchFamily="34" charset="0"/>
                      </a:endParaRPr>
                    </a:p>
                    <a:p>
                      <a:pPr marL="0" indent="0" algn="just" rtl="0" fontAlgn="ctr">
                        <a:buFont typeface="Arial" panose="020B0604020202020204" pitchFamily="34" charset="0"/>
                        <a:buNone/>
                      </a:pPr>
                      <a:endParaRPr lang="en-CA" sz="1400" b="0" i="0" u="none" strike="noStrike" dirty="0">
                        <a:solidFill>
                          <a:srgbClr val="000000"/>
                        </a:solidFill>
                        <a:effectLst/>
                        <a:latin typeface="Arial" panose="020B0604020202020204" pitchFamily="34" charset="0"/>
                      </a:endParaRPr>
                    </a:p>
                    <a:p>
                      <a:pPr marL="285750" indent="-285750" algn="just" rtl="0" fontAlgn="ctr">
                        <a:buFont typeface="Wingdings" pitchFamily="2" charset="2"/>
                        <a:buChar char="ü"/>
                      </a:pPr>
                      <a:r>
                        <a:rPr lang="en-CA" sz="1400" b="0" i="0" u="none" strike="noStrike" dirty="0">
                          <a:solidFill>
                            <a:srgbClr val="000000"/>
                          </a:solidFill>
                          <a:effectLst/>
                          <a:latin typeface="Arial" panose="020B0604020202020204" pitchFamily="34" charset="0"/>
                        </a:rPr>
                        <a:t>Perhaps there are many latent factors that are not in the dataset itself to compute a more accurate matrix factorization.</a:t>
                      </a:r>
                    </a:p>
                    <a:p>
                      <a:pPr marL="285750" indent="-285750" algn="just" defTabSz="1088558" rtl="0" eaLnBrk="1" fontAlgn="ctr" latinLnBrk="0" hangingPunct="1">
                        <a:buFont typeface="Wingdings" pitchFamily="2" charset="2"/>
                        <a:buChar char="ü"/>
                      </a:pPr>
                      <a:r>
                        <a:rPr lang="en-CA" sz="1400" b="0" i="0" u="none" strike="noStrike" kern="1200" dirty="0">
                          <a:solidFill>
                            <a:srgbClr val="000000"/>
                          </a:solidFill>
                          <a:effectLst/>
                          <a:latin typeface="Arial" panose="020B0604020202020204" pitchFamily="34" charset="0"/>
                          <a:ea typeface="+mn-ea"/>
                          <a:cs typeface="+mn-cs"/>
                        </a:rPr>
                        <a:t>Perhaps there is not many “similar” users who rate one or more businesses like each other in our narrow distance.</a:t>
                      </a:r>
                    </a:p>
                  </a:txBody>
                  <a:tcPr marL="5828" marR="5828" marT="5828" marB="0"/>
                </a:tc>
                <a:extLst>
                  <a:ext uri="{0D108BD9-81ED-4DB2-BD59-A6C34878D82A}">
                    <a16:rowId xmlns:a16="http://schemas.microsoft.com/office/drawing/2014/main" val="4285483050"/>
                  </a:ext>
                </a:extLst>
              </a:tr>
              <a:tr h="1379617">
                <a:tc>
                  <a:txBody>
                    <a:bodyPr/>
                    <a:lstStyle/>
                    <a:p>
                      <a:pPr algn="ctr" rtl="0" fontAlgn="ctr"/>
                      <a:r>
                        <a:rPr lang="en-CA" sz="1400" b="1" u="none" strike="noStrike" dirty="0">
                          <a:effectLst/>
                        </a:rPr>
                        <a:t>Issue 2</a:t>
                      </a:r>
                      <a:endParaRPr lang="en-CA" sz="1400" b="1" i="0" u="none" strike="noStrike" dirty="0">
                        <a:solidFill>
                          <a:srgbClr val="000000"/>
                        </a:solidFill>
                        <a:effectLst/>
                        <a:latin typeface="Arial" panose="020B0604020202020204" pitchFamily="34" charset="0"/>
                      </a:endParaRPr>
                    </a:p>
                  </a:txBody>
                  <a:tcPr marL="5828" marR="5828" marT="5828" marB="0">
                    <a:solidFill>
                      <a:schemeClr val="bg2">
                        <a:lumMod val="20000"/>
                        <a:lumOff val="80000"/>
                      </a:schemeClr>
                    </a:solidFill>
                  </a:tcPr>
                </a:tc>
                <a:tc>
                  <a:txBody>
                    <a:bodyPr/>
                    <a:lstStyle/>
                    <a:p>
                      <a:pPr marL="171450" indent="-171450" algn="l" rtl="0" fontAlgn="ctr">
                        <a:buFont typeface="Arial" panose="020B0604020202020204" pitchFamily="34" charset="0"/>
                        <a:buChar char="•"/>
                      </a:pPr>
                      <a:r>
                        <a:rPr lang="en-CA" sz="1400" b="0" i="0" u="none" strike="noStrike" dirty="0">
                          <a:solidFill>
                            <a:srgbClr val="000000"/>
                          </a:solidFill>
                          <a:effectLst/>
                          <a:latin typeface="Arial" panose="020B0604020202020204" pitchFamily="34" charset="0"/>
                        </a:rPr>
                        <a:t>FP-Growth gives out empty result even when confidence and support value are are lowered down to 0.1</a:t>
                      </a:r>
                    </a:p>
                  </a:txBody>
                  <a:tcPr marL="5828" marR="5828" marT="5828" marB="0">
                    <a:solidFill>
                      <a:schemeClr val="bg2">
                        <a:lumMod val="20000"/>
                        <a:lumOff val="80000"/>
                      </a:schemeClr>
                    </a:solidFill>
                  </a:tcPr>
                </a:tc>
                <a:tc>
                  <a:txBody>
                    <a:bodyPr/>
                    <a:lstStyle/>
                    <a:p>
                      <a:pPr marL="171450" indent="-171450" algn="just" rtl="0" fontAlgn="ctr">
                        <a:buFont typeface="Arial" panose="020B0604020202020204" pitchFamily="34" charset="0"/>
                        <a:buChar char="•"/>
                      </a:pPr>
                      <a:r>
                        <a:rPr lang="en-CA" sz="1400" b="1" i="0" u="none" strike="noStrike" dirty="0">
                          <a:solidFill>
                            <a:srgbClr val="000000"/>
                          </a:solidFill>
                          <a:effectLst/>
                          <a:latin typeface="Arial" panose="020B0604020202020204" pitchFamily="34" charset="0"/>
                        </a:rPr>
                        <a:t>Test 1: Increase search radius from 3 to 5 and to 10 km</a:t>
                      </a:r>
                      <a:endParaRPr lang="en-CA" sz="1400" b="0" i="0" u="none" strike="noStrike" dirty="0">
                        <a:solidFill>
                          <a:srgbClr val="000000"/>
                        </a:solidFill>
                        <a:effectLst/>
                        <a:latin typeface="Arial" panose="020B0604020202020204" pitchFamily="34" charset="0"/>
                      </a:endParaRPr>
                    </a:p>
                    <a:p>
                      <a:pPr marL="0" indent="0" algn="just" rtl="0" fontAlgn="ctr">
                        <a:buFont typeface="Arial" panose="020B0604020202020204" pitchFamily="34" charset="0"/>
                        <a:buNone/>
                      </a:pPr>
                      <a:r>
                        <a:rPr lang="en-CA" sz="1400" b="0" i="0" u="none" strike="noStrike" dirty="0">
                          <a:solidFill>
                            <a:srgbClr val="000000"/>
                          </a:solidFill>
                          <a:effectLst/>
                          <a:latin typeface="Arial" panose="020B0604020202020204" pitchFamily="34" charset="0"/>
                        </a:rPr>
                        <a:t>    ▶︎ Still gives empty RDD</a:t>
                      </a:r>
                    </a:p>
                    <a:p>
                      <a:pPr marL="171450" indent="-171450" algn="just" rtl="0" fontAlgn="ctr">
                        <a:buFont typeface="Arial" panose="020B0604020202020204" pitchFamily="34" charset="0"/>
                        <a:buChar char="•"/>
                      </a:pPr>
                      <a:r>
                        <a:rPr lang="en-CA" sz="1400" b="1" i="0" u="none" strike="noStrike" dirty="0">
                          <a:solidFill>
                            <a:srgbClr val="000000"/>
                          </a:solidFill>
                          <a:effectLst/>
                          <a:latin typeface="Arial" panose="020B0604020202020204" pitchFamily="34" charset="0"/>
                        </a:rPr>
                        <a:t>Test 2: Reduce confidence and support value from 0.4 to 0.1</a:t>
                      </a:r>
                    </a:p>
                    <a:p>
                      <a:pPr marL="0" indent="0" algn="l" rtl="0" fontAlgn="ctr">
                        <a:buFont typeface="Arial" panose="020B0604020202020204" pitchFamily="34" charset="0"/>
                        <a:buNone/>
                      </a:pPr>
                      <a:r>
                        <a:rPr lang="en-CA" sz="1400" b="0" i="0" u="none" strike="noStrike" dirty="0">
                          <a:solidFill>
                            <a:srgbClr val="000000"/>
                          </a:solidFill>
                          <a:effectLst/>
                          <a:latin typeface="Arial" panose="020B0604020202020204" pitchFamily="34" charset="0"/>
                        </a:rPr>
                        <a:t>    ▶︎ Still gives empty RDD</a:t>
                      </a:r>
                    </a:p>
                    <a:p>
                      <a:pPr marL="285750" indent="-285750" algn="l" rtl="0" fontAlgn="ctr">
                        <a:buFont typeface="Wingdings" pitchFamily="2" charset="2"/>
                        <a:buChar char="ü"/>
                      </a:pPr>
                      <a:r>
                        <a:rPr lang="en-CA" sz="1400" b="0" i="0" u="none" strike="noStrike" dirty="0">
                          <a:solidFill>
                            <a:srgbClr val="000000"/>
                          </a:solidFill>
                          <a:effectLst/>
                          <a:latin typeface="Arial" panose="020B0604020202020204" pitchFamily="34" charset="0"/>
                        </a:rPr>
                        <a:t>There is no similarity frequent itemset within small-distance localities</a:t>
                      </a:r>
                    </a:p>
                  </a:txBody>
                  <a:tcPr marL="5828" marR="5828" marT="5828" marB="0">
                    <a:solidFill>
                      <a:schemeClr val="bg2">
                        <a:lumMod val="20000"/>
                        <a:lumOff val="80000"/>
                      </a:schemeClr>
                    </a:solidFill>
                  </a:tcPr>
                </a:tc>
                <a:extLst>
                  <a:ext uri="{0D108BD9-81ED-4DB2-BD59-A6C34878D82A}">
                    <a16:rowId xmlns:a16="http://schemas.microsoft.com/office/drawing/2014/main" val="3472944759"/>
                  </a:ext>
                </a:extLst>
              </a:tr>
            </a:tbl>
          </a:graphicData>
        </a:graphic>
      </p:graphicFrame>
      <p:sp>
        <p:nvSpPr>
          <p:cNvPr id="13" name="Text Placeholder 5">
            <a:hlinkClick r:id="" action="ppaction://noaction"/>
            <a:extLst>
              <a:ext uri="{FF2B5EF4-FFF2-40B4-BE49-F238E27FC236}">
                <a16:creationId xmlns:a16="http://schemas.microsoft.com/office/drawing/2014/main" id="{ECF9BA60-C0F2-40A0-B981-9905CE0D6E42}"/>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14" name="Text Placeholder 5">
            <a:hlinkClick r:id="" action="ppaction://noaction"/>
            <a:extLst>
              <a:ext uri="{FF2B5EF4-FFF2-40B4-BE49-F238E27FC236}">
                <a16:creationId xmlns:a16="http://schemas.microsoft.com/office/drawing/2014/main" id="{EFA7AE93-5782-45F1-BB2D-9517D4211F12}"/>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15" name="Text Placeholder 5">
            <a:hlinkClick r:id="" action="ppaction://noaction"/>
            <a:extLst>
              <a:ext uri="{FF2B5EF4-FFF2-40B4-BE49-F238E27FC236}">
                <a16:creationId xmlns:a16="http://schemas.microsoft.com/office/drawing/2014/main" id="{233EBEEF-6072-4EE0-9F1A-14E017634E28}"/>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Issue</a:t>
            </a:r>
            <a:r>
              <a:rPr lang="en-US" sz="1200" dirty="0">
                <a:solidFill>
                  <a:schemeClr val="tx1"/>
                </a:solidFill>
              </a:rPr>
              <a:t> </a:t>
            </a:r>
            <a:r>
              <a:rPr lang="en-US" sz="1200" b="1" dirty="0">
                <a:solidFill>
                  <a:srgbClr val="FFC000"/>
                </a:solidFill>
              </a:rPr>
              <a:t>Explanations</a:t>
            </a:r>
          </a:p>
        </p:txBody>
      </p:sp>
      <p:sp>
        <p:nvSpPr>
          <p:cNvPr id="16" name="Text Placeholder 5">
            <a:hlinkClick r:id="" action="ppaction://noaction"/>
            <a:extLst>
              <a:ext uri="{FF2B5EF4-FFF2-40B4-BE49-F238E27FC236}">
                <a16:creationId xmlns:a16="http://schemas.microsoft.com/office/drawing/2014/main" id="{6F3E71D6-E5F1-469C-A81F-8095CDBBC1A7}"/>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17" name="Text Placeholder 5">
            <a:hlinkClick r:id="" action="ppaction://noaction"/>
            <a:extLst>
              <a:ext uri="{FF2B5EF4-FFF2-40B4-BE49-F238E27FC236}">
                <a16:creationId xmlns:a16="http://schemas.microsoft.com/office/drawing/2014/main" id="{3EDEDEDC-9229-455E-B508-829A292F9753}"/>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dirty="0">
                <a:solidFill>
                  <a:schemeClr val="tx1"/>
                </a:solidFill>
              </a:rPr>
              <a:t>Conclusion</a:t>
            </a:r>
          </a:p>
        </p:txBody>
      </p:sp>
      <p:graphicFrame>
        <p:nvGraphicFramePr>
          <p:cNvPr id="11" name="Table 10">
            <a:extLst>
              <a:ext uri="{FF2B5EF4-FFF2-40B4-BE49-F238E27FC236}">
                <a16:creationId xmlns:a16="http://schemas.microsoft.com/office/drawing/2014/main" id="{F9EE6335-F5AC-4D95-A617-0E31FB349FA9}"/>
              </a:ext>
            </a:extLst>
          </p:cNvPr>
          <p:cNvGraphicFramePr>
            <a:graphicFrameLocks noGrp="1"/>
          </p:cNvGraphicFramePr>
          <p:nvPr>
            <p:extLst>
              <p:ext uri="{D42A27DB-BD31-4B8C-83A1-F6EECF244321}">
                <p14:modId xmlns:p14="http://schemas.microsoft.com/office/powerpoint/2010/main" val="576547736"/>
              </p:ext>
            </p:extLst>
          </p:nvPr>
        </p:nvGraphicFramePr>
        <p:xfrm>
          <a:off x="3208882" y="2111622"/>
          <a:ext cx="6454579" cy="810546"/>
        </p:xfrm>
        <a:graphic>
          <a:graphicData uri="http://schemas.openxmlformats.org/drawingml/2006/table">
            <a:tbl>
              <a:tblPr firstRow="1" bandRow="1">
                <a:tableStyleId>{9DCAF9ED-07DC-4A11-8D7F-57B35C25682E}</a:tableStyleId>
              </a:tblPr>
              <a:tblGrid>
                <a:gridCol w="2833103">
                  <a:extLst>
                    <a:ext uri="{9D8B030D-6E8A-4147-A177-3AD203B41FA5}">
                      <a16:colId xmlns:a16="http://schemas.microsoft.com/office/drawing/2014/main" val="1816437062"/>
                    </a:ext>
                  </a:extLst>
                </a:gridCol>
                <a:gridCol w="1238491">
                  <a:extLst>
                    <a:ext uri="{9D8B030D-6E8A-4147-A177-3AD203B41FA5}">
                      <a16:colId xmlns:a16="http://schemas.microsoft.com/office/drawing/2014/main" val="846244157"/>
                    </a:ext>
                  </a:extLst>
                </a:gridCol>
                <a:gridCol w="1134319">
                  <a:extLst>
                    <a:ext uri="{9D8B030D-6E8A-4147-A177-3AD203B41FA5}">
                      <a16:colId xmlns:a16="http://schemas.microsoft.com/office/drawing/2014/main" val="1749158242"/>
                    </a:ext>
                  </a:extLst>
                </a:gridCol>
                <a:gridCol w="1248666">
                  <a:extLst>
                    <a:ext uri="{9D8B030D-6E8A-4147-A177-3AD203B41FA5}">
                      <a16:colId xmlns:a16="http://schemas.microsoft.com/office/drawing/2014/main" val="3041315910"/>
                    </a:ext>
                  </a:extLst>
                </a:gridCol>
              </a:tblGrid>
              <a:tr h="174471">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lvl="0" indent="0" algn="ctr" defTabSz="1088558" rtl="0" eaLnBrk="1" fontAlgn="auto" latinLnBrk="0" hangingPunct="1">
                        <a:lnSpc>
                          <a:spcPct val="100000"/>
                        </a:lnSpc>
                        <a:spcBef>
                          <a:spcPts val="0"/>
                        </a:spcBef>
                        <a:spcAft>
                          <a:spcPts val="0"/>
                        </a:spcAft>
                        <a:buClrTx/>
                        <a:buSzTx/>
                        <a:buFontTx/>
                        <a:buNone/>
                        <a:tabLst/>
                        <a:defRPr/>
                      </a:pPr>
                      <a:r>
                        <a:rPr lang="en-US" sz="1200" b="1" dirty="0">
                          <a:effectLst/>
                          <a:latin typeface="Arial" panose="020B0604020202020204" pitchFamily="34" charset="0"/>
                          <a:cs typeface="Arial" panose="020B0604020202020204" pitchFamily="34" charset="0"/>
                        </a:rPr>
                        <a:t>3 km (RMSE)</a:t>
                      </a:r>
                    </a:p>
                  </a:txBody>
                  <a:tcPr marL="68580" marR="68580" marT="0" marB="0" anchor="ctr"/>
                </a:tc>
                <a:tc>
                  <a:txBody>
                    <a:bodyPr/>
                    <a:lstStyle/>
                    <a:p>
                      <a:pPr marL="0" indent="0" algn="ctr"/>
                      <a:r>
                        <a:rPr lang="en-US" sz="1200" b="1" dirty="0">
                          <a:effectLst/>
                          <a:latin typeface="Arial" panose="020B0604020202020204" pitchFamily="34" charset="0"/>
                          <a:cs typeface="Arial" panose="020B0604020202020204" pitchFamily="34" charset="0"/>
                        </a:rPr>
                        <a:t>5 km (RMSE)</a:t>
                      </a:r>
                    </a:p>
                  </a:txBody>
                  <a:tcPr marL="68580" marR="68580" marT="0" marB="0" anchor="ctr"/>
                </a:tc>
                <a:tc>
                  <a:txBody>
                    <a:bodyPr/>
                    <a:lstStyle/>
                    <a:p>
                      <a:pPr marL="0" marR="0" indent="0" algn="ctr" hangingPunct="0">
                        <a:spcBef>
                          <a:spcPts val="0"/>
                        </a:spcBef>
                        <a:spcAft>
                          <a:spcPts val="400"/>
                        </a:spcAft>
                        <a:tabLst>
                          <a:tab pos="114300" algn="l"/>
                        </a:tabLst>
                      </a:pPr>
                      <a:r>
                        <a:rPr lang="en-US" sz="1200" b="1" dirty="0">
                          <a:effectLst/>
                          <a:latin typeface="Arial" panose="020B0604020202020204" pitchFamily="34" charset="0"/>
                          <a:ea typeface="Times New Roman" panose="02020603050405020304" pitchFamily="18" charset="0"/>
                          <a:cs typeface="Arial" panose="020B0604020202020204" pitchFamily="34" charset="0"/>
                        </a:rPr>
                        <a:t>10 km (RMSE)</a:t>
                      </a:r>
                    </a:p>
                  </a:txBody>
                  <a:tcPr marL="68580" marR="68580" marT="0" marB="0" anchor="ctr"/>
                </a:tc>
                <a:extLst>
                  <a:ext uri="{0D108BD9-81ED-4DB2-BD59-A6C34878D82A}">
                    <a16:rowId xmlns:a16="http://schemas.microsoft.com/office/drawing/2014/main" val="2261237275"/>
                  </a:ext>
                </a:extLst>
              </a:tr>
              <a:tr h="278724">
                <a:tc>
                  <a:txBody>
                    <a:bodyPr/>
                    <a:lstStyle/>
                    <a:p>
                      <a:pPr marL="0" marR="0" indent="0" algn="l" hangingPunct="0">
                        <a:spcBef>
                          <a:spcPts val="0"/>
                        </a:spcBef>
                        <a:spcAft>
                          <a:spcPts val="400"/>
                        </a:spcAft>
                        <a:tabLst>
                          <a:tab pos="114300" algn="l"/>
                        </a:tabLst>
                      </a:pPr>
                      <a:r>
                        <a:rPr lang="en-US" sz="1200" dirty="0">
                          <a:effectLst/>
                        </a:rPr>
                        <a:t>Basic ALS Recommender RMSE</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2.127391175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rPr>
                        <a:t>2.147847095</a:t>
                      </a:r>
                    </a:p>
                  </a:txBody>
                  <a:tcPr marL="68580" marR="68580" marT="0" marB="0" anchor="ct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1.852597978</a:t>
                      </a:r>
                    </a:p>
                  </a:txBody>
                  <a:tcPr marL="68580" marR="68580" marT="0" marB="0" anchor="ctr"/>
                </a:tc>
                <a:extLst>
                  <a:ext uri="{0D108BD9-81ED-4DB2-BD59-A6C34878D82A}">
                    <a16:rowId xmlns:a16="http://schemas.microsoft.com/office/drawing/2014/main" val="2952091907"/>
                  </a:ext>
                </a:extLst>
              </a:tr>
              <a:tr h="348942">
                <a:tc>
                  <a:txBody>
                    <a:bodyPr/>
                    <a:lstStyle/>
                    <a:p>
                      <a:pPr marL="0" marR="0" algn="l">
                        <a:spcBef>
                          <a:spcPts val="0"/>
                        </a:spcBef>
                        <a:spcAft>
                          <a:spcPts val="0"/>
                        </a:spcAft>
                      </a:pPr>
                      <a:r>
                        <a:rPr lang="en-US" sz="1200" dirty="0">
                          <a:effectLst/>
                        </a:rPr>
                        <a:t>Global Average Recommender RMSE</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0"/>
                        </a:spcAft>
                      </a:pPr>
                      <a:r>
                        <a:rPr lang="en-US" sz="1200" dirty="0">
                          <a:effectLst/>
                        </a:rPr>
                        <a:t>1.435300565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1.435300565</a:t>
                      </a:r>
                    </a:p>
                  </a:txBody>
                  <a:tcPr marL="68580" marR="68580" marT="0" marB="0" anchor="ctr">
                    <a:noFill/>
                  </a:tcPr>
                </a:tc>
                <a:tc>
                  <a:txBody>
                    <a:bodyPr/>
                    <a:lstStyle/>
                    <a:p>
                      <a:pPr marL="0" marR="0" algn="ctr">
                        <a:spcBef>
                          <a:spcPts val="0"/>
                        </a:spcBef>
                        <a:spcAft>
                          <a:spcPts val="60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1.329057787</a:t>
                      </a:r>
                    </a:p>
                  </a:txBody>
                  <a:tcPr marL="68580" marR="68580" marT="0" marB="0" anchor="ctr">
                    <a:noFill/>
                  </a:tcPr>
                </a:tc>
                <a:extLst>
                  <a:ext uri="{0D108BD9-81ED-4DB2-BD59-A6C34878D82A}">
                    <a16:rowId xmlns:a16="http://schemas.microsoft.com/office/drawing/2014/main" val="2203611285"/>
                  </a:ext>
                </a:extLst>
              </a:tr>
            </a:tbl>
          </a:graphicData>
        </a:graphic>
      </p:graphicFrame>
      <p:graphicFrame>
        <p:nvGraphicFramePr>
          <p:cNvPr id="12" name="Table 11">
            <a:extLst>
              <a:ext uri="{FF2B5EF4-FFF2-40B4-BE49-F238E27FC236}">
                <a16:creationId xmlns:a16="http://schemas.microsoft.com/office/drawing/2014/main" id="{A4FF351A-2AC2-4C12-A007-DDBE11E9E7DA}"/>
              </a:ext>
            </a:extLst>
          </p:cNvPr>
          <p:cNvGraphicFramePr>
            <a:graphicFrameLocks noGrp="1"/>
          </p:cNvGraphicFramePr>
          <p:nvPr>
            <p:extLst>
              <p:ext uri="{D42A27DB-BD31-4B8C-83A1-F6EECF244321}">
                <p14:modId xmlns:p14="http://schemas.microsoft.com/office/powerpoint/2010/main" val="247249409"/>
              </p:ext>
            </p:extLst>
          </p:nvPr>
        </p:nvGraphicFramePr>
        <p:xfrm>
          <a:off x="3208882" y="3174827"/>
          <a:ext cx="4837836" cy="811698"/>
        </p:xfrm>
        <a:graphic>
          <a:graphicData uri="http://schemas.openxmlformats.org/drawingml/2006/table">
            <a:tbl>
              <a:tblPr firstRow="1" bandRow="1">
                <a:tableStyleId>{9DCAF9ED-07DC-4A11-8D7F-57B35C25682E}</a:tableStyleId>
              </a:tblPr>
              <a:tblGrid>
                <a:gridCol w="2463231">
                  <a:extLst>
                    <a:ext uri="{9D8B030D-6E8A-4147-A177-3AD203B41FA5}">
                      <a16:colId xmlns:a16="http://schemas.microsoft.com/office/drawing/2014/main" val="1816437062"/>
                    </a:ext>
                  </a:extLst>
                </a:gridCol>
                <a:gridCol w="1210122">
                  <a:extLst>
                    <a:ext uri="{9D8B030D-6E8A-4147-A177-3AD203B41FA5}">
                      <a16:colId xmlns:a16="http://schemas.microsoft.com/office/drawing/2014/main" val="1749158242"/>
                    </a:ext>
                  </a:extLst>
                </a:gridCol>
                <a:gridCol w="1164483">
                  <a:extLst>
                    <a:ext uri="{9D8B030D-6E8A-4147-A177-3AD203B41FA5}">
                      <a16:colId xmlns:a16="http://schemas.microsoft.com/office/drawing/2014/main" val="3041315910"/>
                    </a:ext>
                  </a:extLst>
                </a:gridCol>
              </a:tblGrid>
              <a:tr h="179723">
                <a:tc>
                  <a:txBody>
                    <a:bodyPr/>
                    <a:lstStyle/>
                    <a:p>
                      <a:pPr marL="0" indent="0" algn="ctr"/>
                      <a:r>
                        <a:rPr lang="en-US" sz="1200" dirty="0">
                          <a:effectLst/>
                        </a:rPr>
                        <a:t> </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indent="0" algn="ctr"/>
                      <a:r>
                        <a:rPr lang="en-US" sz="1200" dirty="0">
                          <a:effectLst/>
                        </a:rPr>
                        <a:t>RMSE</a:t>
                      </a:r>
                      <a:endParaRPr lang="en-US" sz="1200" b="1" dirty="0">
                        <a:effectLst/>
                        <a:latin typeface="Arial" panose="020B0604020202020204" pitchFamily="34" charset="0"/>
                        <a:cs typeface="Arial" panose="020B0604020202020204" pitchFamily="34" charset="0"/>
                      </a:endParaRPr>
                    </a:p>
                  </a:txBody>
                  <a:tcPr marL="68580" marR="68580" marT="0" marB="0" anchor="ctr"/>
                </a:tc>
                <a:tc>
                  <a:txBody>
                    <a:bodyPr/>
                    <a:lstStyle/>
                    <a:p>
                      <a:pPr marL="0" marR="0" indent="0" algn="ctr" hangingPunct="0">
                        <a:spcBef>
                          <a:spcPts val="0"/>
                        </a:spcBef>
                        <a:spcAft>
                          <a:spcPts val="400"/>
                        </a:spcAft>
                        <a:tabLst>
                          <a:tab pos="114300" algn="l"/>
                        </a:tabLst>
                      </a:pPr>
                      <a:r>
                        <a:rPr lang="en-US" sz="1200" dirty="0">
                          <a:effectLst/>
                        </a:rPr>
                        <a:t>MAE</a:t>
                      </a:r>
                      <a:endParaRPr lang="en-US" sz="1200" b="1"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61237275"/>
                  </a:ext>
                </a:extLst>
              </a:tr>
              <a:tr h="314409">
                <a:tc>
                  <a:txBody>
                    <a:bodyPr/>
                    <a:lstStyle/>
                    <a:p>
                      <a:pPr marL="0" marR="0" indent="0" algn="l" hangingPunct="0">
                        <a:spcBef>
                          <a:spcPts val="0"/>
                        </a:spcBef>
                        <a:spcAft>
                          <a:spcPts val="400"/>
                        </a:spcAft>
                        <a:tabLst>
                          <a:tab pos="114300" algn="l"/>
                        </a:tabLst>
                      </a:pPr>
                      <a:r>
                        <a:rPr lang="en-US" sz="1200" dirty="0">
                          <a:effectLst/>
                        </a:rPr>
                        <a:t>Bias ALS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3.042489076</a:t>
                      </a:r>
                    </a:p>
                  </a:txBody>
                  <a:tcPr marL="68580" marR="68580" marT="0" marB="0" anchor="ctr"/>
                </a:tc>
                <a:tc>
                  <a:txBody>
                    <a:bodyPr/>
                    <a:lstStyle/>
                    <a:p>
                      <a:pPr marL="0" marR="0" algn="ctr">
                        <a:spcBef>
                          <a:spcPts val="0"/>
                        </a:spcBef>
                        <a:spcAft>
                          <a:spcPts val="0"/>
                        </a:spcAft>
                      </a:pPr>
                      <a:r>
                        <a:rPr lang="en-US" sz="1200" dirty="0">
                          <a:effectLst/>
                          <a:latin typeface="Arial" panose="020B0604020202020204" pitchFamily="34" charset="0"/>
                          <a:ea typeface="Times New Roman" panose="02020603050405020304" pitchFamily="18" charset="0"/>
                          <a:cs typeface="Arial" panose="020B0604020202020204" pitchFamily="34" charset="0"/>
                        </a:rPr>
                        <a:t>2.554701563</a:t>
                      </a:r>
                    </a:p>
                  </a:txBody>
                  <a:tcPr marL="68580" marR="68580" marT="0" marB="0" anchor="ctr"/>
                </a:tc>
                <a:extLst>
                  <a:ext uri="{0D108BD9-81ED-4DB2-BD59-A6C34878D82A}">
                    <a16:rowId xmlns:a16="http://schemas.microsoft.com/office/drawing/2014/main" val="2952091907"/>
                  </a:ext>
                </a:extLst>
              </a:tr>
              <a:tr h="314409">
                <a:tc>
                  <a:txBody>
                    <a:bodyPr/>
                    <a:lstStyle/>
                    <a:p>
                      <a:pPr marL="0" marR="0" algn="l">
                        <a:spcBef>
                          <a:spcPts val="0"/>
                        </a:spcBef>
                        <a:spcAft>
                          <a:spcPts val="0"/>
                        </a:spcAft>
                      </a:pPr>
                      <a:r>
                        <a:rPr lang="en-US" sz="1200" dirty="0">
                          <a:effectLst/>
                        </a:rPr>
                        <a:t>Global Average Recommender</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0"/>
                        </a:spcAft>
                      </a:pPr>
                      <a:r>
                        <a:rPr lang="en-US" sz="1200" dirty="0">
                          <a:effectLst/>
                        </a:rPr>
                        <a:t>1.435300565</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tc>
                  <a:txBody>
                    <a:bodyPr/>
                    <a:lstStyle/>
                    <a:p>
                      <a:pPr marL="0" marR="0" algn="ctr">
                        <a:spcBef>
                          <a:spcPts val="0"/>
                        </a:spcBef>
                        <a:spcAft>
                          <a:spcPts val="600"/>
                        </a:spcAft>
                      </a:pPr>
                      <a:r>
                        <a:rPr lang="en-US" sz="1200" dirty="0">
                          <a:effectLst/>
                        </a:rPr>
                        <a:t>1.242512298</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noFill/>
                  </a:tcPr>
                </a:tc>
                <a:extLst>
                  <a:ext uri="{0D108BD9-81ED-4DB2-BD59-A6C34878D82A}">
                    <a16:rowId xmlns:a16="http://schemas.microsoft.com/office/drawing/2014/main" val="2203611285"/>
                  </a:ext>
                </a:extLst>
              </a:tr>
            </a:tbl>
          </a:graphicData>
        </a:graphic>
      </p:graphicFrame>
    </p:spTree>
    <p:extLst>
      <p:ext uri="{BB962C8B-B14F-4D97-AF65-F5344CB8AC3E}">
        <p14:creationId xmlns:p14="http://schemas.microsoft.com/office/powerpoint/2010/main" val="250139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9E6107-0034-E143-AC3E-82426BEF2760}"/>
              </a:ext>
            </a:extLst>
          </p:cNvPr>
          <p:cNvSpPr>
            <a:spLocks noGrp="1"/>
          </p:cNvSpPr>
          <p:nvPr>
            <p:ph type="title"/>
          </p:nvPr>
        </p:nvSpPr>
        <p:spPr>
          <a:xfrm>
            <a:off x="504001" y="504000"/>
            <a:ext cx="7092000" cy="369332"/>
          </a:xfrm>
        </p:spPr>
        <p:txBody>
          <a:bodyPr/>
          <a:lstStyle/>
          <a:p>
            <a:r>
              <a:rPr lang="en-US" dirty="0"/>
              <a:t>Conclusion</a:t>
            </a:r>
          </a:p>
        </p:txBody>
      </p:sp>
      <p:sp>
        <p:nvSpPr>
          <p:cNvPr id="4" name="Text Placeholder 3">
            <a:extLst>
              <a:ext uri="{FF2B5EF4-FFF2-40B4-BE49-F238E27FC236}">
                <a16:creationId xmlns:a16="http://schemas.microsoft.com/office/drawing/2014/main" id="{7786F7B0-D16B-BE40-89AB-05988BD33EA4}"/>
              </a:ext>
            </a:extLst>
          </p:cNvPr>
          <p:cNvSpPr>
            <a:spLocks noGrp="1"/>
          </p:cNvSpPr>
          <p:nvPr>
            <p:ph type="body" sz="quarter" idx="13"/>
          </p:nvPr>
        </p:nvSpPr>
        <p:spPr>
          <a:xfrm>
            <a:off x="503999" y="918838"/>
            <a:ext cx="9163050" cy="369333"/>
          </a:xfrm>
        </p:spPr>
        <p:txBody>
          <a:bodyPr/>
          <a:lstStyle/>
          <a:p>
            <a:r>
              <a:rPr lang="en-US" dirty="0"/>
              <a:t>Our Conclusion, Future Work, and Q&amp;A</a:t>
            </a:r>
          </a:p>
        </p:txBody>
      </p:sp>
      <p:sp>
        <p:nvSpPr>
          <p:cNvPr id="12" name="Shape 307">
            <a:extLst>
              <a:ext uri="{FF2B5EF4-FFF2-40B4-BE49-F238E27FC236}">
                <a16:creationId xmlns:a16="http://schemas.microsoft.com/office/drawing/2014/main" id="{51B97FD8-82C6-474B-9EEF-454C892C802D}"/>
              </a:ext>
            </a:extLst>
          </p:cNvPr>
          <p:cNvSpPr/>
          <p:nvPr/>
        </p:nvSpPr>
        <p:spPr>
          <a:xfrm>
            <a:off x="504000" y="1343297"/>
            <a:ext cx="3697609" cy="215444"/>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de-DE" sz="1400" b="1" spc="300" dirty="0">
                <a:latin typeface="+mn-lt"/>
              </a:rPr>
              <a:t>CONCLUSION</a:t>
            </a:r>
            <a:endParaRPr sz="1400" b="1" spc="300" dirty="0">
              <a:latin typeface="+mn-lt"/>
            </a:endParaRPr>
          </a:p>
        </p:txBody>
      </p:sp>
      <p:cxnSp>
        <p:nvCxnSpPr>
          <p:cNvPr id="20" name="Straight Connector 19">
            <a:extLst>
              <a:ext uri="{FF2B5EF4-FFF2-40B4-BE49-F238E27FC236}">
                <a16:creationId xmlns:a16="http://schemas.microsoft.com/office/drawing/2014/main" id="{B1A3B7F1-0A46-42B6-9370-23ED1179FAB0}"/>
              </a:ext>
            </a:extLst>
          </p:cNvPr>
          <p:cNvCxnSpPr>
            <a:cxnSpLocks/>
          </p:cNvCxnSpPr>
          <p:nvPr/>
        </p:nvCxnSpPr>
        <p:spPr>
          <a:xfrm flipV="1">
            <a:off x="504001" y="1637659"/>
            <a:ext cx="3425203" cy="9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Shape 306">
            <a:extLst>
              <a:ext uri="{FF2B5EF4-FFF2-40B4-BE49-F238E27FC236}">
                <a16:creationId xmlns:a16="http://schemas.microsoft.com/office/drawing/2014/main" id="{8C9E7A7F-2DFB-4BFE-B941-EDE02118DA49}"/>
              </a:ext>
            </a:extLst>
          </p:cNvPr>
          <p:cNvSpPr/>
          <p:nvPr/>
        </p:nvSpPr>
        <p:spPr>
          <a:xfrm>
            <a:off x="4729395" y="1343297"/>
            <a:ext cx="4449965" cy="430887"/>
          </a:xfrm>
          <a:prstGeom prst="rect">
            <a:avLst/>
          </a:prstGeom>
          <a:ln w="254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2800" cap="all" spc="400">
                <a:latin typeface="Nexa Black"/>
                <a:ea typeface="Nexa Black"/>
                <a:cs typeface="Nexa Black"/>
                <a:sym typeface="Nexa Black"/>
              </a:defRPr>
            </a:lvl1pPr>
          </a:lstStyle>
          <a:p>
            <a:r>
              <a:rPr lang="en-US" sz="1400" b="1" spc="300" dirty="0">
                <a:latin typeface="+mn-lt"/>
              </a:rPr>
              <a:t>FUTURE WORKS</a:t>
            </a:r>
          </a:p>
          <a:p>
            <a:endParaRPr lang="en-US" sz="1400" b="1" spc="300" dirty="0">
              <a:latin typeface="+mn-lt"/>
            </a:endParaRPr>
          </a:p>
        </p:txBody>
      </p:sp>
      <p:cxnSp>
        <p:nvCxnSpPr>
          <p:cNvPr id="22" name="Straight Connector 21">
            <a:extLst>
              <a:ext uri="{FF2B5EF4-FFF2-40B4-BE49-F238E27FC236}">
                <a16:creationId xmlns:a16="http://schemas.microsoft.com/office/drawing/2014/main" id="{42F4403D-2E36-4490-A707-64A5202BB575}"/>
              </a:ext>
            </a:extLst>
          </p:cNvPr>
          <p:cNvCxnSpPr>
            <a:cxnSpLocks/>
          </p:cNvCxnSpPr>
          <p:nvPr/>
        </p:nvCxnSpPr>
        <p:spPr>
          <a:xfrm>
            <a:off x="4729395" y="1647279"/>
            <a:ext cx="4937654"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FDF8466-FCB5-45A1-883D-8F1C2965C53B}"/>
              </a:ext>
            </a:extLst>
          </p:cNvPr>
          <p:cNvSpPr/>
          <p:nvPr/>
        </p:nvSpPr>
        <p:spPr>
          <a:xfrm>
            <a:off x="4715562" y="1821938"/>
            <a:ext cx="4951487" cy="3016210"/>
          </a:xfrm>
          <a:prstGeom prst="rect">
            <a:avLst/>
          </a:prstGeom>
        </p:spPr>
        <p:txBody>
          <a:bodyPr wrap="square" lIns="0" tIns="0" rIns="0" bIns="0">
            <a:spAutoFit/>
          </a:bodyPr>
          <a:lstStyle/>
          <a:p>
            <a:pPr marL="228600" lvl="0" indent="-228600" defTabSz="914400">
              <a:buFont typeface="+mj-lt"/>
              <a:buAutoNum type="arabicPeriod"/>
              <a:defRPr/>
            </a:pPr>
            <a:r>
              <a:rPr lang="en-CA" sz="1400" dirty="0"/>
              <a:t>Look for alternative way to do recommendation, such as Cluster Weighted </a:t>
            </a:r>
            <a:r>
              <a:rPr lang="en-CA" sz="1400" dirty="0" err="1"/>
              <a:t>BiPartite</a:t>
            </a:r>
            <a:r>
              <a:rPr lang="en-CA" sz="1400" dirty="0"/>
              <a:t> Projection or Multi-Step Random Walks. For example, the project performed by Sawant - “</a:t>
            </a:r>
            <a:r>
              <a:rPr lang="en-US" sz="1400" dirty="0"/>
              <a:t>Collaborative Filtering using Weighted </a:t>
            </a:r>
            <a:r>
              <a:rPr lang="en-US" sz="1400" dirty="0" err="1"/>
              <a:t>BiPartite</a:t>
            </a:r>
            <a:r>
              <a:rPr lang="en-US" sz="1400" dirty="0"/>
              <a:t> </a:t>
            </a:r>
            <a:r>
              <a:rPr lang="en-US" sz="1400" dirty="0" err="1"/>
              <a:t>GraphProjection</a:t>
            </a:r>
            <a:r>
              <a:rPr lang="en-US" sz="1400" dirty="0"/>
              <a:t> - A Recommendation System for Yelp” shows remarkable improvement.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Additional data attributes and information from Yelp could be taken into account, such as type of restaurant and its price range to improve algorithm, in order to give a more precise result.</a:t>
            </a:r>
          </a:p>
          <a:p>
            <a:pPr marL="228600" lvl="0" indent="-228600" defTabSz="914400">
              <a:buFont typeface="+mj-lt"/>
              <a:buAutoNum type="arabicPeriod"/>
              <a:defRPr/>
            </a:pPr>
            <a:endParaRPr lang="en-CA" sz="1400" dirty="0"/>
          </a:p>
          <a:p>
            <a:pPr marL="228600" lvl="0" indent="-228600" defTabSz="914400">
              <a:buFont typeface="+mj-lt"/>
              <a:buAutoNum type="arabicPeriod"/>
              <a:defRPr/>
            </a:pPr>
            <a:r>
              <a:rPr lang="en-CA" sz="1400" dirty="0"/>
              <a:t>Find out the real correlation between the issues and actual restaurant business natures.</a:t>
            </a:r>
          </a:p>
        </p:txBody>
      </p:sp>
      <p:sp>
        <p:nvSpPr>
          <p:cNvPr id="25" name="Rectangle 24">
            <a:extLst>
              <a:ext uri="{FF2B5EF4-FFF2-40B4-BE49-F238E27FC236}">
                <a16:creationId xmlns:a16="http://schemas.microsoft.com/office/drawing/2014/main" id="{6A25E0C8-8183-4ABF-BBE2-FE7FDB4AB053}"/>
              </a:ext>
            </a:extLst>
          </p:cNvPr>
          <p:cNvSpPr/>
          <p:nvPr/>
        </p:nvSpPr>
        <p:spPr>
          <a:xfrm>
            <a:off x="503999" y="1763293"/>
            <a:ext cx="3425203" cy="1938992"/>
          </a:xfrm>
          <a:prstGeom prst="rect">
            <a:avLst/>
          </a:prstGeom>
        </p:spPr>
        <p:txBody>
          <a:bodyPr wrap="square" lIns="0" tIns="0" rIns="0" bIns="0">
            <a:spAutoFit/>
          </a:bodyPr>
          <a:lstStyle/>
          <a:p>
            <a:pPr marL="228600" lvl="0" indent="-228600" algn="just" defTabSz="914400">
              <a:buFont typeface="+mj-lt"/>
              <a:buAutoNum type="arabicPeriod"/>
              <a:defRPr/>
            </a:pPr>
            <a:r>
              <a:rPr lang="en-CA" sz="1400" dirty="0"/>
              <a:t>Yelp official open dataset is not suitable for small scale locality recommendation as there is a low possibility of similar-rating restaurant sets among users</a:t>
            </a:r>
          </a:p>
          <a:p>
            <a:pPr marL="228600" lvl="0" indent="-228600" defTabSz="914400">
              <a:buFont typeface="+mj-lt"/>
              <a:buAutoNum type="arabicPeriod"/>
              <a:defRPr/>
            </a:pPr>
            <a:endParaRPr lang="en-CA" sz="1400" dirty="0"/>
          </a:p>
          <a:p>
            <a:pPr marL="228600" lvl="0" indent="-228600" algn="just" defTabSz="914400">
              <a:buFont typeface="+mj-lt"/>
              <a:buAutoNum type="arabicPeriod"/>
              <a:defRPr/>
            </a:pPr>
            <a:r>
              <a:rPr lang="en-CA" sz="1400" dirty="0"/>
              <a:t>This also means that frequent itemset method might not be applicable since there is low possibility of frequent patterns in a small scale.</a:t>
            </a:r>
          </a:p>
        </p:txBody>
      </p:sp>
      <p:sp>
        <p:nvSpPr>
          <p:cNvPr id="9" name="Rectangle 8">
            <a:extLst>
              <a:ext uri="{FF2B5EF4-FFF2-40B4-BE49-F238E27FC236}">
                <a16:creationId xmlns:a16="http://schemas.microsoft.com/office/drawing/2014/main" id="{4F875616-11E5-4924-AEA4-9D83C1088A40}"/>
              </a:ext>
            </a:extLst>
          </p:cNvPr>
          <p:cNvSpPr/>
          <p:nvPr/>
        </p:nvSpPr>
        <p:spPr>
          <a:xfrm>
            <a:off x="1010711" y="4663181"/>
            <a:ext cx="4955523" cy="1754326"/>
          </a:xfrm>
          <a:prstGeom prst="rect">
            <a:avLst/>
          </a:prstGeom>
          <a:noFill/>
        </p:spPr>
        <p:txBody>
          <a:bodyPr wrap="square" lIns="91440" tIns="45720" rIns="91440" bIns="45720">
            <a:spAutoFit/>
          </a:bodyPr>
          <a:lstStyle/>
          <a:p>
            <a:r>
              <a:rPr lang="en-US" sz="5400" b="0" cap="none" spc="0" dirty="0">
                <a:ln w="0"/>
                <a:solidFill>
                  <a:schemeClr val="tx1"/>
                </a:solidFill>
                <a:effectLst>
                  <a:outerShdw blurRad="38100" dist="19050" dir="2700000" algn="tl" rotWithShape="0">
                    <a:schemeClr val="dk1">
                      <a:alpha val="40000"/>
                    </a:schemeClr>
                  </a:outerShdw>
                </a:effectLst>
              </a:rPr>
              <a:t>Questions</a:t>
            </a:r>
          </a:p>
          <a:p>
            <a:pPr algn="r"/>
            <a:r>
              <a:rPr lang="en-US" sz="5400" dirty="0">
                <a:ln w="0"/>
                <a:solidFill>
                  <a:srgbClr val="FFC000"/>
                </a:solidFill>
                <a:effectLst>
                  <a:outerShdw blurRad="38100" dist="19050" dir="2700000" algn="tl" rotWithShape="0">
                    <a:schemeClr val="dk1">
                      <a:alpha val="40000"/>
                    </a:schemeClr>
                  </a:outerShdw>
                </a:effectLst>
              </a:rPr>
              <a:t>&amp;</a:t>
            </a:r>
            <a:r>
              <a:rPr lang="en-US" sz="5400" dirty="0">
                <a:ln w="0"/>
                <a:effectLst>
                  <a:outerShdw blurRad="38100" dist="19050" dir="2700000" algn="tl" rotWithShape="0">
                    <a:schemeClr val="dk1">
                      <a:alpha val="40000"/>
                    </a:schemeClr>
                  </a:outerShdw>
                </a:effectLst>
              </a:rPr>
              <a:t>  Answers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908A07A-56E1-4A56-9BCF-7E494708227F}"/>
              </a:ext>
            </a:extLst>
          </p:cNvPr>
          <p:cNvSpPr/>
          <p:nvPr/>
        </p:nvSpPr>
        <p:spPr>
          <a:xfrm>
            <a:off x="6097587" y="5646114"/>
            <a:ext cx="3780861" cy="707886"/>
          </a:xfrm>
          <a:prstGeom prst="rect">
            <a:avLst/>
          </a:prstGeom>
          <a:noFill/>
        </p:spPr>
        <p:txBody>
          <a:bodyPr wrap="square" lIns="91440" tIns="45720" rIns="91440" bIns="45720">
            <a:spAutoFit/>
          </a:bodyPr>
          <a:lstStyle/>
          <a:p>
            <a:pPr algn="r"/>
            <a:r>
              <a:rPr lang="en-US" sz="4000" dirty="0">
                <a:ln w="0"/>
                <a:solidFill>
                  <a:srgbClr val="FFC000"/>
                </a:solidFill>
                <a:effectLst>
                  <a:outerShdw blurRad="38100" dist="19050" dir="2700000" algn="tl" rotWithShape="0">
                    <a:schemeClr val="dk1">
                      <a:alpha val="40000"/>
                    </a:schemeClr>
                  </a:outerShdw>
                </a:effectLst>
              </a:rPr>
              <a:t>Thank you.</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0" name="Text Placeholder 5">
            <a:hlinkClick r:id="" action="ppaction://noaction"/>
            <a:extLst>
              <a:ext uri="{FF2B5EF4-FFF2-40B4-BE49-F238E27FC236}">
                <a16:creationId xmlns:a16="http://schemas.microsoft.com/office/drawing/2014/main" id="{16C7D1E9-724D-46DD-9487-54C0C528FFB6}"/>
              </a:ext>
            </a:extLst>
          </p:cNvPr>
          <p:cNvSpPr txBox="1">
            <a:spLocks/>
          </p:cNvSpPr>
          <p:nvPr/>
        </p:nvSpPr>
        <p:spPr>
          <a:xfrm>
            <a:off x="10318114" y="1716090"/>
            <a:ext cx="1769109"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Project Overview	</a:t>
            </a:r>
          </a:p>
        </p:txBody>
      </p:sp>
      <p:sp>
        <p:nvSpPr>
          <p:cNvPr id="31" name="Text Placeholder 5">
            <a:hlinkClick r:id="" action="ppaction://noaction"/>
            <a:extLst>
              <a:ext uri="{FF2B5EF4-FFF2-40B4-BE49-F238E27FC236}">
                <a16:creationId xmlns:a16="http://schemas.microsoft.com/office/drawing/2014/main" id="{5142DD75-0F49-4BD9-A078-88D09FF17EDC}"/>
              </a:ext>
            </a:extLst>
          </p:cNvPr>
          <p:cNvSpPr txBox="1">
            <a:spLocks/>
          </p:cNvSpPr>
          <p:nvPr/>
        </p:nvSpPr>
        <p:spPr>
          <a:xfrm>
            <a:off x="10318115" y="2052096"/>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Dataset &amp; Methods Used</a:t>
            </a:r>
          </a:p>
        </p:txBody>
      </p:sp>
      <p:sp>
        <p:nvSpPr>
          <p:cNvPr id="32" name="Text Placeholder 5">
            <a:hlinkClick r:id="" action="ppaction://noaction"/>
            <a:extLst>
              <a:ext uri="{FF2B5EF4-FFF2-40B4-BE49-F238E27FC236}">
                <a16:creationId xmlns:a16="http://schemas.microsoft.com/office/drawing/2014/main" id="{658F8974-6E07-4825-B7BD-3CBDC595A483}"/>
              </a:ext>
            </a:extLst>
          </p:cNvPr>
          <p:cNvSpPr txBox="1">
            <a:spLocks/>
          </p:cNvSpPr>
          <p:nvPr/>
        </p:nvSpPr>
        <p:spPr>
          <a:xfrm>
            <a:off x="10318114" y="2724107"/>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Issue Explanations</a:t>
            </a:r>
          </a:p>
        </p:txBody>
      </p:sp>
      <p:sp>
        <p:nvSpPr>
          <p:cNvPr id="33" name="Text Placeholder 5">
            <a:hlinkClick r:id="" action="ppaction://noaction"/>
            <a:extLst>
              <a:ext uri="{FF2B5EF4-FFF2-40B4-BE49-F238E27FC236}">
                <a16:creationId xmlns:a16="http://schemas.microsoft.com/office/drawing/2014/main" id="{D82AC952-A6F9-44D9-9B14-B46428A26D5D}"/>
              </a:ext>
            </a:extLst>
          </p:cNvPr>
          <p:cNvSpPr txBox="1">
            <a:spLocks/>
          </p:cNvSpPr>
          <p:nvPr/>
        </p:nvSpPr>
        <p:spPr>
          <a:xfrm>
            <a:off x="10318114" y="2388102"/>
            <a:ext cx="1724660" cy="184666"/>
          </a:xfrm>
          <a:prstGeom prst="rect">
            <a:avLst/>
          </a:prstGeom>
        </p:spPr>
        <p:txBody>
          <a:bodyPr vert="horz" wrap="square" lIns="0" tIns="0" rIns="0" bIns="0" rtlCol="0">
            <a:spAutoFit/>
          </a:bodyPr>
          <a:lstStyle>
            <a:defPPr>
              <a:defRPr lang="de-DE"/>
            </a:defPPr>
            <a:lvl1pPr indent="0">
              <a:spcBef>
                <a:spcPts val="600"/>
              </a:spcBef>
              <a:spcAft>
                <a:spcPts val="0"/>
              </a:spcAft>
              <a:buSzPct val="100000"/>
              <a:buFont typeface="Arial" panose="020B0604020202020204" pitchFamily="34" charset="0"/>
              <a:buNone/>
              <a:tabLst>
                <a:tab pos="6705432" algn="r"/>
              </a:tabLst>
              <a:defRPr sz="1200" b="0"/>
            </a:lvl1pPr>
            <a:lvl2pPr marL="0" indent="0">
              <a:spcBef>
                <a:spcPts val="600"/>
              </a:spcBef>
              <a:spcAft>
                <a:spcPts val="600"/>
              </a:spcAft>
              <a:buClrTx/>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dirty="0"/>
              <a:t>Algorithm &amp; App Result</a:t>
            </a:r>
          </a:p>
        </p:txBody>
      </p:sp>
      <p:sp>
        <p:nvSpPr>
          <p:cNvPr id="34" name="Text Placeholder 5">
            <a:hlinkClick r:id="" action="ppaction://noaction"/>
            <a:extLst>
              <a:ext uri="{FF2B5EF4-FFF2-40B4-BE49-F238E27FC236}">
                <a16:creationId xmlns:a16="http://schemas.microsoft.com/office/drawing/2014/main" id="{DA840AD8-97E6-473D-9F1F-639B6F3C4EA4}"/>
              </a:ext>
            </a:extLst>
          </p:cNvPr>
          <p:cNvSpPr txBox="1">
            <a:spLocks/>
          </p:cNvSpPr>
          <p:nvPr/>
        </p:nvSpPr>
        <p:spPr>
          <a:xfrm>
            <a:off x="10318113" y="3082494"/>
            <a:ext cx="1724660" cy="184666"/>
          </a:xfrm>
          <a:prstGeom prst="rect">
            <a:avLst/>
          </a:prstGeom>
        </p:spPr>
        <p:txBody>
          <a:bodyPr vert="horz" wrap="square" lIns="0" tIns="0" rIns="0" bIns="0" rtlCol="0">
            <a:spAutoFit/>
          </a:bodyPr>
          <a:lstStyle>
            <a:defPPr>
              <a:defRPr lang="en-US"/>
            </a:defPPr>
            <a:lvl1pPr indent="0">
              <a:spcBef>
                <a:spcPts val="600"/>
              </a:spcBef>
              <a:spcAft>
                <a:spcPts val="0"/>
              </a:spcAft>
              <a:buSzPct val="100000"/>
              <a:buFont typeface="Arial" panose="020B0604020202020204" pitchFamily="34" charset="0"/>
              <a:buNone/>
              <a:tabLst>
                <a:tab pos="6705432" algn="r"/>
              </a:tabLst>
              <a:defRPr sz="1100" b="0">
                <a:solidFill>
                  <a:srgbClr val="BBBCBC"/>
                </a:solidFill>
              </a:defRPr>
            </a:lvl1pPr>
            <a:lvl2pPr marL="0" indent="0">
              <a:spcBef>
                <a:spcPts val="600"/>
              </a:spcBef>
              <a:spcAft>
                <a:spcPts val="600"/>
              </a:spcAft>
              <a:buClrTx/>
              <a:buSzPct val="100000"/>
              <a:buFont typeface="Arial"/>
              <a:buNone/>
              <a:tabLst>
                <a:tab pos="6705432" algn="r"/>
              </a:tabLst>
              <a:defRPr sz="1200" b="1"/>
            </a:lvl2pPr>
            <a:lvl3pPr marL="180000" indent="-180000">
              <a:spcBef>
                <a:spcPts val="600"/>
              </a:spcBef>
              <a:spcAft>
                <a:spcPts val="600"/>
              </a:spcAft>
              <a:buClrTx/>
              <a:buSzPct val="100000"/>
              <a:buFont typeface="Arial" panose="020B0604020202020204" pitchFamily="34" charset="0"/>
              <a:buChar char="•"/>
              <a:tabLst>
                <a:tab pos="6705432" algn="r"/>
              </a:tabLst>
              <a:defRPr sz="1200"/>
            </a:lvl3pPr>
            <a:lvl4pPr marL="360000" indent="-180000">
              <a:spcBef>
                <a:spcPts val="600"/>
              </a:spcBef>
              <a:spcAft>
                <a:spcPts val="600"/>
              </a:spcAft>
              <a:buClrTx/>
              <a:buSzPct val="100000"/>
              <a:buFont typeface="Verdana" panose="020B0604030504040204" pitchFamily="34" charset="0"/>
              <a:buChar char="−"/>
              <a:tabLst>
                <a:tab pos="6705432" algn="r"/>
              </a:tabLst>
              <a:defRPr sz="1200" baseline="0"/>
            </a:lvl4pPr>
            <a:lvl5pPr marL="540000" indent="-180000" defTabSz="1064657">
              <a:spcBef>
                <a:spcPts val="600"/>
              </a:spcBef>
              <a:spcAft>
                <a:spcPts val="600"/>
              </a:spcAft>
              <a:buClrTx/>
              <a:buSzPct val="100000"/>
              <a:buFont typeface="Arial" panose="020B0604020202020204" pitchFamily="34" charset="0"/>
              <a:buChar char="•"/>
              <a:tabLst>
                <a:tab pos="6705432" algn="r"/>
              </a:tabLst>
              <a:defRPr sz="1200" baseline="0"/>
            </a:lvl5pPr>
            <a:lvl6pPr marL="710382" indent="-235194">
              <a:spcBef>
                <a:spcPts val="0"/>
              </a:spcBef>
              <a:spcAft>
                <a:spcPts val="1333"/>
              </a:spcAft>
              <a:buFont typeface="Verdana" panose="020B0604030504040204" pitchFamily="34" charset="0"/>
              <a:buChar char="−"/>
              <a:defRPr sz="1600" baseline="0"/>
            </a:lvl6pPr>
            <a:lvl7pPr marL="710382" indent="-235194">
              <a:spcBef>
                <a:spcPts val="0"/>
              </a:spcBef>
              <a:spcAft>
                <a:spcPts val="1333"/>
              </a:spcAft>
              <a:buFont typeface="Verdana" panose="020B0604030504040204" pitchFamily="34" charset="0"/>
              <a:buChar char="−"/>
              <a:defRPr sz="1600"/>
            </a:lvl7pPr>
            <a:lvl8pPr marL="710382" indent="-235194">
              <a:spcBef>
                <a:spcPts val="0"/>
              </a:spcBef>
              <a:spcAft>
                <a:spcPts val="1333"/>
              </a:spcAft>
              <a:buFont typeface="Verdana" panose="020B0604030504040204" pitchFamily="34" charset="0"/>
              <a:buChar char="−"/>
              <a:defRPr sz="1600" baseline="0"/>
            </a:lvl8pPr>
            <a:lvl9pPr marL="710382" indent="-235194">
              <a:spcBef>
                <a:spcPts val="0"/>
              </a:spcBef>
              <a:spcAft>
                <a:spcPts val="1333"/>
              </a:spcAft>
              <a:buFont typeface="Verdana" panose="020B0604030504040204" pitchFamily="34" charset="0"/>
              <a:buChar char="−"/>
              <a:defRPr sz="1600" baseline="0"/>
            </a:lvl9pPr>
          </a:lstStyle>
          <a:p>
            <a:r>
              <a:rPr lang="en-US" sz="1200" b="1" dirty="0">
                <a:solidFill>
                  <a:srgbClr val="FFC000"/>
                </a:solidFill>
              </a:rPr>
              <a:t>Conclusion</a:t>
            </a:r>
          </a:p>
        </p:txBody>
      </p:sp>
    </p:spTree>
    <p:extLst>
      <p:ext uri="{BB962C8B-B14F-4D97-AF65-F5344CB8AC3E}">
        <p14:creationId xmlns:p14="http://schemas.microsoft.com/office/powerpoint/2010/main" val="4044887826"/>
      </p:ext>
    </p:extLst>
  </p:cSld>
  <p:clrMapOvr>
    <a:masterClrMapping/>
  </p:clrMapOvr>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26240</TotalTime>
  <Words>1100</Words>
  <Application>Microsoft Macintosh PowerPoint</Application>
  <PresentationFormat>Custom</PresentationFormat>
  <Paragraphs>244</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Arial-BoldMT</vt:lpstr>
      <vt:lpstr>Calibri</vt:lpstr>
      <vt:lpstr>Courier New</vt:lpstr>
      <vt:lpstr>Symbol</vt:lpstr>
      <vt:lpstr>Wingdings</vt:lpstr>
      <vt:lpstr>Wingdings</vt:lpstr>
      <vt:lpstr>SAP_2017_16x9_white</vt:lpstr>
      <vt:lpstr>PowerPoint Presentation</vt:lpstr>
      <vt:lpstr>Agenda</vt:lpstr>
      <vt:lpstr>Project Overview</vt:lpstr>
      <vt:lpstr>Dataset &amp; Methods Used</vt:lpstr>
      <vt:lpstr>Algorithms &amp; App Results</vt:lpstr>
      <vt:lpstr>Algorithms &amp; App Results</vt:lpstr>
      <vt:lpstr>Issue Explanations</vt:lpstr>
      <vt:lpstr>Conclusion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Nguyen, Thanh</cp:lastModifiedBy>
  <cp:revision>1003</cp:revision>
  <dcterms:created xsi:type="dcterms:W3CDTF">2015-10-14T11:21:43Z</dcterms:created>
  <dcterms:modified xsi:type="dcterms:W3CDTF">2019-04-08T20:16:11Z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