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341" r:id="rId2"/>
    <p:sldId id="445" r:id="rId3"/>
    <p:sldId id="476" r:id="rId4"/>
    <p:sldId id="465" r:id="rId5"/>
    <p:sldId id="452" r:id="rId6"/>
    <p:sldId id="482" r:id="rId7"/>
    <p:sldId id="477" r:id="rId8"/>
    <p:sldId id="479"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6" autoAdjust="0"/>
    <p:restoredTop sz="95921" autoAdjust="0"/>
  </p:normalViewPr>
  <p:slideViewPr>
    <p:cSldViewPr snapToGrid="0" showGuides="1">
      <p:cViewPr varScale="1">
        <p:scale>
          <a:sx n="110" d="100"/>
          <a:sy n="110" d="100"/>
        </p:scale>
        <p:origin x="768" y="16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93587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57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algn="just"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algn="just"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631" y="503381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336974" y="1333676"/>
            <a:ext cx="4738680"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336973" y="1638571"/>
            <a:ext cx="444996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336973" y="1812318"/>
            <a:ext cx="4628437" cy="4308872"/>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 :</a:t>
            </a:r>
            <a:endParaRPr lang="en-CA" sz="1400" dirty="0"/>
          </a:p>
          <a:p>
            <a:pPr marL="549275" lvl="1" indent="-285750" defTabSz="914400">
              <a:buClrTx/>
              <a:buSzTx/>
              <a:defRPr/>
            </a:pPr>
            <a:r>
              <a:rPr lang="en-CA" sz="1400" dirty="0"/>
              <a:t>Collaborative filtering is a method of making automatic predictions (filtering) about the interests of a user by collecting preferences or taste information from many users (collaborating)</a:t>
            </a:r>
            <a:r>
              <a:rPr lang="en-US" sz="1400" dirty="0"/>
              <a:t>. </a:t>
            </a:r>
            <a:r>
              <a:rPr lang="en-CA" sz="1400" dirty="0"/>
              <a:t>Matrix factorization is a good solution for sparse data problem.</a:t>
            </a:r>
            <a:endParaRPr lang="en-US" sz="1400" dirty="0"/>
          </a:p>
          <a:p>
            <a:pPr marL="549275" lvl="1" indent="-285750" defTabSz="914400">
              <a:buClrTx/>
              <a:buSzTx/>
              <a:defRPr/>
            </a:pPr>
            <a:endParaRPr lang="en-CA" sz="1400" i="1" dirty="0"/>
          </a:p>
          <a:p>
            <a:pPr marL="263525" lvl="1" defTabSz="914400">
              <a:buClrTx/>
              <a:buSzTx/>
              <a:buNone/>
              <a:defRPr/>
            </a:pPr>
            <a:endParaRPr lang="en-CA" sz="1400" i="1" dirty="0"/>
          </a:p>
          <a:p>
            <a:pPr marL="263525" lvl="1" defTabSz="914400">
              <a:buClrTx/>
              <a:buSzTx/>
              <a:buNone/>
              <a:defRPr/>
            </a:pPr>
            <a:endParaRPr lang="en-CA" sz="1400" dirty="0"/>
          </a:p>
          <a:p>
            <a:pPr marL="549275" lvl="1" indent="-285750" defTabSz="914400">
              <a:buClrTx/>
              <a:buSzTx/>
              <a:defRPr/>
            </a:pPr>
            <a:r>
              <a:rPr lang="en-CA" sz="1400" dirty="0"/>
              <a:t> where H is user matrix, W is item matrix</a:t>
            </a:r>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16" name="Picture 15" descr="https://cdn-images-1.medium.com/max/1000/1*EwHsfRtda-N-IUj-lMtQpg.png">
            <a:extLst>
              <a:ext uri="{FF2B5EF4-FFF2-40B4-BE49-F238E27FC236}">
                <a16:creationId xmlns:a16="http://schemas.microsoft.com/office/drawing/2014/main" id="{70EFA130-AAF9-2847-AD1E-6026D78AD9B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05861" y="5387536"/>
            <a:ext cx="1894205" cy="662940"/>
          </a:xfrm>
          <a:prstGeom prst="rect">
            <a:avLst/>
          </a:prstGeom>
          <a:noFill/>
          <a:ln>
            <a:noFill/>
          </a:ln>
        </p:spPr>
      </p:pic>
      <p:pic>
        <p:nvPicPr>
          <p:cNvPr id="22" name="Picture 21">
            <a:extLst>
              <a:ext uri="{FF2B5EF4-FFF2-40B4-BE49-F238E27FC236}">
                <a16:creationId xmlns:a16="http://schemas.microsoft.com/office/drawing/2014/main" id="{0E7D82D8-0781-594D-BA5E-9000DD65E9FA}"/>
              </a:ext>
            </a:extLst>
          </p:cNvPr>
          <p:cNvPicPr>
            <a:picLocks noChangeAspect="1"/>
          </p:cNvPicPr>
          <p:nvPr/>
        </p:nvPicPr>
        <p:blipFill>
          <a:blip r:embed="rId8"/>
          <a:stretch>
            <a:fillRect/>
          </a:stretch>
        </p:blipFill>
        <p:spPr>
          <a:xfrm>
            <a:off x="6168230" y="3294178"/>
            <a:ext cx="1796402" cy="627147"/>
          </a:xfrm>
          <a:prstGeom prst="rect">
            <a:avLst/>
          </a:prstGeom>
        </p:spPr>
      </p:pic>
    </p:spTree>
    <p:extLst>
      <p:ext uri="{BB962C8B-B14F-4D97-AF65-F5344CB8AC3E}">
        <p14:creationId xmlns:p14="http://schemas.microsoft.com/office/powerpoint/2010/main" val="33208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150757399"/>
              </p:ext>
            </p:extLst>
          </p:nvPr>
        </p:nvGraphicFramePr>
        <p:xfrm>
          <a:off x="503999" y="1496987"/>
          <a:ext cx="9159463" cy="4889819"/>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4143737">
                  <a:extLst>
                    <a:ext uri="{9D8B030D-6E8A-4147-A177-3AD203B41FA5}">
                      <a16:colId xmlns:a16="http://schemas.microsoft.com/office/drawing/2014/main" val="1283340500"/>
                    </a:ext>
                  </a:extLst>
                </a:gridCol>
                <a:gridCol w="4096039">
                  <a:extLst>
                    <a:ext uri="{9D8B030D-6E8A-4147-A177-3AD203B41FA5}">
                      <a16:colId xmlns:a16="http://schemas.microsoft.com/office/drawing/2014/main" val="2874386777"/>
                    </a:ext>
                  </a:extLst>
                </a:gridCol>
              </a:tblGrid>
              <a:tr h="354672">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675502">
                <a:tc>
                  <a:txBody>
                    <a:bodyPr/>
                    <a:lstStyle/>
                    <a:p>
                      <a:pPr algn="ctr" rtl="0" fontAlgn="ctr"/>
                      <a:r>
                        <a:rPr lang="en-CA" sz="1400" b="1" u="none" strike="noStrike" dirty="0">
                          <a:effectLst/>
                        </a:rPr>
                        <a:t>Step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u="none" strike="noStrike" dirty="0">
                          <a:effectLst/>
                        </a:rPr>
                        <a:t>In order to get a user with good history profile, we </a:t>
                      </a:r>
                      <a:r>
                        <a:rPr lang="en-US" sz="1400" u="none" strike="noStrike" dirty="0">
                          <a:effectLst/>
                        </a:rPr>
                        <a:t>sort top 100 most review users in Canada, then take 5 random users and select one.</a:t>
                      </a: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4285483050"/>
                  </a:ext>
                </a:extLst>
              </a:tr>
              <a:tr h="1790811">
                <a:tc>
                  <a:txBody>
                    <a:bodyPr/>
                    <a:lstStyle/>
                    <a:p>
                      <a:pPr algn="ctr" rtl="0" fontAlgn="ctr"/>
                      <a:r>
                        <a:rPr lang="en-CA" sz="1400" b="1" u="none" strike="noStrike" dirty="0">
                          <a:effectLst/>
                        </a:rPr>
                        <a:t>Step 2</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u="none" strike="noStrike" dirty="0">
                          <a:effectLst/>
                        </a:rPr>
                        <a:t>To make sure the user’s rating history and their restaurant choices are relevant, we find the base city AND top most reviewed postal codes of the user based on their rating history.</a:t>
                      </a:r>
                    </a:p>
                    <a:p>
                      <a:pPr marL="0" indent="0" algn="just" rtl="0" fontAlgn="ctr">
                        <a:buFont typeface="Arial" panose="020B0604020202020204" pitchFamily="34" charset="0"/>
                        <a:buNone/>
                      </a:pPr>
                      <a:endParaRPr lang="en-CA" sz="1400" u="none" strike="noStrike" dirty="0">
                        <a:effectLst/>
                      </a:endParaRPr>
                    </a:p>
                    <a:p>
                      <a:pPr marL="171450" indent="-171450" algn="just" rtl="0" fontAlgn="ctr">
                        <a:buFont typeface="Arial" panose="020B0604020202020204" pitchFamily="34" charset="0"/>
                        <a:buChar char="•"/>
                      </a:pPr>
                      <a:r>
                        <a:rPr lang="en-CA" sz="1400" u="none" strike="noStrike" dirty="0">
                          <a:effectLst/>
                        </a:rPr>
                        <a:t>We then prompt the user input their location (select one of the top postal codes)</a:t>
                      </a:r>
                      <a:r>
                        <a:rPr lang="en-US" sz="1400" u="none" strike="noStrike" dirty="0">
                          <a:effectLst/>
                        </a:rPr>
                        <a:t>.</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1054142">
                <a:tc>
                  <a:txBody>
                    <a:bodyPr/>
                    <a:lstStyle/>
                    <a:p>
                      <a:pPr algn="ctr" rtl="0" fontAlgn="ctr"/>
                      <a:r>
                        <a:rPr lang="en-CA" sz="1400" b="1" u="none" strike="noStrike" dirty="0">
                          <a:effectLst/>
                        </a:rPr>
                        <a:t>Step 3</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just" rtl="0" fontAlgn="ctr">
                        <a:buFont typeface="Arial" panose="020B0604020202020204" pitchFamily="34" charset="0"/>
                        <a:buChar char="•"/>
                      </a:pPr>
                      <a:r>
                        <a:rPr lang="en-CA" sz="1400" u="none" strike="noStrike" dirty="0">
                          <a:effectLst/>
                        </a:rPr>
                        <a:t>Find all postal codes and their associated businesses </a:t>
                      </a:r>
                      <a:r>
                        <a:rPr lang="en-US" sz="1400" b="0" i="0" u="none" strike="noStrike" dirty="0">
                          <a:solidFill>
                            <a:srgbClr val="000000"/>
                          </a:solidFill>
                          <a:effectLst/>
                          <a:latin typeface="Arial" panose="020B0604020202020204" pitchFamily="34" charset="0"/>
                        </a:rPr>
                        <a:t>located within a 5-km radius from </a:t>
                      </a:r>
                      <a:r>
                        <a:rPr lang="en-US" sz="1400" b="1" i="0" u="none" strike="noStrike" dirty="0">
                          <a:solidFill>
                            <a:srgbClr val="000000"/>
                          </a:solidFill>
                          <a:effectLst/>
                          <a:latin typeface="Arial" panose="020B0604020202020204" pitchFamily="34" charset="0"/>
                        </a:rPr>
                        <a:t>the chosen postal code</a:t>
                      </a:r>
                      <a:endParaRPr lang="en-CA" sz="1400" b="1" i="0" u="none" strike="noStrike" dirty="0">
                        <a:solidFill>
                          <a:srgbClr val="000000"/>
                        </a:solidFill>
                        <a:effectLst/>
                        <a:latin typeface="Arial" panose="020B0604020202020204" pitchFamily="34" charset="0"/>
                      </a:endParaRPr>
                    </a:p>
                  </a:txBody>
                  <a:tcPr marL="5828" marR="5828" marT="5828" marB="0">
                    <a:noFill/>
                  </a:tcPr>
                </a:tc>
                <a:tc>
                  <a:txBody>
                    <a:bodyPr/>
                    <a:lstStyle/>
                    <a:p>
                      <a:pPr algn="l" rtl="0" fontAlgn="ctr"/>
                      <a:r>
                        <a:rPr lang="en-CA" sz="1400" b="0" i="0" u="none" strike="noStrike" dirty="0">
                          <a:solidFill>
                            <a:srgbClr val="000000"/>
                          </a:solidFill>
                          <a:effectLst/>
                          <a:latin typeface="Arial" panose="020B0604020202020204" pitchFamily="34" charset="0"/>
                        </a:rPr>
                        <a:t> </a:t>
                      </a:r>
                      <a:r>
                        <a:rPr lang="en-CA" sz="1400" b="0" i="0" u="none" strike="noStrike" dirty="0">
                          <a:solidFill>
                            <a:srgbClr val="000000"/>
                          </a:solidFill>
                          <a:effectLst/>
                          <a:highlight>
                            <a:srgbClr val="FFFF00"/>
                          </a:highlight>
                          <a:latin typeface="Arial" panose="020B0604020202020204" pitchFamily="34" charset="0"/>
                        </a:rPr>
                        <a:t>Cho </a:t>
                      </a:r>
                      <a:r>
                        <a:rPr lang="en-CA" sz="1400" b="0" i="0" u="none" strike="noStrike" dirty="0" err="1">
                          <a:solidFill>
                            <a:srgbClr val="000000"/>
                          </a:solidFill>
                          <a:effectLst/>
                          <a:highlight>
                            <a:srgbClr val="FFFF00"/>
                          </a:highlight>
                          <a:latin typeface="Arial" panose="020B0604020202020204" pitchFamily="34" charset="0"/>
                        </a:rPr>
                        <a:t>anh</a:t>
                      </a:r>
                      <a:r>
                        <a:rPr lang="en-CA" sz="1400" b="0" i="0" u="none" strike="noStrike" dirty="0">
                          <a:solidFill>
                            <a:srgbClr val="000000"/>
                          </a:solidFill>
                          <a:effectLst/>
                          <a:highlight>
                            <a:srgbClr val="FFFF00"/>
                          </a:highlight>
                          <a:latin typeface="Arial" panose="020B0604020202020204" pitchFamily="34" charset="0"/>
                        </a:rPr>
                        <a:t> so number of postal codes </a:t>
                      </a:r>
                      <a:r>
                        <a:rPr lang="en-CA" sz="1400" b="0" i="0" u="none" strike="noStrike" dirty="0" err="1">
                          <a:solidFill>
                            <a:srgbClr val="000000"/>
                          </a:solidFill>
                          <a:effectLst/>
                          <a:highlight>
                            <a:srgbClr val="FFFF00"/>
                          </a:highlight>
                          <a:latin typeface="Arial" panose="020B0604020202020204" pitchFamily="34" charset="0"/>
                        </a:rPr>
                        <a:t>va</a:t>
                      </a:r>
                      <a:r>
                        <a:rPr lang="en-CA" sz="1400" b="0" i="0" u="none" strike="noStrike" dirty="0">
                          <a:solidFill>
                            <a:srgbClr val="000000"/>
                          </a:solidFill>
                          <a:effectLst/>
                          <a:highlight>
                            <a:srgbClr val="FFFF00"/>
                          </a:highlight>
                          <a:latin typeface="Arial" panose="020B0604020202020204" pitchFamily="34" charset="0"/>
                        </a:rPr>
                        <a:t> number of businesses</a:t>
                      </a:r>
                    </a:p>
                  </a:txBody>
                  <a:tcPr marL="5828" marR="5828" marT="5828" marB="0">
                    <a:noFill/>
                  </a:tcPr>
                </a:tc>
                <a:extLst>
                  <a:ext uri="{0D108BD9-81ED-4DB2-BD59-A6C34878D82A}">
                    <a16:rowId xmlns:a16="http://schemas.microsoft.com/office/drawing/2014/main" val="1672102068"/>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8F625750-BC3F-4846-AE33-95DD8E5D76C1}"/>
              </a:ext>
            </a:extLst>
          </p:cNvPr>
          <p:cNvGraphicFramePr>
            <a:graphicFrameLocks noGrp="1"/>
          </p:cNvGraphicFramePr>
          <p:nvPr>
            <p:extLst>
              <p:ext uri="{D42A27DB-BD31-4B8C-83A1-F6EECF244321}">
                <p14:modId xmlns:p14="http://schemas.microsoft.com/office/powerpoint/2010/main" val="1101544079"/>
              </p:ext>
            </p:extLst>
          </p:nvPr>
        </p:nvGraphicFramePr>
        <p:xfrm>
          <a:off x="5729469" y="1926322"/>
          <a:ext cx="2488557" cy="1525830"/>
        </p:xfrm>
        <a:graphic>
          <a:graphicData uri="http://schemas.openxmlformats.org/drawingml/2006/table">
            <a:tbl>
              <a:tblPr firstRow="1" bandRow="1">
                <a:tableStyleId>{72833802-FEF1-4C79-8D5D-14CF1EAF98D9}</a:tableStyleId>
              </a:tblPr>
              <a:tblGrid>
                <a:gridCol w="294447">
                  <a:extLst>
                    <a:ext uri="{9D8B030D-6E8A-4147-A177-3AD203B41FA5}">
                      <a16:colId xmlns:a16="http://schemas.microsoft.com/office/drawing/2014/main" val="2655390216"/>
                    </a:ext>
                  </a:extLst>
                </a:gridCol>
                <a:gridCol w="2194110">
                  <a:extLst>
                    <a:ext uri="{9D8B030D-6E8A-4147-A177-3AD203B41FA5}">
                      <a16:colId xmlns:a16="http://schemas.microsoft.com/office/drawing/2014/main" val="2315009781"/>
                    </a:ext>
                  </a:extLst>
                </a:gridCol>
              </a:tblGrid>
              <a:tr h="254305">
                <a:tc>
                  <a:txBody>
                    <a:bodyPr/>
                    <a:lstStyle/>
                    <a:p>
                      <a:pPr algn="ctr" fontAlgn="b"/>
                      <a:r>
                        <a:rPr lang="en-US" sz="1100" u="none" strike="noStrike" dirty="0">
                          <a:effectLst/>
                        </a:rPr>
                        <a:t>SN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100" u="none" strike="noStrike" dirty="0">
                          <a:effectLst/>
                        </a:rPr>
                        <a:t>Item Description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9866077"/>
                  </a:ext>
                </a:extLst>
              </a:tr>
              <a:tr h="254305">
                <a:tc>
                  <a:txBody>
                    <a:bodyPr/>
                    <a:lstStyle/>
                    <a:p>
                      <a:pPr algn="ctr" fontAlgn="b"/>
                      <a:r>
                        <a:rPr lang="en-US" sz="1200" u="none" strike="noStrike" dirty="0">
                          <a:effectLst/>
                        </a:rPr>
                        <a:t>1.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65yB0ydGXOZ_-T6J_GbKfw</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57461835"/>
                  </a:ext>
                </a:extLst>
              </a:tr>
              <a:tr h="254305">
                <a:tc>
                  <a:txBody>
                    <a:bodyPr/>
                    <a:lstStyle/>
                    <a:p>
                      <a:pPr algn="ctr" fontAlgn="b"/>
                      <a:r>
                        <a:rPr lang="en-US" sz="1200" u="none" strike="noStrike" dirty="0">
                          <a:effectLst/>
                        </a:rPr>
                        <a:t>2.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err="1">
                          <a:effectLst/>
                        </a:rPr>
                        <a:t>jnB_saJqNfOmVoCWquhAzg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379566667"/>
                  </a:ext>
                </a:extLst>
              </a:tr>
              <a:tr h="254305">
                <a:tc>
                  <a:txBody>
                    <a:bodyPr/>
                    <a:lstStyle/>
                    <a:p>
                      <a:pPr algn="ctr" fontAlgn="b"/>
                      <a:r>
                        <a:rPr lang="en-US" sz="1200" u="none" strike="noStrike" dirty="0">
                          <a:effectLst/>
                        </a:rPr>
                        <a:t>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iRQ_YKpCBdaCwvc2X8_3NQ</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996161814"/>
                  </a:ext>
                </a:extLst>
              </a:tr>
              <a:tr h="254305">
                <a:tc>
                  <a:txBody>
                    <a:bodyPr/>
                    <a:lstStyle/>
                    <a:p>
                      <a:pPr algn="ctr" fontAlgn="b"/>
                      <a:r>
                        <a:rPr lang="en-US" sz="1200" u="none" strike="noStrike" dirty="0">
                          <a:effectLst/>
                        </a:rPr>
                        <a:t>4.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tc>
                  <a:txBody>
                    <a:bodyPr/>
                    <a:lstStyle/>
                    <a:p>
                      <a:pPr algn="l" fontAlgn="b"/>
                      <a:r>
                        <a:rPr lang="en-US" sz="1200" u="none" strike="noStrike" dirty="0">
                          <a:effectLst/>
                        </a:rPr>
                        <a:t>tWBLn4k1M7PLBtAtwAg73g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extLst>
                  <a:ext uri="{0D108BD9-81ED-4DB2-BD59-A6C34878D82A}">
                    <a16:rowId xmlns:a16="http://schemas.microsoft.com/office/drawing/2014/main" val="3211208878"/>
                  </a:ext>
                </a:extLst>
              </a:tr>
              <a:tr h="254305">
                <a:tc>
                  <a:txBody>
                    <a:bodyPr/>
                    <a:lstStyle/>
                    <a:p>
                      <a:pPr algn="ctr" fontAlgn="b"/>
                      <a:r>
                        <a:rPr lang="en-US" sz="1200" u="none" strike="noStrike" dirty="0">
                          <a:effectLst/>
                        </a:rPr>
                        <a:t>5.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Wu0yySWcHQ5tZ_59HNiamg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694635930"/>
                  </a:ext>
                </a:extLst>
              </a:tr>
            </a:tbl>
          </a:graphicData>
        </a:graphic>
      </p:graphicFrame>
      <p:graphicFrame>
        <p:nvGraphicFramePr>
          <p:cNvPr id="8" name="Table 7">
            <a:extLst>
              <a:ext uri="{FF2B5EF4-FFF2-40B4-BE49-F238E27FC236}">
                <a16:creationId xmlns:a16="http://schemas.microsoft.com/office/drawing/2014/main" id="{5170CB7B-E7D3-451C-ACC3-B21D09756AF0}"/>
              </a:ext>
            </a:extLst>
          </p:cNvPr>
          <p:cNvGraphicFramePr>
            <a:graphicFrameLocks noGrp="1"/>
          </p:cNvGraphicFramePr>
          <p:nvPr>
            <p:extLst>
              <p:ext uri="{D42A27DB-BD31-4B8C-83A1-F6EECF244321}">
                <p14:modId xmlns:p14="http://schemas.microsoft.com/office/powerpoint/2010/main" val="4157360099"/>
              </p:ext>
            </p:extLst>
          </p:nvPr>
        </p:nvGraphicFramePr>
        <p:xfrm>
          <a:off x="5729468" y="3660965"/>
          <a:ext cx="2488557" cy="1515100"/>
        </p:xfrm>
        <a:graphic>
          <a:graphicData uri="http://schemas.openxmlformats.org/drawingml/2006/table">
            <a:tbl>
              <a:tblPr firstRow="1" bandRow="1">
                <a:tableStyleId>{72833802-FEF1-4C79-8D5D-14CF1EAF98D9}</a:tableStyleId>
              </a:tblPr>
              <a:tblGrid>
                <a:gridCol w="378546">
                  <a:extLst>
                    <a:ext uri="{9D8B030D-6E8A-4147-A177-3AD203B41FA5}">
                      <a16:colId xmlns:a16="http://schemas.microsoft.com/office/drawing/2014/main" val="1672189300"/>
                    </a:ext>
                  </a:extLst>
                </a:gridCol>
                <a:gridCol w="2110011">
                  <a:extLst>
                    <a:ext uri="{9D8B030D-6E8A-4147-A177-3AD203B41FA5}">
                      <a16:colId xmlns:a16="http://schemas.microsoft.com/office/drawing/2014/main" val="4136311201"/>
                    </a:ext>
                  </a:extLst>
                </a:gridCol>
              </a:tblGrid>
              <a:tr h="249332">
                <a:tc>
                  <a:txBody>
                    <a:bodyPr/>
                    <a:lstStyle/>
                    <a:p>
                      <a:pPr algn="ctr" fontAlgn="b"/>
                      <a:r>
                        <a:rPr lang="en-US" sz="1200" u="none" strike="noStrike" dirty="0">
                          <a:effectLst/>
                        </a:rPr>
                        <a:t>SN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Item Description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24295496"/>
                  </a:ext>
                </a:extLst>
              </a:tr>
              <a:tr h="249332">
                <a:tc>
                  <a:txBody>
                    <a:bodyPr/>
                    <a:lstStyle/>
                    <a:p>
                      <a:pPr algn="ctr" fontAlgn="b"/>
                      <a:r>
                        <a:rPr lang="en-US" sz="1200" u="none" strike="noStrike" dirty="0">
                          <a:effectLst/>
                        </a:rPr>
                        <a:t>1.</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tc>
                  <a:txBody>
                    <a:bodyPr/>
                    <a:lstStyle/>
                    <a:p>
                      <a:pPr algn="l" fontAlgn="b"/>
                      <a:r>
                        <a:rPr lang="en-US" sz="1200" u="none" strike="noStrike" dirty="0">
                          <a:effectLst/>
                        </a:rPr>
                        <a:t>M8X 1E9</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extLst>
                  <a:ext uri="{0D108BD9-81ED-4DB2-BD59-A6C34878D82A}">
                    <a16:rowId xmlns:a16="http://schemas.microsoft.com/office/drawing/2014/main" val="2332610841"/>
                  </a:ext>
                </a:extLst>
              </a:tr>
              <a:tr h="254109">
                <a:tc>
                  <a:txBody>
                    <a:bodyPr/>
                    <a:lstStyle/>
                    <a:p>
                      <a:pPr algn="ctr" fontAlgn="b"/>
                      <a:r>
                        <a:rPr lang="en-US" sz="1200" u="none" strike="noStrike" dirty="0">
                          <a:effectLst/>
                        </a:rPr>
                        <a:t>2.</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M5A 2L2</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05225883"/>
                  </a:ext>
                </a:extLst>
              </a:tr>
              <a:tr h="254109">
                <a:tc>
                  <a:txBody>
                    <a:bodyPr/>
                    <a:lstStyle/>
                    <a:p>
                      <a:pPr algn="ctr" fontAlgn="b"/>
                      <a:r>
                        <a:rPr lang="en-US" sz="1200" u="none" strike="noStrike" dirty="0">
                          <a:effectLst/>
                        </a:rPr>
                        <a:t>3.</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M6K 1L4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8330483"/>
                  </a:ext>
                </a:extLst>
              </a:tr>
              <a:tr h="254109">
                <a:tc>
                  <a:txBody>
                    <a:bodyPr/>
                    <a:lstStyle/>
                    <a:p>
                      <a:pPr algn="ctr" fontAlgn="b"/>
                      <a:r>
                        <a:rPr lang="en-US" sz="1200" u="none" strike="noStrike" dirty="0">
                          <a:effectLst/>
                        </a:rPr>
                        <a:t>4.</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M5T 2W6</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4113833"/>
                  </a:ext>
                </a:extLst>
              </a:tr>
              <a:tr h="254109">
                <a:tc>
                  <a:txBody>
                    <a:bodyPr/>
                    <a:lstStyle/>
                    <a:p>
                      <a:pPr algn="ctr" fontAlgn="b"/>
                      <a:r>
                        <a:rPr lang="en-US" sz="1200" u="none" strike="noStrike" dirty="0">
                          <a:effectLst/>
                        </a:rPr>
                        <a:t>5.</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M5V 3M4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84430052"/>
                  </a:ext>
                </a:extLst>
              </a:tr>
            </a:tbl>
          </a:graphicData>
        </a:graphic>
      </p:graphicFrame>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504921636"/>
              </p:ext>
            </p:extLst>
          </p:nvPr>
        </p:nvGraphicFramePr>
        <p:xfrm>
          <a:off x="503999" y="1496983"/>
          <a:ext cx="9159463" cy="4745859"/>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2812648">
                  <a:extLst>
                    <a:ext uri="{9D8B030D-6E8A-4147-A177-3AD203B41FA5}">
                      <a16:colId xmlns:a16="http://schemas.microsoft.com/office/drawing/2014/main" val="1283340500"/>
                    </a:ext>
                  </a:extLst>
                </a:gridCol>
                <a:gridCol w="5427128">
                  <a:extLst>
                    <a:ext uri="{9D8B030D-6E8A-4147-A177-3AD203B41FA5}">
                      <a16:colId xmlns:a16="http://schemas.microsoft.com/office/drawing/2014/main" val="2874386777"/>
                    </a:ext>
                  </a:extLst>
                </a:gridCol>
              </a:tblGrid>
              <a:tr h="378116">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570864">
                <a:tc>
                  <a:txBody>
                    <a:bodyPr/>
                    <a:lstStyle/>
                    <a:p>
                      <a:pPr algn="ctr" rtl="0" fontAlgn="ctr"/>
                      <a:r>
                        <a:rPr lang="en-CA" sz="1400" b="1" u="none" strike="noStrike" dirty="0">
                          <a:effectLst/>
                        </a:rPr>
                        <a:t>Step 3</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u="none" strike="noStrike" dirty="0">
                          <a:effectLst/>
                        </a:rPr>
                        <a:t>Use </a:t>
                      </a:r>
                      <a:r>
                        <a:rPr lang="en-CA" sz="1400" u="none" strike="noStrike" dirty="0" err="1">
                          <a:effectLst/>
                        </a:rPr>
                        <a:t>Pyspark</a:t>
                      </a:r>
                      <a:r>
                        <a:rPr lang="en-CA" sz="1400" u="none" strike="noStrike" dirty="0">
                          <a:effectLst/>
                        </a:rPr>
                        <a:t> </a:t>
                      </a:r>
                      <a:r>
                        <a:rPr lang="en-CA" sz="1400" u="none" strike="noStrike" dirty="0" err="1">
                          <a:effectLst/>
                        </a:rPr>
                        <a:t>MLlib</a:t>
                      </a:r>
                      <a:r>
                        <a:rPr lang="en-CA" sz="1400" u="none" strike="noStrike" dirty="0">
                          <a:effectLst/>
                        </a:rPr>
                        <a:t> ALS library to do basic ALS recommender, as well as global average recommender. Compute RMSE and MAE for both approach and take recommend from the lower RMSE approach</a:t>
                      </a:r>
                    </a:p>
                  </a:txBody>
                  <a:tcPr marL="5828" marR="5828" marT="5828" marB="0">
                    <a:solidFill>
                      <a:schemeClr val="bg2">
                        <a:lumMod val="20000"/>
                        <a:lumOff val="80000"/>
                      </a:schemeClr>
                    </a:solidFill>
                  </a:tcPr>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4285483050"/>
                  </a:ext>
                </a:extLst>
              </a:tr>
              <a:tr h="2796879">
                <a:tc>
                  <a:txBody>
                    <a:bodyPr/>
                    <a:lstStyle/>
                    <a:p>
                      <a:pPr algn="ctr" rtl="0" fontAlgn="ctr"/>
                      <a:r>
                        <a:rPr lang="en-CA" sz="1400" b="1" u="none" strike="noStrike" dirty="0">
                          <a:effectLst/>
                        </a:rPr>
                        <a:t>Step 4</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l" rtl="0" fontAlgn="ctr">
                        <a:buFont typeface="Arial" panose="020B0604020202020204" pitchFamily="34" charset="0"/>
                        <a:buChar char="•"/>
                      </a:pPr>
                      <a:r>
                        <a:rPr lang="en-US" sz="1400" u="none" strike="noStrike" kern="1200" dirty="0">
                          <a:solidFill>
                            <a:schemeClr val="tx1"/>
                          </a:solidFill>
                          <a:effectLst/>
                          <a:latin typeface="+mn-lt"/>
                          <a:ea typeface="+mn-ea"/>
                          <a:cs typeface="+mn-cs"/>
                        </a:rPr>
                        <a:t>Use FP-Growth Library in </a:t>
                      </a:r>
                      <a:r>
                        <a:rPr lang="en-US" sz="1400" u="none" strike="noStrike" kern="1200" dirty="0" err="1">
                          <a:solidFill>
                            <a:schemeClr val="tx1"/>
                          </a:solidFill>
                          <a:effectLst/>
                          <a:latin typeface="+mn-lt"/>
                          <a:ea typeface="+mn-ea"/>
                          <a:cs typeface="+mn-cs"/>
                        </a:rPr>
                        <a:t>Pyspark</a:t>
                      </a:r>
                      <a:r>
                        <a:rPr lang="en-US" sz="1400" u="none" strike="noStrike" kern="1200" dirty="0">
                          <a:solidFill>
                            <a:schemeClr val="tx1"/>
                          </a:solidFill>
                          <a:effectLst/>
                          <a:latin typeface="+mn-lt"/>
                          <a:ea typeface="+mn-ea"/>
                          <a:cs typeface="+mn-cs"/>
                        </a:rPr>
                        <a:t> to perform Frequent Itemset listing out top 5 most frequently chosen items.</a:t>
                      </a:r>
                    </a:p>
                    <a:p>
                      <a:pPr marL="171450" indent="-171450" algn="l" rtl="0" fontAlgn="ctr">
                        <a:buFont typeface="Arial" panose="020B0604020202020204" pitchFamily="34" charset="0"/>
                        <a:buChar char="•"/>
                      </a:pPr>
                      <a:r>
                        <a:rPr lang="en-CA" sz="1400" b="0" i="0" u="none" strike="noStrike" dirty="0">
                          <a:solidFill>
                            <a:srgbClr val="000000"/>
                          </a:solidFill>
                          <a:effectLst/>
                          <a:highlight>
                            <a:srgbClr val="FFFF00"/>
                          </a:highlight>
                          <a:latin typeface="Arial" panose="020B0604020202020204" pitchFamily="34" charset="0"/>
                        </a:rPr>
                        <a:t>Selected Confidence and Support values are xx and xx respectively </a:t>
                      </a:r>
                    </a:p>
                  </a:txBody>
                  <a:tcPr marL="5828" marR="5828" marT="5828" marB="0">
                    <a:no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noFill/>
                  </a:tcPr>
                </a:tc>
                <a:extLst>
                  <a:ext uri="{0D108BD9-81ED-4DB2-BD59-A6C34878D82A}">
                    <a16:rowId xmlns:a16="http://schemas.microsoft.com/office/drawing/2014/main" val="3472944759"/>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12" name="Picture 11">
            <a:extLst>
              <a:ext uri="{FF2B5EF4-FFF2-40B4-BE49-F238E27FC236}">
                <a16:creationId xmlns:a16="http://schemas.microsoft.com/office/drawing/2014/main" id="{7DB09CA2-20E4-EA4D-A6A9-2816B2C0D911}"/>
              </a:ext>
            </a:extLst>
          </p:cNvPr>
          <p:cNvPicPr>
            <a:picLocks noChangeAspect="1"/>
          </p:cNvPicPr>
          <p:nvPr/>
        </p:nvPicPr>
        <p:blipFill rotWithShape="1">
          <a:blip r:embed="rId3"/>
          <a:srcRect r="50000" b="91511"/>
          <a:stretch/>
        </p:blipFill>
        <p:spPr>
          <a:xfrm>
            <a:off x="4325736" y="1945724"/>
            <a:ext cx="5268275" cy="465527"/>
          </a:xfrm>
          <a:prstGeom prst="rect">
            <a:avLst/>
          </a:prstGeom>
        </p:spPr>
      </p:pic>
      <p:graphicFrame>
        <p:nvGraphicFramePr>
          <p:cNvPr id="13" name="Table 12">
            <a:extLst>
              <a:ext uri="{FF2B5EF4-FFF2-40B4-BE49-F238E27FC236}">
                <a16:creationId xmlns:a16="http://schemas.microsoft.com/office/drawing/2014/main" id="{76A54CA1-E771-DB4C-881B-B9170EC1EF22}"/>
              </a:ext>
            </a:extLst>
          </p:cNvPr>
          <p:cNvGraphicFramePr>
            <a:graphicFrameLocks noGrp="1"/>
          </p:cNvGraphicFramePr>
          <p:nvPr>
            <p:extLst>
              <p:ext uri="{D42A27DB-BD31-4B8C-83A1-F6EECF244321}">
                <p14:modId xmlns:p14="http://schemas.microsoft.com/office/powerpoint/2010/main" val="405919684"/>
              </p:ext>
            </p:extLst>
          </p:nvPr>
        </p:nvGraphicFramePr>
        <p:xfrm>
          <a:off x="4337311" y="2469590"/>
          <a:ext cx="5256700" cy="910937"/>
        </p:xfrm>
        <a:graphic>
          <a:graphicData uri="http://schemas.openxmlformats.org/drawingml/2006/table">
            <a:tbl>
              <a:tblPr firstRow="1" bandRow="1">
                <a:tableStyleId>{9DCAF9ED-07DC-4A11-8D7F-57B35C25682E}</a:tableStyleId>
              </a:tblPr>
              <a:tblGrid>
                <a:gridCol w="2676500">
                  <a:extLst>
                    <a:ext uri="{9D8B030D-6E8A-4147-A177-3AD203B41FA5}">
                      <a16:colId xmlns:a16="http://schemas.microsoft.com/office/drawing/2014/main" val="1816437062"/>
                    </a:ext>
                  </a:extLst>
                </a:gridCol>
                <a:gridCol w="1314894">
                  <a:extLst>
                    <a:ext uri="{9D8B030D-6E8A-4147-A177-3AD203B41FA5}">
                      <a16:colId xmlns:a16="http://schemas.microsoft.com/office/drawing/2014/main" val="1749158242"/>
                    </a:ext>
                  </a:extLst>
                </a:gridCol>
                <a:gridCol w="1265306">
                  <a:extLst>
                    <a:ext uri="{9D8B030D-6E8A-4147-A177-3AD203B41FA5}">
                      <a16:colId xmlns:a16="http://schemas.microsoft.com/office/drawing/2014/main" val="3041315910"/>
                    </a:ext>
                  </a:extLst>
                </a:gridCol>
              </a:tblGrid>
              <a:tr h="171621">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ctr"/>
                      <a:r>
                        <a:rPr lang="en-US" sz="1200" dirty="0">
                          <a:effectLst/>
                        </a:rPr>
                        <a:t>RMSE</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ctr" hangingPunct="0">
                        <a:spcBef>
                          <a:spcPts val="0"/>
                        </a:spcBef>
                        <a:spcAft>
                          <a:spcPts val="400"/>
                        </a:spcAft>
                        <a:tabLst>
                          <a:tab pos="114300" algn="l"/>
                        </a:tabLst>
                      </a:pPr>
                      <a:r>
                        <a:rPr lang="en-US" sz="1200" dirty="0">
                          <a:effectLst/>
                        </a:rPr>
                        <a:t>MAE</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343242">
                <a:tc>
                  <a:txBody>
                    <a:bodyPr/>
                    <a:lstStyle/>
                    <a:p>
                      <a:pPr marL="0" marR="0" indent="0" algn="l" hangingPunct="0">
                        <a:spcBef>
                          <a:spcPts val="0"/>
                        </a:spcBef>
                        <a:spcAft>
                          <a:spcPts val="400"/>
                        </a:spcAft>
                        <a:tabLst>
                          <a:tab pos="114300" algn="l"/>
                        </a:tabLst>
                      </a:pPr>
                      <a:r>
                        <a:rPr lang="en-US" sz="1200" dirty="0">
                          <a:effectLst/>
                        </a:rPr>
                        <a:t>Basic ALS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2.127391175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1.722178277</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952091907"/>
                  </a:ext>
                </a:extLst>
              </a:tr>
              <a:tr h="384815">
                <a:tc>
                  <a:txBody>
                    <a:bodyPr/>
                    <a:lstStyle/>
                    <a:p>
                      <a:pPr marL="0" marR="0" algn="l">
                        <a:spcBef>
                          <a:spcPts val="0"/>
                        </a:spcBef>
                        <a:spcAft>
                          <a:spcPts val="0"/>
                        </a:spcAft>
                      </a:pPr>
                      <a:r>
                        <a:rPr lang="en-US" sz="1200" dirty="0">
                          <a:effectLst/>
                        </a:rPr>
                        <a:t>Global Average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tc>
                  <a:txBody>
                    <a:bodyPr/>
                    <a:lstStyle/>
                    <a:p>
                      <a:pPr marL="0" marR="0" algn="ctr">
                        <a:spcBef>
                          <a:spcPts val="0"/>
                        </a:spcBef>
                        <a:spcAft>
                          <a:spcPts val="0"/>
                        </a:spcAft>
                      </a:pPr>
                      <a:r>
                        <a:rPr lang="en-US" sz="1200" dirty="0">
                          <a:effectLst/>
                        </a:rPr>
                        <a:t>1.435300565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tc>
                  <a:txBody>
                    <a:bodyPr/>
                    <a:lstStyle/>
                    <a:p>
                      <a:pPr marL="0" marR="0" algn="ctr">
                        <a:spcBef>
                          <a:spcPts val="0"/>
                        </a:spcBef>
                        <a:spcAft>
                          <a:spcPts val="600"/>
                        </a:spcAft>
                      </a:pPr>
                      <a:r>
                        <a:rPr lang="en-US" sz="1200" dirty="0">
                          <a:effectLst/>
                        </a:rPr>
                        <a:t>1.242512298</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203611285"/>
                  </a:ext>
                </a:extLst>
              </a:tr>
            </a:tbl>
          </a:graphicData>
        </a:graphic>
      </p:graphicFrame>
      <p:pic>
        <p:nvPicPr>
          <p:cNvPr id="14" name="Picture 13">
            <a:extLst>
              <a:ext uri="{FF2B5EF4-FFF2-40B4-BE49-F238E27FC236}">
                <a16:creationId xmlns:a16="http://schemas.microsoft.com/office/drawing/2014/main" id="{E40DCB8F-2EEF-3C40-8E80-35825E5A3A11}"/>
              </a:ext>
            </a:extLst>
          </p:cNvPr>
          <p:cNvPicPr>
            <a:picLocks noChangeAspect="1"/>
          </p:cNvPicPr>
          <p:nvPr/>
        </p:nvPicPr>
        <p:blipFill>
          <a:blip r:embed="rId4">
            <a:alphaModFix/>
          </a:blip>
          <a:stretch>
            <a:fillRect/>
          </a:stretch>
        </p:blipFill>
        <p:spPr>
          <a:xfrm>
            <a:off x="4368422" y="3556511"/>
            <a:ext cx="3594959" cy="2900286"/>
          </a:xfrm>
          <a:prstGeom prst="rect">
            <a:avLst/>
          </a:prstGeom>
        </p:spPr>
      </p:pic>
      <p:pic>
        <p:nvPicPr>
          <p:cNvPr id="20" name="Picture 19">
            <a:extLst>
              <a:ext uri="{FF2B5EF4-FFF2-40B4-BE49-F238E27FC236}">
                <a16:creationId xmlns:a16="http://schemas.microsoft.com/office/drawing/2014/main" id="{32D5D06C-5BD1-6346-B217-04DF8164956A}"/>
              </a:ext>
            </a:extLst>
          </p:cNvPr>
          <p:cNvPicPr>
            <a:picLocks noChangeAspect="1"/>
          </p:cNvPicPr>
          <p:nvPr/>
        </p:nvPicPr>
        <p:blipFill>
          <a:blip r:embed="rId5"/>
          <a:stretch>
            <a:fillRect/>
          </a:stretch>
        </p:blipFill>
        <p:spPr>
          <a:xfrm>
            <a:off x="1510046" y="5189820"/>
            <a:ext cx="2827265" cy="716342"/>
          </a:xfrm>
          <a:prstGeom prst="rect">
            <a:avLst/>
          </a:prstGeom>
          <a:solidFill>
            <a:srgbClr val="FFC000"/>
          </a:solidFill>
          <a:ln w="28575">
            <a:solidFill>
              <a:srgbClr val="FFC000"/>
            </a:solidFill>
          </a:ln>
        </p:spPr>
      </p:pic>
      <p:pic>
        <p:nvPicPr>
          <p:cNvPr id="24" name="Graphic 23" descr="Surprised face with solid fill">
            <a:extLst>
              <a:ext uri="{FF2B5EF4-FFF2-40B4-BE49-F238E27FC236}">
                <a16:creationId xmlns:a16="http://schemas.microsoft.com/office/drawing/2014/main" id="{666C5D23-1257-3247-813E-7D05F45B9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7081" y="3423508"/>
            <a:ext cx="495437" cy="495437"/>
          </a:xfrm>
          <a:prstGeom prst="rect">
            <a:avLst/>
          </a:prstGeom>
        </p:spPr>
      </p:pic>
      <p:pic>
        <p:nvPicPr>
          <p:cNvPr id="26" name="Graphic 25" descr="Surprised face with solid fill">
            <a:extLst>
              <a:ext uri="{FF2B5EF4-FFF2-40B4-BE49-F238E27FC236}">
                <a16:creationId xmlns:a16="http://schemas.microsoft.com/office/drawing/2014/main" id="{B57769D8-4ED4-2540-9B91-8B96FD9616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30299" y="5826784"/>
            <a:ext cx="495437" cy="495437"/>
          </a:xfrm>
          <a:prstGeom prst="rect">
            <a:avLst/>
          </a:prstGeom>
        </p:spPr>
      </p:pic>
    </p:spTree>
    <p:extLst>
      <p:ext uri="{BB962C8B-B14F-4D97-AF65-F5344CB8AC3E}">
        <p14:creationId xmlns:p14="http://schemas.microsoft.com/office/powerpoint/2010/main" val="104864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63447990"/>
              </p:ext>
            </p:extLst>
          </p:nvPr>
        </p:nvGraphicFramePr>
        <p:xfrm>
          <a:off x="503999" y="1496986"/>
          <a:ext cx="9159463" cy="4740035"/>
        </p:xfrm>
        <a:graphic>
          <a:graphicData uri="http://schemas.openxmlformats.org/drawingml/2006/table">
            <a:tbl>
              <a:tblPr>
                <a:tableStyleId>{2D5ABB26-0587-4C30-8999-92F81FD0307C}</a:tableStyleId>
              </a:tblPr>
              <a:tblGrid>
                <a:gridCol w="699768">
                  <a:extLst>
                    <a:ext uri="{9D8B030D-6E8A-4147-A177-3AD203B41FA5}">
                      <a16:colId xmlns:a16="http://schemas.microsoft.com/office/drawing/2014/main" val="2182237645"/>
                    </a:ext>
                  </a:extLst>
                </a:gridCol>
                <a:gridCol w="1828800">
                  <a:extLst>
                    <a:ext uri="{9D8B030D-6E8A-4147-A177-3AD203B41FA5}">
                      <a16:colId xmlns:a16="http://schemas.microsoft.com/office/drawing/2014/main" val="1283340500"/>
                    </a:ext>
                  </a:extLst>
                </a:gridCol>
                <a:gridCol w="6630895">
                  <a:extLst>
                    <a:ext uri="{9D8B030D-6E8A-4147-A177-3AD203B41FA5}">
                      <a16:colId xmlns:a16="http://schemas.microsoft.com/office/drawing/2014/main" val="2874386777"/>
                    </a:ext>
                  </a:extLst>
                </a:gridCol>
              </a:tblGrid>
              <a:tr h="338976">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Solution &amp; Explanation</a:t>
                      </a:r>
                    </a:p>
                  </a:txBody>
                  <a:tcPr marL="5828" marR="5828" marT="5828" marB="0" anchor="ctr">
                    <a:solidFill>
                      <a:srgbClr val="FFC000"/>
                    </a:solidFill>
                  </a:tcPr>
                </a:tc>
                <a:extLst>
                  <a:ext uri="{0D108BD9-81ED-4DB2-BD59-A6C34878D82A}">
                    <a16:rowId xmlns:a16="http://schemas.microsoft.com/office/drawing/2014/main" val="2754745575"/>
                  </a:ext>
                </a:extLst>
              </a:tr>
              <a:tr h="2871323">
                <a:tc>
                  <a:txBody>
                    <a:bodyPr/>
                    <a:lstStyle/>
                    <a:p>
                      <a:pPr algn="ctr" rtl="0" fontAlgn="ctr"/>
                      <a:r>
                        <a:rPr lang="en-CA" sz="1400" b="1" u="none" strike="noStrike" dirty="0">
                          <a:effectLst/>
                        </a:rPr>
                        <a:t>Issue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Global Average RMSE is better than ALS RMSE</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Solution 1: Increase search radius from 5 to 10 km</a:t>
                      </a:r>
                    </a:p>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Show result here</a:t>
                      </a:r>
                      <a:endParaRPr lang="en-CA" sz="1400" b="0" i="0" u="none" strike="noStrike" dirty="0">
                        <a:solidFill>
                          <a:srgbClr val="000000"/>
                        </a:solidFill>
                        <a:effectLst/>
                        <a:highlight>
                          <a:srgbClr val="FFFF00"/>
                        </a:highlight>
                        <a:latin typeface="Arial" panose="020B0604020202020204" pitchFamily="34" charset="0"/>
                      </a:endParaRPr>
                    </a:p>
                    <a:p>
                      <a:pPr marL="171450" indent="-171450" algn="just" rtl="0" fontAlgn="ctr">
                        <a:buFont typeface="Arial" panose="020B0604020202020204" pitchFamily="34" charset="0"/>
                        <a:buChar char="•"/>
                      </a:pPr>
                      <a:endParaRPr lang="en-CA" sz="1400" b="0" i="0" u="none" strike="noStrike" dirty="0">
                        <a:solidFill>
                          <a:srgbClr val="000000"/>
                        </a:solidFill>
                        <a:effectLst/>
                        <a:highlight>
                          <a:srgbClr val="FFFF00"/>
                        </a:highlight>
                        <a:latin typeface="Arial" panose="020B0604020202020204" pitchFamily="34" charset="0"/>
                      </a:endParaRPr>
                    </a:p>
                    <a:p>
                      <a:pPr marL="171450" marR="0" lvl="0" indent="-171450" algn="just"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CA" sz="1400" b="1" i="0" u="none" strike="noStrike" dirty="0">
                          <a:solidFill>
                            <a:srgbClr val="000000"/>
                          </a:solidFill>
                          <a:effectLst/>
                          <a:highlight>
                            <a:srgbClr val="FFFF00"/>
                          </a:highlight>
                          <a:latin typeface="Arial" panose="020B0604020202020204" pitchFamily="34" charset="0"/>
                        </a:rPr>
                        <a:t>Solution 2: Switch the metric from ALS RMSE to bias ALS</a:t>
                      </a:r>
                    </a:p>
                    <a:p>
                      <a:pPr marL="171450" indent="-171450" algn="just" rtl="0" fontAlgn="ctr">
                        <a:buFont typeface="Arial" panose="020B0604020202020204" pitchFamily="34" charset="0"/>
                        <a:buChar char="•"/>
                      </a:pPr>
                      <a:r>
                        <a:rPr lang="en-CA" sz="1400" b="0" i="0" u="none" strike="noStrike" dirty="0">
                          <a:solidFill>
                            <a:srgbClr val="000000"/>
                          </a:solidFill>
                          <a:effectLst/>
                          <a:highlight>
                            <a:srgbClr val="FFFF00"/>
                          </a:highlight>
                          <a:latin typeface="Arial" panose="020B0604020202020204" pitchFamily="34" charset="0"/>
                        </a:rPr>
                        <a:t>Show result here</a:t>
                      </a:r>
                    </a:p>
                    <a:p>
                      <a:pPr marL="171450" indent="-171450" algn="just"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just"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Perhaps there are many latent factors that are not in the dataset itself to compute a more accurate matrix factorization.</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Perhaps there is not many “similar” users who rate one or more businesses like each other in our narrow distance.</a:t>
                      </a:r>
                    </a:p>
                  </a:txBody>
                  <a:tcPr marL="5828" marR="5828" marT="5828" marB="0"/>
                </a:tc>
                <a:extLst>
                  <a:ext uri="{0D108BD9-81ED-4DB2-BD59-A6C34878D82A}">
                    <a16:rowId xmlns:a16="http://schemas.microsoft.com/office/drawing/2014/main" val="4285483050"/>
                  </a:ext>
                </a:extLst>
              </a:tr>
              <a:tr h="1379617">
                <a:tc>
                  <a:txBody>
                    <a:bodyPr/>
                    <a:lstStyle/>
                    <a:p>
                      <a:pPr algn="ctr" rtl="0" fontAlgn="ctr"/>
                      <a:r>
                        <a:rPr lang="en-CA" sz="1400" b="1" u="none" strike="noStrike" dirty="0">
                          <a:effectLst/>
                        </a:rPr>
                        <a:t>Issue 2</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FP-Growth gives out empty result even </a:t>
                      </a:r>
                      <a:r>
                        <a:rPr lang="en-CA" sz="1400" b="0" i="0" u="none" strike="noStrike" dirty="0">
                          <a:solidFill>
                            <a:srgbClr val="000000"/>
                          </a:solidFill>
                          <a:effectLst/>
                          <a:highlight>
                            <a:srgbClr val="FFFF00"/>
                          </a:highlight>
                          <a:latin typeface="Arial" panose="020B0604020202020204" pitchFamily="34" charset="0"/>
                        </a:rPr>
                        <a:t>when confidence and support value are 0.1</a:t>
                      </a: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Solution 1: Increase search radius from 5 to 10 km</a:t>
                      </a:r>
                    </a:p>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Show result here</a:t>
                      </a:r>
                      <a:endParaRPr lang="en-CA" sz="1400" b="0" i="0" u="none" strike="noStrike" dirty="0">
                        <a:solidFill>
                          <a:srgbClr val="000000"/>
                        </a:solidFill>
                        <a:effectLst/>
                        <a:highlight>
                          <a:srgbClr val="FFFF00"/>
                        </a:highligh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highlight>
                          <a:srgbClr val="FFFF00"/>
                        </a:highlight>
                        <a:latin typeface="Arial" panose="020B0604020202020204" pitchFamily="34" charset="0"/>
                      </a:endParaRPr>
                    </a:p>
                    <a:p>
                      <a:pPr marL="171450" indent="-171450" algn="just" rtl="0" fontAlgn="ctr">
                        <a:buFont typeface="Arial" panose="020B0604020202020204" pitchFamily="34" charset="0"/>
                        <a:buChar char="•"/>
                      </a:pPr>
                      <a:r>
                        <a:rPr lang="en-CA" sz="1400" b="1" i="0" u="none" strike="noStrike" dirty="0">
                          <a:solidFill>
                            <a:srgbClr val="000000"/>
                          </a:solidFill>
                          <a:effectLst/>
                          <a:highlight>
                            <a:srgbClr val="FFFF00"/>
                          </a:highlight>
                          <a:latin typeface="Arial" panose="020B0604020202020204" pitchFamily="34" charset="0"/>
                        </a:rPr>
                        <a:t>Solution 2: Reduce confidence and support value from xx to 0.1</a:t>
                      </a:r>
                    </a:p>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CA" sz="1400" b="1" i="0" u="none" strike="noStrike" dirty="0">
                          <a:solidFill>
                            <a:srgbClr val="000000"/>
                          </a:solidFill>
                          <a:effectLst/>
                          <a:highlight>
                            <a:srgbClr val="FFFF00"/>
                          </a:highlight>
                          <a:latin typeface="Arial" panose="020B0604020202020204" pitchFamily="34" charset="0"/>
                        </a:rPr>
                        <a:t>Show result here</a:t>
                      </a:r>
                      <a:endParaRPr lang="en-CA" sz="1400" b="0" i="0" u="none" strike="noStrike" dirty="0">
                        <a:solidFill>
                          <a:srgbClr val="000000"/>
                        </a:solidFill>
                        <a:effectLst/>
                        <a:highlight>
                          <a:srgbClr val="FFFF00"/>
                        </a:highligh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There is no similarity frequent itemset within small distance</a:t>
                      </a: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50139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3877985"/>
          </a:xfrm>
          <a:prstGeom prst="rect">
            <a:avLst/>
          </a:prstGeom>
        </p:spPr>
        <p:txBody>
          <a:bodyPr wrap="square" lIns="0" tIns="0" rIns="0" bIns="0">
            <a:spAutoFit/>
          </a:bodyPr>
          <a:lstStyle/>
          <a:p>
            <a:pPr marL="228600" lvl="0" indent="-228600" defTabSz="914400">
              <a:buFont typeface="+mj-lt"/>
              <a:buAutoNum type="arabicPeriod"/>
              <a:defRPr/>
            </a:pPr>
            <a:r>
              <a:rPr lang="en-CA" sz="1400" dirty="0"/>
              <a:t>Look for alternative way to do recommendation, such as Cluster Weighted </a:t>
            </a:r>
            <a:r>
              <a:rPr lang="en-CA" sz="1400" dirty="0" err="1"/>
              <a:t>BiPartite</a:t>
            </a:r>
            <a:r>
              <a:rPr lang="en-CA" sz="1400" dirty="0"/>
              <a:t> Projection or Multi-Step Random Walks. For example, the project performed by Sawant - “</a:t>
            </a:r>
            <a:r>
              <a:rPr lang="en-US" sz="1400" dirty="0"/>
              <a:t>Collaborative Filtering using Weighted </a:t>
            </a:r>
            <a:r>
              <a:rPr lang="en-US" sz="1400" dirty="0" err="1"/>
              <a:t>BiPartite</a:t>
            </a:r>
            <a:r>
              <a:rPr lang="en-US" sz="1400" dirty="0"/>
              <a:t> </a:t>
            </a:r>
            <a:r>
              <a:rPr lang="en-US" sz="1400" dirty="0" err="1"/>
              <a:t>GraphProjection</a:t>
            </a:r>
            <a:r>
              <a:rPr lang="en-US" sz="1400" dirty="0"/>
              <a:t> - A Recommendation System for Yelp” shows remarkable improvement.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Additional data attributes and information from Yelp could be taken into account, such as type of restaurant and its price range to improve algorithm, in order to give a more precise result.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Find out the real correlation between the issues and actual restaurant business natures.</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1938992"/>
          </a:xfrm>
          <a:prstGeom prst="rect">
            <a:avLst/>
          </a:prstGeom>
        </p:spPr>
        <p:txBody>
          <a:bodyPr wrap="square" lIns="0" tIns="0" rIns="0" bIns="0">
            <a:spAutoFit/>
          </a:bodyPr>
          <a:lstStyle/>
          <a:p>
            <a:pPr marL="228600" lvl="0" indent="-228600" algn="just" defTabSz="914400">
              <a:buFont typeface="+mj-lt"/>
              <a:buAutoNum type="arabicPeriod"/>
              <a:defRPr/>
            </a:pPr>
            <a:r>
              <a:rPr lang="en-CA" sz="1400" dirty="0"/>
              <a:t>Yelp official open dataset is not suitable for small scale locality recommendation as there is a low possibility of similar-rating restaurant sets among users</a:t>
            </a:r>
          </a:p>
          <a:p>
            <a:pPr marL="228600" lvl="0" indent="-228600" defTabSz="914400">
              <a:buFont typeface="+mj-lt"/>
              <a:buAutoNum type="arabicPeriod"/>
              <a:defRPr/>
            </a:pPr>
            <a:endParaRPr lang="en-CA" sz="1400" dirty="0"/>
          </a:p>
          <a:p>
            <a:pPr marL="228600" lvl="0" indent="-228600" algn="just" defTabSz="914400">
              <a:buFont typeface="+mj-lt"/>
              <a:buAutoNum type="arabicPeriod"/>
              <a:defRPr/>
            </a:pPr>
            <a:r>
              <a:rPr lang="en-CA" sz="1400" dirty="0"/>
              <a:t>This also means that frequent itemset method might not be applicable since there is low possibility of frequent patterns in a small scale.</a:t>
            </a:r>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26192</TotalTime>
  <Words>1028</Words>
  <Application>Microsoft Macintosh PowerPoint</Application>
  <PresentationFormat>Custom</PresentationFormat>
  <Paragraphs>208</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Arial-BoldMT</vt:lpstr>
      <vt:lpstr>Calibri</vt:lpstr>
      <vt:lpstr>Courier New</vt:lpstr>
      <vt:lpstr>Symbol</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Nguyen, Thanh</cp:lastModifiedBy>
  <cp:revision>993</cp:revision>
  <dcterms:created xsi:type="dcterms:W3CDTF">2015-10-14T11:21:43Z</dcterms:created>
  <dcterms:modified xsi:type="dcterms:W3CDTF">2019-04-08T19:45:42Z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