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341" r:id="rId2"/>
    <p:sldId id="445" r:id="rId3"/>
    <p:sldId id="476" r:id="rId4"/>
    <p:sldId id="465" r:id="rId5"/>
    <p:sldId id="452" r:id="rId6"/>
    <p:sldId id="478" r:id="rId7"/>
    <p:sldId id="477" r:id="rId8"/>
    <p:sldId id="479" r:id="rId9"/>
    <p:sldId id="480" r:id="rId10"/>
    <p:sldId id="481" r:id="rId11"/>
    <p:sldId id="482" r:id="rId12"/>
    <p:sldId id="483" r:id="rId13"/>
    <p:sldId id="484"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9999"/>
    <a:srgbClr val="FF0000"/>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36" autoAdjust="0"/>
    <p:restoredTop sz="95921" autoAdjust="0"/>
  </p:normalViewPr>
  <p:slideViewPr>
    <p:cSldViewPr snapToGrid="0" showGuides="1">
      <p:cViewPr varScale="1">
        <p:scale>
          <a:sx n="110" d="100"/>
          <a:sy n="110" d="100"/>
        </p:scale>
        <p:origin x="768" y="16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2056897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300534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82629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96945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99680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122420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141127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4268668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40038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700651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149419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text with imag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A98CCC-561D-5A44-A21E-CE19C169EBD0}"/>
              </a:ext>
            </a:extLst>
          </p:cNvPr>
          <p:cNvSpPr/>
          <p:nvPr userDrawn="1"/>
        </p:nvSpPr>
        <p:spPr bwMode="gray">
          <a:xfrm>
            <a:off x="10160000" y="254000"/>
            <a:ext cx="2035175" cy="6604000"/>
          </a:xfrm>
          <a:prstGeom prst="rect">
            <a:avLst/>
          </a:prstGeom>
          <a:solidFill>
            <a:schemeClr val="tx2">
              <a:alpha val="7098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
        <p:nvSpPr>
          <p:cNvPr id="6" name="Freeform 314">
            <a:hlinkClick r:id="rId2" action="ppaction://hlinksldjump"/>
            <a:extLst>
              <a:ext uri="{FF2B5EF4-FFF2-40B4-BE49-F238E27FC236}">
                <a16:creationId xmlns:a16="http://schemas.microsoft.com/office/drawing/2014/main" id="{CB949D5B-7769-064A-8995-16CC8C82E5B9}"/>
              </a:ext>
            </a:extLst>
          </p:cNvPr>
          <p:cNvSpPr>
            <a:spLocks noChangeAspect="1" noEditPoints="1"/>
          </p:cNvSpPr>
          <p:nvPr userDrawn="1"/>
        </p:nvSpPr>
        <p:spPr bwMode="auto">
          <a:xfrm>
            <a:off x="11634674" y="388541"/>
            <a:ext cx="367041" cy="367041"/>
          </a:xfrm>
          <a:custGeom>
            <a:avLst/>
            <a:gdLst>
              <a:gd name="T0" fmla="*/ 213 w 512"/>
              <a:gd name="T1" fmla="*/ 245 h 512"/>
              <a:gd name="T2" fmla="*/ 192 w 512"/>
              <a:gd name="T3" fmla="*/ 266 h 512"/>
              <a:gd name="T4" fmla="*/ 320 w 512"/>
              <a:gd name="T5" fmla="*/ 245 h 512"/>
              <a:gd name="T6" fmla="*/ 298 w 512"/>
              <a:gd name="T7" fmla="*/ 266 h 512"/>
              <a:gd name="T8" fmla="*/ 320 w 512"/>
              <a:gd name="T9" fmla="*/ 245 h 512"/>
              <a:gd name="T10" fmla="*/ 256 w 512"/>
              <a:gd name="T11" fmla="*/ 512 h 512"/>
              <a:gd name="T12" fmla="*/ 256 w 512"/>
              <a:gd name="T13" fmla="*/ 0 h 512"/>
              <a:gd name="T14" fmla="*/ 412 w 512"/>
              <a:gd name="T15" fmla="*/ 226 h 512"/>
              <a:gd name="T16" fmla="*/ 249 w 512"/>
              <a:gd name="T17" fmla="*/ 98 h 512"/>
              <a:gd name="T18" fmla="*/ 96 w 512"/>
              <a:gd name="T19" fmla="*/ 238 h 512"/>
              <a:gd name="T20" fmla="*/ 128 w 512"/>
              <a:gd name="T21" fmla="*/ 245 h 512"/>
              <a:gd name="T22" fmla="*/ 138 w 512"/>
              <a:gd name="T23" fmla="*/ 394 h 512"/>
              <a:gd name="T24" fmla="*/ 245 w 512"/>
              <a:gd name="T25" fmla="*/ 384 h 512"/>
              <a:gd name="T26" fmla="*/ 266 w 512"/>
              <a:gd name="T27" fmla="*/ 330 h 512"/>
              <a:gd name="T28" fmla="*/ 277 w 512"/>
              <a:gd name="T29" fmla="*/ 394 h 512"/>
              <a:gd name="T30" fmla="*/ 384 w 512"/>
              <a:gd name="T31" fmla="*/ 384 h 512"/>
              <a:gd name="T32" fmla="*/ 405 w 512"/>
              <a:gd name="T33" fmla="*/ 245 h 512"/>
              <a:gd name="T34" fmla="*/ 412 w 512"/>
              <a:gd name="T35" fmla="*/ 226 h 512"/>
              <a:gd name="T36" fmla="*/ 376 w 512"/>
              <a:gd name="T37" fmla="*/ 224 h 512"/>
              <a:gd name="T38" fmla="*/ 362 w 512"/>
              <a:gd name="T39" fmla="*/ 234 h 512"/>
              <a:gd name="T40" fmla="*/ 288 w 512"/>
              <a:gd name="T41" fmla="*/ 373 h 512"/>
              <a:gd name="T42" fmla="*/ 277 w 512"/>
              <a:gd name="T43" fmla="*/ 309 h 512"/>
              <a:gd name="T44" fmla="*/ 224 w 512"/>
              <a:gd name="T45" fmla="*/ 320 h 512"/>
              <a:gd name="T46" fmla="*/ 149 w 512"/>
              <a:gd name="T47" fmla="*/ 373 h 512"/>
              <a:gd name="T48" fmla="*/ 138 w 512"/>
              <a:gd name="T49" fmla="*/ 224 h 512"/>
              <a:gd name="T50" fmla="*/ 256 w 512"/>
              <a:gd name="T51" fmla="*/ 120 h 512"/>
              <a:gd name="T52" fmla="*/ 224 w 512"/>
              <a:gd name="T53" fmla="*/ 224 h 512"/>
              <a:gd name="T54" fmla="*/ 170 w 512"/>
              <a:gd name="T55" fmla="*/ 234 h 512"/>
              <a:gd name="T56" fmla="*/ 181 w 512"/>
              <a:gd name="T57" fmla="*/ 288 h 512"/>
              <a:gd name="T58" fmla="*/ 234 w 512"/>
              <a:gd name="T59" fmla="*/ 277 h 512"/>
              <a:gd name="T60" fmla="*/ 277 w 512"/>
              <a:gd name="T61" fmla="*/ 277 h 512"/>
              <a:gd name="T62" fmla="*/ 330 w 512"/>
              <a:gd name="T63" fmla="*/ 288 h 512"/>
              <a:gd name="T64" fmla="*/ 341 w 512"/>
              <a:gd name="T65" fmla="*/ 234 h 512"/>
              <a:gd name="T66" fmla="*/ 288 w 512"/>
              <a:gd name="T67" fmla="*/ 224 h 512"/>
              <a:gd name="T68" fmla="*/ 277 w 512"/>
              <a:gd name="T69" fmla="*/ 27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192" y="245"/>
                </a:moveTo>
                <a:cubicBezTo>
                  <a:pt x="213" y="245"/>
                  <a:pt x="213" y="245"/>
                  <a:pt x="213" y="245"/>
                </a:cubicBezTo>
                <a:cubicBezTo>
                  <a:pt x="213" y="266"/>
                  <a:pt x="213" y="266"/>
                  <a:pt x="213" y="266"/>
                </a:cubicBezTo>
                <a:cubicBezTo>
                  <a:pt x="192" y="266"/>
                  <a:pt x="192" y="266"/>
                  <a:pt x="192" y="266"/>
                </a:cubicBezTo>
                <a:lnTo>
                  <a:pt x="192" y="245"/>
                </a:lnTo>
                <a:close/>
                <a:moveTo>
                  <a:pt x="320" y="245"/>
                </a:moveTo>
                <a:cubicBezTo>
                  <a:pt x="298" y="245"/>
                  <a:pt x="298" y="245"/>
                  <a:pt x="298" y="245"/>
                </a:cubicBezTo>
                <a:cubicBezTo>
                  <a:pt x="298" y="266"/>
                  <a:pt x="298" y="266"/>
                  <a:pt x="298" y="266"/>
                </a:cubicBezTo>
                <a:cubicBezTo>
                  <a:pt x="320" y="266"/>
                  <a:pt x="320" y="266"/>
                  <a:pt x="320" y="266"/>
                </a:cubicBezTo>
                <a:lnTo>
                  <a:pt x="320" y="24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2" y="226"/>
                </a:moveTo>
                <a:cubicBezTo>
                  <a:pt x="263" y="98"/>
                  <a:pt x="263" y="98"/>
                  <a:pt x="263" y="98"/>
                </a:cubicBezTo>
                <a:cubicBezTo>
                  <a:pt x="259" y="95"/>
                  <a:pt x="253" y="95"/>
                  <a:pt x="249" y="98"/>
                </a:cubicBezTo>
                <a:cubicBezTo>
                  <a:pt x="99" y="226"/>
                  <a:pt x="99" y="226"/>
                  <a:pt x="99" y="226"/>
                </a:cubicBezTo>
                <a:cubicBezTo>
                  <a:pt x="96" y="229"/>
                  <a:pt x="95" y="234"/>
                  <a:pt x="96" y="238"/>
                </a:cubicBezTo>
                <a:cubicBezTo>
                  <a:pt x="98" y="242"/>
                  <a:pt x="102" y="245"/>
                  <a:pt x="106" y="245"/>
                </a:cubicBezTo>
                <a:cubicBezTo>
                  <a:pt x="128" y="245"/>
                  <a:pt x="128" y="245"/>
                  <a:pt x="128" y="245"/>
                </a:cubicBezTo>
                <a:cubicBezTo>
                  <a:pt x="128" y="384"/>
                  <a:pt x="128" y="384"/>
                  <a:pt x="128" y="384"/>
                </a:cubicBezTo>
                <a:cubicBezTo>
                  <a:pt x="128" y="390"/>
                  <a:pt x="132" y="394"/>
                  <a:pt x="138" y="394"/>
                </a:cubicBezTo>
                <a:cubicBezTo>
                  <a:pt x="234" y="394"/>
                  <a:pt x="234" y="394"/>
                  <a:pt x="234" y="394"/>
                </a:cubicBezTo>
                <a:cubicBezTo>
                  <a:pt x="240" y="394"/>
                  <a:pt x="245" y="390"/>
                  <a:pt x="245" y="384"/>
                </a:cubicBezTo>
                <a:cubicBezTo>
                  <a:pt x="245" y="330"/>
                  <a:pt x="245" y="330"/>
                  <a:pt x="245" y="330"/>
                </a:cubicBezTo>
                <a:cubicBezTo>
                  <a:pt x="266" y="330"/>
                  <a:pt x="266" y="330"/>
                  <a:pt x="266" y="330"/>
                </a:cubicBezTo>
                <a:cubicBezTo>
                  <a:pt x="266" y="384"/>
                  <a:pt x="266" y="384"/>
                  <a:pt x="266" y="384"/>
                </a:cubicBezTo>
                <a:cubicBezTo>
                  <a:pt x="266" y="390"/>
                  <a:pt x="271" y="394"/>
                  <a:pt x="277" y="394"/>
                </a:cubicBezTo>
                <a:cubicBezTo>
                  <a:pt x="373" y="394"/>
                  <a:pt x="373" y="394"/>
                  <a:pt x="373" y="394"/>
                </a:cubicBezTo>
                <a:cubicBezTo>
                  <a:pt x="379" y="394"/>
                  <a:pt x="384" y="390"/>
                  <a:pt x="384" y="384"/>
                </a:cubicBezTo>
                <a:cubicBezTo>
                  <a:pt x="384" y="245"/>
                  <a:pt x="384" y="245"/>
                  <a:pt x="384" y="245"/>
                </a:cubicBezTo>
                <a:cubicBezTo>
                  <a:pt x="405" y="245"/>
                  <a:pt x="405" y="245"/>
                  <a:pt x="405" y="245"/>
                </a:cubicBezTo>
                <a:cubicBezTo>
                  <a:pt x="409" y="245"/>
                  <a:pt x="413" y="242"/>
                  <a:pt x="415" y="238"/>
                </a:cubicBezTo>
                <a:cubicBezTo>
                  <a:pt x="417" y="234"/>
                  <a:pt x="415" y="229"/>
                  <a:pt x="412" y="226"/>
                </a:cubicBezTo>
                <a:close/>
                <a:moveTo>
                  <a:pt x="256" y="120"/>
                </a:moveTo>
                <a:cubicBezTo>
                  <a:pt x="376" y="224"/>
                  <a:pt x="376" y="224"/>
                  <a:pt x="376" y="224"/>
                </a:cubicBezTo>
                <a:cubicBezTo>
                  <a:pt x="373" y="224"/>
                  <a:pt x="373" y="224"/>
                  <a:pt x="373" y="224"/>
                </a:cubicBezTo>
                <a:cubicBezTo>
                  <a:pt x="367" y="224"/>
                  <a:pt x="362" y="228"/>
                  <a:pt x="362" y="234"/>
                </a:cubicBezTo>
                <a:cubicBezTo>
                  <a:pt x="362" y="373"/>
                  <a:pt x="362" y="373"/>
                  <a:pt x="362" y="373"/>
                </a:cubicBezTo>
                <a:cubicBezTo>
                  <a:pt x="288" y="373"/>
                  <a:pt x="288" y="373"/>
                  <a:pt x="288" y="373"/>
                </a:cubicBezTo>
                <a:cubicBezTo>
                  <a:pt x="288" y="320"/>
                  <a:pt x="288" y="320"/>
                  <a:pt x="288" y="320"/>
                </a:cubicBezTo>
                <a:cubicBezTo>
                  <a:pt x="288" y="314"/>
                  <a:pt x="283" y="309"/>
                  <a:pt x="277" y="309"/>
                </a:cubicBezTo>
                <a:cubicBezTo>
                  <a:pt x="234" y="309"/>
                  <a:pt x="234" y="309"/>
                  <a:pt x="234" y="309"/>
                </a:cubicBezTo>
                <a:cubicBezTo>
                  <a:pt x="228" y="309"/>
                  <a:pt x="224" y="314"/>
                  <a:pt x="224" y="320"/>
                </a:cubicBezTo>
                <a:cubicBezTo>
                  <a:pt x="224" y="373"/>
                  <a:pt x="224" y="373"/>
                  <a:pt x="224" y="373"/>
                </a:cubicBezTo>
                <a:cubicBezTo>
                  <a:pt x="149" y="373"/>
                  <a:pt x="149" y="373"/>
                  <a:pt x="149" y="373"/>
                </a:cubicBezTo>
                <a:cubicBezTo>
                  <a:pt x="149" y="234"/>
                  <a:pt x="149" y="234"/>
                  <a:pt x="149" y="234"/>
                </a:cubicBezTo>
                <a:cubicBezTo>
                  <a:pt x="149" y="228"/>
                  <a:pt x="144" y="224"/>
                  <a:pt x="138" y="224"/>
                </a:cubicBezTo>
                <a:cubicBezTo>
                  <a:pt x="135" y="224"/>
                  <a:pt x="135" y="224"/>
                  <a:pt x="135" y="224"/>
                </a:cubicBezTo>
                <a:lnTo>
                  <a:pt x="256" y="120"/>
                </a:lnTo>
                <a:close/>
                <a:moveTo>
                  <a:pt x="234" y="234"/>
                </a:moveTo>
                <a:cubicBezTo>
                  <a:pt x="234" y="228"/>
                  <a:pt x="230" y="224"/>
                  <a:pt x="224" y="224"/>
                </a:cubicBezTo>
                <a:cubicBezTo>
                  <a:pt x="181" y="224"/>
                  <a:pt x="181" y="224"/>
                  <a:pt x="181" y="224"/>
                </a:cubicBezTo>
                <a:cubicBezTo>
                  <a:pt x="175" y="224"/>
                  <a:pt x="170" y="228"/>
                  <a:pt x="170" y="234"/>
                </a:cubicBezTo>
                <a:cubicBezTo>
                  <a:pt x="170" y="277"/>
                  <a:pt x="170" y="277"/>
                  <a:pt x="170" y="277"/>
                </a:cubicBezTo>
                <a:cubicBezTo>
                  <a:pt x="170" y="283"/>
                  <a:pt x="175" y="288"/>
                  <a:pt x="181" y="288"/>
                </a:cubicBezTo>
                <a:cubicBezTo>
                  <a:pt x="224" y="288"/>
                  <a:pt x="224" y="288"/>
                  <a:pt x="224" y="288"/>
                </a:cubicBezTo>
                <a:cubicBezTo>
                  <a:pt x="230" y="288"/>
                  <a:pt x="234" y="283"/>
                  <a:pt x="234" y="277"/>
                </a:cubicBezTo>
                <a:lnTo>
                  <a:pt x="234" y="234"/>
                </a:lnTo>
                <a:close/>
                <a:moveTo>
                  <a:pt x="277" y="277"/>
                </a:moveTo>
                <a:cubicBezTo>
                  <a:pt x="277" y="283"/>
                  <a:pt x="282" y="288"/>
                  <a:pt x="288" y="288"/>
                </a:cubicBezTo>
                <a:cubicBezTo>
                  <a:pt x="330" y="288"/>
                  <a:pt x="330" y="288"/>
                  <a:pt x="330" y="288"/>
                </a:cubicBezTo>
                <a:cubicBezTo>
                  <a:pt x="336" y="288"/>
                  <a:pt x="341" y="283"/>
                  <a:pt x="341" y="277"/>
                </a:cubicBezTo>
                <a:cubicBezTo>
                  <a:pt x="341" y="234"/>
                  <a:pt x="341" y="234"/>
                  <a:pt x="341" y="234"/>
                </a:cubicBezTo>
                <a:cubicBezTo>
                  <a:pt x="341" y="228"/>
                  <a:pt x="336" y="224"/>
                  <a:pt x="330" y="224"/>
                </a:cubicBezTo>
                <a:cubicBezTo>
                  <a:pt x="288" y="224"/>
                  <a:pt x="288" y="224"/>
                  <a:pt x="288" y="224"/>
                </a:cubicBezTo>
                <a:cubicBezTo>
                  <a:pt x="282" y="224"/>
                  <a:pt x="277" y="228"/>
                  <a:pt x="277" y="234"/>
                </a:cubicBezTo>
                <a:lnTo>
                  <a:pt x="277" y="277"/>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8" name="Text Placeholder 1">
            <a:extLst>
              <a:ext uri="{FF2B5EF4-FFF2-40B4-BE49-F238E27FC236}">
                <a16:creationId xmlns:a16="http://schemas.microsoft.com/office/drawing/2014/main" id="{1274DA52-5F78-8C42-9878-07B14FB137F1}"/>
              </a:ext>
            </a:extLst>
          </p:cNvPr>
          <p:cNvSpPr>
            <a:spLocks noGrp="1"/>
          </p:cNvSpPr>
          <p:nvPr>
            <p:ph type="body" sz="quarter" idx="13"/>
          </p:nvPr>
        </p:nvSpPr>
        <p:spPr>
          <a:xfrm>
            <a:off x="503999" y="918838"/>
            <a:ext cx="9163050" cy="757255"/>
          </a:xfrm>
        </p:spPr>
        <p:txBody>
          <a:bodyPr/>
          <a:lstStyle>
            <a:lvl1pPr>
              <a:defRPr>
                <a:solidFill>
                  <a:schemeClr val="accent1"/>
                </a:solidFill>
              </a:defRPr>
            </a:lvl1pPr>
          </a:lstStyle>
          <a:p>
            <a:r>
              <a:rPr lang="en-US" noProof="0" dirty="0"/>
              <a:t>Page subtitle</a:t>
            </a:r>
          </a:p>
        </p:txBody>
      </p:sp>
    </p:spTree>
    <p:extLst>
      <p:ext uri="{BB962C8B-B14F-4D97-AF65-F5344CB8AC3E}">
        <p14:creationId xmlns:p14="http://schemas.microsoft.com/office/powerpoint/2010/main" val="157790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169277"/>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Title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451" y="5845181"/>
            <a:ext cx="5595805"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449" y="6362700"/>
            <a:ext cx="5595806"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sp>
        <p:nvSpPr>
          <p:cNvPr id="30" name="Picture Placeholder 8"/>
          <p:cNvSpPr>
            <a:spLocks noGrp="1"/>
          </p:cNvSpPr>
          <p:nvPr>
            <p:ph type="pic" sz="quarter" idx="11"/>
          </p:nvPr>
        </p:nvSpPr>
        <p:spPr>
          <a:xfrm>
            <a:off x="3394600" y="727595"/>
            <a:ext cx="5401406"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629722371"/>
      </p:ext>
    </p:extLst>
  </p:cSld>
  <p:clrMapOvr>
    <a:masterClrMapping/>
  </p:clrMapOvr>
  <p:transition>
    <p:fad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78" r:id="rId10"/>
    <p:sldLayoutId id="2147483745" r:id="rId11"/>
    <p:sldLayoutId id="2147483760" r:id="rId12"/>
    <p:sldLayoutId id="2147483768" r:id="rId13"/>
    <p:sldLayoutId id="2147483769" r:id="rId14"/>
    <p:sldLayoutId id="2147483770" r:id="rId15"/>
    <p:sldLayoutId id="2147483744"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79"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fusiontables.google.com/" TargetMode="External"/><Relationship Id="rId5" Type="http://schemas.openxmlformats.org/officeDocument/2006/relationships/hyperlink" Target="http://www.kaggle.com/yelp-dataset/yelp-dataset" TargetMode="External"/><Relationship Id="rId4" Type="http://schemas.openxmlformats.org/officeDocument/2006/relationships/hyperlink" Target="http://www.kaggle.com/yelp-dataset/yelp-datas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87026" y="5845181"/>
            <a:ext cx="6515658" cy="505645"/>
          </a:xfrm>
        </p:spPr>
        <p:txBody>
          <a:bodyPr/>
          <a:lstStyle/>
          <a:p>
            <a:r>
              <a:rPr lang="en-CA" dirty="0"/>
              <a:t>A Restaurant Recommendation System for Yelp</a:t>
            </a:r>
            <a:endParaRPr lang="en-US" dirty="0"/>
          </a:p>
          <a:p>
            <a:pPr lvl="1"/>
            <a:r>
              <a:rPr lang="en-CA" dirty="0"/>
              <a:t>Location-based Collaborative Filtering and Frequent Itemset</a:t>
            </a:r>
          </a:p>
        </p:txBody>
      </p:sp>
      <p:sp>
        <p:nvSpPr>
          <p:cNvPr id="5" name="Text Placeholder 4"/>
          <p:cNvSpPr>
            <a:spLocks noGrp="1"/>
          </p:cNvSpPr>
          <p:nvPr>
            <p:ph type="body" sz="quarter" idx="10"/>
          </p:nvPr>
        </p:nvSpPr>
        <p:spPr/>
        <p:txBody>
          <a:bodyPr/>
          <a:lstStyle/>
          <a:p>
            <a:r>
              <a:rPr lang="en-US" dirty="0"/>
              <a:t>Thanh Tung Nguyen (ID: 40042891) &amp; </a:t>
            </a:r>
            <a:r>
              <a:rPr lang="en-US" dirty="0" err="1"/>
              <a:t>Huy</a:t>
            </a:r>
            <a:r>
              <a:rPr lang="en-US" dirty="0"/>
              <a:t> Nguyen (ID: 40023289)</a:t>
            </a:r>
            <a:r>
              <a:rPr lang="en-CA" dirty="0"/>
              <a:t> </a:t>
            </a:r>
            <a:r>
              <a:rPr lang="en-CA" b="1" i="1" dirty="0"/>
              <a:t>@ </a:t>
            </a:r>
            <a:r>
              <a:rPr lang="en-US" b="1" i="1" dirty="0"/>
              <a:t>April 12, 2019</a:t>
            </a:r>
            <a:r>
              <a:rPr lang="en-CA" b="1" i="1" dirty="0"/>
              <a:t> </a:t>
            </a:r>
          </a:p>
        </p:txBody>
      </p:sp>
      <p:pic>
        <p:nvPicPr>
          <p:cNvPr id="8" name="Picture Placeholder 7"/>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
        <p:nvSpPr>
          <p:cNvPr id="7" name="Freeform 88">
            <a:hlinkClick r:id="" action="ppaction://hlinkshowjump?jump=nextslide"/>
          </p:cNvPr>
          <p:cNvSpPr>
            <a:spLocks noChangeAspect="1" noEditPoints="1"/>
          </p:cNvSpPr>
          <p:nvPr/>
        </p:nvSpPr>
        <p:spPr bwMode="auto">
          <a:xfrm>
            <a:off x="11380849" y="5920886"/>
            <a:ext cx="367041" cy="36704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92 w 512"/>
              <a:gd name="T11" fmla="*/ 416 h 512"/>
              <a:gd name="T12" fmla="*/ 184 w 512"/>
              <a:gd name="T13" fmla="*/ 413 h 512"/>
              <a:gd name="T14" fmla="*/ 184 w 512"/>
              <a:gd name="T15" fmla="*/ 397 h 512"/>
              <a:gd name="T16" fmla="*/ 326 w 512"/>
              <a:gd name="T17" fmla="*/ 256 h 512"/>
              <a:gd name="T18" fmla="*/ 184 w 512"/>
              <a:gd name="T19" fmla="*/ 114 h 512"/>
              <a:gd name="T20" fmla="*/ 184 w 512"/>
              <a:gd name="T21" fmla="*/ 99 h 512"/>
              <a:gd name="T22" fmla="*/ 199 w 512"/>
              <a:gd name="T23" fmla="*/ 99 h 512"/>
              <a:gd name="T24" fmla="*/ 349 w 512"/>
              <a:gd name="T25" fmla="*/ 248 h 512"/>
              <a:gd name="T26" fmla="*/ 349 w 512"/>
              <a:gd name="T27" fmla="*/ 263 h 512"/>
              <a:gd name="T28" fmla="*/ 199 w 512"/>
              <a:gd name="T29" fmla="*/ 413 h 512"/>
              <a:gd name="T30" fmla="*/ 192 w 512"/>
              <a:gd name="T31" fmla="*/ 4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92" y="416"/>
                </a:moveTo>
                <a:cubicBezTo>
                  <a:pt x="189" y="416"/>
                  <a:pt x="186" y="415"/>
                  <a:pt x="184" y="413"/>
                </a:cubicBezTo>
                <a:cubicBezTo>
                  <a:pt x="180" y="408"/>
                  <a:pt x="180" y="402"/>
                  <a:pt x="184" y="397"/>
                </a:cubicBezTo>
                <a:cubicBezTo>
                  <a:pt x="326" y="256"/>
                  <a:pt x="326" y="256"/>
                  <a:pt x="326" y="256"/>
                </a:cubicBezTo>
                <a:cubicBezTo>
                  <a:pt x="184" y="114"/>
                  <a:pt x="184" y="114"/>
                  <a:pt x="184" y="114"/>
                </a:cubicBezTo>
                <a:cubicBezTo>
                  <a:pt x="180" y="110"/>
                  <a:pt x="180" y="103"/>
                  <a:pt x="184" y="99"/>
                </a:cubicBezTo>
                <a:cubicBezTo>
                  <a:pt x="188" y="95"/>
                  <a:pt x="195" y="95"/>
                  <a:pt x="199" y="99"/>
                </a:cubicBezTo>
                <a:cubicBezTo>
                  <a:pt x="349" y="248"/>
                  <a:pt x="349" y="248"/>
                  <a:pt x="349" y="248"/>
                </a:cubicBezTo>
                <a:cubicBezTo>
                  <a:pt x="353" y="252"/>
                  <a:pt x="353" y="259"/>
                  <a:pt x="349" y="263"/>
                </a:cubicBezTo>
                <a:cubicBezTo>
                  <a:pt x="199" y="413"/>
                  <a:pt x="199" y="413"/>
                  <a:pt x="199" y="413"/>
                </a:cubicBezTo>
                <a:cubicBezTo>
                  <a:pt x="197" y="415"/>
                  <a:pt x="194" y="416"/>
                  <a:pt x="192" y="416"/>
                </a:cubicBezTo>
                <a:close/>
              </a:path>
            </a:pathLst>
          </a:custGeom>
          <a:solidFill>
            <a:srgbClr val="A7A8AA"/>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702832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Algorithms &amp; Results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nvPr>
        </p:nvGraphicFramePr>
        <p:xfrm>
          <a:off x="503999" y="1496985"/>
          <a:ext cx="9159463" cy="3617716"/>
        </p:xfrm>
        <a:graphic>
          <a:graphicData uri="http://schemas.openxmlformats.org/drawingml/2006/table">
            <a:tbl>
              <a:tblPr>
                <a:tableStyleId>{2D5ABB26-0587-4C30-8999-92F81FD0307C}</a:tableStyleId>
              </a:tblPr>
              <a:tblGrid>
                <a:gridCol w="537150">
                  <a:extLst>
                    <a:ext uri="{9D8B030D-6E8A-4147-A177-3AD203B41FA5}">
                      <a16:colId xmlns:a16="http://schemas.microsoft.com/office/drawing/2014/main" val="2182237645"/>
                    </a:ext>
                  </a:extLst>
                </a:gridCol>
                <a:gridCol w="3374097">
                  <a:extLst>
                    <a:ext uri="{9D8B030D-6E8A-4147-A177-3AD203B41FA5}">
                      <a16:colId xmlns:a16="http://schemas.microsoft.com/office/drawing/2014/main" val="1283340500"/>
                    </a:ext>
                  </a:extLst>
                </a:gridCol>
                <a:gridCol w="5248216">
                  <a:extLst>
                    <a:ext uri="{9D8B030D-6E8A-4147-A177-3AD203B41FA5}">
                      <a16:colId xmlns:a16="http://schemas.microsoft.com/office/drawing/2014/main" val="2874386777"/>
                    </a:ext>
                  </a:extLst>
                </a:gridCol>
              </a:tblGrid>
              <a:tr h="518621">
                <a:tc>
                  <a:txBody>
                    <a:bodyPr/>
                    <a:lstStyle/>
                    <a:p>
                      <a:r>
                        <a:rPr lang="en-US" sz="12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Result</a:t>
                      </a:r>
                    </a:p>
                  </a:txBody>
                  <a:tcPr marL="5828" marR="5828" marT="5828" marB="0" anchor="ctr">
                    <a:solidFill>
                      <a:srgbClr val="FFC000"/>
                    </a:solidFill>
                  </a:tcPr>
                </a:tc>
                <a:extLst>
                  <a:ext uri="{0D108BD9-81ED-4DB2-BD59-A6C34878D82A}">
                    <a16:rowId xmlns:a16="http://schemas.microsoft.com/office/drawing/2014/main" val="2754745575"/>
                  </a:ext>
                </a:extLst>
              </a:tr>
              <a:tr h="1408298">
                <a:tc>
                  <a:txBody>
                    <a:bodyPr/>
                    <a:lstStyle/>
                    <a:p>
                      <a:pPr algn="ctr" rtl="0" fontAlgn="ctr"/>
                      <a:r>
                        <a:rPr lang="en-CA" sz="1200" b="1" i="0" u="none" strike="noStrike" dirty="0">
                          <a:solidFill>
                            <a:srgbClr val="000000"/>
                          </a:solidFill>
                          <a:effectLst/>
                          <a:latin typeface="Arial" panose="020B0604020202020204" pitchFamily="34" charset="0"/>
                        </a:rPr>
                        <a:t>Step 3</a:t>
                      </a: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Use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MLlib</a:t>
                      </a:r>
                      <a:r>
                        <a:rPr lang="en-US" sz="1200" u="none" strike="noStrike" kern="1200" dirty="0">
                          <a:solidFill>
                            <a:schemeClr val="tx1"/>
                          </a:solidFill>
                          <a:effectLst/>
                          <a:latin typeface="+mn-lt"/>
                          <a:ea typeface="+mn-ea"/>
                          <a:cs typeface="+mn-cs"/>
                        </a:rPr>
                        <a:t> ALS library to do </a:t>
                      </a:r>
                      <a:r>
                        <a:rPr lang="en-US" sz="1200" u="none" strike="noStrike" kern="1200" dirty="0" err="1">
                          <a:solidFill>
                            <a:schemeClr val="tx1"/>
                          </a:solidFill>
                          <a:effectLst/>
                          <a:latin typeface="+mn-lt"/>
                          <a:ea typeface="+mn-ea"/>
                          <a:cs typeface="+mn-cs"/>
                        </a:rPr>
                        <a:t>baisc</a:t>
                      </a:r>
                      <a:r>
                        <a:rPr lang="en-US" sz="1200" u="none" strike="noStrike" kern="1200" dirty="0">
                          <a:solidFill>
                            <a:schemeClr val="tx1"/>
                          </a:solidFill>
                          <a:effectLst/>
                          <a:latin typeface="+mn-lt"/>
                          <a:ea typeface="+mn-ea"/>
                          <a:cs typeface="+mn-cs"/>
                        </a:rPr>
                        <a:t> ALS recommender, as well as global average recommender. Compute RMSE and MAE for both approach and take recommend from the lower RMSE approach</a:t>
                      </a:r>
                    </a:p>
                    <a:p>
                      <a:pPr marL="171450" indent="-171450" algn="l" rtl="0" fontAlgn="ctr">
                        <a:buFont typeface="Arial" panose="020B0604020202020204" pitchFamily="34" charset="0"/>
                        <a:buChar char="•"/>
                      </a:pPr>
                      <a:endParaRPr lang="en-US" sz="1200" u="none" strike="noStrike" kern="1200" dirty="0">
                        <a:solidFill>
                          <a:schemeClr val="tx1"/>
                        </a:solidFill>
                        <a:effectLst/>
                        <a:latin typeface="+mn-lt"/>
                        <a:ea typeface="+mn-ea"/>
                        <a:cs typeface="+mn-cs"/>
                      </a:endParaRPr>
                    </a:p>
                    <a:p>
                      <a:pPr marL="0" indent="0" algn="l" rtl="0" fontAlgn="ctr">
                        <a:buFont typeface="Arial" panose="020B0604020202020204" pitchFamily="34" charset="0"/>
                        <a:buNone/>
                      </a:pPr>
                      <a:endParaRPr lang="en-US" sz="1200" u="none" strike="noStrike" kern="1200" dirty="0">
                        <a:solidFill>
                          <a:schemeClr val="tx1"/>
                        </a:solidFill>
                        <a:effectLst/>
                        <a:latin typeface="+mn-lt"/>
                        <a:ea typeface="+mn-ea"/>
                        <a:cs typeface="+mn-cs"/>
                      </a:endParaRPr>
                    </a:p>
                    <a:p>
                      <a:pPr marL="0" indent="0" algn="l" rtl="0" fontAlgn="ctr">
                        <a:buFont typeface="Arial" panose="020B0604020202020204" pitchFamily="34" charset="0"/>
                        <a:buNone/>
                      </a:pPr>
                      <a:endParaRPr lang="en-US" sz="1200" u="none" strike="noStrike" kern="1200" dirty="0">
                        <a:solidFill>
                          <a:schemeClr val="tx1"/>
                        </a:solidFill>
                        <a:effectLst/>
                        <a:latin typeface="+mn-lt"/>
                        <a:ea typeface="+mn-ea"/>
                        <a:cs typeface="+mn-cs"/>
                      </a:endParaRPr>
                    </a:p>
                    <a:p>
                      <a:pPr algn="l" rtl="0" fontAlgn="ctr"/>
                      <a:endParaRPr lang="en-CA" sz="1200" u="none" strike="noStrike" kern="1200" dirty="0">
                        <a:solidFill>
                          <a:schemeClr val="tx1"/>
                        </a:solidFill>
                        <a:effectLst/>
                        <a:latin typeface="+mn-lt"/>
                        <a:ea typeface="+mn-ea"/>
                        <a:cs typeface="+mn-cs"/>
                      </a:endParaRPr>
                    </a:p>
                  </a:txBody>
                  <a:tcPr marL="5828" marR="5828" marT="5828" marB="0">
                    <a:solidFill>
                      <a:schemeClr val="bg2">
                        <a:lumMod val="20000"/>
                        <a:lumOff val="80000"/>
                      </a:schemeClr>
                    </a:solidFill>
                  </a:tcPr>
                </a:tc>
                <a:tc>
                  <a:txBody>
                    <a:bodyPr/>
                    <a:lstStyle/>
                    <a:p>
                      <a:pPr algn="l" rtl="0" fontAlgn="ctr"/>
                      <a:r>
                        <a:rPr lang="en-CA" sz="1200" b="0" i="0" u="none" strike="noStrike" dirty="0">
                          <a:solidFill>
                            <a:srgbClr val="000000"/>
                          </a:solidFill>
                          <a:effectLst/>
                          <a:latin typeface="Arial" panose="020B0604020202020204" pitchFamily="34" charset="0"/>
                        </a:rPr>
                        <a:t> </a:t>
                      </a:r>
                    </a:p>
                  </a:txBody>
                  <a:tcPr marL="5828" marR="5828" marT="5828" marB="0">
                    <a:solidFill>
                      <a:schemeClr val="bg2">
                        <a:lumMod val="20000"/>
                        <a:lumOff val="80000"/>
                      </a:schemeClr>
                    </a:solidFill>
                  </a:tcPr>
                </a:tc>
                <a:extLst>
                  <a:ext uri="{0D108BD9-81ED-4DB2-BD59-A6C34878D82A}">
                    <a16:rowId xmlns:a16="http://schemas.microsoft.com/office/drawing/2014/main" val="2355580518"/>
                  </a:ext>
                </a:extLst>
              </a:tr>
              <a:tr h="1447347">
                <a:tc>
                  <a:txBody>
                    <a:bodyPr/>
                    <a:lstStyle/>
                    <a:p>
                      <a:pPr algn="ctr" rtl="0" fontAlgn="ctr"/>
                      <a:r>
                        <a:rPr lang="en-CA" sz="1200" b="1" u="none" strike="noStrike" dirty="0">
                          <a:effectLst/>
                        </a:rPr>
                        <a:t>Step 4</a:t>
                      </a:r>
                      <a:endParaRPr lang="en-CA" sz="1200" b="1" i="0" u="none" strike="noStrike" dirty="0">
                        <a:solidFill>
                          <a:srgbClr val="000000"/>
                        </a:solidFill>
                        <a:effectLst/>
                        <a:latin typeface="Arial" panose="020B0604020202020204" pitchFamily="34" charset="0"/>
                      </a:endParaRPr>
                    </a:p>
                  </a:txBody>
                  <a:tcPr marL="5828" marR="5828" marT="5828" marB="0">
                    <a:solidFill>
                      <a:schemeClr val="bg1"/>
                    </a:solidFill>
                  </a:tcPr>
                </a:tc>
                <a:tc>
                  <a:txBody>
                    <a:bodyPr/>
                    <a:lstStyle/>
                    <a:p>
                      <a:pPr marL="171450" marR="0" lvl="0" indent="-171450" algn="l"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kern="1200" dirty="0">
                          <a:solidFill>
                            <a:schemeClr val="tx1"/>
                          </a:solidFill>
                          <a:effectLst/>
                          <a:latin typeface="+mn-lt"/>
                          <a:ea typeface="+mn-ea"/>
                          <a:cs typeface="+mn-cs"/>
                        </a:rPr>
                        <a:t>Use FP-Growth Library in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to perform Frequent Itemset listing out top 5 most frequently chosen items</a:t>
                      </a:r>
                    </a:p>
                  </a:txBody>
                  <a:tcPr marL="5828" marR="5828" marT="5828" marB="0">
                    <a:solidFill>
                      <a:schemeClr val="bg1"/>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1"/>
                    </a:solidFill>
                  </a:tcPr>
                </a:tc>
                <a:extLst>
                  <a:ext uri="{0D108BD9-81ED-4DB2-BD59-A6C34878D82A}">
                    <a16:rowId xmlns:a16="http://schemas.microsoft.com/office/drawing/2014/main" val="734134813"/>
                  </a:ext>
                </a:extLst>
              </a:tr>
            </a:tbl>
          </a:graphicData>
        </a:graphic>
      </p:graphicFrame>
      <p:sp>
        <p:nvSpPr>
          <p:cNvPr id="15" name="Text Placeholder 5">
            <a:hlinkClick r:id="" action="ppaction://noaction"/>
            <a:extLst>
              <a:ext uri="{FF2B5EF4-FFF2-40B4-BE49-F238E27FC236}">
                <a16:creationId xmlns:a16="http://schemas.microsoft.com/office/drawing/2014/main" id="{A4A368A2-E5DE-4DA3-B254-BDCA38E15E5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6" name="Text Placeholder 5">
            <a:hlinkClick r:id="" action="ppaction://noaction"/>
            <a:extLst>
              <a:ext uri="{FF2B5EF4-FFF2-40B4-BE49-F238E27FC236}">
                <a16:creationId xmlns:a16="http://schemas.microsoft.com/office/drawing/2014/main" id="{A33CA968-FFD2-4AFB-93CB-8C91AC2CB1B1}"/>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7" name="Text Placeholder 5">
            <a:hlinkClick r:id="" action="ppaction://noaction"/>
            <a:extLst>
              <a:ext uri="{FF2B5EF4-FFF2-40B4-BE49-F238E27FC236}">
                <a16:creationId xmlns:a16="http://schemas.microsoft.com/office/drawing/2014/main" id="{8B8C4DAF-99C4-4262-91CC-5B0E54DB46E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8" name="Text Placeholder 5">
            <a:hlinkClick r:id="" action="ppaction://noaction"/>
            <a:extLst>
              <a:ext uri="{FF2B5EF4-FFF2-40B4-BE49-F238E27FC236}">
                <a16:creationId xmlns:a16="http://schemas.microsoft.com/office/drawing/2014/main" id="{6D97FFD9-49A8-4789-A24D-A1F8AF9250F4}"/>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9" name="Text Placeholder 5">
            <a:hlinkClick r:id="" action="ppaction://noaction"/>
            <a:extLst>
              <a:ext uri="{FF2B5EF4-FFF2-40B4-BE49-F238E27FC236}">
                <a16:creationId xmlns:a16="http://schemas.microsoft.com/office/drawing/2014/main" id="{5D8B0DB3-515C-4B59-9340-07BDDC8FC0A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graphicFrame>
        <p:nvGraphicFramePr>
          <p:cNvPr id="5" name="Table 4">
            <a:extLst>
              <a:ext uri="{FF2B5EF4-FFF2-40B4-BE49-F238E27FC236}">
                <a16:creationId xmlns:a16="http://schemas.microsoft.com/office/drawing/2014/main" id="{D2D57C0A-02A1-429C-BE0E-D5EE3CD1D91D}"/>
              </a:ext>
            </a:extLst>
          </p:cNvPr>
          <p:cNvGraphicFramePr>
            <a:graphicFrameLocks noGrp="1"/>
          </p:cNvGraphicFramePr>
          <p:nvPr>
            <p:extLst/>
          </p:nvPr>
        </p:nvGraphicFramePr>
        <p:xfrm>
          <a:off x="6571564" y="1659311"/>
          <a:ext cx="2497236" cy="1826914"/>
        </p:xfrm>
        <a:graphic>
          <a:graphicData uri="http://schemas.openxmlformats.org/drawingml/2006/table">
            <a:tbl>
              <a:tblPr firstRow="1" bandRow="1">
                <a:tableStyleId>{08FB837D-C827-4EFA-A057-4D05807E0F7C}</a:tableStyleId>
              </a:tblPr>
              <a:tblGrid>
                <a:gridCol w="832412">
                  <a:extLst>
                    <a:ext uri="{9D8B030D-6E8A-4147-A177-3AD203B41FA5}">
                      <a16:colId xmlns:a16="http://schemas.microsoft.com/office/drawing/2014/main" val="1816437062"/>
                    </a:ext>
                  </a:extLst>
                </a:gridCol>
                <a:gridCol w="832412">
                  <a:extLst>
                    <a:ext uri="{9D8B030D-6E8A-4147-A177-3AD203B41FA5}">
                      <a16:colId xmlns:a16="http://schemas.microsoft.com/office/drawing/2014/main" val="1749158242"/>
                    </a:ext>
                  </a:extLst>
                </a:gridCol>
                <a:gridCol w="832412">
                  <a:extLst>
                    <a:ext uri="{9D8B030D-6E8A-4147-A177-3AD203B41FA5}">
                      <a16:colId xmlns:a16="http://schemas.microsoft.com/office/drawing/2014/main" val="3041315910"/>
                    </a:ext>
                  </a:extLst>
                </a:gridCol>
              </a:tblGrid>
              <a:tr h="333394">
                <a:tc>
                  <a:txBody>
                    <a:bodyPr/>
                    <a:lstStyle/>
                    <a:p>
                      <a:pPr marL="0" indent="0" algn="ctr"/>
                      <a:r>
                        <a:rPr lang="en-US" sz="1400" dirty="0">
                          <a:effectLst/>
                          <a:latin typeface="Times" panose="02020603050405020304" pitchFamily="18" charset="0"/>
                          <a:cs typeface="Times New Roman" panose="02020603050405020304" pitchFamily="18" charset="0"/>
                        </a:rPr>
                        <a:t> </a:t>
                      </a:r>
                    </a:p>
                  </a:txBody>
                  <a:tcPr marL="68580" marR="68580" marT="0" marB="0"/>
                </a:tc>
                <a:tc>
                  <a:txBody>
                    <a:bodyPr/>
                    <a:lstStyle/>
                    <a:p>
                      <a:pPr marL="0" indent="0" algn="ctr"/>
                      <a:r>
                        <a:rPr lang="en-US" sz="1400" dirty="0">
                          <a:effectLst/>
                          <a:latin typeface="Times" panose="02020603050405020304" pitchFamily="18" charset="0"/>
                          <a:cs typeface="Times New Roman" panose="02020603050405020304" pitchFamily="18" charset="0"/>
                        </a:rPr>
                        <a:t>RMSE</a:t>
                      </a:r>
                    </a:p>
                  </a:txBody>
                  <a:tcPr marL="68580" marR="68580" marT="0" marB="0"/>
                </a:tc>
                <a:tc>
                  <a:txBody>
                    <a:bodyPr/>
                    <a:lstStyle/>
                    <a:p>
                      <a:pPr marL="0" marR="0" indent="0" algn="ctr" hangingPunct="0">
                        <a:spcBef>
                          <a:spcPts val="0"/>
                        </a:spcBef>
                        <a:spcAft>
                          <a:spcPts val="400"/>
                        </a:spcAft>
                        <a:tabLst>
                          <a:tab pos="114300" algn="l"/>
                        </a:tabLst>
                      </a:pPr>
                      <a:r>
                        <a:rPr lang="en-US" sz="1400" dirty="0">
                          <a:effectLst/>
                          <a:latin typeface="Times" panose="02020603050405020304" pitchFamily="18" charset="0"/>
                          <a:ea typeface="Times New Roman" panose="02020603050405020304" pitchFamily="18" charset="0"/>
                          <a:cs typeface="Times" panose="02020603050405020304" pitchFamily="18" charset="0"/>
                        </a:rPr>
                        <a:t>MAE</a:t>
                      </a:r>
                      <a:endParaRPr lang="en-US" sz="1000" dirty="0">
                        <a:effectLst/>
                        <a:latin typeface="Times" panose="02020603050405020304" pitchFamily="18" charset="0"/>
                        <a:ea typeface="Times New Roman" panose="02020603050405020304" pitchFamily="18" charset="0"/>
                        <a:cs typeface="Times" panose="02020603050405020304" pitchFamily="18" charset="0"/>
                      </a:endParaRPr>
                    </a:p>
                  </a:txBody>
                  <a:tcPr marL="68580" marR="68580" marT="0" marB="0"/>
                </a:tc>
                <a:extLst>
                  <a:ext uri="{0D108BD9-81ED-4DB2-BD59-A6C34878D82A}">
                    <a16:rowId xmlns:a16="http://schemas.microsoft.com/office/drawing/2014/main" val="2261237275"/>
                  </a:ext>
                </a:extLst>
              </a:tr>
              <a:tr h="612024">
                <a:tc>
                  <a:txBody>
                    <a:bodyPr/>
                    <a:lstStyle/>
                    <a:p>
                      <a:pPr marL="0" marR="0" indent="0" algn="ctr" hangingPunct="0">
                        <a:spcBef>
                          <a:spcPts val="0"/>
                        </a:spcBef>
                        <a:spcAft>
                          <a:spcPts val="400"/>
                        </a:spcAft>
                        <a:tabLst>
                          <a:tab pos="114300" algn="l"/>
                        </a:tabLst>
                      </a:pPr>
                      <a:r>
                        <a:rPr lang="en-US" sz="1400">
                          <a:effectLst/>
                          <a:latin typeface="Georgia" panose="02040502050405020303" pitchFamily="18" charset="0"/>
                          <a:ea typeface="Times New Roman" panose="02020603050405020304" pitchFamily="18" charset="0"/>
                          <a:cs typeface="Times New Roman" panose="02020603050405020304" pitchFamily="18" charset="0"/>
                        </a:rPr>
                        <a:t>basic als recommender</a:t>
                      </a:r>
                    </a:p>
                  </a:txBody>
                  <a:tcPr marL="68580" marR="68580" marT="0" marB="0"/>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2.127391175</a:t>
                      </a:r>
                      <a:endParaRPr lang="en-US" sz="1400" dirty="0">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1.722178277</a:t>
                      </a:r>
                      <a:endParaRPr lang="en-US" sz="1400" dirty="0">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52091907"/>
                  </a:ext>
                </a:extLst>
              </a:tr>
              <a:tr h="816033">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global average recommende</a:t>
                      </a:r>
                      <a:endParaRPr lang="en-US" sz="1400">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1.435300565</a:t>
                      </a:r>
                      <a:endParaRPr lang="en-US" sz="1400" dirty="0">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600"/>
                        </a:spcAft>
                      </a:pPr>
                      <a:r>
                        <a:rPr lang="en-US"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1.242512298</a:t>
                      </a:r>
                      <a:endParaRPr lang="en-US" sz="1400" dirty="0">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03611285"/>
                  </a:ext>
                </a:extLst>
              </a:tr>
            </a:tbl>
          </a:graphicData>
        </a:graphic>
      </p:graphicFrame>
      <p:pic>
        <p:nvPicPr>
          <p:cNvPr id="13" name="Picture 12">
            <a:extLst>
              <a:ext uri="{FF2B5EF4-FFF2-40B4-BE49-F238E27FC236}">
                <a16:creationId xmlns:a16="http://schemas.microsoft.com/office/drawing/2014/main" id="{E1974577-67E5-4ADF-A5B2-CDE6B13B2D70}"/>
              </a:ext>
            </a:extLst>
          </p:cNvPr>
          <p:cNvPicPr>
            <a:picLocks noChangeAspect="1"/>
          </p:cNvPicPr>
          <p:nvPr/>
        </p:nvPicPr>
        <p:blipFill>
          <a:blip r:embed="rId3"/>
          <a:stretch>
            <a:fillRect/>
          </a:stretch>
        </p:blipFill>
        <p:spPr>
          <a:xfrm>
            <a:off x="4441372" y="3718560"/>
            <a:ext cx="3622766" cy="2922719"/>
          </a:xfrm>
          <a:prstGeom prst="rect">
            <a:avLst/>
          </a:prstGeom>
        </p:spPr>
      </p:pic>
      <p:pic>
        <p:nvPicPr>
          <p:cNvPr id="20" name="Picture 19">
            <a:extLst>
              <a:ext uri="{FF2B5EF4-FFF2-40B4-BE49-F238E27FC236}">
                <a16:creationId xmlns:a16="http://schemas.microsoft.com/office/drawing/2014/main" id="{E4210552-08DD-4DDC-AD10-A32754848234}"/>
              </a:ext>
            </a:extLst>
          </p:cNvPr>
          <p:cNvPicPr>
            <a:picLocks noChangeAspect="1"/>
          </p:cNvPicPr>
          <p:nvPr/>
        </p:nvPicPr>
        <p:blipFill>
          <a:blip r:embed="rId4"/>
          <a:stretch>
            <a:fillRect/>
          </a:stretch>
        </p:blipFill>
        <p:spPr>
          <a:xfrm>
            <a:off x="1165851" y="4184968"/>
            <a:ext cx="2827265" cy="716342"/>
          </a:xfrm>
          <a:prstGeom prst="rect">
            <a:avLst/>
          </a:prstGeom>
        </p:spPr>
      </p:pic>
      <p:pic>
        <p:nvPicPr>
          <p:cNvPr id="26" name="Picture 25">
            <a:extLst>
              <a:ext uri="{FF2B5EF4-FFF2-40B4-BE49-F238E27FC236}">
                <a16:creationId xmlns:a16="http://schemas.microsoft.com/office/drawing/2014/main" id="{A5522FC7-5560-49FD-9742-2BE16E542763}"/>
              </a:ext>
            </a:extLst>
          </p:cNvPr>
          <p:cNvPicPr>
            <a:picLocks noChangeAspect="1"/>
          </p:cNvPicPr>
          <p:nvPr/>
        </p:nvPicPr>
        <p:blipFill rotWithShape="1">
          <a:blip r:embed="rId5"/>
          <a:srcRect r="50000" b="90340"/>
          <a:stretch/>
        </p:blipFill>
        <p:spPr>
          <a:xfrm>
            <a:off x="1165851" y="2951961"/>
            <a:ext cx="4743861" cy="477039"/>
          </a:xfrm>
          <a:prstGeom prst="rect">
            <a:avLst/>
          </a:prstGeom>
        </p:spPr>
      </p:pic>
    </p:spTree>
    <p:extLst>
      <p:ext uri="{BB962C8B-B14F-4D97-AF65-F5344CB8AC3E}">
        <p14:creationId xmlns:p14="http://schemas.microsoft.com/office/powerpoint/2010/main" val="3014065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The Erroneous Results &amp; Solutions </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nvPr>
        </p:nvGraphicFramePr>
        <p:xfrm>
          <a:off x="503999" y="1496985"/>
          <a:ext cx="9159463" cy="4917108"/>
        </p:xfrm>
        <a:graphic>
          <a:graphicData uri="http://schemas.openxmlformats.org/drawingml/2006/table">
            <a:tbl>
              <a:tblPr>
                <a:tableStyleId>{2D5ABB26-0587-4C30-8999-92F81FD0307C}</a:tableStyleId>
              </a:tblPr>
              <a:tblGrid>
                <a:gridCol w="537150">
                  <a:extLst>
                    <a:ext uri="{9D8B030D-6E8A-4147-A177-3AD203B41FA5}">
                      <a16:colId xmlns:a16="http://schemas.microsoft.com/office/drawing/2014/main" val="2182237645"/>
                    </a:ext>
                  </a:extLst>
                </a:gridCol>
                <a:gridCol w="4405032">
                  <a:extLst>
                    <a:ext uri="{9D8B030D-6E8A-4147-A177-3AD203B41FA5}">
                      <a16:colId xmlns:a16="http://schemas.microsoft.com/office/drawing/2014/main" val="1283340500"/>
                    </a:ext>
                  </a:extLst>
                </a:gridCol>
                <a:gridCol w="4217281">
                  <a:extLst>
                    <a:ext uri="{9D8B030D-6E8A-4147-A177-3AD203B41FA5}">
                      <a16:colId xmlns:a16="http://schemas.microsoft.com/office/drawing/2014/main" val="2874386777"/>
                    </a:ext>
                  </a:extLst>
                </a:gridCol>
              </a:tblGrid>
              <a:tr h="0">
                <a:tc>
                  <a:txBody>
                    <a:bodyPr/>
                    <a:lstStyle/>
                    <a:p>
                      <a:r>
                        <a:rPr lang="en-US" sz="12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Result</a:t>
                      </a:r>
                    </a:p>
                  </a:txBody>
                  <a:tcPr marL="5828" marR="5828" marT="5828" marB="0" anchor="ctr">
                    <a:solidFill>
                      <a:srgbClr val="FFC000"/>
                    </a:solidFill>
                  </a:tcPr>
                </a:tc>
                <a:extLst>
                  <a:ext uri="{0D108BD9-81ED-4DB2-BD59-A6C34878D82A}">
                    <a16:rowId xmlns:a16="http://schemas.microsoft.com/office/drawing/2014/main" val="2754745575"/>
                  </a:ext>
                </a:extLst>
              </a:tr>
              <a:tr h="989638">
                <a:tc>
                  <a:txBody>
                    <a:bodyPr/>
                    <a:lstStyle/>
                    <a:p>
                      <a:pPr algn="ctr" rtl="0" fontAlgn="ctr"/>
                      <a:r>
                        <a:rPr lang="en-CA" sz="1200" b="1" u="none" strike="noStrike" dirty="0">
                          <a:effectLst/>
                        </a:rPr>
                        <a:t>Step 1</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In order to get a user with good history profile, we </a:t>
                      </a:r>
                      <a:r>
                        <a:rPr lang="en-US" sz="1200" u="none" strike="noStrike" dirty="0">
                          <a:effectLst/>
                        </a:rPr>
                        <a:t>sort top 100 users with the greatest number of reviews in Canada, then take 5 random users and select one.</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Top 100 users → → </a:t>
                      </a:r>
                      <a:r>
                        <a:rPr lang="en-CA" sz="1200" b="1" i="0" u="none" strike="noStrike" dirty="0">
                          <a:solidFill>
                            <a:srgbClr val="000000"/>
                          </a:solidFill>
                          <a:effectLst/>
                          <a:latin typeface="Arial" panose="020B0604020202020204" pitchFamily="34" charset="0"/>
                        </a:rPr>
                        <a:t>tWBLn4k1M7PLBtAtwAg73g</a:t>
                      </a:r>
                      <a:r>
                        <a:rPr lang="en-CA" sz="1200" b="0" i="0" u="none" strike="noStrike" dirty="0">
                          <a:solidFill>
                            <a:srgbClr val="000000"/>
                          </a:solidFill>
                          <a:effectLst/>
                          <a:latin typeface="Arial" panose="020B0604020202020204" pitchFamily="34" charset="0"/>
                        </a:rPr>
                        <a:t>  </a:t>
                      </a:r>
                    </a:p>
                  </a:txBody>
                  <a:tcPr marL="5828" marR="5828" marT="5828" marB="0"/>
                </a:tc>
                <a:extLst>
                  <a:ext uri="{0D108BD9-81ED-4DB2-BD59-A6C34878D82A}">
                    <a16:rowId xmlns:a16="http://schemas.microsoft.com/office/drawing/2014/main" val="4285483050"/>
                  </a:ext>
                </a:extLst>
              </a:tr>
              <a:tr h="979227">
                <a:tc>
                  <a:txBody>
                    <a:bodyPr/>
                    <a:lstStyle/>
                    <a:p>
                      <a:pPr algn="ctr" rtl="0" fontAlgn="ctr"/>
                      <a:r>
                        <a:rPr lang="en-CA" sz="1200" b="1" u="none" strike="noStrike" dirty="0">
                          <a:effectLst/>
                        </a:rPr>
                        <a:t>Step 2</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u="none" strike="noStrike" dirty="0">
                          <a:effectLst/>
                        </a:rPr>
                        <a:t>To make sure the user’s rating history and their restaurant choices are relevant, we find the base city AND top most reviewed postal codes of the user based on their rating history.</a:t>
                      </a:r>
                    </a:p>
                    <a:p>
                      <a:pPr marL="171450" indent="-171450" algn="l" rtl="0" fontAlgn="ctr">
                        <a:buFont typeface="Arial" panose="020B0604020202020204" pitchFamily="34" charset="0"/>
                        <a:buChar char="•"/>
                      </a:pPr>
                      <a:r>
                        <a:rPr lang="en-CA" sz="1200" u="none" strike="noStrike" dirty="0">
                          <a:effectLst/>
                        </a:rPr>
                        <a:t>We then prompt the user input their location (select one of the top postal codes)</a:t>
                      </a:r>
                      <a:r>
                        <a:rPr lang="en-US" sz="1200" u="none" strike="noStrike" dirty="0">
                          <a:effectLst/>
                        </a:rPr>
                        <a:t>.</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r h="743387">
                <a:tc>
                  <a:txBody>
                    <a:bodyPr/>
                    <a:lstStyle/>
                    <a:p>
                      <a:pPr algn="ctr" rtl="0" fontAlgn="ctr"/>
                      <a:r>
                        <a:rPr lang="en-CA" sz="1200" b="1" u="none" strike="noStrike" dirty="0">
                          <a:effectLst/>
                        </a:rPr>
                        <a:t>Step 3</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Find all postal codes and their associated businesses</a:t>
                      </a:r>
                    </a:p>
                    <a:p>
                      <a:pPr marL="0" indent="0" algn="l" rtl="0" fontAlgn="ctr">
                        <a:buFont typeface="Arial" panose="020B0604020202020204" pitchFamily="34" charset="0"/>
                        <a:buNone/>
                      </a:pPr>
                      <a:r>
                        <a:rPr lang="en-US" sz="1200" b="0" i="0" u="none" strike="noStrike" dirty="0">
                          <a:solidFill>
                            <a:srgbClr val="000000"/>
                          </a:solidFill>
                          <a:effectLst/>
                          <a:latin typeface="Arial" panose="020B0604020202020204" pitchFamily="34" charset="0"/>
                        </a:rPr>
                        <a:t> located within a 5-km radius from </a:t>
                      </a:r>
                      <a:r>
                        <a:rPr lang="en-US" sz="1200" b="1" i="0" u="none" strike="noStrike" dirty="0">
                          <a:solidFill>
                            <a:srgbClr val="000000"/>
                          </a:solidFill>
                          <a:effectLst/>
                          <a:latin typeface="Arial" panose="020B0604020202020204" pitchFamily="34" charset="0"/>
                        </a:rPr>
                        <a:t>the chosen postal code</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tc>
                <a:extLst>
                  <a:ext uri="{0D108BD9-81ED-4DB2-BD59-A6C34878D82A}">
                    <a16:rowId xmlns:a16="http://schemas.microsoft.com/office/drawing/2014/main" val="834576522"/>
                  </a:ext>
                </a:extLst>
              </a:tr>
              <a:tr h="720996">
                <a:tc>
                  <a:txBody>
                    <a:bodyPr/>
                    <a:lstStyle/>
                    <a:p>
                      <a:pPr algn="ctr" rtl="0" fontAlgn="ctr"/>
                      <a:r>
                        <a:rPr lang="en-CA" sz="1200" b="1" i="0" u="none" strike="noStrike" dirty="0">
                          <a:solidFill>
                            <a:srgbClr val="000000"/>
                          </a:solidFill>
                          <a:effectLst/>
                          <a:latin typeface="Arial" panose="020B0604020202020204" pitchFamily="34" charset="0"/>
                        </a:rPr>
                        <a:t>Step 4</a:t>
                      </a: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Use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MLlib</a:t>
                      </a:r>
                      <a:r>
                        <a:rPr lang="en-US" sz="1200" u="none" strike="noStrike" kern="1200" dirty="0">
                          <a:solidFill>
                            <a:schemeClr val="tx1"/>
                          </a:solidFill>
                          <a:effectLst/>
                          <a:latin typeface="+mn-lt"/>
                          <a:ea typeface="+mn-ea"/>
                          <a:cs typeface="+mn-cs"/>
                        </a:rPr>
                        <a:t> ALS library to do recommendation, sorting out top 10 restaurants with the highest predicted ratings.</a:t>
                      </a:r>
                    </a:p>
                    <a:p>
                      <a:pPr algn="l" rtl="0" fontAlgn="ctr"/>
                      <a:endParaRPr lang="en-US" sz="1200" u="none" strike="noStrike" kern="1200" dirty="0">
                        <a:solidFill>
                          <a:schemeClr val="tx1"/>
                        </a:solidFill>
                        <a:effectLst/>
                        <a:latin typeface="+mn-lt"/>
                        <a:ea typeface="+mn-ea"/>
                        <a:cs typeface="+mn-cs"/>
                      </a:endParaRPr>
                    </a:p>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Prompt user to select one restaurant</a:t>
                      </a:r>
                    </a:p>
                    <a:p>
                      <a:pPr algn="l" rtl="0" fontAlgn="ctr"/>
                      <a:endParaRPr lang="en-CA" sz="1200" u="none" strike="noStrike" kern="1200" dirty="0">
                        <a:solidFill>
                          <a:schemeClr val="tx1"/>
                        </a:solidFill>
                        <a:effectLst/>
                        <a:latin typeface="+mn-lt"/>
                        <a:ea typeface="+mn-ea"/>
                        <a:cs typeface="+mn-cs"/>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List of restaurants found</a:t>
                      </a: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Selected restaurant</a:t>
                      </a: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2355580518"/>
                  </a:ext>
                </a:extLst>
              </a:tr>
              <a:tr h="945744">
                <a:tc>
                  <a:txBody>
                    <a:bodyPr/>
                    <a:lstStyle/>
                    <a:p>
                      <a:pPr algn="ctr" rtl="0" fontAlgn="ctr"/>
                      <a:r>
                        <a:rPr lang="en-CA" sz="1200" b="1" u="none" strike="noStrike" dirty="0">
                          <a:effectLst/>
                        </a:rPr>
                        <a:t>Step 5</a:t>
                      </a:r>
                      <a:endParaRPr lang="en-CA" sz="1200" b="1" i="0" u="none" strike="noStrike" dirty="0">
                        <a:solidFill>
                          <a:srgbClr val="000000"/>
                        </a:solidFill>
                        <a:effectLst/>
                        <a:latin typeface="Arial" panose="020B0604020202020204" pitchFamily="34" charset="0"/>
                      </a:endParaRPr>
                    </a:p>
                  </a:txBody>
                  <a:tcPr marL="5828" marR="5828" marT="5828" marB="0">
                    <a:solidFill>
                      <a:schemeClr val="bg1"/>
                    </a:solidFill>
                  </a:tcPr>
                </a:tc>
                <a:tc>
                  <a:txBody>
                    <a:bodyPr/>
                    <a:lstStyle/>
                    <a:p>
                      <a:pPr marL="171450" marR="0" lvl="0" indent="-171450" algn="l"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kern="1200" dirty="0">
                          <a:solidFill>
                            <a:schemeClr val="tx1"/>
                          </a:solidFill>
                          <a:effectLst/>
                          <a:latin typeface="+mn-lt"/>
                          <a:ea typeface="+mn-ea"/>
                          <a:cs typeface="+mn-cs"/>
                        </a:rPr>
                        <a:t>Use FP-Growth Library in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to perform Frequent Itemset listing out top 5 most frequently chosen items</a:t>
                      </a:r>
                    </a:p>
                  </a:txBody>
                  <a:tcPr marL="5828" marR="5828" marT="5828" marB="0">
                    <a:solidFill>
                      <a:schemeClr val="bg1"/>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1"/>
                    </a:solidFill>
                  </a:tcPr>
                </a:tc>
                <a:extLst>
                  <a:ext uri="{0D108BD9-81ED-4DB2-BD59-A6C34878D82A}">
                    <a16:rowId xmlns:a16="http://schemas.microsoft.com/office/drawing/2014/main" val="734134813"/>
                  </a:ext>
                </a:extLst>
              </a:tr>
            </a:tbl>
          </a:graphicData>
        </a:graphic>
      </p:graphicFrame>
      <p:sp>
        <p:nvSpPr>
          <p:cNvPr id="13" name="Text Placeholder 5">
            <a:hlinkClick r:id="" action="ppaction://noaction"/>
            <a:extLst>
              <a:ext uri="{FF2B5EF4-FFF2-40B4-BE49-F238E27FC236}">
                <a16:creationId xmlns:a16="http://schemas.microsoft.com/office/drawing/2014/main" id="{EDB3E8BC-EDB2-4631-B4A1-C63E9DDBCCF0}"/>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4" name="Text Placeholder 5">
            <a:hlinkClick r:id="" action="ppaction://noaction"/>
            <a:extLst>
              <a:ext uri="{FF2B5EF4-FFF2-40B4-BE49-F238E27FC236}">
                <a16:creationId xmlns:a16="http://schemas.microsoft.com/office/drawing/2014/main" id="{25BCFF89-6281-4814-B3ED-946F9147928E}"/>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5" name="Text Placeholder 5">
            <a:hlinkClick r:id="" action="ppaction://noaction"/>
            <a:extLst>
              <a:ext uri="{FF2B5EF4-FFF2-40B4-BE49-F238E27FC236}">
                <a16:creationId xmlns:a16="http://schemas.microsoft.com/office/drawing/2014/main" id="{523FFAD3-C307-453C-AE74-38A2DDF29055}"/>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6" name="Text Placeholder 5">
            <a:hlinkClick r:id="" action="ppaction://noaction"/>
            <a:extLst>
              <a:ext uri="{FF2B5EF4-FFF2-40B4-BE49-F238E27FC236}">
                <a16:creationId xmlns:a16="http://schemas.microsoft.com/office/drawing/2014/main" id="{5991F167-EB5D-40D9-BB8B-FB6570C2AAD2}"/>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7" name="Text Placeholder 5">
            <a:hlinkClick r:id="" action="ppaction://noaction"/>
            <a:extLst>
              <a:ext uri="{FF2B5EF4-FFF2-40B4-BE49-F238E27FC236}">
                <a16:creationId xmlns:a16="http://schemas.microsoft.com/office/drawing/2014/main" id="{E5D07B7A-C25E-4257-8A39-4152B9EC957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153706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Issue Explanations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Issues Encountered &amp; Explanations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nvPr>
        </p:nvGraphicFramePr>
        <p:xfrm>
          <a:off x="503999" y="1496985"/>
          <a:ext cx="9159463" cy="2307749"/>
        </p:xfrm>
        <a:graphic>
          <a:graphicData uri="http://schemas.openxmlformats.org/drawingml/2006/table">
            <a:tbl>
              <a:tblPr>
                <a:tableStyleId>{2D5ABB26-0587-4C30-8999-92F81FD0307C}</a:tableStyleId>
              </a:tblPr>
              <a:tblGrid>
                <a:gridCol w="537150">
                  <a:extLst>
                    <a:ext uri="{9D8B030D-6E8A-4147-A177-3AD203B41FA5}">
                      <a16:colId xmlns:a16="http://schemas.microsoft.com/office/drawing/2014/main" val="2182237645"/>
                    </a:ext>
                  </a:extLst>
                </a:gridCol>
                <a:gridCol w="4405032">
                  <a:extLst>
                    <a:ext uri="{9D8B030D-6E8A-4147-A177-3AD203B41FA5}">
                      <a16:colId xmlns:a16="http://schemas.microsoft.com/office/drawing/2014/main" val="1283340500"/>
                    </a:ext>
                  </a:extLst>
                </a:gridCol>
                <a:gridCol w="4217281">
                  <a:extLst>
                    <a:ext uri="{9D8B030D-6E8A-4147-A177-3AD203B41FA5}">
                      <a16:colId xmlns:a16="http://schemas.microsoft.com/office/drawing/2014/main" val="2874386777"/>
                    </a:ext>
                  </a:extLst>
                </a:gridCol>
              </a:tblGrid>
              <a:tr h="0">
                <a:tc>
                  <a:txBody>
                    <a:bodyPr/>
                    <a:lstStyle/>
                    <a:p>
                      <a:r>
                        <a:rPr lang="en-US" sz="12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Issue Description</a:t>
                      </a:r>
                    </a:p>
                  </a:txBody>
                  <a:tcPr marL="5828" marR="5828" marT="5828" marB="0" anchor="ctr">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Explanation</a:t>
                      </a:r>
                    </a:p>
                  </a:txBody>
                  <a:tcPr marL="5828" marR="5828" marT="5828" marB="0" anchor="ctr">
                    <a:solidFill>
                      <a:srgbClr val="FFC000"/>
                    </a:solidFill>
                  </a:tcPr>
                </a:tc>
                <a:extLst>
                  <a:ext uri="{0D108BD9-81ED-4DB2-BD59-A6C34878D82A}">
                    <a16:rowId xmlns:a16="http://schemas.microsoft.com/office/drawing/2014/main" val="2754745575"/>
                  </a:ext>
                </a:extLst>
              </a:tr>
              <a:tr h="989638">
                <a:tc>
                  <a:txBody>
                    <a:bodyPr/>
                    <a:lstStyle/>
                    <a:p>
                      <a:pPr algn="ctr" rtl="0" fontAlgn="ctr"/>
                      <a:r>
                        <a:rPr lang="en-CA" sz="1200" b="1" u="none" strike="noStrike" dirty="0">
                          <a:effectLst/>
                        </a:rPr>
                        <a:t>Issue 1</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Global average </a:t>
                      </a:r>
                      <a:r>
                        <a:rPr lang="en-CA" sz="1200" b="0" i="0" u="none" strike="noStrike" dirty="0" err="1">
                          <a:solidFill>
                            <a:srgbClr val="000000"/>
                          </a:solidFill>
                          <a:effectLst/>
                          <a:latin typeface="Arial" panose="020B0604020202020204" pitchFamily="34" charset="0"/>
                        </a:rPr>
                        <a:t>rmse</a:t>
                      </a:r>
                      <a:r>
                        <a:rPr lang="en-CA" sz="1200" b="0" i="0" u="none" strike="noStrike" dirty="0">
                          <a:solidFill>
                            <a:srgbClr val="000000"/>
                          </a:solidFill>
                          <a:effectLst/>
                          <a:latin typeface="Arial" panose="020B0604020202020204" pitchFamily="34" charset="0"/>
                        </a:rPr>
                        <a:t> is better than ALS </a:t>
                      </a:r>
                      <a:r>
                        <a:rPr lang="en-CA" sz="1200" b="0" i="0" u="none" strike="noStrike" dirty="0" err="1">
                          <a:solidFill>
                            <a:srgbClr val="000000"/>
                          </a:solidFill>
                          <a:effectLst/>
                          <a:latin typeface="Arial" panose="020B0604020202020204" pitchFamily="34" charset="0"/>
                        </a:rPr>
                        <a:t>rmse</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Perhaps there is many latten factor that is not in the dataset itself to compute a more accurate matrix factorization.</a:t>
                      </a: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Perhaps there is not many “similar” users who rate one or more businesses like each other in our narrow distance.</a:t>
                      </a:r>
                    </a:p>
                  </a:txBody>
                  <a:tcPr marL="5828" marR="5828" marT="5828" marB="0"/>
                </a:tc>
                <a:extLst>
                  <a:ext uri="{0D108BD9-81ED-4DB2-BD59-A6C34878D82A}">
                    <a16:rowId xmlns:a16="http://schemas.microsoft.com/office/drawing/2014/main" val="4285483050"/>
                  </a:ext>
                </a:extLst>
              </a:tr>
              <a:tr h="979227">
                <a:tc>
                  <a:txBody>
                    <a:bodyPr/>
                    <a:lstStyle/>
                    <a:p>
                      <a:pPr algn="ctr" rtl="0" fontAlgn="ctr"/>
                      <a:r>
                        <a:rPr lang="en-CA" sz="1200" b="1" u="none" strike="noStrike" dirty="0">
                          <a:effectLst/>
                        </a:rPr>
                        <a:t>Issue 2</a:t>
                      </a:r>
                      <a:endParaRPr lang="en-CA" sz="1200" b="1"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FP-Growth gives out empty result even when confidence and support value are 0.1</a:t>
                      </a: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There is no similarity frequent itemset within small distance</a:t>
                      </a: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bl>
          </a:graphicData>
        </a:graphic>
      </p:graphicFrame>
      <p:sp>
        <p:nvSpPr>
          <p:cNvPr id="13" name="Text Placeholder 5">
            <a:hlinkClick r:id="" action="ppaction://noaction"/>
            <a:extLst>
              <a:ext uri="{FF2B5EF4-FFF2-40B4-BE49-F238E27FC236}">
                <a16:creationId xmlns:a16="http://schemas.microsoft.com/office/drawing/2014/main" id="{ECF9BA60-C0F2-40A0-B981-9905CE0D6E42}"/>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4" name="Text Placeholder 5">
            <a:hlinkClick r:id="" action="ppaction://noaction"/>
            <a:extLst>
              <a:ext uri="{FF2B5EF4-FFF2-40B4-BE49-F238E27FC236}">
                <a16:creationId xmlns:a16="http://schemas.microsoft.com/office/drawing/2014/main" id="{EFA7AE93-5782-45F1-BB2D-9517D4211F12}"/>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5" name="Text Placeholder 5">
            <a:hlinkClick r:id="" action="ppaction://noaction"/>
            <a:extLst>
              <a:ext uri="{FF2B5EF4-FFF2-40B4-BE49-F238E27FC236}">
                <a16:creationId xmlns:a16="http://schemas.microsoft.com/office/drawing/2014/main" id="{233EBEEF-6072-4EE0-9F1A-14E017634E28}"/>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Issue</a:t>
            </a:r>
            <a:r>
              <a:rPr lang="en-US" sz="1200" dirty="0">
                <a:solidFill>
                  <a:schemeClr val="tx1"/>
                </a:solidFill>
              </a:rPr>
              <a:t> </a:t>
            </a:r>
            <a:r>
              <a:rPr lang="en-US" sz="1200" b="1" dirty="0">
                <a:solidFill>
                  <a:srgbClr val="FFC000"/>
                </a:solidFill>
              </a:rPr>
              <a:t>Explanations</a:t>
            </a:r>
          </a:p>
        </p:txBody>
      </p:sp>
      <p:sp>
        <p:nvSpPr>
          <p:cNvPr id="16" name="Text Placeholder 5">
            <a:hlinkClick r:id="" action="ppaction://noaction"/>
            <a:extLst>
              <a:ext uri="{FF2B5EF4-FFF2-40B4-BE49-F238E27FC236}">
                <a16:creationId xmlns:a16="http://schemas.microsoft.com/office/drawing/2014/main" id="{6F3E71D6-E5F1-469C-A81F-8095CDBBC1A7}"/>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17" name="Text Placeholder 5">
            <a:hlinkClick r:id="" action="ppaction://noaction"/>
            <a:extLst>
              <a:ext uri="{FF2B5EF4-FFF2-40B4-BE49-F238E27FC236}">
                <a16:creationId xmlns:a16="http://schemas.microsoft.com/office/drawing/2014/main" id="{3EDEDEDC-9229-455E-B508-829A292F9753}"/>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3021097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Conclusion</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Our Conclusion, Future Work, and Q&amp;A</a:t>
            </a:r>
          </a:p>
        </p:txBody>
      </p:sp>
      <p:sp>
        <p:nvSpPr>
          <p:cNvPr id="12" name="Shape 307">
            <a:extLst>
              <a:ext uri="{FF2B5EF4-FFF2-40B4-BE49-F238E27FC236}">
                <a16:creationId xmlns:a16="http://schemas.microsoft.com/office/drawing/2014/main" id="{51B97FD8-82C6-474B-9EEF-454C892C802D}"/>
              </a:ext>
            </a:extLst>
          </p:cNvPr>
          <p:cNvSpPr/>
          <p:nvPr/>
        </p:nvSpPr>
        <p:spPr>
          <a:xfrm>
            <a:off x="504000" y="1343297"/>
            <a:ext cx="3697609" cy="215444"/>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de-DE" sz="1400" b="1" spc="300" dirty="0">
                <a:latin typeface="+mn-lt"/>
              </a:rPr>
              <a:t>CONCLUSION</a:t>
            </a:r>
            <a:endParaRPr sz="1400" b="1" spc="300" dirty="0">
              <a:latin typeface="+mn-lt"/>
            </a:endParaRPr>
          </a:p>
        </p:txBody>
      </p:sp>
      <p:cxnSp>
        <p:nvCxnSpPr>
          <p:cNvPr id="20" name="Straight Connector 19">
            <a:extLst>
              <a:ext uri="{FF2B5EF4-FFF2-40B4-BE49-F238E27FC236}">
                <a16:creationId xmlns:a16="http://schemas.microsoft.com/office/drawing/2014/main" id="{B1A3B7F1-0A46-42B6-9370-23ED1179FAB0}"/>
              </a:ext>
            </a:extLst>
          </p:cNvPr>
          <p:cNvCxnSpPr>
            <a:cxnSpLocks/>
          </p:cNvCxnSpPr>
          <p:nvPr/>
        </p:nvCxnSpPr>
        <p:spPr>
          <a:xfrm flipV="1">
            <a:off x="504001" y="1637659"/>
            <a:ext cx="3425203"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1" name="Shape 306">
            <a:extLst>
              <a:ext uri="{FF2B5EF4-FFF2-40B4-BE49-F238E27FC236}">
                <a16:creationId xmlns:a16="http://schemas.microsoft.com/office/drawing/2014/main" id="{8C9E7A7F-2DFB-4BFE-B941-EDE02118DA49}"/>
              </a:ext>
            </a:extLst>
          </p:cNvPr>
          <p:cNvSpPr/>
          <p:nvPr/>
        </p:nvSpPr>
        <p:spPr>
          <a:xfrm>
            <a:off x="4729395" y="1343297"/>
            <a:ext cx="4449965" cy="430887"/>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FUTURE WORKS</a:t>
            </a:r>
          </a:p>
          <a:p>
            <a:endParaRPr lang="en-US" sz="1400" b="1" spc="300" dirty="0">
              <a:latin typeface="+mn-lt"/>
            </a:endParaRPr>
          </a:p>
        </p:txBody>
      </p:sp>
      <p:cxnSp>
        <p:nvCxnSpPr>
          <p:cNvPr id="22" name="Straight Connector 21">
            <a:extLst>
              <a:ext uri="{FF2B5EF4-FFF2-40B4-BE49-F238E27FC236}">
                <a16:creationId xmlns:a16="http://schemas.microsoft.com/office/drawing/2014/main" id="{42F4403D-2E36-4490-A707-64A5202BB575}"/>
              </a:ext>
            </a:extLst>
          </p:cNvPr>
          <p:cNvCxnSpPr>
            <a:cxnSpLocks/>
          </p:cNvCxnSpPr>
          <p:nvPr/>
        </p:nvCxnSpPr>
        <p:spPr>
          <a:xfrm>
            <a:off x="4729395" y="1647279"/>
            <a:ext cx="3780862"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FDF8466-FCB5-45A1-883D-8F1C2965C53B}"/>
              </a:ext>
            </a:extLst>
          </p:cNvPr>
          <p:cNvSpPr/>
          <p:nvPr/>
        </p:nvSpPr>
        <p:spPr>
          <a:xfrm>
            <a:off x="4715562" y="1821938"/>
            <a:ext cx="3780861" cy="2800767"/>
          </a:xfrm>
          <a:prstGeom prst="rect">
            <a:avLst/>
          </a:prstGeom>
        </p:spPr>
        <p:txBody>
          <a:bodyPr wrap="square" lIns="0" tIns="0" rIns="0" bIns="0">
            <a:spAutoFit/>
          </a:bodyPr>
          <a:lstStyle/>
          <a:p>
            <a:pPr marL="228600" lvl="0" indent="-228600" defTabSz="914400">
              <a:buFont typeface="+mj-lt"/>
              <a:buAutoNum type="arabicPeriod"/>
              <a:defRPr/>
            </a:pPr>
            <a:r>
              <a:rPr lang="en-CA" sz="1400" dirty="0"/>
              <a:t>Look for alternative way to do recommendation, such as Cluster Weighted </a:t>
            </a:r>
            <a:r>
              <a:rPr lang="en-CA" sz="1400" dirty="0" err="1"/>
              <a:t>BiPartite</a:t>
            </a:r>
            <a:r>
              <a:rPr lang="en-CA" sz="1400" dirty="0"/>
              <a:t> Projection or Multi-Step Random Walks, which as done in “</a:t>
            </a:r>
            <a:r>
              <a:rPr lang="en-US" sz="1400" dirty="0"/>
              <a:t>Collaborative Filtering using Weighted </a:t>
            </a:r>
            <a:r>
              <a:rPr lang="en-US" sz="1400" dirty="0" err="1"/>
              <a:t>BiPartite</a:t>
            </a:r>
            <a:r>
              <a:rPr lang="en-US" sz="1400" dirty="0"/>
              <a:t> </a:t>
            </a:r>
            <a:r>
              <a:rPr lang="en-US" sz="1400" dirty="0" err="1"/>
              <a:t>GraphProjectionA</a:t>
            </a:r>
            <a:r>
              <a:rPr lang="en-US" sz="1400" dirty="0"/>
              <a:t> Recommendation System for Yelp” shows remarkable improvement</a:t>
            </a:r>
          </a:p>
          <a:p>
            <a:pPr marL="228600" lvl="0" indent="-228600" defTabSz="914400">
              <a:buFont typeface="+mj-lt"/>
              <a:buAutoNum type="arabicPeriod"/>
              <a:defRPr/>
            </a:pPr>
            <a:endParaRPr lang="en-CA" sz="1400" dirty="0"/>
          </a:p>
          <a:p>
            <a:pPr marL="228600" lvl="0" indent="-228600" defTabSz="914400">
              <a:buFont typeface="+mj-lt"/>
              <a:buAutoNum type="arabicPeriod"/>
              <a:defRPr/>
            </a:pPr>
            <a:r>
              <a:rPr lang="en-CA" sz="1400" dirty="0"/>
              <a:t>As this is the official open dataset from Yelp, we would ask for Yelp permission to have a more relevant dataset that includes information, such as type of restaurant and its price range to improve algorithm.</a:t>
            </a:r>
          </a:p>
        </p:txBody>
      </p:sp>
      <p:sp>
        <p:nvSpPr>
          <p:cNvPr id="25" name="Rectangle 24">
            <a:extLst>
              <a:ext uri="{FF2B5EF4-FFF2-40B4-BE49-F238E27FC236}">
                <a16:creationId xmlns:a16="http://schemas.microsoft.com/office/drawing/2014/main" id="{6A25E0C8-8183-4ABF-BBE2-FE7FDB4AB053}"/>
              </a:ext>
            </a:extLst>
          </p:cNvPr>
          <p:cNvSpPr/>
          <p:nvPr/>
        </p:nvSpPr>
        <p:spPr>
          <a:xfrm>
            <a:off x="503999" y="1763293"/>
            <a:ext cx="3425203" cy="1508105"/>
          </a:xfrm>
          <a:prstGeom prst="rect">
            <a:avLst/>
          </a:prstGeom>
        </p:spPr>
        <p:txBody>
          <a:bodyPr wrap="square" lIns="0" tIns="0" rIns="0" bIns="0">
            <a:spAutoFit/>
          </a:bodyPr>
          <a:lstStyle/>
          <a:p>
            <a:pPr marL="228600" lvl="0" indent="-228600" defTabSz="914400">
              <a:buFont typeface="+mj-lt"/>
              <a:buAutoNum type="arabicPeriod"/>
              <a:defRPr/>
            </a:pPr>
            <a:r>
              <a:rPr lang="en-CA" sz="1400" dirty="0"/>
              <a:t>Yelp official open dataset is not suitable for locality small scale recommendation as there is low possibility of similar set of users</a:t>
            </a:r>
          </a:p>
          <a:p>
            <a:pPr marL="228600" lvl="0" indent="-228600" defTabSz="914400">
              <a:buFont typeface="+mj-lt"/>
              <a:buAutoNum type="arabicPeriod"/>
              <a:defRPr/>
            </a:pPr>
            <a:r>
              <a:rPr lang="en-CA" sz="1400" dirty="0"/>
              <a:t>This also means frequent itemset is not applicable since there is low possibility of frequent patterns in a small scale</a:t>
            </a:r>
          </a:p>
        </p:txBody>
      </p:sp>
      <p:sp>
        <p:nvSpPr>
          <p:cNvPr id="9" name="Rectangle 8">
            <a:extLst>
              <a:ext uri="{FF2B5EF4-FFF2-40B4-BE49-F238E27FC236}">
                <a16:creationId xmlns:a16="http://schemas.microsoft.com/office/drawing/2014/main" id="{4F875616-11E5-4924-AEA4-9D83C1088A40}"/>
              </a:ext>
            </a:extLst>
          </p:cNvPr>
          <p:cNvSpPr/>
          <p:nvPr/>
        </p:nvSpPr>
        <p:spPr>
          <a:xfrm>
            <a:off x="1010711" y="4663181"/>
            <a:ext cx="4955523" cy="1754326"/>
          </a:xfrm>
          <a:prstGeom prst="rect">
            <a:avLst/>
          </a:prstGeom>
          <a:noFill/>
        </p:spPr>
        <p:txBody>
          <a:bodyPr wrap="square" lIns="91440" tIns="45720" rIns="91440" bIns="45720">
            <a:spAutoFit/>
          </a:bodyPr>
          <a:lstStyle/>
          <a:p>
            <a:r>
              <a:rPr lang="en-US" sz="5400" b="0" cap="none" spc="0" dirty="0">
                <a:ln w="0"/>
                <a:solidFill>
                  <a:schemeClr val="tx1"/>
                </a:solidFill>
                <a:effectLst>
                  <a:outerShdw blurRad="38100" dist="19050" dir="2700000" algn="tl" rotWithShape="0">
                    <a:schemeClr val="dk1">
                      <a:alpha val="40000"/>
                    </a:schemeClr>
                  </a:outerShdw>
                </a:effectLst>
              </a:rPr>
              <a:t>Questions</a:t>
            </a:r>
          </a:p>
          <a:p>
            <a:pPr algn="r"/>
            <a:r>
              <a:rPr lang="en-US" sz="5400" dirty="0">
                <a:ln w="0"/>
                <a:solidFill>
                  <a:srgbClr val="FFC000"/>
                </a:solidFill>
                <a:effectLst>
                  <a:outerShdw blurRad="38100" dist="19050" dir="2700000" algn="tl" rotWithShape="0">
                    <a:schemeClr val="dk1">
                      <a:alpha val="40000"/>
                    </a:schemeClr>
                  </a:outerShdw>
                </a:effectLst>
              </a:rPr>
              <a:t>&amp;</a:t>
            </a:r>
            <a:r>
              <a:rPr lang="en-US" sz="5400" dirty="0">
                <a:ln w="0"/>
                <a:effectLst>
                  <a:outerShdw blurRad="38100" dist="19050" dir="2700000" algn="tl" rotWithShape="0">
                    <a:schemeClr val="dk1">
                      <a:alpha val="40000"/>
                    </a:schemeClr>
                  </a:outerShdw>
                </a:effectLst>
              </a:rPr>
              <a:t>  Answers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9" name="Rectangle 28">
            <a:extLst>
              <a:ext uri="{FF2B5EF4-FFF2-40B4-BE49-F238E27FC236}">
                <a16:creationId xmlns:a16="http://schemas.microsoft.com/office/drawing/2014/main" id="{C908A07A-56E1-4A56-9BCF-7E494708227F}"/>
              </a:ext>
            </a:extLst>
          </p:cNvPr>
          <p:cNvSpPr/>
          <p:nvPr/>
        </p:nvSpPr>
        <p:spPr>
          <a:xfrm>
            <a:off x="6097587" y="5646114"/>
            <a:ext cx="3780861" cy="707886"/>
          </a:xfrm>
          <a:prstGeom prst="rect">
            <a:avLst/>
          </a:prstGeom>
          <a:noFill/>
        </p:spPr>
        <p:txBody>
          <a:bodyPr wrap="square" lIns="91440" tIns="45720" rIns="91440" bIns="45720">
            <a:spAutoFit/>
          </a:bodyPr>
          <a:lstStyle/>
          <a:p>
            <a:pPr algn="r"/>
            <a:r>
              <a:rPr lang="en-US" sz="4000" dirty="0">
                <a:ln w="0"/>
                <a:solidFill>
                  <a:srgbClr val="FFC000"/>
                </a:solidFill>
                <a:effectLst>
                  <a:outerShdw blurRad="38100" dist="19050" dir="2700000" algn="tl" rotWithShape="0">
                    <a:schemeClr val="dk1">
                      <a:alpha val="40000"/>
                    </a:schemeClr>
                  </a:outerShdw>
                </a:effectLst>
              </a:rPr>
              <a:t>Thank you.</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0" name="Text Placeholder 5">
            <a:hlinkClick r:id="" action="ppaction://noaction"/>
            <a:extLst>
              <a:ext uri="{FF2B5EF4-FFF2-40B4-BE49-F238E27FC236}">
                <a16:creationId xmlns:a16="http://schemas.microsoft.com/office/drawing/2014/main" id="{16C7D1E9-724D-46DD-9487-54C0C528FFB6}"/>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31" name="Text Placeholder 5">
            <a:hlinkClick r:id="" action="ppaction://noaction"/>
            <a:extLst>
              <a:ext uri="{FF2B5EF4-FFF2-40B4-BE49-F238E27FC236}">
                <a16:creationId xmlns:a16="http://schemas.microsoft.com/office/drawing/2014/main" id="{5142DD75-0F49-4BD9-A078-88D09FF17EDC}"/>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32" name="Text Placeholder 5">
            <a:hlinkClick r:id="" action="ppaction://noaction"/>
            <a:extLst>
              <a:ext uri="{FF2B5EF4-FFF2-40B4-BE49-F238E27FC236}">
                <a16:creationId xmlns:a16="http://schemas.microsoft.com/office/drawing/2014/main" id="{658F8974-6E07-4825-B7BD-3CBDC595A48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Issue Explanations</a:t>
            </a:r>
          </a:p>
        </p:txBody>
      </p:sp>
      <p:sp>
        <p:nvSpPr>
          <p:cNvPr id="33" name="Text Placeholder 5">
            <a:hlinkClick r:id="" action="ppaction://noaction"/>
            <a:extLst>
              <a:ext uri="{FF2B5EF4-FFF2-40B4-BE49-F238E27FC236}">
                <a16:creationId xmlns:a16="http://schemas.microsoft.com/office/drawing/2014/main" id="{D82AC952-A6F9-44D9-9B14-B46428A26D5D}"/>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34" name="Text Placeholder 5">
            <a:hlinkClick r:id="" action="ppaction://noaction"/>
            <a:extLst>
              <a:ext uri="{FF2B5EF4-FFF2-40B4-BE49-F238E27FC236}">
                <a16:creationId xmlns:a16="http://schemas.microsoft.com/office/drawing/2014/main" id="{DA840AD8-97E6-473D-9F1F-639B6F3C4EA4}"/>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Conclusion</a:t>
            </a:r>
          </a:p>
        </p:txBody>
      </p:sp>
    </p:spTree>
    <p:extLst>
      <p:ext uri="{BB962C8B-B14F-4D97-AF65-F5344CB8AC3E}">
        <p14:creationId xmlns:p14="http://schemas.microsoft.com/office/powerpoint/2010/main" val="11171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369332"/>
          </a:xfrm>
        </p:spPr>
        <p:txBody>
          <a:bodyPr/>
          <a:lstStyle/>
          <a:p>
            <a:r>
              <a:rPr lang="en-US" dirty="0"/>
              <a:t>Agenda</a:t>
            </a:r>
            <a:endParaRPr lang="en-US" sz="1800" b="0" dirty="0"/>
          </a:p>
        </p:txBody>
      </p:sp>
      <p:pic>
        <p:nvPicPr>
          <p:cNvPr id="14" name="Picture Placeholder 14">
            <a:extLst>
              <a:ext uri="{FF2B5EF4-FFF2-40B4-BE49-F238E27FC236}">
                <a16:creationId xmlns:a16="http://schemas.microsoft.com/office/drawing/2014/main" id="{A54240E7-1E75-8B4E-84E1-BCE1A66F23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377" t="5172" r="1576" b="6942"/>
          <a:stretch/>
        </p:blipFill>
        <p:spPr>
          <a:xfrm>
            <a:off x="6410811" y="688666"/>
            <a:ext cx="5381264" cy="5371924"/>
          </a:xfrm>
          <a:prstGeom prst="rect">
            <a:avLst/>
          </a:prstGeom>
        </p:spPr>
      </p:pic>
      <p:sp>
        <p:nvSpPr>
          <p:cNvPr id="15" name="Content Placeholder 15">
            <a:extLst>
              <a:ext uri="{FF2B5EF4-FFF2-40B4-BE49-F238E27FC236}">
                <a16:creationId xmlns:a16="http://schemas.microsoft.com/office/drawing/2014/main" id="{1CC07C1F-8C88-5C4A-9A88-FA5D2FF8B14F}"/>
              </a:ext>
            </a:extLst>
          </p:cNvPr>
          <p:cNvSpPr txBox="1">
            <a:spLocks/>
          </p:cNvSpPr>
          <p:nvPr/>
        </p:nvSpPr>
        <p:spPr bwMode="gray">
          <a:xfrm>
            <a:off x="504001" y="2683097"/>
            <a:ext cx="5829066" cy="223180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600" dirty="0">
                <a:ea typeface="Verdana" panose="020B0604030504040204" pitchFamily="34" charset="0"/>
                <a:cs typeface="Verdana" panose="020B0604030504040204" pitchFamily="34" charset="0"/>
              </a:rPr>
              <a:t>Project Overview		</a:t>
            </a:r>
            <a:r>
              <a:rPr lang="en-GB" sz="1600" dirty="0">
                <a:ea typeface="Verdana" panose="020B0604030504040204" pitchFamily="34" charset="0"/>
                <a:cs typeface="Verdana" panose="020B0604030504040204" pitchFamily="34" charset="0"/>
              </a:rPr>
              <a:t>	  	 </a:t>
            </a:r>
            <a:r>
              <a:rPr lang="en-US" sz="1600" dirty="0">
                <a:ea typeface="Verdana" panose="020B0604030504040204" pitchFamily="34" charset="0"/>
                <a:cs typeface="Verdana" panose="020B0604030504040204" pitchFamily="34" charset="0"/>
              </a:rPr>
              <a:t>3</a:t>
            </a:r>
            <a:endParaRPr lang="en-US" sz="1600" dirty="0"/>
          </a:p>
          <a:p>
            <a:r>
              <a:rPr lang="en-US" sz="1600" dirty="0"/>
              <a:t>Dataset &amp; Methods Used			 4</a:t>
            </a:r>
          </a:p>
          <a:p>
            <a:r>
              <a:rPr lang="en-US" sz="1600" dirty="0"/>
              <a:t>Algorithm &amp; App Result			                    5</a:t>
            </a:r>
          </a:p>
          <a:p>
            <a:r>
              <a:rPr lang="en-US" sz="1600" dirty="0"/>
              <a:t>Issue Explanations	 	                     	 7</a:t>
            </a:r>
          </a:p>
          <a:p>
            <a:r>
              <a:rPr lang="en-US" sz="1600" dirty="0"/>
              <a:t>Conclusion			                     	 8</a:t>
            </a:r>
          </a:p>
        </p:txBody>
      </p:sp>
    </p:spTree>
    <p:extLst>
      <p:ext uri="{BB962C8B-B14F-4D97-AF65-F5344CB8AC3E}">
        <p14:creationId xmlns:p14="http://schemas.microsoft.com/office/powerpoint/2010/main" val="19353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EBFD341-14FB-BF49-AF38-059DEC55E115}"/>
              </a:ext>
            </a:extLst>
          </p:cNvPr>
          <p:cNvSpPr>
            <a:spLocks noGrp="1"/>
          </p:cNvSpPr>
          <p:nvPr>
            <p:ph type="title"/>
          </p:nvPr>
        </p:nvSpPr>
        <p:spPr/>
        <p:txBody>
          <a:bodyPr/>
          <a:lstStyle/>
          <a:p>
            <a:r>
              <a:rPr lang="en-US" dirty="0"/>
              <a:t>Project Overview</a:t>
            </a:r>
          </a:p>
        </p:txBody>
      </p:sp>
      <p:sp>
        <p:nvSpPr>
          <p:cNvPr id="56" name="Shape 307">
            <a:extLst>
              <a:ext uri="{FF2B5EF4-FFF2-40B4-BE49-F238E27FC236}">
                <a16:creationId xmlns:a16="http://schemas.microsoft.com/office/drawing/2014/main" id="{08268D05-C23C-3F49-B695-08E27CFAB86E}"/>
              </a:ext>
            </a:extLst>
          </p:cNvPr>
          <p:cNvSpPr/>
          <p:nvPr/>
        </p:nvSpPr>
        <p:spPr>
          <a:xfrm>
            <a:off x="504000" y="1343297"/>
            <a:ext cx="3697609"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de-DE" sz="1400" b="1" spc="300" dirty="0">
                <a:latin typeface="+mn-lt"/>
              </a:rPr>
              <a:t>PROJECT IntroductioN</a:t>
            </a:r>
            <a:endParaRPr sz="1400" b="1" spc="300" dirty="0">
              <a:latin typeface="+mn-lt"/>
            </a:endParaRPr>
          </a:p>
        </p:txBody>
      </p:sp>
      <p:cxnSp>
        <p:nvCxnSpPr>
          <p:cNvPr id="61" name="Straight Connector 60">
            <a:extLst>
              <a:ext uri="{FF2B5EF4-FFF2-40B4-BE49-F238E27FC236}">
                <a16:creationId xmlns:a16="http://schemas.microsoft.com/office/drawing/2014/main" id="{32EDB33B-7ACA-F644-BCBE-D3B53A203D1D}"/>
              </a:ext>
            </a:extLst>
          </p:cNvPr>
          <p:cNvCxnSpPr>
            <a:cxnSpLocks/>
          </p:cNvCxnSpPr>
          <p:nvPr/>
        </p:nvCxnSpPr>
        <p:spPr>
          <a:xfrm flipV="1">
            <a:off x="504001" y="1637659"/>
            <a:ext cx="4449964"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C16D4DAF-DFE5-F140-A171-AC9B8BB5E585}"/>
              </a:ext>
            </a:extLst>
          </p:cNvPr>
          <p:cNvSpPr/>
          <p:nvPr/>
        </p:nvSpPr>
        <p:spPr>
          <a:xfrm>
            <a:off x="490169" y="1778871"/>
            <a:ext cx="4463796" cy="5170646"/>
          </a:xfrm>
          <a:prstGeom prst="rect">
            <a:avLst/>
          </a:prstGeom>
        </p:spPr>
        <p:txBody>
          <a:bodyPr wrap="square" lIns="0" tIns="0" rIns="0" bIns="0" numCol="1">
            <a:spAutoFit/>
          </a:bodyPr>
          <a:lstStyle/>
          <a:p>
            <a:pPr marL="228600" lvl="0" indent="-228600" defTabSz="914400">
              <a:buFont typeface="+mj-lt"/>
              <a:buAutoNum type="arabicPeriod"/>
              <a:defRPr/>
            </a:pPr>
            <a:r>
              <a:rPr lang="en-CA" sz="1400" b="1" dirty="0"/>
              <a:t>What we try to achieve:</a:t>
            </a:r>
          </a:p>
          <a:p>
            <a:pPr lvl="0" defTabSz="914400">
              <a:defRPr/>
            </a:pPr>
            <a:endParaRPr lang="en-CA" sz="1400" b="1" dirty="0"/>
          </a:p>
          <a:p>
            <a:pPr marL="549275" lvl="1" indent="-285750" defTabSz="914400">
              <a:buClrTx/>
              <a:buSzTx/>
              <a:defRPr/>
            </a:pPr>
            <a:r>
              <a:rPr lang="en-CA" sz="1400" dirty="0"/>
              <a:t>To help Yelp users make better choices of restaurants, we use techniques and principles of recommendation systems to create an application which makes predictions based on the user similarities</a:t>
            </a:r>
            <a:endParaRPr lang="en-CA" sz="1400" i="1" dirty="0"/>
          </a:p>
          <a:p>
            <a:pPr marL="549275" lvl="1" indent="-285750" defTabSz="914400">
              <a:buClrTx/>
              <a:buSzTx/>
              <a:defRPr/>
            </a:pPr>
            <a:endParaRPr lang="en-US" sz="1400" b="1" dirty="0"/>
          </a:p>
          <a:p>
            <a:pPr marL="549275" lvl="1" indent="-285750" defTabSz="914400">
              <a:buClrTx/>
              <a:buSzTx/>
              <a:defRPr/>
            </a:pPr>
            <a:r>
              <a:rPr lang="en-CA" sz="1400" dirty="0"/>
              <a:t>Develop an enhanced collaborative filtering using location  (</a:t>
            </a:r>
            <a:r>
              <a:rPr lang="en-CA" sz="1400" b="1" dirty="0"/>
              <a:t>postal codes</a:t>
            </a:r>
            <a:r>
              <a:rPr lang="en-CA" sz="1400" dirty="0"/>
              <a:t>) as a key criterion for generating recommendations (Scope of Work: </a:t>
            </a:r>
            <a:r>
              <a:rPr lang="en-CA" sz="1400" b="1" dirty="0"/>
              <a:t>Canada</a:t>
            </a:r>
            <a:r>
              <a:rPr lang="en-CA" sz="1400" dirty="0"/>
              <a:t>)</a:t>
            </a:r>
          </a:p>
          <a:p>
            <a:pPr marL="549275" lvl="1" indent="-285750" defTabSz="914400">
              <a:buClrTx/>
              <a:buSzTx/>
              <a:defRPr/>
            </a:pPr>
            <a:endParaRPr lang="en-CA" sz="1400" b="1" dirty="0"/>
          </a:p>
          <a:p>
            <a:pPr marL="342900" indent="-342900" defTabSz="914400">
              <a:buAutoNum type="arabicPeriod" startAt="2"/>
              <a:defRPr/>
            </a:pPr>
            <a:r>
              <a:rPr lang="en-CA" sz="1400" b="1" dirty="0">
                <a:solidFill>
                  <a:srgbClr val="000000"/>
                </a:solidFill>
                <a:latin typeface="Arial-BoldMT"/>
              </a:rPr>
              <a:t>Methods we use:</a:t>
            </a:r>
          </a:p>
          <a:p>
            <a:pPr marL="342900" indent="-342900" defTabSz="914400">
              <a:buAutoNum type="arabicPeriod" startAt="2"/>
              <a:defRPr/>
            </a:pPr>
            <a:endParaRPr lang="en-CA" sz="1400" b="1" dirty="0">
              <a:solidFill>
                <a:srgbClr val="000000"/>
              </a:solidFill>
              <a:latin typeface="Arial-BoldMT"/>
            </a:endParaRPr>
          </a:p>
          <a:p>
            <a:pPr marL="549275" lvl="1" indent="-285750" defTabSz="914400">
              <a:buClrTx/>
              <a:buSzTx/>
              <a:defRPr/>
            </a:pPr>
            <a:r>
              <a:rPr lang="en-CA" sz="1400" dirty="0"/>
              <a:t>Collaborative Filtering</a:t>
            </a:r>
            <a:endParaRPr lang="en-CA" sz="1400" i="1" dirty="0"/>
          </a:p>
          <a:p>
            <a:pPr marL="549275" lvl="1" indent="-285750" defTabSz="914400">
              <a:buClrTx/>
              <a:buSzTx/>
              <a:defRPr/>
            </a:pPr>
            <a:r>
              <a:rPr lang="en-US" sz="1400" dirty="0"/>
              <a:t>Frequent Itemset</a:t>
            </a:r>
          </a:p>
          <a:p>
            <a:pPr marL="342900" indent="-342900" defTabSz="914400">
              <a:buAutoNum type="arabicPeriod" startAt="2"/>
              <a:defRPr/>
            </a:pPr>
            <a:endParaRPr lang="en-CA" sz="1400" dirty="0"/>
          </a:p>
          <a:p>
            <a:pPr marL="342900" indent="-342900" defTabSz="914400">
              <a:buAutoNum type="arabicPeriod" startAt="2"/>
              <a:defRPr/>
            </a:pPr>
            <a:r>
              <a:rPr lang="en-CA" sz="1400" b="1" dirty="0"/>
              <a:t>How we evaluate the results</a:t>
            </a:r>
          </a:p>
          <a:p>
            <a:pPr lvl="0" defTabSz="914400">
              <a:defRPr/>
            </a:pPr>
            <a:endParaRPr lang="en-CA" sz="1400" b="1" dirty="0"/>
          </a:p>
          <a:p>
            <a:pPr marL="549275" lvl="1" indent="-285750" defTabSz="914400">
              <a:buClrTx/>
              <a:buSzTx/>
              <a:defRPr/>
            </a:pPr>
            <a:r>
              <a:rPr lang="en-CA" sz="1400" dirty="0"/>
              <a:t>Use Root metrics Mean Squared Error (RMSE)</a:t>
            </a:r>
            <a:endParaRPr lang="en-CA" sz="1400" i="1" dirty="0"/>
          </a:p>
          <a:p>
            <a:pPr marL="549275" lvl="1" indent="-285750" defTabSz="914400">
              <a:buClrTx/>
              <a:buSzTx/>
              <a:defRPr/>
            </a:pPr>
            <a:r>
              <a:rPr lang="en-US" sz="1400" dirty="0"/>
              <a:t>User Mean Absolute Error (MAE)</a:t>
            </a:r>
          </a:p>
          <a:p>
            <a:pPr marL="228600" lvl="0" indent="-228600" defTabSz="914400">
              <a:buFont typeface="+mj-lt"/>
              <a:buAutoNum type="arabicPeriod"/>
              <a:defRPr/>
            </a:pPr>
            <a:endParaRPr lang="en-US" sz="1400" b="1" dirty="0"/>
          </a:p>
          <a:p>
            <a:pPr marL="263525" lvl="1" defTabSz="914400">
              <a:buClrTx/>
              <a:buSzTx/>
              <a:buNone/>
              <a:defRPr/>
            </a:pPr>
            <a:endParaRPr lang="en-US" sz="1400" dirty="0"/>
          </a:p>
        </p:txBody>
      </p:sp>
      <p:sp>
        <p:nvSpPr>
          <p:cNvPr id="19" name="Text Placeholder 3">
            <a:extLst>
              <a:ext uri="{FF2B5EF4-FFF2-40B4-BE49-F238E27FC236}">
                <a16:creationId xmlns:a16="http://schemas.microsoft.com/office/drawing/2014/main" id="{045608F1-D421-9D41-8FAC-631B7AAFCCB9}"/>
              </a:ext>
            </a:extLst>
          </p:cNvPr>
          <p:cNvSpPr txBox="1">
            <a:spLocks/>
          </p:cNvSpPr>
          <p:nvPr/>
        </p:nvSpPr>
        <p:spPr bwMode="gray">
          <a:xfrm>
            <a:off x="503999" y="918838"/>
            <a:ext cx="9163050" cy="36933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accent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Project Introduction &amp; Related Works</a:t>
            </a:r>
          </a:p>
        </p:txBody>
      </p:sp>
      <p:sp>
        <p:nvSpPr>
          <p:cNvPr id="23" name="Shape 306">
            <a:extLst>
              <a:ext uri="{FF2B5EF4-FFF2-40B4-BE49-F238E27FC236}">
                <a16:creationId xmlns:a16="http://schemas.microsoft.com/office/drawing/2014/main" id="{4F0FA5BA-4D09-1040-B2BE-82EB9EBB0D62}"/>
              </a:ext>
            </a:extLst>
          </p:cNvPr>
          <p:cNvSpPr/>
          <p:nvPr/>
        </p:nvSpPr>
        <p:spPr>
          <a:xfrm>
            <a:off x="5625688" y="1333677"/>
            <a:ext cx="4449965" cy="430887"/>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RELATED WORKS</a:t>
            </a:r>
          </a:p>
          <a:p>
            <a:endParaRPr lang="en-US" sz="1400" b="1" spc="300" dirty="0">
              <a:latin typeface="+mn-lt"/>
            </a:endParaRPr>
          </a:p>
        </p:txBody>
      </p:sp>
      <p:cxnSp>
        <p:nvCxnSpPr>
          <p:cNvPr id="24" name="Straight Connector 23">
            <a:extLst>
              <a:ext uri="{FF2B5EF4-FFF2-40B4-BE49-F238E27FC236}">
                <a16:creationId xmlns:a16="http://schemas.microsoft.com/office/drawing/2014/main" id="{4E97C921-B9C3-B04C-A46A-09BA272BB415}"/>
              </a:ext>
            </a:extLst>
          </p:cNvPr>
          <p:cNvCxnSpPr>
            <a:cxnSpLocks/>
          </p:cNvCxnSpPr>
          <p:nvPr/>
        </p:nvCxnSpPr>
        <p:spPr>
          <a:xfrm>
            <a:off x="5625688" y="1637659"/>
            <a:ext cx="4204112"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29A1357-D7E6-E143-89FF-CA20963EB498}"/>
              </a:ext>
            </a:extLst>
          </p:cNvPr>
          <p:cNvSpPr/>
          <p:nvPr/>
        </p:nvSpPr>
        <p:spPr>
          <a:xfrm>
            <a:off x="5611856" y="1812318"/>
            <a:ext cx="4204112" cy="4739759"/>
          </a:xfrm>
          <a:prstGeom prst="rect">
            <a:avLst/>
          </a:prstGeom>
        </p:spPr>
        <p:txBody>
          <a:bodyPr wrap="square" lIns="0" tIns="0" rIns="0" bIns="0">
            <a:spAutoFit/>
          </a:bodyPr>
          <a:lstStyle/>
          <a:p>
            <a:pPr marL="228600" lvl="0" indent="-228600" defTabSz="914400">
              <a:buFont typeface="+mj-lt"/>
              <a:buAutoNum type="arabicPeriod"/>
              <a:defRPr/>
            </a:pPr>
            <a:r>
              <a:rPr lang="en-CA" sz="1400" b="1" dirty="0"/>
              <a:t>Using location for personalized POI recommendations in mobile environments:</a:t>
            </a:r>
          </a:p>
          <a:p>
            <a:pPr marL="263525" lvl="1" defTabSz="914400">
              <a:buClrTx/>
              <a:buSzTx/>
              <a:buNone/>
              <a:defRPr/>
            </a:pPr>
            <a:endParaRPr lang="en-CA" sz="1400" dirty="0"/>
          </a:p>
          <a:p>
            <a:pPr marL="549275" lvl="1" indent="-285750" defTabSz="914400">
              <a:buClrTx/>
              <a:buSzTx/>
              <a:defRPr/>
            </a:pPr>
            <a:r>
              <a:rPr lang="en-CA" sz="1400" dirty="0"/>
              <a:t>By </a:t>
            </a:r>
            <a:r>
              <a:rPr lang="en-CA" sz="1400" i="1" dirty="0" err="1"/>
              <a:t>Tzvetan</a:t>
            </a:r>
            <a:r>
              <a:rPr lang="en-CA" sz="1400" i="1" dirty="0"/>
              <a:t> </a:t>
            </a:r>
            <a:r>
              <a:rPr lang="en-CA" sz="1400" i="1" dirty="0" err="1"/>
              <a:t>Horozov</a:t>
            </a:r>
            <a:r>
              <a:rPr lang="en-CA" sz="1400" i="1" dirty="0"/>
              <a:t>, Nitya Narasimhan, </a:t>
            </a:r>
            <a:r>
              <a:rPr lang="en-CA" sz="1400" i="1" dirty="0" err="1"/>
              <a:t>Venu</a:t>
            </a:r>
            <a:r>
              <a:rPr lang="en-CA" sz="1400" i="1" dirty="0"/>
              <a:t> Vasudevan</a:t>
            </a:r>
          </a:p>
          <a:p>
            <a:pPr marL="263525" lvl="1" defTabSz="914400">
              <a:buClrTx/>
              <a:buSzTx/>
              <a:buNone/>
              <a:defRPr/>
            </a:pPr>
            <a:endParaRPr lang="en-CA" sz="1400" i="1" dirty="0"/>
          </a:p>
          <a:p>
            <a:pPr marL="549275" lvl="1" indent="-285750" defTabSz="914400">
              <a:buClrTx/>
              <a:buSzTx/>
              <a:defRPr/>
            </a:pPr>
            <a:r>
              <a:rPr lang="en-CA" sz="1400" dirty="0"/>
              <a:t>Discussion of </a:t>
            </a:r>
            <a:r>
              <a:rPr lang="en-CA" sz="1400" dirty="0" err="1"/>
              <a:t>GeoWhiz</a:t>
            </a:r>
            <a:r>
              <a:rPr lang="en-CA" sz="1400" dirty="0"/>
              <a:t>, a real-world deployment of our restaurant recommender system for location-based points of interest (POI).</a:t>
            </a:r>
          </a:p>
          <a:p>
            <a:pPr marL="263525" lvl="1" defTabSz="914400">
              <a:buClrTx/>
              <a:buSzTx/>
              <a:buNone/>
              <a:defRPr/>
            </a:pPr>
            <a:endParaRPr lang="en-US" sz="1400" dirty="0"/>
          </a:p>
          <a:p>
            <a:pPr marL="228600" lvl="0" indent="-228600" defTabSz="914400">
              <a:buFont typeface="+mj-lt"/>
              <a:buAutoNum type="arabicPeriod"/>
              <a:defRPr/>
            </a:pPr>
            <a:r>
              <a:rPr lang="en-CA" sz="1400" b="1" dirty="0"/>
              <a:t>Collaborative Filtering using Weighted </a:t>
            </a:r>
            <a:r>
              <a:rPr lang="en-CA" sz="1400" b="1" dirty="0" err="1"/>
              <a:t>BiPartite</a:t>
            </a:r>
            <a:r>
              <a:rPr lang="en-CA" sz="1400" b="1" dirty="0"/>
              <a:t> Graph Projection - A Recommendation System for Yelp</a:t>
            </a:r>
            <a:endParaRPr lang="en-US" sz="1400" b="1" dirty="0"/>
          </a:p>
          <a:p>
            <a:pPr marL="228600" lvl="0" indent="-228600" defTabSz="914400">
              <a:buFont typeface="+mj-lt"/>
              <a:buAutoNum type="arabicPeriod"/>
              <a:defRPr/>
            </a:pPr>
            <a:endParaRPr lang="en-US" sz="1400" b="1" dirty="0"/>
          </a:p>
          <a:p>
            <a:pPr marL="549275" lvl="1" indent="-285750" defTabSz="914400">
              <a:buClrTx/>
              <a:buSzTx/>
              <a:defRPr/>
            </a:pPr>
            <a:r>
              <a:rPr lang="en-CA" sz="1400" dirty="0"/>
              <a:t>By </a:t>
            </a:r>
            <a:r>
              <a:rPr lang="en-CA" sz="1400" i="1" dirty="0" err="1"/>
              <a:t>Sumedh</a:t>
            </a:r>
            <a:r>
              <a:rPr lang="en-CA" sz="1400" i="1" dirty="0"/>
              <a:t> Sawant</a:t>
            </a:r>
          </a:p>
          <a:p>
            <a:pPr marL="549275" lvl="1" indent="-285750" defTabSz="914400">
              <a:buClrTx/>
              <a:buSzTx/>
              <a:defRPr/>
            </a:pPr>
            <a:endParaRPr lang="en-CA" sz="1400" i="1" dirty="0"/>
          </a:p>
          <a:p>
            <a:pPr marL="549275" lvl="1" indent="-285750" defTabSz="914400">
              <a:buClrTx/>
              <a:buSzTx/>
              <a:defRPr/>
            </a:pPr>
            <a:r>
              <a:rPr lang="en-CA" sz="1400" dirty="0"/>
              <a:t>Recommendation system on the Yelp Dataset Challenge dataset using the network-based-inference collaborative filtering algorithm</a:t>
            </a:r>
          </a:p>
          <a:p>
            <a:pPr marL="549275" lvl="1" indent="-285750" defTabSz="914400">
              <a:buClrTx/>
              <a:buSzTx/>
              <a:defRPr/>
            </a:pPr>
            <a:endParaRPr lang="en-CA" sz="1400" dirty="0"/>
          </a:p>
          <a:p>
            <a:pPr marL="549275" lvl="1" indent="-285750" defTabSz="914400">
              <a:buClrTx/>
              <a:buSzTx/>
              <a:defRPr/>
            </a:pPr>
            <a:r>
              <a:rPr lang="en-CA" sz="1400" dirty="0"/>
              <a:t>Same Yelp dataset was used (2013 version)</a:t>
            </a:r>
          </a:p>
        </p:txBody>
      </p:sp>
      <p:sp>
        <p:nvSpPr>
          <p:cNvPr id="17" name="Text Placeholder 5">
            <a:hlinkClick r:id="" action="ppaction://noaction"/>
            <a:extLst>
              <a:ext uri="{FF2B5EF4-FFF2-40B4-BE49-F238E27FC236}">
                <a16:creationId xmlns:a16="http://schemas.microsoft.com/office/drawing/2014/main" id="{EFAC3BC1-C29C-41EF-9EF6-C1F0D6719A4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1">
                <a:solidFill>
                  <a:srgbClr val="FFC000"/>
                </a:solidFill>
              </a:defRPr>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8" name="Text Placeholder 5">
            <a:hlinkClick r:id="" action="ppaction://noaction"/>
            <a:extLst>
              <a:ext uri="{FF2B5EF4-FFF2-40B4-BE49-F238E27FC236}">
                <a16:creationId xmlns:a16="http://schemas.microsoft.com/office/drawing/2014/main" id="{DAD292DF-F1AD-441F-9DBE-AF6169CEFCEC}"/>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20" name="Text Placeholder 5">
            <a:hlinkClick r:id="" action="ppaction://noaction"/>
            <a:extLst>
              <a:ext uri="{FF2B5EF4-FFF2-40B4-BE49-F238E27FC236}">
                <a16:creationId xmlns:a16="http://schemas.microsoft.com/office/drawing/2014/main" id="{1D2F4283-E450-4D47-9EE3-A9BBE089FD7B}"/>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21" name="Text Placeholder 5">
            <a:hlinkClick r:id="" action="ppaction://noaction"/>
            <a:extLst>
              <a:ext uri="{FF2B5EF4-FFF2-40B4-BE49-F238E27FC236}">
                <a16:creationId xmlns:a16="http://schemas.microsoft.com/office/drawing/2014/main" id="{33575F12-5B39-4B45-8748-01EFA363B373}"/>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22" name="Text Placeholder 5">
            <a:hlinkClick r:id="" action="ppaction://noaction"/>
            <a:extLst>
              <a:ext uri="{FF2B5EF4-FFF2-40B4-BE49-F238E27FC236}">
                <a16:creationId xmlns:a16="http://schemas.microsoft.com/office/drawing/2014/main" id="{6C1344B7-4F08-41A1-86AE-567A0780F657}"/>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405020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descr="Image result for frequent itemset formula">
            <a:extLst>
              <a:ext uri="{FF2B5EF4-FFF2-40B4-BE49-F238E27FC236}">
                <a16:creationId xmlns:a16="http://schemas.microsoft.com/office/drawing/2014/main" id="{2F8BB907-9647-45A1-B49F-7BE615E92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5435" y="5108728"/>
            <a:ext cx="2751503" cy="166086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AEBFD341-14FB-BF49-AF38-059DEC55E115}"/>
              </a:ext>
            </a:extLst>
          </p:cNvPr>
          <p:cNvSpPr>
            <a:spLocks noGrp="1"/>
          </p:cNvSpPr>
          <p:nvPr>
            <p:ph type="title"/>
          </p:nvPr>
        </p:nvSpPr>
        <p:spPr/>
        <p:txBody>
          <a:bodyPr/>
          <a:lstStyle/>
          <a:p>
            <a:r>
              <a:rPr lang="en-US" dirty="0"/>
              <a:t>Dataset &amp; Methods Used</a:t>
            </a:r>
          </a:p>
        </p:txBody>
      </p:sp>
      <p:sp>
        <p:nvSpPr>
          <p:cNvPr id="56" name="Shape 307">
            <a:extLst>
              <a:ext uri="{FF2B5EF4-FFF2-40B4-BE49-F238E27FC236}">
                <a16:creationId xmlns:a16="http://schemas.microsoft.com/office/drawing/2014/main" id="{08268D05-C23C-3F49-B695-08E27CFAB86E}"/>
              </a:ext>
            </a:extLst>
          </p:cNvPr>
          <p:cNvSpPr/>
          <p:nvPr/>
        </p:nvSpPr>
        <p:spPr>
          <a:xfrm>
            <a:off x="504000" y="1343297"/>
            <a:ext cx="3697609"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CA" sz="1400" b="1" spc="300" dirty="0">
                <a:latin typeface="+mn-lt"/>
              </a:rPr>
              <a:t>Yelp </a:t>
            </a:r>
            <a:r>
              <a:rPr lang="en-CA" sz="1400" b="1" spc="300" dirty="0" err="1">
                <a:latin typeface="+mn-lt"/>
              </a:rPr>
              <a:t>DataseT</a:t>
            </a:r>
            <a:endParaRPr sz="1400" b="1" spc="300" dirty="0">
              <a:latin typeface="+mn-lt"/>
            </a:endParaRPr>
          </a:p>
        </p:txBody>
      </p:sp>
      <p:cxnSp>
        <p:nvCxnSpPr>
          <p:cNvPr id="61" name="Straight Connector 60">
            <a:extLst>
              <a:ext uri="{FF2B5EF4-FFF2-40B4-BE49-F238E27FC236}">
                <a16:creationId xmlns:a16="http://schemas.microsoft.com/office/drawing/2014/main" id="{32EDB33B-7ACA-F644-BCBE-D3B53A203D1D}"/>
              </a:ext>
            </a:extLst>
          </p:cNvPr>
          <p:cNvCxnSpPr>
            <a:cxnSpLocks/>
          </p:cNvCxnSpPr>
          <p:nvPr/>
        </p:nvCxnSpPr>
        <p:spPr>
          <a:xfrm>
            <a:off x="504001" y="1638571"/>
            <a:ext cx="4410899"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C16D4DAF-DFE5-F140-A171-AC9B8BB5E585}"/>
              </a:ext>
            </a:extLst>
          </p:cNvPr>
          <p:cNvSpPr/>
          <p:nvPr/>
        </p:nvSpPr>
        <p:spPr>
          <a:xfrm>
            <a:off x="490169" y="1778871"/>
            <a:ext cx="4410900" cy="4955203"/>
          </a:xfrm>
          <a:prstGeom prst="rect">
            <a:avLst/>
          </a:prstGeom>
        </p:spPr>
        <p:txBody>
          <a:bodyPr wrap="square" lIns="0" tIns="0" rIns="0" bIns="0" numCol="1">
            <a:spAutoFit/>
          </a:bodyPr>
          <a:lstStyle/>
          <a:p>
            <a:pPr marL="228600" lvl="0" indent="-228600" defTabSz="914400">
              <a:buFont typeface="+mj-lt"/>
              <a:buAutoNum type="arabicPeriod"/>
              <a:defRPr/>
            </a:pPr>
            <a:r>
              <a:rPr lang="en-CA" sz="1400" b="1" dirty="0"/>
              <a:t>Source of Data:</a:t>
            </a:r>
          </a:p>
          <a:p>
            <a:pPr lvl="0" defTabSz="914400">
              <a:defRPr/>
            </a:pPr>
            <a:endParaRPr lang="en-CA" sz="1400" b="1" dirty="0"/>
          </a:p>
          <a:p>
            <a:pPr marL="549275" lvl="1" indent="-285750" defTabSz="914400">
              <a:buClrTx/>
              <a:buSzTx/>
              <a:defRPr/>
            </a:pPr>
            <a:r>
              <a:rPr lang="en-CA" sz="1400" dirty="0"/>
              <a:t>Yelp Dataset - Yelp's businesses -  4 GB - </a:t>
            </a:r>
            <a:r>
              <a:rPr lang="en-CA" sz="1400" dirty="0">
                <a:hlinkClick r:id="rId4"/>
              </a:rPr>
              <a:t>www.kaggle.com/yelp-dataset/yelp-datase</a:t>
            </a:r>
            <a:r>
              <a:rPr lang="en-CA" sz="1400" dirty="0">
                <a:hlinkClick r:id="rId5"/>
              </a:rPr>
              <a:t>t</a:t>
            </a:r>
            <a:endParaRPr lang="en-CA" sz="1400" i="1" dirty="0"/>
          </a:p>
          <a:p>
            <a:pPr marL="549275" lvl="1" indent="-285750" defTabSz="914400">
              <a:buClrTx/>
              <a:buSzTx/>
              <a:defRPr/>
            </a:pPr>
            <a:endParaRPr lang="en-US" sz="1400" b="1" dirty="0"/>
          </a:p>
          <a:p>
            <a:pPr marL="549275" lvl="1" indent="-285750" defTabSz="914400">
              <a:buClrTx/>
              <a:buSzTx/>
              <a:defRPr/>
            </a:pPr>
            <a:r>
              <a:rPr lang="fr" sz="1400" dirty="0"/>
              <a:t>Canadian Postal Codes - Google Fusion Tables - 49 MB - </a:t>
            </a:r>
            <a:r>
              <a:rPr lang="en-CA" sz="1400" dirty="0">
                <a:hlinkClick r:id="rId6"/>
              </a:rPr>
              <a:t>https://fusiontables.google.com/</a:t>
            </a:r>
            <a:endParaRPr lang="fr" sz="1400" dirty="0"/>
          </a:p>
          <a:p>
            <a:pPr marL="263525" lvl="1" defTabSz="914400">
              <a:buClrTx/>
              <a:buSzTx/>
              <a:buNone/>
              <a:defRPr/>
            </a:pPr>
            <a:endParaRPr lang="en-CA" sz="1400" b="1" dirty="0"/>
          </a:p>
          <a:p>
            <a:pPr marL="342900" indent="-342900" defTabSz="914400">
              <a:buAutoNum type="arabicPeriod" startAt="2"/>
              <a:defRPr/>
            </a:pPr>
            <a:r>
              <a:rPr lang="en-CA" sz="1400" b="1" dirty="0">
                <a:solidFill>
                  <a:srgbClr val="000000"/>
                </a:solidFill>
                <a:latin typeface="Arial-BoldMT"/>
              </a:rPr>
              <a:t>Dataset overview:</a:t>
            </a:r>
          </a:p>
          <a:p>
            <a:pPr lvl="1" defTabSz="914400">
              <a:buNone/>
              <a:defRPr/>
            </a:pPr>
            <a:endParaRPr lang="en-CA" sz="1400" b="1" dirty="0">
              <a:solidFill>
                <a:srgbClr val="000000"/>
              </a:solidFill>
              <a:latin typeface="Arial-BoldMT"/>
            </a:endParaRPr>
          </a:p>
          <a:p>
            <a:pPr lvl="1" defTabSz="914400">
              <a:buNone/>
              <a:defRPr/>
            </a:pPr>
            <a:r>
              <a:rPr lang="en-CA" sz="1400" b="1" dirty="0">
                <a:solidFill>
                  <a:srgbClr val="000000"/>
                </a:solidFill>
                <a:latin typeface="Arial-BoldMT"/>
              </a:rPr>
              <a:t>Original Dataset</a:t>
            </a:r>
          </a:p>
          <a:p>
            <a:pPr marL="830138" lvl="1" indent="-285750" defTabSz="914400">
              <a:buFont typeface="Arial" panose="020B0604020202020204" pitchFamily="34" charset="0"/>
              <a:buChar char="•"/>
              <a:defRPr/>
            </a:pPr>
            <a:r>
              <a:rPr lang="en-CA" sz="1400" dirty="0">
                <a:solidFill>
                  <a:srgbClr val="000000"/>
                </a:solidFill>
                <a:latin typeface="Arial-BoldMT"/>
              </a:rPr>
              <a:t>Number of businesses		192,609 </a:t>
            </a:r>
          </a:p>
          <a:p>
            <a:pPr marL="830138" lvl="1" indent="-285750" defTabSz="914400">
              <a:buFont typeface="Arial" panose="020B0604020202020204" pitchFamily="34" charset="0"/>
              <a:buChar char="•"/>
              <a:defRPr/>
            </a:pPr>
            <a:r>
              <a:rPr lang="en-CA" sz="1400" dirty="0">
                <a:solidFill>
                  <a:srgbClr val="000000"/>
                </a:solidFill>
                <a:latin typeface="Arial-BoldMT"/>
              </a:rPr>
              <a:t>Number of review	                6,685,900 </a:t>
            </a:r>
          </a:p>
          <a:p>
            <a:pPr marL="830138" lvl="1" indent="-285750" defTabSz="914400">
              <a:buFont typeface="Arial" panose="020B0604020202020204" pitchFamily="34" charset="0"/>
              <a:buChar char="•"/>
              <a:defRPr/>
            </a:pPr>
            <a:r>
              <a:rPr lang="en-CA" sz="1400" dirty="0">
                <a:solidFill>
                  <a:srgbClr val="000000"/>
                </a:solidFill>
                <a:latin typeface="Arial-BoldMT"/>
              </a:rPr>
              <a:t>Number of users	                1,637,138 </a:t>
            </a:r>
          </a:p>
          <a:p>
            <a:pPr lvl="1" defTabSz="914400">
              <a:buNone/>
              <a:defRPr/>
            </a:pPr>
            <a:endParaRPr lang="en-CA" sz="1400" dirty="0">
              <a:solidFill>
                <a:srgbClr val="000000"/>
              </a:solidFill>
              <a:latin typeface="Arial-BoldMT"/>
            </a:endParaRPr>
          </a:p>
          <a:p>
            <a:pPr lvl="1" defTabSz="914400">
              <a:buNone/>
              <a:defRPr/>
            </a:pPr>
            <a:r>
              <a:rPr lang="en-CA" sz="1400" b="1" dirty="0">
                <a:solidFill>
                  <a:srgbClr val="000000"/>
                </a:solidFill>
                <a:latin typeface="Arial-BoldMT"/>
              </a:rPr>
              <a:t>Canada</a:t>
            </a:r>
            <a:endParaRPr lang="en-CA" sz="1400" dirty="0">
              <a:solidFill>
                <a:srgbClr val="000000"/>
              </a:solidFill>
              <a:latin typeface="Arial-BoldMT"/>
            </a:endParaRPr>
          </a:p>
          <a:p>
            <a:pPr marL="830138" lvl="1" indent="-285750" defTabSz="914400">
              <a:buFont typeface="Arial" panose="020B0604020202020204" pitchFamily="34" charset="0"/>
              <a:buChar char="•"/>
              <a:defRPr/>
            </a:pPr>
            <a:r>
              <a:rPr lang="en-CA" sz="1400" dirty="0">
                <a:solidFill>
                  <a:srgbClr val="000000"/>
                </a:solidFill>
                <a:latin typeface="Arial-BoldMT"/>
              </a:rPr>
              <a:t>Number of Canadian businesses       50,644 </a:t>
            </a:r>
          </a:p>
          <a:p>
            <a:pPr marL="830138" lvl="1" indent="-285750" defTabSz="914400">
              <a:buFont typeface="Arial" panose="020B0604020202020204" pitchFamily="34" charset="0"/>
              <a:buChar char="•"/>
              <a:defRPr/>
            </a:pPr>
            <a:r>
              <a:rPr lang="en-CA" sz="1400" dirty="0">
                <a:solidFill>
                  <a:srgbClr val="000000"/>
                </a:solidFill>
                <a:latin typeface="Arial-BoldMT"/>
              </a:rPr>
              <a:t>Number of Canadian reviews.       1,063,142 </a:t>
            </a:r>
          </a:p>
          <a:p>
            <a:pPr lvl="1" defTabSz="914400">
              <a:buNone/>
              <a:defRPr/>
            </a:pPr>
            <a:endParaRPr lang="en-CA" sz="1400" b="1" dirty="0">
              <a:solidFill>
                <a:srgbClr val="000000"/>
              </a:solidFill>
              <a:latin typeface="Arial-BoldMT"/>
            </a:endParaRPr>
          </a:p>
          <a:p>
            <a:pPr lvl="1" defTabSz="914400">
              <a:buNone/>
              <a:defRPr/>
            </a:pPr>
            <a:r>
              <a:rPr lang="fr" sz="1400" b="1" dirty="0"/>
              <a:t>Canadian Postal Codes</a:t>
            </a:r>
            <a:endParaRPr lang="en-CA" sz="1400" b="1" dirty="0">
              <a:solidFill>
                <a:srgbClr val="000000"/>
              </a:solidFill>
              <a:latin typeface="Arial-BoldMT"/>
            </a:endParaRPr>
          </a:p>
          <a:p>
            <a:pPr marL="830138" lvl="1" indent="-285750" defTabSz="914400">
              <a:buFont typeface="Arial" panose="020B0604020202020204" pitchFamily="34" charset="0"/>
              <a:buChar char="•"/>
              <a:defRPr/>
            </a:pPr>
            <a:r>
              <a:rPr lang="en-CA" sz="1400" dirty="0">
                <a:solidFill>
                  <a:srgbClr val="000000"/>
                </a:solidFill>
                <a:latin typeface="Arial-BoldMT"/>
              </a:rPr>
              <a:t>Number of postal codes	                   889,320 </a:t>
            </a:r>
          </a:p>
          <a:p>
            <a:pPr marL="228600" lvl="0" indent="-228600" defTabSz="914400">
              <a:buFont typeface="+mj-lt"/>
              <a:buAutoNum type="arabicPeriod"/>
              <a:defRPr/>
            </a:pPr>
            <a:endParaRPr lang="en-US" sz="1400" b="1" dirty="0"/>
          </a:p>
          <a:p>
            <a:pPr marL="263525" lvl="1" defTabSz="914400">
              <a:buClrTx/>
              <a:buSzTx/>
              <a:buNone/>
              <a:defRPr/>
            </a:pPr>
            <a:endParaRPr lang="en-US" sz="1400" dirty="0"/>
          </a:p>
        </p:txBody>
      </p:sp>
      <p:sp>
        <p:nvSpPr>
          <p:cNvPr id="19" name="Text Placeholder 3">
            <a:extLst>
              <a:ext uri="{FF2B5EF4-FFF2-40B4-BE49-F238E27FC236}">
                <a16:creationId xmlns:a16="http://schemas.microsoft.com/office/drawing/2014/main" id="{045608F1-D421-9D41-8FAC-631B7AAFCCB9}"/>
              </a:ext>
            </a:extLst>
          </p:cNvPr>
          <p:cNvSpPr txBox="1">
            <a:spLocks/>
          </p:cNvSpPr>
          <p:nvPr/>
        </p:nvSpPr>
        <p:spPr bwMode="gray">
          <a:xfrm>
            <a:off x="503999" y="918838"/>
            <a:ext cx="9163050" cy="36933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accent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Yelp Dataset and Collaborative Filtering &amp; Frequent Itemset</a:t>
            </a:r>
          </a:p>
        </p:txBody>
      </p:sp>
      <p:sp>
        <p:nvSpPr>
          <p:cNvPr id="23" name="Shape 306">
            <a:extLst>
              <a:ext uri="{FF2B5EF4-FFF2-40B4-BE49-F238E27FC236}">
                <a16:creationId xmlns:a16="http://schemas.microsoft.com/office/drawing/2014/main" id="{4F0FA5BA-4D09-1040-B2BE-82EB9EBB0D62}"/>
              </a:ext>
            </a:extLst>
          </p:cNvPr>
          <p:cNvSpPr/>
          <p:nvPr/>
        </p:nvSpPr>
        <p:spPr>
          <a:xfrm>
            <a:off x="5625688" y="1333677"/>
            <a:ext cx="4449965"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Methods Used</a:t>
            </a:r>
          </a:p>
        </p:txBody>
      </p:sp>
      <p:cxnSp>
        <p:nvCxnSpPr>
          <p:cNvPr id="24" name="Straight Connector 23">
            <a:extLst>
              <a:ext uri="{FF2B5EF4-FFF2-40B4-BE49-F238E27FC236}">
                <a16:creationId xmlns:a16="http://schemas.microsoft.com/office/drawing/2014/main" id="{4E97C921-B9C3-B04C-A46A-09BA272BB415}"/>
              </a:ext>
            </a:extLst>
          </p:cNvPr>
          <p:cNvCxnSpPr>
            <a:cxnSpLocks/>
          </p:cNvCxnSpPr>
          <p:nvPr/>
        </p:nvCxnSpPr>
        <p:spPr>
          <a:xfrm>
            <a:off x="5625688" y="1637659"/>
            <a:ext cx="4161250"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29A1357-D7E6-E143-89FF-CA20963EB498}"/>
                  </a:ext>
                </a:extLst>
              </p:cNvPr>
              <p:cNvSpPr/>
              <p:nvPr/>
            </p:nvSpPr>
            <p:spPr>
              <a:xfrm>
                <a:off x="5611856" y="1812318"/>
                <a:ext cx="4161250" cy="4244495"/>
              </a:xfrm>
              <a:prstGeom prst="rect">
                <a:avLst/>
              </a:prstGeom>
            </p:spPr>
            <p:txBody>
              <a:bodyPr wrap="square" lIns="0" tIns="0" rIns="0" bIns="0">
                <a:spAutoFit/>
              </a:bodyPr>
              <a:lstStyle/>
              <a:p>
                <a:pPr marL="228600" lvl="0" indent="-228600" defTabSz="914400">
                  <a:buFont typeface="+mj-lt"/>
                  <a:buAutoNum type="arabicPeriod"/>
                  <a:defRPr/>
                </a:pPr>
                <a:r>
                  <a:rPr lang="en-CA" sz="1400" b="1" dirty="0"/>
                  <a:t>Collaborative Filtering:</a:t>
                </a:r>
              </a:p>
              <a:p>
                <a:pPr marL="263525" lvl="1" defTabSz="914400">
                  <a:buClrTx/>
                  <a:buSzTx/>
                  <a:buNone/>
                  <a:defRPr/>
                </a:pPr>
                <a:endParaRPr lang="en-CA" sz="1400" dirty="0"/>
              </a:p>
              <a:p>
                <a:pPr marL="549275" lvl="1" indent="-285750" defTabSz="914400">
                  <a:buClrTx/>
                  <a:buSzTx/>
                  <a:defRPr/>
                </a:pPr>
                <a:r>
                  <a:rPr lang="en-US" sz="1400" dirty="0"/>
                  <a:t>In user-based collaborative ﬁltering, we are trying to calculate the predicted rating </a:t>
                </a:r>
                <a14:m>
                  <m:oMath xmlns:m="http://schemas.openxmlformats.org/officeDocument/2006/math">
                    <m:sSub>
                      <m:sSubPr>
                        <m:ctrlPr>
                          <a:rPr lang="en-CA" sz="1400" b="0" i="1" smtClean="0">
                            <a:latin typeface="Cambria Math" panose="02040503050406030204" pitchFamily="18" charset="0"/>
                          </a:rPr>
                        </m:ctrlPr>
                      </m:sSubPr>
                      <m:e>
                        <m:acc>
                          <m:accPr>
                            <m:chr m:val="̂"/>
                            <m:ctrlPr>
                              <a:rPr lang="en-CA" sz="1400" b="0" i="1" smtClean="0">
                                <a:latin typeface="Cambria Math" panose="02040503050406030204" pitchFamily="18" charset="0"/>
                              </a:rPr>
                            </m:ctrlPr>
                          </m:accPr>
                          <m:e>
                            <m:r>
                              <a:rPr lang="en-CA" sz="1400" b="0" i="1" smtClean="0">
                                <a:latin typeface="Cambria Math" panose="02040503050406030204" pitchFamily="18" charset="0"/>
                              </a:rPr>
                              <m:t>𝑟</m:t>
                            </m:r>
                          </m:e>
                        </m:acc>
                      </m:e>
                      <m:sub>
                        <m:r>
                          <a:rPr lang="en-CA" sz="1400" b="0" i="1" smtClean="0">
                            <a:latin typeface="Cambria Math" panose="02040503050406030204" pitchFamily="18" charset="0"/>
                          </a:rPr>
                          <m:t>𝑢</m:t>
                        </m:r>
                        <m:r>
                          <a:rPr lang="en-CA" sz="1400" b="0" i="1" smtClean="0">
                            <a:latin typeface="Cambria Math" panose="02040503050406030204" pitchFamily="18" charset="0"/>
                          </a:rPr>
                          <m:t>,</m:t>
                        </m:r>
                        <m:r>
                          <a:rPr lang="en-CA" sz="1400" b="0" i="1" smtClean="0">
                            <a:latin typeface="Cambria Math" panose="02040503050406030204" pitchFamily="18" charset="0"/>
                          </a:rPr>
                          <m:t>𝑖</m:t>
                        </m:r>
                      </m:sub>
                    </m:sSub>
                  </m:oMath>
                </a14:m>
                <a:r>
                  <a:rPr lang="en-US" sz="1400" dirty="0"/>
                  <a:t> of a user u for a particular item </a:t>
                </a:r>
                <a14:m>
                  <m:oMath xmlns:m="http://schemas.openxmlformats.org/officeDocument/2006/math">
                    <m:r>
                      <a:rPr lang="en-CA" sz="1400" b="0" i="1" smtClean="0">
                        <a:latin typeface="Cambria Math" panose="02040503050406030204" pitchFamily="18" charset="0"/>
                      </a:rPr>
                      <m:t>𝑖</m:t>
                    </m:r>
                  </m:oMath>
                </a14:m>
                <a:r>
                  <a:rPr lang="en-US" sz="1400" dirty="0"/>
                  <a:t>. </a:t>
                </a:r>
                <a:endParaRPr lang="en-CA" sz="1400" i="1" dirty="0"/>
              </a:p>
              <a:p>
                <a:pPr marL="263525" lvl="1" defTabSz="914400">
                  <a:buClrTx/>
                  <a:buSzTx/>
                  <a:buNone/>
                  <a:defRPr/>
                </a:pPr>
                <a:endParaRPr lang="en-CA" sz="1400" i="1" dirty="0"/>
              </a:p>
              <a:p>
                <a:pPr marL="549275" lvl="1" indent="-285750" defTabSz="914400">
                  <a:buClrTx/>
                  <a:buSzTx/>
                  <a:defRPr/>
                </a:pPr>
                <a14:m>
                  <m:oMath xmlns:m="http://schemas.openxmlformats.org/officeDocument/2006/math">
                    <m:sSub>
                      <m:sSubPr>
                        <m:ctrlPr>
                          <a:rPr lang="en-CA" sz="1400" i="1">
                            <a:latin typeface="Cambria Math" panose="02040503050406030204" pitchFamily="18" charset="0"/>
                          </a:rPr>
                        </m:ctrlPr>
                      </m:sSubPr>
                      <m:e>
                        <m:acc>
                          <m:accPr>
                            <m:chr m:val="̂"/>
                            <m:ctrlPr>
                              <a:rPr lang="en-CA" sz="1400" i="1">
                                <a:latin typeface="Cambria Math" panose="02040503050406030204" pitchFamily="18" charset="0"/>
                              </a:rPr>
                            </m:ctrlPr>
                          </m:accPr>
                          <m:e>
                            <m:r>
                              <a:rPr lang="en-CA" sz="1400" i="1">
                                <a:latin typeface="Cambria Math" panose="02040503050406030204" pitchFamily="18" charset="0"/>
                              </a:rPr>
                              <m:t>𝑟</m:t>
                            </m:r>
                          </m:e>
                        </m:acc>
                      </m:e>
                      <m:sub>
                        <m:r>
                          <a:rPr lang="en-CA" sz="1400" i="1">
                            <a:latin typeface="Cambria Math" panose="02040503050406030204" pitchFamily="18" charset="0"/>
                          </a:rPr>
                          <m:t>𝑢</m:t>
                        </m:r>
                        <m:r>
                          <a:rPr lang="en-CA" sz="1400" i="1">
                            <a:latin typeface="Cambria Math" panose="02040503050406030204" pitchFamily="18" charset="0"/>
                          </a:rPr>
                          <m:t>,</m:t>
                        </m:r>
                        <m:r>
                          <a:rPr lang="en-CA" sz="1400" i="1">
                            <a:latin typeface="Cambria Math" panose="02040503050406030204" pitchFamily="18" charset="0"/>
                          </a:rPr>
                          <m:t>𝑖</m:t>
                        </m:r>
                      </m:sub>
                    </m:sSub>
                    <m:r>
                      <a:rPr lang="en-CA" sz="1400" i="1" smtClean="0">
                        <a:latin typeface="Cambria Math" panose="02040503050406030204" pitchFamily="18" charset="0"/>
                      </a:rPr>
                      <m:t>=</m:t>
                    </m:r>
                    <m:sSub>
                      <m:sSubPr>
                        <m:ctrlPr>
                          <a:rPr lang="en-CA" sz="1400" b="0" i="1" smtClean="0">
                            <a:latin typeface="Cambria Math" panose="02040503050406030204" pitchFamily="18" charset="0"/>
                          </a:rPr>
                        </m:ctrlPr>
                      </m:sSubPr>
                      <m:e>
                        <m:acc>
                          <m:accPr>
                            <m:chr m:val="̅"/>
                            <m:ctrlPr>
                              <a:rPr lang="en-CA" sz="1400" i="1" smtClean="0">
                                <a:latin typeface="Cambria Math" panose="02040503050406030204" pitchFamily="18" charset="0"/>
                              </a:rPr>
                            </m:ctrlPr>
                          </m:accPr>
                          <m:e>
                            <m:r>
                              <a:rPr lang="en-CA" sz="1400" b="0" i="1" smtClean="0">
                                <a:latin typeface="Cambria Math" panose="02040503050406030204" pitchFamily="18" charset="0"/>
                              </a:rPr>
                              <m:t>𝑟</m:t>
                            </m:r>
                          </m:e>
                        </m:acc>
                      </m:e>
                      <m:sub>
                        <m:r>
                          <a:rPr lang="en-CA" sz="1400" b="0" i="1" smtClean="0">
                            <a:latin typeface="Cambria Math" panose="02040503050406030204" pitchFamily="18" charset="0"/>
                          </a:rPr>
                          <m:t>𝑢</m:t>
                        </m:r>
                      </m:sub>
                    </m:sSub>
                    <m:r>
                      <a:rPr lang="en-CA" sz="1400" b="0" i="0" smtClean="0">
                        <a:latin typeface="Cambria Math" panose="02040503050406030204" pitchFamily="18" charset="0"/>
                      </a:rPr>
                      <m:t>+</m:t>
                    </m:r>
                    <m:r>
                      <m:rPr>
                        <m:sty m:val="p"/>
                      </m:rPr>
                      <a:rPr lang="en-CA" sz="1400" b="0" i="0" smtClean="0">
                        <a:latin typeface="Cambria Math" panose="02040503050406030204" pitchFamily="18" charset="0"/>
                      </a:rPr>
                      <m:t>k</m:t>
                    </m:r>
                    <m:r>
                      <a:rPr lang="en-CA" sz="1400" b="0" i="0" smtClean="0">
                        <a:latin typeface="Cambria Math" panose="02040503050406030204" pitchFamily="18" charset="0"/>
                      </a:rPr>
                      <m:t> </m:t>
                    </m:r>
                    <m:nary>
                      <m:naryPr>
                        <m:chr m:val="∑"/>
                        <m:ctrlPr>
                          <a:rPr lang="en-CA" sz="1400" b="0" i="1" smtClean="0">
                            <a:latin typeface="Cambria Math" panose="02040503050406030204" pitchFamily="18" charset="0"/>
                          </a:rPr>
                        </m:ctrlPr>
                      </m:naryPr>
                      <m:sub>
                        <m:r>
                          <m:rPr>
                            <m:brk m:alnAt="23"/>
                          </m:rPr>
                          <a:rPr lang="en-CA" sz="1400" b="0" i="1" smtClean="0">
                            <a:latin typeface="Cambria Math" panose="02040503050406030204" pitchFamily="18" charset="0"/>
                          </a:rPr>
                          <m:t>𝑗</m:t>
                        </m:r>
                        <m:r>
                          <a:rPr lang="en-CA" sz="1400" b="0" i="1" smtClean="0">
                            <a:latin typeface="Cambria Math" panose="02040503050406030204" pitchFamily="18" charset="0"/>
                          </a:rPr>
                          <m:t>=1</m:t>
                        </m:r>
                      </m:sub>
                      <m:sup>
                        <m:r>
                          <a:rPr lang="en-CA" sz="1400" b="0" i="1" smtClean="0">
                            <a:latin typeface="Cambria Math" panose="02040503050406030204" pitchFamily="18" charset="0"/>
                          </a:rPr>
                          <m:t>𝑛</m:t>
                        </m:r>
                      </m:sup>
                      <m:e>
                        <m:r>
                          <a:rPr lang="en-CA" sz="1400" b="0" i="1" smtClean="0">
                            <a:latin typeface="Cambria Math" panose="02040503050406030204" pitchFamily="18" charset="0"/>
                          </a:rPr>
                          <m:t>𝑠𝑖𝑚</m:t>
                        </m:r>
                        <m:r>
                          <a:rPr lang="en-CA" sz="1400" b="0" i="1" smtClean="0">
                            <a:latin typeface="Cambria Math" panose="02040503050406030204" pitchFamily="18" charset="0"/>
                          </a:rPr>
                          <m:t>(</m:t>
                        </m:r>
                        <m:r>
                          <a:rPr lang="en-CA" sz="1400" b="0" i="1" smtClean="0">
                            <a:latin typeface="Cambria Math" panose="02040503050406030204" pitchFamily="18" charset="0"/>
                          </a:rPr>
                          <m:t>𝑢</m:t>
                        </m:r>
                        <m:r>
                          <a:rPr lang="en-CA" sz="1400" b="0" i="1" smtClean="0">
                            <a:latin typeface="Cambria Math" panose="02040503050406030204" pitchFamily="18" charset="0"/>
                          </a:rPr>
                          <m:t>,</m:t>
                        </m:r>
                        <m:r>
                          <a:rPr lang="en-CA" sz="1400" b="0" i="1" smtClean="0">
                            <a:latin typeface="Cambria Math" panose="02040503050406030204" pitchFamily="18" charset="0"/>
                          </a:rPr>
                          <m:t>𝑗</m:t>
                        </m:r>
                        <m:r>
                          <a:rPr lang="en-CA" sz="1400" b="0" i="1" smtClean="0">
                            <a:latin typeface="Cambria Math" panose="02040503050406030204" pitchFamily="18" charset="0"/>
                          </a:rPr>
                          <m:t>)(</m:t>
                        </m:r>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𝑟</m:t>
                            </m:r>
                          </m:e>
                          <m:sub>
                            <m:r>
                              <a:rPr lang="en-CA" sz="1400" b="0" i="1" smtClean="0">
                                <a:latin typeface="Cambria Math" panose="02040503050406030204" pitchFamily="18" charset="0"/>
                              </a:rPr>
                              <m:t>𝑗</m:t>
                            </m:r>
                            <m:r>
                              <a:rPr lang="en-CA" sz="1400" b="0" i="1" smtClean="0">
                                <a:latin typeface="Cambria Math" panose="02040503050406030204" pitchFamily="18" charset="0"/>
                              </a:rPr>
                              <m:t>,</m:t>
                            </m:r>
                            <m:r>
                              <a:rPr lang="en-CA" sz="1400" b="0" i="1" smtClean="0">
                                <a:latin typeface="Cambria Math" panose="02040503050406030204" pitchFamily="18" charset="0"/>
                              </a:rPr>
                              <m:t>𝑖</m:t>
                            </m:r>
                          </m:sub>
                        </m:sSub>
                        <m:r>
                          <a:rPr lang="en-CA" sz="1400" b="0" i="1" smtClean="0">
                            <a:latin typeface="Cambria Math" panose="02040503050406030204" pitchFamily="18" charset="0"/>
                          </a:rPr>
                          <m:t> − </m:t>
                        </m:r>
                      </m:e>
                    </m:nary>
                  </m:oMath>
                </a14:m>
                <a:r>
                  <a:rPr lang="en-CA" sz="1400" dirty="0"/>
                  <a:t> </a:t>
                </a:r>
                <a14:m>
                  <m:oMath xmlns:m="http://schemas.openxmlformats.org/officeDocument/2006/math">
                    <m:sSub>
                      <m:sSubPr>
                        <m:ctrlPr>
                          <a:rPr lang="en-CA" sz="1400" i="1">
                            <a:latin typeface="Cambria Math" panose="02040503050406030204" pitchFamily="18" charset="0"/>
                          </a:rPr>
                        </m:ctrlPr>
                      </m:sSubPr>
                      <m:e>
                        <m:acc>
                          <m:accPr>
                            <m:chr m:val="̅"/>
                            <m:ctrlPr>
                              <a:rPr lang="en-CA" sz="1400" i="1">
                                <a:latin typeface="Cambria Math" panose="02040503050406030204" pitchFamily="18" charset="0"/>
                              </a:rPr>
                            </m:ctrlPr>
                          </m:accPr>
                          <m:e>
                            <m:r>
                              <a:rPr lang="en-CA" sz="1400" i="1">
                                <a:latin typeface="Cambria Math" panose="02040503050406030204" pitchFamily="18" charset="0"/>
                              </a:rPr>
                              <m:t>𝑟</m:t>
                            </m:r>
                          </m:e>
                        </m:acc>
                      </m:e>
                      <m:sub>
                        <m:r>
                          <a:rPr lang="en-CA" sz="1400" b="0" i="1" smtClean="0">
                            <a:latin typeface="Cambria Math" panose="02040503050406030204" pitchFamily="18" charset="0"/>
                          </a:rPr>
                          <m:t>𝑗</m:t>
                        </m:r>
                      </m:sub>
                    </m:sSub>
                    <m:r>
                      <a:rPr lang="en-CA" sz="1400" b="0" i="1" smtClean="0">
                        <a:latin typeface="Cambria Math" panose="02040503050406030204" pitchFamily="18" charset="0"/>
                      </a:rPr>
                      <m:t>) ,</m:t>
                    </m:r>
                  </m:oMath>
                </a14:m>
                <a:endParaRPr lang="en-CA" sz="1400" b="0" i="1" dirty="0">
                  <a:latin typeface="Cambria Math" panose="02040503050406030204" pitchFamily="18" charset="0"/>
                </a:endParaRPr>
              </a:p>
              <a:p>
                <a:pPr marL="263525" lvl="1" defTabSz="914400">
                  <a:buClrTx/>
                  <a:buSzTx/>
                  <a:buNone/>
                  <a:defRPr/>
                </a:pPr>
                <a:r>
                  <a:rPr lang="en-CA" sz="1400" b="0" dirty="0"/>
                  <a:t>      </a:t>
                </a:r>
                <a14:m>
                  <m:oMath xmlns:m="http://schemas.openxmlformats.org/officeDocument/2006/math">
                    <m:r>
                      <a:rPr lang="en-CA" sz="1400" b="0" i="1" smtClean="0">
                        <a:latin typeface="Cambria Math" panose="02040503050406030204" pitchFamily="18" charset="0"/>
                      </a:rPr>
                      <m:t>𝑤h𝑒𝑟𝑒</m:t>
                    </m:r>
                    <m:r>
                      <a:rPr lang="en-CA" sz="1400" b="0" i="1" smtClean="0">
                        <a:latin typeface="Cambria Math" panose="02040503050406030204" pitchFamily="18" charset="0"/>
                      </a:rPr>
                      <m:t> </m:t>
                    </m:r>
                    <m:sSub>
                      <m:sSubPr>
                        <m:ctrlPr>
                          <a:rPr lang="en-CA" sz="1400" i="1">
                            <a:latin typeface="Cambria Math" panose="02040503050406030204" pitchFamily="18" charset="0"/>
                          </a:rPr>
                        </m:ctrlPr>
                      </m:sSubPr>
                      <m:e>
                        <m:acc>
                          <m:accPr>
                            <m:chr m:val="̅"/>
                            <m:ctrlPr>
                              <a:rPr lang="en-CA" sz="1400" i="1">
                                <a:latin typeface="Cambria Math" panose="02040503050406030204" pitchFamily="18" charset="0"/>
                              </a:rPr>
                            </m:ctrlPr>
                          </m:accPr>
                          <m:e>
                            <m:r>
                              <a:rPr lang="en-CA" sz="1400" i="1">
                                <a:latin typeface="Cambria Math" panose="02040503050406030204" pitchFamily="18" charset="0"/>
                              </a:rPr>
                              <m:t>𝑟</m:t>
                            </m:r>
                          </m:e>
                        </m:acc>
                      </m:e>
                      <m:sub>
                        <m:r>
                          <a:rPr lang="en-CA" sz="1400" i="1">
                            <a:latin typeface="Cambria Math" panose="02040503050406030204" pitchFamily="18" charset="0"/>
                          </a:rPr>
                          <m:t>𝑢</m:t>
                        </m:r>
                      </m:sub>
                    </m:sSub>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𝐼</m:t>
                            </m:r>
                          </m:e>
                          <m:sub>
                            <m:r>
                              <a:rPr lang="en-CA" sz="1400" b="0" i="1" smtClean="0">
                                <a:latin typeface="Cambria Math" panose="02040503050406030204" pitchFamily="18" charset="0"/>
                              </a:rPr>
                              <m:t>𝑢</m:t>
                            </m:r>
                          </m:sub>
                        </m:sSub>
                      </m:den>
                    </m:f>
                    <m:nary>
                      <m:naryPr>
                        <m:chr m:val="∑"/>
                        <m:supHide m:val="on"/>
                        <m:ctrlPr>
                          <a:rPr lang="en-CA" sz="1400" b="0" i="1" smtClean="0">
                            <a:latin typeface="Cambria Math" panose="02040503050406030204" pitchFamily="18" charset="0"/>
                          </a:rPr>
                        </m:ctrlPr>
                      </m:naryPr>
                      <m:sub>
                        <m:r>
                          <m:rPr>
                            <m:brk m:alnAt="7"/>
                          </m:rPr>
                          <a:rPr lang="en-CA" sz="1400" b="0" i="1" smtClean="0">
                            <a:latin typeface="Cambria Math" panose="02040503050406030204" pitchFamily="18" charset="0"/>
                          </a:rPr>
                          <m:t>𝑗</m:t>
                        </m:r>
                        <m:r>
                          <a:rPr lang="en-CA" sz="1400" b="0" i="1" smtClean="0">
                            <a:latin typeface="Cambria Math" panose="02040503050406030204" pitchFamily="18" charset="0"/>
                            <a:ea typeface="Cambria Math" panose="02040503050406030204" pitchFamily="18" charset="0"/>
                          </a:rPr>
                          <m:t>∈</m:t>
                        </m:r>
                        <m:sSub>
                          <m:sSubPr>
                            <m:ctrlPr>
                              <a:rPr lang="en-CA" sz="1400" i="1">
                                <a:latin typeface="Cambria Math" panose="02040503050406030204" pitchFamily="18" charset="0"/>
                              </a:rPr>
                            </m:ctrlPr>
                          </m:sSubPr>
                          <m:e>
                            <m:r>
                              <a:rPr lang="en-CA" sz="1400" i="1">
                                <a:latin typeface="Cambria Math" panose="02040503050406030204" pitchFamily="18" charset="0"/>
                              </a:rPr>
                              <m:t>𝐼</m:t>
                            </m:r>
                          </m:e>
                          <m:sub>
                            <m:r>
                              <a:rPr lang="en-CA" sz="1400" i="1">
                                <a:latin typeface="Cambria Math" panose="02040503050406030204" pitchFamily="18" charset="0"/>
                              </a:rPr>
                              <m:t>𝑢</m:t>
                            </m:r>
                          </m:sub>
                        </m:sSub>
                      </m:sub>
                      <m:sup/>
                      <m:e>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𝑗</m:t>
                            </m:r>
                            <m:r>
                              <a:rPr lang="en-CA" sz="1400" i="1">
                                <a:latin typeface="Cambria Math" panose="02040503050406030204" pitchFamily="18" charset="0"/>
                              </a:rPr>
                              <m:t>,</m:t>
                            </m:r>
                            <m:r>
                              <a:rPr lang="en-CA" sz="1400" i="1">
                                <a:latin typeface="Cambria Math" panose="02040503050406030204" pitchFamily="18" charset="0"/>
                              </a:rPr>
                              <m:t>𝑖</m:t>
                            </m:r>
                          </m:sub>
                        </m:sSub>
                      </m:e>
                    </m:nary>
                  </m:oMath>
                </a14:m>
                <a:endParaRPr lang="en-CA" sz="1400" dirty="0"/>
              </a:p>
              <a:p>
                <a:pPr marL="263525" lvl="1" defTabSz="914400">
                  <a:buClrTx/>
                  <a:buSzTx/>
                  <a:buNone/>
                  <a:defRPr/>
                </a:pPr>
                <a:endParaRPr lang="en-US" sz="1400" dirty="0"/>
              </a:p>
              <a:p>
                <a:pPr marL="228600" lvl="0" indent="-228600" defTabSz="914400">
                  <a:buFont typeface="+mj-lt"/>
                  <a:buAutoNum type="arabicPeriod"/>
                  <a:defRPr/>
                </a:pPr>
                <a:r>
                  <a:rPr lang="en-CA" sz="1400" b="1" dirty="0"/>
                  <a:t>Frequent Itemset</a:t>
                </a:r>
              </a:p>
              <a:p>
                <a:pPr lvl="0" defTabSz="914400">
                  <a:defRPr/>
                </a:pPr>
                <a:endParaRPr lang="en-US" sz="1400" b="1" dirty="0"/>
              </a:p>
              <a:p>
                <a:pPr marL="549275" lvl="1" indent="-285750" defTabSz="914400">
                  <a:buClrTx/>
                  <a:buSzTx/>
                  <a:defRPr/>
                </a:pPr>
                <a:r>
                  <a:rPr lang="en-US" sz="1400" dirty="0"/>
                  <a:t>Find sets of items that appear together “frequently” in baskets with a minimum support and confidence to be qualify as "frequent"</a:t>
                </a:r>
                <a:endParaRPr lang="en-CA" sz="1400" i="1" dirty="0"/>
              </a:p>
              <a:p>
                <a:pPr marL="263525" lvl="1" defTabSz="914400">
                  <a:buClrTx/>
                  <a:buSzTx/>
                  <a:buNone/>
                  <a:defRPr/>
                </a:pPr>
                <a:endParaRPr lang="en-CA" sz="1400" i="1" dirty="0"/>
              </a:p>
              <a:p>
                <a:pPr marL="549275" lvl="1" indent="-285750" defTabSz="914400">
                  <a:buClrTx/>
                  <a:buSzTx/>
                  <a:defRPr/>
                </a:pPr>
                <a:r>
                  <a:rPr lang="en-CA" sz="1400" dirty="0"/>
                  <a:t>Association Rules</a:t>
                </a:r>
              </a:p>
              <a:p>
                <a:pPr marL="549275" lvl="1" indent="-285750" defTabSz="914400">
                  <a:buClrTx/>
                  <a:buSzTx/>
                  <a:defRPr/>
                </a:pPr>
                <a:endParaRPr lang="en-CA" sz="1400" dirty="0"/>
              </a:p>
              <a:p>
                <a:pPr marL="549275" lvl="1" indent="-285750" defTabSz="914400">
                  <a:buClrTx/>
                  <a:buSzTx/>
                  <a:defRPr/>
                </a:pPr>
                <a:endParaRPr lang="en-CA" sz="1400" dirty="0"/>
              </a:p>
            </p:txBody>
          </p:sp>
        </mc:Choice>
        <mc:Fallback xmlns="">
          <p:sp>
            <p:nvSpPr>
              <p:cNvPr id="25" name="Rectangle 24">
                <a:extLst>
                  <a:ext uri="{FF2B5EF4-FFF2-40B4-BE49-F238E27FC236}">
                    <a16:creationId xmlns:a16="http://schemas.microsoft.com/office/drawing/2014/main" id="{229A1357-D7E6-E143-89FF-CA20963EB498}"/>
                  </a:ext>
                </a:extLst>
              </p:cNvPr>
              <p:cNvSpPr>
                <a:spLocks noRot="1" noChangeAspect="1" noMove="1" noResize="1" noEditPoints="1" noAdjustHandles="1" noChangeArrowheads="1" noChangeShapeType="1" noTextEdit="1"/>
              </p:cNvSpPr>
              <p:nvPr/>
            </p:nvSpPr>
            <p:spPr>
              <a:xfrm>
                <a:off x="5611856" y="1812318"/>
                <a:ext cx="4161250" cy="4244495"/>
              </a:xfrm>
              <a:prstGeom prst="rect">
                <a:avLst/>
              </a:prstGeom>
              <a:blipFill>
                <a:blip r:embed="rId7"/>
                <a:stretch>
                  <a:fillRect l="-2493" t="-1291" r="-3079"/>
                </a:stretch>
              </a:blipFill>
            </p:spPr>
            <p:txBody>
              <a:bodyPr/>
              <a:lstStyle/>
              <a:p>
                <a:r>
                  <a:rPr lang="en-CA">
                    <a:noFill/>
                  </a:rPr>
                  <a:t> </a:t>
                </a:r>
              </a:p>
            </p:txBody>
          </p:sp>
        </mc:Fallback>
      </mc:AlternateContent>
      <p:sp>
        <p:nvSpPr>
          <p:cNvPr id="18" name="Text Placeholder 5">
            <a:hlinkClick r:id="" action="ppaction://noaction"/>
            <a:extLst>
              <a:ext uri="{FF2B5EF4-FFF2-40B4-BE49-F238E27FC236}">
                <a16:creationId xmlns:a16="http://schemas.microsoft.com/office/drawing/2014/main" id="{3B312DE4-B0A9-460D-BBF8-F62E6725A38F}"/>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20" name="Text Placeholder 5">
            <a:hlinkClick r:id="" action="ppaction://noaction"/>
            <a:extLst>
              <a:ext uri="{FF2B5EF4-FFF2-40B4-BE49-F238E27FC236}">
                <a16:creationId xmlns:a16="http://schemas.microsoft.com/office/drawing/2014/main" id="{DC3B6B65-D375-48B5-B2F2-412A62DAAD81}"/>
              </a:ext>
            </a:extLst>
          </p:cNvPr>
          <p:cNvSpPr txBox="1">
            <a:spLocks/>
          </p:cNvSpPr>
          <p:nvPr/>
        </p:nvSpPr>
        <p:spPr>
          <a:xfrm>
            <a:off x="10318115" y="2052096"/>
            <a:ext cx="1724660" cy="369332"/>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1">
                <a:solidFill>
                  <a:schemeClr val="accent1"/>
                </a:solidFill>
              </a:defRPr>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33" name="Text Placeholder 5">
            <a:hlinkClick r:id="" action="ppaction://noaction"/>
            <a:extLst>
              <a:ext uri="{FF2B5EF4-FFF2-40B4-BE49-F238E27FC236}">
                <a16:creationId xmlns:a16="http://schemas.microsoft.com/office/drawing/2014/main" id="{3E4B4BFC-D8B0-4CEC-A3BC-86E3DBC8138C}"/>
              </a:ext>
            </a:extLst>
          </p:cNvPr>
          <p:cNvSpPr txBox="1">
            <a:spLocks/>
          </p:cNvSpPr>
          <p:nvPr/>
        </p:nvSpPr>
        <p:spPr>
          <a:xfrm>
            <a:off x="10318116" y="2908773"/>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34" name="Text Placeholder 5">
            <a:hlinkClick r:id="" action="ppaction://noaction"/>
            <a:extLst>
              <a:ext uri="{FF2B5EF4-FFF2-40B4-BE49-F238E27FC236}">
                <a16:creationId xmlns:a16="http://schemas.microsoft.com/office/drawing/2014/main" id="{42542464-ED70-4288-A936-52D310B06356}"/>
              </a:ext>
            </a:extLst>
          </p:cNvPr>
          <p:cNvSpPr txBox="1">
            <a:spLocks/>
          </p:cNvSpPr>
          <p:nvPr/>
        </p:nvSpPr>
        <p:spPr>
          <a:xfrm>
            <a:off x="10318116" y="2572768"/>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Algorithm &amp; App Result</a:t>
            </a:r>
          </a:p>
        </p:txBody>
      </p:sp>
      <p:sp>
        <p:nvSpPr>
          <p:cNvPr id="35" name="Text Placeholder 5">
            <a:hlinkClick r:id="" action="ppaction://noaction"/>
            <a:extLst>
              <a:ext uri="{FF2B5EF4-FFF2-40B4-BE49-F238E27FC236}">
                <a16:creationId xmlns:a16="http://schemas.microsoft.com/office/drawing/2014/main" id="{89696DC3-B5AD-4DF5-A3ED-BDFE5A31E0AE}"/>
              </a:ext>
            </a:extLst>
          </p:cNvPr>
          <p:cNvSpPr txBox="1">
            <a:spLocks/>
          </p:cNvSpPr>
          <p:nvPr/>
        </p:nvSpPr>
        <p:spPr>
          <a:xfrm>
            <a:off x="10318115" y="3267160"/>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1065189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Algorithms &amp; Results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1747738148"/>
              </p:ext>
            </p:extLst>
          </p:nvPr>
        </p:nvGraphicFramePr>
        <p:xfrm>
          <a:off x="503999" y="1496985"/>
          <a:ext cx="9159463" cy="4917108"/>
        </p:xfrm>
        <a:graphic>
          <a:graphicData uri="http://schemas.openxmlformats.org/drawingml/2006/table">
            <a:tbl>
              <a:tblPr>
                <a:tableStyleId>{2D5ABB26-0587-4C30-8999-92F81FD0307C}</a:tableStyleId>
              </a:tblPr>
              <a:tblGrid>
                <a:gridCol w="537150">
                  <a:extLst>
                    <a:ext uri="{9D8B030D-6E8A-4147-A177-3AD203B41FA5}">
                      <a16:colId xmlns:a16="http://schemas.microsoft.com/office/drawing/2014/main" val="2182237645"/>
                    </a:ext>
                  </a:extLst>
                </a:gridCol>
                <a:gridCol w="4405032">
                  <a:extLst>
                    <a:ext uri="{9D8B030D-6E8A-4147-A177-3AD203B41FA5}">
                      <a16:colId xmlns:a16="http://schemas.microsoft.com/office/drawing/2014/main" val="1283340500"/>
                    </a:ext>
                  </a:extLst>
                </a:gridCol>
                <a:gridCol w="4217281">
                  <a:extLst>
                    <a:ext uri="{9D8B030D-6E8A-4147-A177-3AD203B41FA5}">
                      <a16:colId xmlns:a16="http://schemas.microsoft.com/office/drawing/2014/main" val="2874386777"/>
                    </a:ext>
                  </a:extLst>
                </a:gridCol>
              </a:tblGrid>
              <a:tr h="0">
                <a:tc>
                  <a:txBody>
                    <a:bodyPr/>
                    <a:lstStyle/>
                    <a:p>
                      <a:r>
                        <a:rPr lang="en-US" sz="12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Result</a:t>
                      </a:r>
                    </a:p>
                  </a:txBody>
                  <a:tcPr marL="5828" marR="5828" marT="5828" marB="0" anchor="ctr">
                    <a:solidFill>
                      <a:srgbClr val="FFC000"/>
                    </a:solidFill>
                  </a:tcPr>
                </a:tc>
                <a:extLst>
                  <a:ext uri="{0D108BD9-81ED-4DB2-BD59-A6C34878D82A}">
                    <a16:rowId xmlns:a16="http://schemas.microsoft.com/office/drawing/2014/main" val="2754745575"/>
                  </a:ext>
                </a:extLst>
              </a:tr>
              <a:tr h="989638">
                <a:tc>
                  <a:txBody>
                    <a:bodyPr/>
                    <a:lstStyle/>
                    <a:p>
                      <a:pPr algn="ctr" rtl="0" fontAlgn="ctr"/>
                      <a:r>
                        <a:rPr lang="en-CA" sz="1200" b="1" u="none" strike="noStrike" dirty="0">
                          <a:effectLst/>
                        </a:rPr>
                        <a:t>Step 1</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In order to get a user with good history profile, we </a:t>
                      </a:r>
                      <a:r>
                        <a:rPr lang="en-US" sz="1200" u="none" strike="noStrike" dirty="0">
                          <a:effectLst/>
                        </a:rPr>
                        <a:t>sort top 100 users with the greatest number of reviews in Canada, then take 5 random users and select one.</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Top 100 users → → </a:t>
                      </a:r>
                      <a:r>
                        <a:rPr lang="en-CA" sz="1200" b="1" i="0" u="none" strike="noStrike" dirty="0">
                          <a:solidFill>
                            <a:srgbClr val="000000"/>
                          </a:solidFill>
                          <a:effectLst/>
                          <a:latin typeface="Arial" panose="020B0604020202020204" pitchFamily="34" charset="0"/>
                        </a:rPr>
                        <a:t>tWBLn4k1M7PLBtAtwAg73g</a:t>
                      </a:r>
                      <a:r>
                        <a:rPr lang="en-CA" sz="1200" b="0" i="0" u="none" strike="noStrike" dirty="0">
                          <a:solidFill>
                            <a:srgbClr val="000000"/>
                          </a:solidFill>
                          <a:effectLst/>
                          <a:latin typeface="Arial" panose="020B0604020202020204" pitchFamily="34" charset="0"/>
                        </a:rPr>
                        <a:t>  </a:t>
                      </a:r>
                    </a:p>
                  </a:txBody>
                  <a:tcPr marL="5828" marR="5828" marT="5828" marB="0"/>
                </a:tc>
                <a:extLst>
                  <a:ext uri="{0D108BD9-81ED-4DB2-BD59-A6C34878D82A}">
                    <a16:rowId xmlns:a16="http://schemas.microsoft.com/office/drawing/2014/main" val="4285483050"/>
                  </a:ext>
                </a:extLst>
              </a:tr>
              <a:tr h="979227">
                <a:tc>
                  <a:txBody>
                    <a:bodyPr/>
                    <a:lstStyle/>
                    <a:p>
                      <a:pPr algn="ctr" rtl="0" fontAlgn="ctr"/>
                      <a:r>
                        <a:rPr lang="en-CA" sz="1200" b="1" u="none" strike="noStrike" dirty="0">
                          <a:effectLst/>
                        </a:rPr>
                        <a:t>Step 2</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u="none" strike="noStrike" dirty="0">
                          <a:effectLst/>
                        </a:rPr>
                        <a:t>To make sure the user’s rating history and their restaurant choices are relevant, we find the base city AND top most reviewed postal codes of the user based on their rating history.</a:t>
                      </a:r>
                    </a:p>
                    <a:p>
                      <a:pPr marL="171450" indent="-171450" algn="l" rtl="0" fontAlgn="ctr">
                        <a:buFont typeface="Arial" panose="020B0604020202020204" pitchFamily="34" charset="0"/>
                        <a:buChar char="•"/>
                      </a:pPr>
                      <a:r>
                        <a:rPr lang="en-CA" sz="1200" u="none" strike="noStrike" dirty="0">
                          <a:effectLst/>
                        </a:rPr>
                        <a:t>We then prompt the user input their location (select one of the top postal codes)</a:t>
                      </a:r>
                      <a:r>
                        <a:rPr lang="en-US" sz="1200" u="none" strike="noStrike" dirty="0">
                          <a:effectLst/>
                        </a:rPr>
                        <a:t>.</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r h="743387">
                <a:tc>
                  <a:txBody>
                    <a:bodyPr/>
                    <a:lstStyle/>
                    <a:p>
                      <a:pPr algn="ctr" rtl="0" fontAlgn="ctr"/>
                      <a:r>
                        <a:rPr lang="en-CA" sz="1200" b="1" u="none" strike="noStrike" dirty="0">
                          <a:effectLst/>
                        </a:rPr>
                        <a:t>Step 3</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Find all postal codes and their associated businesses</a:t>
                      </a:r>
                    </a:p>
                    <a:p>
                      <a:pPr marL="0" indent="0" algn="l" rtl="0" fontAlgn="ctr">
                        <a:buFont typeface="Arial" panose="020B0604020202020204" pitchFamily="34" charset="0"/>
                        <a:buNone/>
                      </a:pPr>
                      <a:r>
                        <a:rPr lang="en-US" sz="1200" b="0" i="0" u="none" strike="noStrike" dirty="0">
                          <a:solidFill>
                            <a:srgbClr val="000000"/>
                          </a:solidFill>
                          <a:effectLst/>
                          <a:latin typeface="Arial" panose="020B0604020202020204" pitchFamily="34" charset="0"/>
                        </a:rPr>
                        <a:t> located within a 5-km radius from </a:t>
                      </a:r>
                      <a:r>
                        <a:rPr lang="en-US" sz="1200" b="1" i="0" u="none" strike="noStrike" dirty="0">
                          <a:solidFill>
                            <a:srgbClr val="000000"/>
                          </a:solidFill>
                          <a:effectLst/>
                          <a:latin typeface="Arial" panose="020B0604020202020204" pitchFamily="34" charset="0"/>
                        </a:rPr>
                        <a:t>the chosen postal code</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tc>
                <a:extLst>
                  <a:ext uri="{0D108BD9-81ED-4DB2-BD59-A6C34878D82A}">
                    <a16:rowId xmlns:a16="http://schemas.microsoft.com/office/drawing/2014/main" val="834576522"/>
                  </a:ext>
                </a:extLst>
              </a:tr>
              <a:tr h="720996">
                <a:tc>
                  <a:txBody>
                    <a:bodyPr/>
                    <a:lstStyle/>
                    <a:p>
                      <a:pPr algn="ctr" rtl="0" fontAlgn="ctr"/>
                      <a:r>
                        <a:rPr lang="en-CA" sz="1200" b="1" i="0" u="none" strike="noStrike" dirty="0">
                          <a:solidFill>
                            <a:srgbClr val="000000"/>
                          </a:solidFill>
                          <a:effectLst/>
                          <a:latin typeface="Arial" panose="020B0604020202020204" pitchFamily="34" charset="0"/>
                        </a:rPr>
                        <a:t>Step 4</a:t>
                      </a: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Use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MLlib</a:t>
                      </a:r>
                      <a:r>
                        <a:rPr lang="en-US" sz="1200" u="none" strike="noStrike" kern="1200" dirty="0">
                          <a:solidFill>
                            <a:schemeClr val="tx1"/>
                          </a:solidFill>
                          <a:effectLst/>
                          <a:latin typeface="+mn-lt"/>
                          <a:ea typeface="+mn-ea"/>
                          <a:cs typeface="+mn-cs"/>
                        </a:rPr>
                        <a:t> ALS library to do recommendation, sorting out top 10 restaurants with the highest predicted ratings.</a:t>
                      </a:r>
                    </a:p>
                    <a:p>
                      <a:pPr algn="l" rtl="0" fontAlgn="ctr"/>
                      <a:endParaRPr lang="en-US" sz="1200" u="none" strike="noStrike" kern="1200" dirty="0">
                        <a:solidFill>
                          <a:schemeClr val="tx1"/>
                        </a:solidFill>
                        <a:effectLst/>
                        <a:latin typeface="+mn-lt"/>
                        <a:ea typeface="+mn-ea"/>
                        <a:cs typeface="+mn-cs"/>
                      </a:endParaRPr>
                    </a:p>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Prompt user to select one restaurant</a:t>
                      </a:r>
                    </a:p>
                    <a:p>
                      <a:pPr algn="l" rtl="0" fontAlgn="ctr"/>
                      <a:endParaRPr lang="en-CA" sz="1200" u="none" strike="noStrike" kern="1200" dirty="0">
                        <a:solidFill>
                          <a:schemeClr val="tx1"/>
                        </a:solidFill>
                        <a:effectLst/>
                        <a:latin typeface="+mn-lt"/>
                        <a:ea typeface="+mn-ea"/>
                        <a:cs typeface="+mn-cs"/>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2355580518"/>
                  </a:ext>
                </a:extLst>
              </a:tr>
              <a:tr h="945744">
                <a:tc>
                  <a:txBody>
                    <a:bodyPr/>
                    <a:lstStyle/>
                    <a:p>
                      <a:pPr algn="ctr" rtl="0" fontAlgn="ctr"/>
                      <a:r>
                        <a:rPr lang="en-CA" sz="1200" b="1" u="none" strike="noStrike" dirty="0">
                          <a:effectLst/>
                        </a:rPr>
                        <a:t>Step 5</a:t>
                      </a:r>
                      <a:endParaRPr lang="en-CA" sz="1200" b="1" i="0" u="none" strike="noStrike" dirty="0">
                        <a:solidFill>
                          <a:srgbClr val="000000"/>
                        </a:solidFill>
                        <a:effectLst/>
                        <a:latin typeface="Arial" panose="020B0604020202020204" pitchFamily="34" charset="0"/>
                      </a:endParaRPr>
                    </a:p>
                  </a:txBody>
                  <a:tcPr marL="5828" marR="5828" marT="5828" marB="0">
                    <a:solidFill>
                      <a:schemeClr val="bg1"/>
                    </a:solidFill>
                  </a:tcPr>
                </a:tc>
                <a:tc>
                  <a:txBody>
                    <a:bodyPr/>
                    <a:lstStyle/>
                    <a:p>
                      <a:pPr marL="171450" marR="0" lvl="0" indent="-171450" algn="l"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kern="1200" dirty="0">
                          <a:solidFill>
                            <a:schemeClr val="tx1"/>
                          </a:solidFill>
                          <a:effectLst/>
                          <a:latin typeface="+mn-lt"/>
                          <a:ea typeface="+mn-ea"/>
                          <a:cs typeface="+mn-cs"/>
                        </a:rPr>
                        <a:t>Use FP-Growth Library in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to perform Frequent Itemset listing out top 5 most frequently chosen items</a:t>
                      </a:r>
                    </a:p>
                  </a:txBody>
                  <a:tcPr marL="5828" marR="5828" marT="5828" marB="0">
                    <a:solidFill>
                      <a:schemeClr val="bg1"/>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1"/>
                    </a:solidFill>
                  </a:tcPr>
                </a:tc>
                <a:extLst>
                  <a:ext uri="{0D108BD9-81ED-4DB2-BD59-A6C34878D82A}">
                    <a16:rowId xmlns:a16="http://schemas.microsoft.com/office/drawing/2014/main" val="734134813"/>
                  </a:ext>
                </a:extLst>
              </a:tr>
            </a:tbl>
          </a:graphicData>
        </a:graphic>
      </p:graphicFrame>
      <p:sp>
        <p:nvSpPr>
          <p:cNvPr id="15" name="Text Placeholder 5">
            <a:hlinkClick r:id="" action="ppaction://noaction"/>
            <a:extLst>
              <a:ext uri="{FF2B5EF4-FFF2-40B4-BE49-F238E27FC236}">
                <a16:creationId xmlns:a16="http://schemas.microsoft.com/office/drawing/2014/main" id="{A4A368A2-E5DE-4DA3-B254-BDCA38E15E5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6" name="Text Placeholder 5">
            <a:hlinkClick r:id="" action="ppaction://noaction"/>
            <a:extLst>
              <a:ext uri="{FF2B5EF4-FFF2-40B4-BE49-F238E27FC236}">
                <a16:creationId xmlns:a16="http://schemas.microsoft.com/office/drawing/2014/main" id="{A33CA968-FFD2-4AFB-93CB-8C91AC2CB1B1}"/>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7" name="Text Placeholder 5">
            <a:hlinkClick r:id="" action="ppaction://noaction"/>
            <a:extLst>
              <a:ext uri="{FF2B5EF4-FFF2-40B4-BE49-F238E27FC236}">
                <a16:creationId xmlns:a16="http://schemas.microsoft.com/office/drawing/2014/main" id="{8B8C4DAF-99C4-4262-91CC-5B0E54DB46E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8" name="Text Placeholder 5">
            <a:hlinkClick r:id="" action="ppaction://noaction"/>
            <a:extLst>
              <a:ext uri="{FF2B5EF4-FFF2-40B4-BE49-F238E27FC236}">
                <a16:creationId xmlns:a16="http://schemas.microsoft.com/office/drawing/2014/main" id="{6D97FFD9-49A8-4789-A24D-A1F8AF9250F4}"/>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9" name="Text Placeholder 5">
            <a:hlinkClick r:id="" action="ppaction://noaction"/>
            <a:extLst>
              <a:ext uri="{FF2B5EF4-FFF2-40B4-BE49-F238E27FC236}">
                <a16:creationId xmlns:a16="http://schemas.microsoft.com/office/drawing/2014/main" id="{5D8B0DB3-515C-4B59-9340-07BDDC8FC0A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279033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The Erroneous Results &amp; Solutions </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503845675"/>
              </p:ext>
            </p:extLst>
          </p:nvPr>
        </p:nvGraphicFramePr>
        <p:xfrm>
          <a:off x="503999" y="1496985"/>
          <a:ext cx="9159463" cy="4917108"/>
        </p:xfrm>
        <a:graphic>
          <a:graphicData uri="http://schemas.openxmlformats.org/drawingml/2006/table">
            <a:tbl>
              <a:tblPr>
                <a:tableStyleId>{2D5ABB26-0587-4C30-8999-92F81FD0307C}</a:tableStyleId>
              </a:tblPr>
              <a:tblGrid>
                <a:gridCol w="537150">
                  <a:extLst>
                    <a:ext uri="{9D8B030D-6E8A-4147-A177-3AD203B41FA5}">
                      <a16:colId xmlns:a16="http://schemas.microsoft.com/office/drawing/2014/main" val="2182237645"/>
                    </a:ext>
                  </a:extLst>
                </a:gridCol>
                <a:gridCol w="4405032">
                  <a:extLst>
                    <a:ext uri="{9D8B030D-6E8A-4147-A177-3AD203B41FA5}">
                      <a16:colId xmlns:a16="http://schemas.microsoft.com/office/drawing/2014/main" val="1283340500"/>
                    </a:ext>
                  </a:extLst>
                </a:gridCol>
                <a:gridCol w="4217281">
                  <a:extLst>
                    <a:ext uri="{9D8B030D-6E8A-4147-A177-3AD203B41FA5}">
                      <a16:colId xmlns:a16="http://schemas.microsoft.com/office/drawing/2014/main" val="2874386777"/>
                    </a:ext>
                  </a:extLst>
                </a:gridCol>
              </a:tblGrid>
              <a:tr h="0">
                <a:tc>
                  <a:txBody>
                    <a:bodyPr/>
                    <a:lstStyle/>
                    <a:p>
                      <a:r>
                        <a:rPr lang="en-US" sz="12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Result</a:t>
                      </a:r>
                    </a:p>
                  </a:txBody>
                  <a:tcPr marL="5828" marR="5828" marT="5828" marB="0" anchor="ctr">
                    <a:solidFill>
                      <a:srgbClr val="FFC000"/>
                    </a:solidFill>
                  </a:tcPr>
                </a:tc>
                <a:extLst>
                  <a:ext uri="{0D108BD9-81ED-4DB2-BD59-A6C34878D82A}">
                    <a16:rowId xmlns:a16="http://schemas.microsoft.com/office/drawing/2014/main" val="2754745575"/>
                  </a:ext>
                </a:extLst>
              </a:tr>
              <a:tr h="989638">
                <a:tc>
                  <a:txBody>
                    <a:bodyPr/>
                    <a:lstStyle/>
                    <a:p>
                      <a:pPr algn="ctr" rtl="0" fontAlgn="ctr"/>
                      <a:r>
                        <a:rPr lang="en-CA" sz="1200" b="1" u="none" strike="noStrike" dirty="0">
                          <a:effectLst/>
                        </a:rPr>
                        <a:t>Step 1</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In order to get a user with good history profile, we </a:t>
                      </a:r>
                      <a:r>
                        <a:rPr lang="en-US" sz="1200" u="none" strike="noStrike" dirty="0">
                          <a:effectLst/>
                        </a:rPr>
                        <a:t>sort top 100 users with the greatest number of reviews in Canada, then take 5 random users and select one.</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Top 100 users → → </a:t>
                      </a:r>
                      <a:r>
                        <a:rPr lang="en-CA" sz="1200" b="1" i="0" u="none" strike="noStrike" dirty="0">
                          <a:solidFill>
                            <a:srgbClr val="000000"/>
                          </a:solidFill>
                          <a:effectLst/>
                          <a:latin typeface="Arial" panose="020B0604020202020204" pitchFamily="34" charset="0"/>
                        </a:rPr>
                        <a:t>tWBLn4k1M7PLBtAtwAg73g</a:t>
                      </a:r>
                      <a:r>
                        <a:rPr lang="en-CA" sz="1200" b="0" i="0" u="none" strike="noStrike" dirty="0">
                          <a:solidFill>
                            <a:srgbClr val="000000"/>
                          </a:solidFill>
                          <a:effectLst/>
                          <a:latin typeface="Arial" panose="020B0604020202020204" pitchFamily="34" charset="0"/>
                        </a:rPr>
                        <a:t>  </a:t>
                      </a:r>
                    </a:p>
                  </a:txBody>
                  <a:tcPr marL="5828" marR="5828" marT="5828" marB="0"/>
                </a:tc>
                <a:extLst>
                  <a:ext uri="{0D108BD9-81ED-4DB2-BD59-A6C34878D82A}">
                    <a16:rowId xmlns:a16="http://schemas.microsoft.com/office/drawing/2014/main" val="4285483050"/>
                  </a:ext>
                </a:extLst>
              </a:tr>
              <a:tr h="979227">
                <a:tc>
                  <a:txBody>
                    <a:bodyPr/>
                    <a:lstStyle/>
                    <a:p>
                      <a:pPr algn="ctr" rtl="0" fontAlgn="ctr"/>
                      <a:r>
                        <a:rPr lang="en-CA" sz="1200" b="1" u="none" strike="noStrike" dirty="0">
                          <a:effectLst/>
                        </a:rPr>
                        <a:t>Step 2</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u="none" strike="noStrike" dirty="0">
                          <a:effectLst/>
                        </a:rPr>
                        <a:t>To make sure the user’s rating history and their restaurant choices are relevant, we find the base city AND top most reviewed postal codes of the user based on their rating history.</a:t>
                      </a:r>
                    </a:p>
                    <a:p>
                      <a:pPr marL="171450" indent="-171450" algn="l" rtl="0" fontAlgn="ctr">
                        <a:buFont typeface="Arial" panose="020B0604020202020204" pitchFamily="34" charset="0"/>
                        <a:buChar char="•"/>
                      </a:pPr>
                      <a:r>
                        <a:rPr lang="en-CA" sz="1200" u="none" strike="noStrike" dirty="0">
                          <a:effectLst/>
                        </a:rPr>
                        <a:t>We then prompt the user input their location (select one of the top postal codes)</a:t>
                      </a:r>
                      <a:r>
                        <a:rPr lang="en-US" sz="1200" u="none" strike="noStrike" dirty="0">
                          <a:effectLst/>
                        </a:rPr>
                        <a:t>.</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r h="743387">
                <a:tc>
                  <a:txBody>
                    <a:bodyPr/>
                    <a:lstStyle/>
                    <a:p>
                      <a:pPr algn="ctr" rtl="0" fontAlgn="ctr"/>
                      <a:r>
                        <a:rPr lang="en-CA" sz="1200" b="1" u="none" strike="noStrike" dirty="0">
                          <a:effectLst/>
                        </a:rPr>
                        <a:t>Step 3</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Find all postal codes and their associated businesses</a:t>
                      </a:r>
                    </a:p>
                    <a:p>
                      <a:pPr marL="0" indent="0" algn="l" rtl="0" fontAlgn="ctr">
                        <a:buFont typeface="Arial" panose="020B0604020202020204" pitchFamily="34" charset="0"/>
                        <a:buNone/>
                      </a:pPr>
                      <a:r>
                        <a:rPr lang="en-US" sz="1200" b="0" i="0" u="none" strike="noStrike" dirty="0">
                          <a:solidFill>
                            <a:srgbClr val="000000"/>
                          </a:solidFill>
                          <a:effectLst/>
                          <a:latin typeface="Arial" panose="020B0604020202020204" pitchFamily="34" charset="0"/>
                        </a:rPr>
                        <a:t> located within a 5-km radius from </a:t>
                      </a:r>
                      <a:r>
                        <a:rPr lang="en-US" sz="1200" b="1" i="0" u="none" strike="noStrike" dirty="0">
                          <a:solidFill>
                            <a:srgbClr val="000000"/>
                          </a:solidFill>
                          <a:effectLst/>
                          <a:latin typeface="Arial" panose="020B0604020202020204" pitchFamily="34" charset="0"/>
                        </a:rPr>
                        <a:t>the chosen postal code</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tc>
                <a:extLst>
                  <a:ext uri="{0D108BD9-81ED-4DB2-BD59-A6C34878D82A}">
                    <a16:rowId xmlns:a16="http://schemas.microsoft.com/office/drawing/2014/main" val="834576522"/>
                  </a:ext>
                </a:extLst>
              </a:tr>
              <a:tr h="720996">
                <a:tc>
                  <a:txBody>
                    <a:bodyPr/>
                    <a:lstStyle/>
                    <a:p>
                      <a:pPr algn="ctr" rtl="0" fontAlgn="ctr"/>
                      <a:r>
                        <a:rPr lang="en-CA" sz="1200" b="1" i="0" u="none" strike="noStrike" dirty="0">
                          <a:solidFill>
                            <a:srgbClr val="000000"/>
                          </a:solidFill>
                          <a:effectLst/>
                          <a:latin typeface="Arial" panose="020B0604020202020204" pitchFamily="34" charset="0"/>
                        </a:rPr>
                        <a:t>Step 4</a:t>
                      </a: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Use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MLlib</a:t>
                      </a:r>
                      <a:r>
                        <a:rPr lang="en-US" sz="1200" u="none" strike="noStrike" kern="1200" dirty="0">
                          <a:solidFill>
                            <a:schemeClr val="tx1"/>
                          </a:solidFill>
                          <a:effectLst/>
                          <a:latin typeface="+mn-lt"/>
                          <a:ea typeface="+mn-ea"/>
                          <a:cs typeface="+mn-cs"/>
                        </a:rPr>
                        <a:t> ALS library to do recommendation, sorting out top 10 restaurants with the highest predicted ratings.</a:t>
                      </a:r>
                    </a:p>
                    <a:p>
                      <a:pPr algn="l" rtl="0" fontAlgn="ctr"/>
                      <a:endParaRPr lang="en-US" sz="1200" u="none" strike="noStrike" kern="1200" dirty="0">
                        <a:solidFill>
                          <a:schemeClr val="tx1"/>
                        </a:solidFill>
                        <a:effectLst/>
                        <a:latin typeface="+mn-lt"/>
                        <a:ea typeface="+mn-ea"/>
                        <a:cs typeface="+mn-cs"/>
                      </a:endParaRPr>
                    </a:p>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Prompt user to select one restaurant</a:t>
                      </a:r>
                    </a:p>
                    <a:p>
                      <a:pPr algn="l" rtl="0" fontAlgn="ctr"/>
                      <a:endParaRPr lang="en-CA" sz="1200" u="none" strike="noStrike" kern="1200" dirty="0">
                        <a:solidFill>
                          <a:schemeClr val="tx1"/>
                        </a:solidFill>
                        <a:effectLst/>
                        <a:latin typeface="+mn-lt"/>
                        <a:ea typeface="+mn-ea"/>
                        <a:cs typeface="+mn-cs"/>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List of restaurants found</a:t>
                      </a: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Selected restaurant</a:t>
                      </a: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2355580518"/>
                  </a:ext>
                </a:extLst>
              </a:tr>
              <a:tr h="945744">
                <a:tc>
                  <a:txBody>
                    <a:bodyPr/>
                    <a:lstStyle/>
                    <a:p>
                      <a:pPr algn="ctr" rtl="0" fontAlgn="ctr"/>
                      <a:r>
                        <a:rPr lang="en-CA" sz="1200" b="1" u="none" strike="noStrike" dirty="0">
                          <a:effectLst/>
                        </a:rPr>
                        <a:t>Step 5</a:t>
                      </a:r>
                      <a:endParaRPr lang="en-CA" sz="1200" b="1" i="0" u="none" strike="noStrike" dirty="0">
                        <a:solidFill>
                          <a:srgbClr val="000000"/>
                        </a:solidFill>
                        <a:effectLst/>
                        <a:latin typeface="Arial" panose="020B0604020202020204" pitchFamily="34" charset="0"/>
                      </a:endParaRPr>
                    </a:p>
                  </a:txBody>
                  <a:tcPr marL="5828" marR="5828" marT="5828" marB="0">
                    <a:solidFill>
                      <a:schemeClr val="bg1"/>
                    </a:solidFill>
                  </a:tcPr>
                </a:tc>
                <a:tc>
                  <a:txBody>
                    <a:bodyPr/>
                    <a:lstStyle/>
                    <a:p>
                      <a:pPr marL="171450" marR="0" lvl="0" indent="-171450" algn="l"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kern="1200" dirty="0">
                          <a:solidFill>
                            <a:schemeClr val="tx1"/>
                          </a:solidFill>
                          <a:effectLst/>
                          <a:latin typeface="+mn-lt"/>
                          <a:ea typeface="+mn-ea"/>
                          <a:cs typeface="+mn-cs"/>
                        </a:rPr>
                        <a:t>Use FP-Growth Library in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to perform Frequent Itemset listing out top 5 most frequently chosen items</a:t>
                      </a:r>
                    </a:p>
                  </a:txBody>
                  <a:tcPr marL="5828" marR="5828" marT="5828" marB="0">
                    <a:solidFill>
                      <a:schemeClr val="bg1"/>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1"/>
                    </a:solidFill>
                  </a:tcPr>
                </a:tc>
                <a:extLst>
                  <a:ext uri="{0D108BD9-81ED-4DB2-BD59-A6C34878D82A}">
                    <a16:rowId xmlns:a16="http://schemas.microsoft.com/office/drawing/2014/main" val="734134813"/>
                  </a:ext>
                </a:extLst>
              </a:tr>
            </a:tbl>
          </a:graphicData>
        </a:graphic>
      </p:graphicFrame>
      <p:sp>
        <p:nvSpPr>
          <p:cNvPr id="13" name="Text Placeholder 5">
            <a:hlinkClick r:id="" action="ppaction://noaction"/>
            <a:extLst>
              <a:ext uri="{FF2B5EF4-FFF2-40B4-BE49-F238E27FC236}">
                <a16:creationId xmlns:a16="http://schemas.microsoft.com/office/drawing/2014/main" id="{EDB3E8BC-EDB2-4631-B4A1-C63E9DDBCCF0}"/>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4" name="Text Placeholder 5">
            <a:hlinkClick r:id="" action="ppaction://noaction"/>
            <a:extLst>
              <a:ext uri="{FF2B5EF4-FFF2-40B4-BE49-F238E27FC236}">
                <a16:creationId xmlns:a16="http://schemas.microsoft.com/office/drawing/2014/main" id="{25BCFF89-6281-4814-B3ED-946F9147928E}"/>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5" name="Text Placeholder 5">
            <a:hlinkClick r:id="" action="ppaction://noaction"/>
            <a:extLst>
              <a:ext uri="{FF2B5EF4-FFF2-40B4-BE49-F238E27FC236}">
                <a16:creationId xmlns:a16="http://schemas.microsoft.com/office/drawing/2014/main" id="{523FFAD3-C307-453C-AE74-38A2DDF29055}"/>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6" name="Text Placeholder 5">
            <a:hlinkClick r:id="" action="ppaction://noaction"/>
            <a:extLst>
              <a:ext uri="{FF2B5EF4-FFF2-40B4-BE49-F238E27FC236}">
                <a16:creationId xmlns:a16="http://schemas.microsoft.com/office/drawing/2014/main" id="{5991F167-EB5D-40D9-BB8B-FB6570C2AAD2}"/>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7" name="Text Placeholder 5">
            <a:hlinkClick r:id="" action="ppaction://noaction"/>
            <a:extLst>
              <a:ext uri="{FF2B5EF4-FFF2-40B4-BE49-F238E27FC236}">
                <a16:creationId xmlns:a16="http://schemas.microsoft.com/office/drawing/2014/main" id="{E5D07B7A-C25E-4257-8A39-4152B9EC957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2649812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Issue Explanations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Issues Encountered &amp; Explanations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2838907924"/>
              </p:ext>
            </p:extLst>
          </p:nvPr>
        </p:nvGraphicFramePr>
        <p:xfrm>
          <a:off x="503999" y="1496985"/>
          <a:ext cx="9159463" cy="5583590"/>
        </p:xfrm>
        <a:graphic>
          <a:graphicData uri="http://schemas.openxmlformats.org/drawingml/2006/table">
            <a:tbl>
              <a:tblPr>
                <a:tableStyleId>{2D5ABB26-0587-4C30-8999-92F81FD0307C}</a:tableStyleId>
              </a:tblPr>
              <a:tblGrid>
                <a:gridCol w="537150">
                  <a:extLst>
                    <a:ext uri="{9D8B030D-6E8A-4147-A177-3AD203B41FA5}">
                      <a16:colId xmlns:a16="http://schemas.microsoft.com/office/drawing/2014/main" val="2182237645"/>
                    </a:ext>
                  </a:extLst>
                </a:gridCol>
                <a:gridCol w="4405032">
                  <a:extLst>
                    <a:ext uri="{9D8B030D-6E8A-4147-A177-3AD203B41FA5}">
                      <a16:colId xmlns:a16="http://schemas.microsoft.com/office/drawing/2014/main" val="1283340500"/>
                    </a:ext>
                  </a:extLst>
                </a:gridCol>
                <a:gridCol w="4217281">
                  <a:extLst>
                    <a:ext uri="{9D8B030D-6E8A-4147-A177-3AD203B41FA5}">
                      <a16:colId xmlns:a16="http://schemas.microsoft.com/office/drawing/2014/main" val="2874386777"/>
                    </a:ext>
                  </a:extLst>
                </a:gridCol>
              </a:tblGrid>
              <a:tr h="0">
                <a:tc>
                  <a:txBody>
                    <a:bodyPr/>
                    <a:lstStyle/>
                    <a:p>
                      <a:r>
                        <a:rPr lang="en-US" sz="12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Issue Description</a:t>
                      </a:r>
                    </a:p>
                  </a:txBody>
                  <a:tcPr marL="5828" marR="5828" marT="5828" marB="0" anchor="ctr">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Explanation</a:t>
                      </a:r>
                    </a:p>
                  </a:txBody>
                  <a:tcPr marL="5828" marR="5828" marT="5828" marB="0" anchor="ctr">
                    <a:solidFill>
                      <a:srgbClr val="FFC000"/>
                    </a:solidFill>
                  </a:tcPr>
                </a:tc>
                <a:extLst>
                  <a:ext uri="{0D108BD9-81ED-4DB2-BD59-A6C34878D82A}">
                    <a16:rowId xmlns:a16="http://schemas.microsoft.com/office/drawing/2014/main" val="2754745575"/>
                  </a:ext>
                </a:extLst>
              </a:tr>
              <a:tr h="989638">
                <a:tc>
                  <a:txBody>
                    <a:bodyPr/>
                    <a:lstStyle/>
                    <a:p>
                      <a:pPr algn="ctr" rtl="0" fontAlgn="ctr"/>
                      <a:r>
                        <a:rPr lang="en-CA" sz="1200" b="1" u="none" strike="noStrike" dirty="0">
                          <a:effectLst/>
                        </a:rPr>
                        <a:t>Issue 1</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US" sz="1200" u="none" strike="noStrike" dirty="0">
                          <a:effectLst/>
                        </a:rPr>
                        <a:t>we proceed to continue trying FP-growth at min support and confidence at 0.5. However, it return empty df. Hence, we keep on lowering mins and min c until 0.1. At this point, we highly</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Top 100 users → → </a:t>
                      </a:r>
                      <a:r>
                        <a:rPr lang="en-CA" sz="1200" b="1" i="0" u="none" strike="noStrike" dirty="0">
                          <a:solidFill>
                            <a:srgbClr val="000000"/>
                          </a:solidFill>
                          <a:effectLst/>
                          <a:latin typeface="Arial" panose="020B0604020202020204" pitchFamily="34" charset="0"/>
                        </a:rPr>
                        <a:t>tWBLn4k1M7PLBtAtwAg73g</a:t>
                      </a:r>
                      <a:r>
                        <a:rPr lang="en-CA" sz="1200" b="0" i="0" u="none" strike="noStrike" dirty="0">
                          <a:solidFill>
                            <a:srgbClr val="000000"/>
                          </a:solidFill>
                          <a:effectLst/>
                          <a:latin typeface="Arial" panose="020B0604020202020204" pitchFamily="34" charset="0"/>
                        </a:rPr>
                        <a:t>  </a:t>
                      </a:r>
                    </a:p>
                  </a:txBody>
                  <a:tcPr marL="5828" marR="5828" marT="5828" marB="0"/>
                </a:tc>
                <a:extLst>
                  <a:ext uri="{0D108BD9-81ED-4DB2-BD59-A6C34878D82A}">
                    <a16:rowId xmlns:a16="http://schemas.microsoft.com/office/drawing/2014/main" val="4285483050"/>
                  </a:ext>
                </a:extLst>
              </a:tr>
              <a:tr h="979227">
                <a:tc>
                  <a:txBody>
                    <a:bodyPr/>
                    <a:lstStyle/>
                    <a:p>
                      <a:pPr algn="ctr" rtl="0" fontAlgn="ctr"/>
                      <a:r>
                        <a:rPr lang="en-CA" sz="1200" b="1" u="none" strike="noStrike" dirty="0">
                          <a:effectLst/>
                        </a:rPr>
                        <a:t>Issue 2</a:t>
                      </a:r>
                      <a:endParaRPr lang="en-CA" sz="1200" b="1"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US" sz="1200" u="none" strike="noStrike" dirty="0">
                          <a:effectLst/>
                        </a:rPr>
                        <a:t>we proceed to continue trying FP-growth at min support and confidence at 0.5. However, it return empty df. Hence, we keep on lowering min s and min c until 0.1. At this point, we highly suspect that our dataset suffers from data </a:t>
                      </a:r>
                      <a:r>
                        <a:rPr lang="en-US" sz="1200" u="none" strike="noStrike" dirty="0" err="1">
                          <a:effectLst/>
                        </a:rPr>
                        <a:t>spareness</a:t>
                      </a:r>
                      <a:r>
                        <a:rPr lang="en-US" sz="1200" u="none" strike="noStrike" dirty="0">
                          <a:effectLst/>
                        </a:rPr>
                        <a:t>. So we try lower to 0. Unfortunately, after waiting for 15 minutes with my CPU working at 100% most of the time, it still not give back result so I stop it.</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r h="743387">
                <a:tc>
                  <a:txBody>
                    <a:bodyPr/>
                    <a:lstStyle/>
                    <a:p>
                      <a:pPr algn="ctr" rtl="0" fontAlgn="ctr"/>
                      <a:r>
                        <a:rPr lang="en-CA" sz="1200" b="1" u="none" strike="noStrike" dirty="0">
                          <a:effectLst/>
                        </a:rPr>
                        <a:t>Issue 3</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US" sz="1200" u="none" strike="noStrike" dirty="0">
                          <a:effectLst/>
                        </a:rPr>
                        <a:t>From this, we tried to look for others who work on the same dataset who also use </a:t>
                      </a:r>
                      <a:r>
                        <a:rPr lang="en-US" sz="1200" u="none" strike="noStrike" dirty="0" err="1">
                          <a:effectLst/>
                        </a:rPr>
                        <a:t>collab</a:t>
                      </a:r>
                      <a:r>
                        <a:rPr lang="en-US" sz="1200" u="none" strike="noStrike" dirty="0">
                          <a:effectLst/>
                        </a:rPr>
                        <a:t> filtering like us and we found one. Perhaps lucky for us, the paper from </a:t>
                      </a:r>
                      <a:r>
                        <a:rPr lang="en-US" sz="1200" u="none" strike="noStrike" dirty="0" err="1">
                          <a:effectLst/>
                        </a:rPr>
                        <a:t>Standford</a:t>
                      </a:r>
                      <a:r>
                        <a:rPr lang="en-US" sz="1200" u="none" strike="noStrike" dirty="0">
                          <a:effectLst/>
                        </a:rPr>
                        <a:t> University has the same conclusion as us that the Yelp dataset suffers from data </a:t>
                      </a:r>
                      <a:r>
                        <a:rPr lang="en-US" sz="1200" u="none" strike="noStrike" dirty="0" err="1">
                          <a:effectLst/>
                        </a:rPr>
                        <a:t>spareness</a:t>
                      </a:r>
                      <a:r>
                        <a:rPr lang="en-US" sz="1200" u="none" strike="noStrike" dirty="0">
                          <a:effectLst/>
                        </a:rPr>
                        <a:t>.</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tc>
                <a:extLst>
                  <a:ext uri="{0D108BD9-81ED-4DB2-BD59-A6C34878D82A}">
                    <a16:rowId xmlns:a16="http://schemas.microsoft.com/office/drawing/2014/main" val="834576522"/>
                  </a:ext>
                </a:extLst>
              </a:tr>
              <a:tr h="720996">
                <a:tc>
                  <a:txBody>
                    <a:bodyPr/>
                    <a:lstStyle/>
                    <a:p>
                      <a:pPr algn="ctr" rtl="0" fontAlgn="ctr"/>
                      <a:endParaRPr lang="en-CA" sz="1200" b="1"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RMSE </a:t>
                      </a:r>
                      <a:r>
                        <a:rPr lang="en-CA" sz="1200" b="0" i="0" u="none" strike="noStrike" dirty="0" err="1">
                          <a:solidFill>
                            <a:srgbClr val="000000"/>
                          </a:solidFill>
                          <a:effectLst/>
                          <a:latin typeface="Arial" panose="020B0604020202020204" pitchFamily="34" charset="0"/>
                        </a:rPr>
                        <a:t>Cua</a:t>
                      </a:r>
                      <a:r>
                        <a:rPr lang="en-CA" sz="1200" b="0" i="0" u="none" strike="noStrike" dirty="0">
                          <a:solidFill>
                            <a:srgbClr val="000000"/>
                          </a:solidFill>
                          <a:effectLst/>
                          <a:latin typeface="Arial" panose="020B0604020202020204" pitchFamily="34" charset="0"/>
                        </a:rPr>
                        <a:t> ALS recommender no </a:t>
                      </a:r>
                      <a:r>
                        <a:rPr lang="en-CA" sz="1200" b="0" i="0" u="none" strike="noStrike" dirty="0" err="1">
                          <a:solidFill>
                            <a:srgbClr val="000000"/>
                          </a:solidFill>
                          <a:effectLst/>
                          <a:latin typeface="Arial" panose="020B0604020202020204" pitchFamily="34" charset="0"/>
                        </a:rPr>
                        <a:t>cao</a:t>
                      </a:r>
                      <a:r>
                        <a:rPr lang="en-CA" sz="1200" b="0" i="0" u="none" strike="noStrike" dirty="0">
                          <a:solidFill>
                            <a:srgbClr val="000000"/>
                          </a:solidFill>
                          <a:effectLst/>
                          <a:latin typeface="Arial" panose="020B0604020202020204" pitchFamily="34" charset="0"/>
                        </a:rPr>
                        <a:t>? Expectation </a:t>
                      </a:r>
                      <a:r>
                        <a:rPr lang="en-CA" sz="1200" b="0" i="0" u="none" strike="noStrike" dirty="0" err="1">
                          <a:solidFill>
                            <a:srgbClr val="000000"/>
                          </a:solidFill>
                          <a:effectLst/>
                          <a:latin typeface="Arial" panose="020B0604020202020204" pitchFamily="34" charset="0"/>
                        </a:rPr>
                        <a:t>duoi</a:t>
                      </a:r>
                      <a:r>
                        <a:rPr lang="en-CA" sz="1200" b="0" i="0" u="none" strike="noStrike" dirty="0">
                          <a:solidFill>
                            <a:srgbClr val="000000"/>
                          </a:solidFill>
                          <a:effectLst/>
                          <a:latin typeface="Arial" panose="020B0604020202020204" pitchFamily="34" charset="0"/>
                        </a:rPr>
                        <a:t> 1.5 (Tai </a:t>
                      </a:r>
                      <a:r>
                        <a:rPr lang="en-CA" sz="1200" b="0" i="0" u="none" strike="noStrike" dirty="0" err="1">
                          <a:solidFill>
                            <a:srgbClr val="000000"/>
                          </a:solidFill>
                          <a:effectLst/>
                          <a:latin typeface="Arial" panose="020B0604020202020204" pitchFamily="34" charset="0"/>
                        </a:rPr>
                        <a:t>sao</a:t>
                      </a:r>
                      <a:r>
                        <a:rPr lang="en-CA" sz="1200" b="0" i="0" u="none" strike="noStrike" dirty="0">
                          <a:solidFill>
                            <a:srgbClr val="000000"/>
                          </a:solidFill>
                          <a:effectLst/>
                          <a:latin typeface="Arial" panose="020B0604020202020204" pitchFamily="34" charset="0"/>
                        </a:rPr>
                        <a:t>? 1.4 Global average better performance max 1.2 – 1.4) </a:t>
                      </a:r>
                      <a:r>
                        <a:rPr lang="en-CA" sz="1200" b="0" i="0" u="none" strike="noStrike" dirty="0" err="1">
                          <a:solidFill>
                            <a:srgbClr val="000000"/>
                          </a:solidFill>
                          <a:effectLst/>
                          <a:latin typeface="Arial" panose="020B0604020202020204" pitchFamily="34" charset="0"/>
                        </a:rPr>
                        <a:t>Ket</a:t>
                      </a:r>
                      <a:r>
                        <a:rPr lang="en-CA" sz="1200" b="0" i="0" u="none" strike="noStrike" dirty="0">
                          <a:solidFill>
                            <a:srgbClr val="000000"/>
                          </a:solidFill>
                          <a:effectLst/>
                          <a:latin typeface="Arial" panose="020B0604020202020204" pitchFamily="34" charset="0"/>
                        </a:rPr>
                        <a:t> qua 2.13 (initial input 3 km (data size: postal code)</a:t>
                      </a:r>
                    </a:p>
                    <a:p>
                      <a:pPr marL="171450" indent="-171450" algn="l" rtl="0" fontAlgn="ctr">
                        <a:buFont typeface="Arial" panose="020B0604020202020204" pitchFamily="34" charset="0"/>
                        <a:buChar char="•"/>
                      </a:pPr>
                      <a:r>
                        <a:rPr lang="en-CA" sz="1200" b="0" i="0" u="none" strike="noStrike" dirty="0" err="1">
                          <a:solidFill>
                            <a:srgbClr val="000000"/>
                          </a:solidFill>
                          <a:effectLst/>
                          <a:latin typeface="Arial" panose="020B0604020202020204" pitchFamily="34" charset="0"/>
                        </a:rPr>
                        <a:t>Thay</a:t>
                      </a:r>
                      <a:r>
                        <a:rPr lang="en-CA" sz="1200" b="0" i="0" u="none" strike="noStrike" dirty="0">
                          <a:solidFill>
                            <a:srgbClr val="000000"/>
                          </a:solidFill>
                          <a:effectLst/>
                          <a:latin typeface="Arial" panose="020B0604020202020204" pitchFamily="34" charset="0"/>
                        </a:rPr>
                        <a:t> input </a:t>
                      </a:r>
                      <a:r>
                        <a:rPr lang="en-CA" sz="1200" b="0" i="0" u="none" strike="noStrike" dirty="0" err="1">
                          <a:solidFill>
                            <a:srgbClr val="000000"/>
                          </a:solidFill>
                          <a:effectLst/>
                          <a:latin typeface="Arial" panose="020B0604020202020204" pitchFamily="34" charset="0"/>
                        </a:rPr>
                        <a:t>thi</a:t>
                      </a:r>
                      <a:r>
                        <a:rPr lang="en-CA" sz="1200" b="0" i="0" u="none" strike="noStrike" dirty="0">
                          <a:solidFill>
                            <a:srgbClr val="000000"/>
                          </a:solidFill>
                          <a:effectLst/>
                          <a:latin typeface="Arial" panose="020B0604020202020204" pitchFamily="34" charset="0"/>
                        </a:rPr>
                        <a:t> </a:t>
                      </a:r>
                      <a:r>
                        <a:rPr lang="en-CA" sz="1200" b="0" i="0" u="none" strike="noStrike" dirty="0" err="1">
                          <a:solidFill>
                            <a:srgbClr val="000000"/>
                          </a:solidFill>
                          <a:effectLst/>
                          <a:latin typeface="Arial" panose="020B0604020202020204" pitchFamily="34" charset="0"/>
                        </a:rPr>
                        <a:t>ket</a:t>
                      </a:r>
                      <a:r>
                        <a:rPr lang="en-CA" sz="1200" b="0" i="0" u="none" strike="noStrike" dirty="0">
                          <a:solidFill>
                            <a:srgbClr val="000000"/>
                          </a:solidFill>
                          <a:effectLst/>
                          <a:latin typeface="Arial" panose="020B0604020202020204" pitchFamily="34" charset="0"/>
                        </a:rPr>
                        <a:t> qua the </a:t>
                      </a:r>
                      <a:r>
                        <a:rPr lang="en-CA" sz="1200" b="0" i="0" u="none" strike="noStrike" dirty="0" err="1">
                          <a:solidFill>
                            <a:srgbClr val="000000"/>
                          </a:solidFill>
                          <a:effectLst/>
                          <a:latin typeface="Arial" panose="020B0604020202020204" pitchFamily="34" charset="0"/>
                        </a:rPr>
                        <a:t>nao</a:t>
                      </a:r>
                      <a:r>
                        <a:rPr lang="en-CA" sz="1200" b="0" i="0" u="none" strike="noStrike" dirty="0">
                          <a:solidFill>
                            <a:srgbClr val="000000"/>
                          </a:solidFill>
                          <a:effectLst/>
                          <a:latin typeface="Arial" panose="020B0604020202020204" pitchFamily="34" charset="0"/>
                        </a:rPr>
                        <a:t>? </a:t>
                      </a:r>
                      <a:r>
                        <a:rPr lang="en-CA" sz="1200" b="0" i="0" u="none" strike="noStrike" dirty="0" err="1">
                          <a:solidFill>
                            <a:srgbClr val="000000"/>
                          </a:solidFill>
                          <a:effectLst/>
                          <a:latin typeface="Arial" panose="020B0604020202020204" pitchFamily="34" charset="0"/>
                        </a:rPr>
                        <a:t>Doi</a:t>
                      </a:r>
                      <a:r>
                        <a:rPr lang="en-CA" sz="1200" b="0" i="0" u="none" strike="noStrike" dirty="0">
                          <a:solidFill>
                            <a:srgbClr val="000000"/>
                          </a:solidFill>
                          <a:effectLst/>
                          <a:latin typeface="Arial" panose="020B0604020202020204" pitchFamily="34" charset="0"/>
                        </a:rPr>
                        <a:t> location with more history? Improvement? Tai </a:t>
                      </a:r>
                      <a:r>
                        <a:rPr lang="en-CA" sz="1200" b="0" i="0" u="none" strike="noStrike" dirty="0" err="1">
                          <a:solidFill>
                            <a:srgbClr val="000000"/>
                          </a:solidFill>
                          <a:effectLst/>
                          <a:latin typeface="Arial" panose="020B0604020202020204" pitchFamily="34" charset="0"/>
                        </a:rPr>
                        <a:t>sao</a:t>
                      </a:r>
                      <a:r>
                        <a:rPr lang="en-CA" sz="1200" b="0" i="0" u="none" strike="noStrike" dirty="0">
                          <a:solidFill>
                            <a:srgbClr val="000000"/>
                          </a:solidFill>
                          <a:effectLst/>
                          <a:latin typeface="Arial" panose="020B0604020202020204" pitchFamily="34" charset="0"/>
                        </a:rPr>
                        <a:t> </a:t>
                      </a:r>
                      <a:r>
                        <a:rPr lang="en-CA" sz="1200" b="0" i="0" u="none" strike="noStrike" dirty="0" err="1">
                          <a:solidFill>
                            <a:srgbClr val="000000"/>
                          </a:solidFill>
                          <a:effectLst/>
                          <a:latin typeface="Arial" panose="020B0604020202020204" pitchFamily="34" charset="0"/>
                        </a:rPr>
                        <a:t>em</a:t>
                      </a:r>
                      <a:r>
                        <a:rPr lang="en-CA" sz="1200" b="0" i="0" u="none" strike="noStrike" dirty="0">
                          <a:solidFill>
                            <a:srgbClr val="000000"/>
                          </a:solidFill>
                          <a:effectLst/>
                          <a:latin typeface="Arial" panose="020B0604020202020204" pitchFamily="34" charset="0"/>
                        </a:rPr>
                        <a:t> </a:t>
                      </a:r>
                      <a:r>
                        <a:rPr lang="en-CA" sz="1200" b="0" i="0" u="none" strike="noStrike" dirty="0" err="1">
                          <a:solidFill>
                            <a:srgbClr val="000000"/>
                          </a:solidFill>
                          <a:effectLst/>
                          <a:latin typeface="Arial" panose="020B0604020202020204" pitchFamily="34" charset="0"/>
                        </a:rPr>
                        <a:t>lai</a:t>
                      </a:r>
                      <a:r>
                        <a:rPr lang="en-CA" sz="1200" b="0" i="0" u="none" strike="noStrike" dirty="0">
                          <a:solidFill>
                            <a:srgbClr val="000000"/>
                          </a:solidFill>
                          <a:effectLst/>
                          <a:latin typeface="Arial" panose="020B0604020202020204" pitchFamily="34" charset="0"/>
                        </a:rPr>
                        <a:t> tang </a:t>
                      </a:r>
                      <a:r>
                        <a:rPr lang="en-CA" sz="1200" b="0" i="0" u="none" strike="noStrike" dirty="0" err="1">
                          <a:solidFill>
                            <a:srgbClr val="000000"/>
                          </a:solidFill>
                          <a:effectLst/>
                          <a:latin typeface="Arial" panose="020B0604020202020204" pitchFamily="34" charset="0"/>
                        </a:rPr>
                        <a:t>len</a:t>
                      </a:r>
                      <a:r>
                        <a:rPr lang="en-CA" sz="1200" b="0" i="0" u="none" strike="noStrike" dirty="0">
                          <a:solidFill>
                            <a:srgbClr val="000000"/>
                          </a:solidFill>
                          <a:effectLst/>
                          <a:latin typeface="Arial" panose="020B0604020202020204" pitchFamily="34" charset="0"/>
                        </a:rPr>
                        <a:t> </a:t>
                      </a:r>
                      <a:r>
                        <a:rPr lang="en-CA" sz="1200" b="0" i="0" u="none" strike="noStrike" dirty="0" err="1">
                          <a:solidFill>
                            <a:srgbClr val="000000"/>
                          </a:solidFill>
                          <a:effectLst/>
                          <a:latin typeface="Arial" panose="020B0604020202020204" pitchFamily="34" charset="0"/>
                        </a:rPr>
                        <a:t>nhu</a:t>
                      </a:r>
                      <a:r>
                        <a:rPr lang="en-CA" sz="1200" b="0" i="0" u="none" strike="noStrike" dirty="0">
                          <a:solidFill>
                            <a:srgbClr val="000000"/>
                          </a:solidFill>
                          <a:effectLst/>
                          <a:latin typeface="Arial" panose="020B0604020202020204" pitchFamily="34" charset="0"/>
                        </a:rPr>
                        <a:t> </a:t>
                      </a:r>
                      <a:r>
                        <a:rPr lang="en-CA" sz="1200" b="0" i="0" u="none" strike="noStrike" dirty="0" err="1">
                          <a:solidFill>
                            <a:srgbClr val="000000"/>
                          </a:solidFill>
                          <a:effectLst/>
                          <a:latin typeface="Arial" panose="020B0604020202020204" pitchFamily="34" charset="0"/>
                        </a:rPr>
                        <a:t>vay</a:t>
                      </a:r>
                      <a:r>
                        <a:rPr lang="en-CA" sz="1200" b="0" i="0" u="none" strike="noStrike" dirty="0">
                          <a:solidFill>
                            <a:srgbClr val="000000"/>
                          </a:solidFill>
                          <a:effectLst/>
                          <a:latin typeface="Arial" panose="020B0604020202020204" pitchFamily="34" charset="0"/>
                        </a:rPr>
                        <a:t>? Conclusion la </a:t>
                      </a:r>
                      <a:r>
                        <a:rPr lang="en-CA" sz="1200" b="0" i="0" u="none" strike="noStrike" dirty="0" err="1">
                          <a:solidFill>
                            <a:srgbClr val="000000"/>
                          </a:solidFill>
                          <a:effectLst/>
                          <a:latin typeface="Arial" panose="020B0604020202020204" pitchFamily="34" charset="0"/>
                        </a:rPr>
                        <a:t>gi</a:t>
                      </a:r>
                      <a:r>
                        <a:rPr lang="en-CA" sz="1200" b="0" i="0" u="none" strike="noStrike" dirty="0">
                          <a:solidFill>
                            <a:srgbClr val="000000"/>
                          </a:solidFill>
                          <a:effectLst/>
                          <a:latin typeface="Arial" panose="020B0604020202020204" pitchFamily="34" charset="0"/>
                        </a:rPr>
                        <a:t>?</a:t>
                      </a: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2355580518"/>
                  </a:ext>
                </a:extLst>
              </a:tr>
              <a:tr h="945744">
                <a:tc>
                  <a:txBody>
                    <a:bodyPr/>
                    <a:lstStyle/>
                    <a:p>
                      <a:pPr algn="ctr" rtl="0" fontAlgn="ctr"/>
                      <a:endParaRPr lang="en-CA" sz="1200" b="1" i="0" u="none" strike="noStrike" dirty="0">
                        <a:solidFill>
                          <a:srgbClr val="000000"/>
                        </a:solidFill>
                        <a:effectLst/>
                        <a:latin typeface="Arial" panose="020B0604020202020204" pitchFamily="34" charset="0"/>
                      </a:endParaRPr>
                    </a:p>
                  </a:txBody>
                  <a:tcPr marL="5828" marR="5828" marT="5828" marB="0">
                    <a:solidFill>
                      <a:schemeClr val="bg1"/>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1"/>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1"/>
                    </a:solidFill>
                  </a:tcPr>
                </a:tc>
                <a:extLst>
                  <a:ext uri="{0D108BD9-81ED-4DB2-BD59-A6C34878D82A}">
                    <a16:rowId xmlns:a16="http://schemas.microsoft.com/office/drawing/2014/main" val="734134813"/>
                  </a:ext>
                </a:extLst>
              </a:tr>
            </a:tbl>
          </a:graphicData>
        </a:graphic>
      </p:graphicFrame>
      <p:sp>
        <p:nvSpPr>
          <p:cNvPr id="13" name="Text Placeholder 5">
            <a:hlinkClick r:id="" action="ppaction://noaction"/>
            <a:extLst>
              <a:ext uri="{FF2B5EF4-FFF2-40B4-BE49-F238E27FC236}">
                <a16:creationId xmlns:a16="http://schemas.microsoft.com/office/drawing/2014/main" id="{ECF9BA60-C0F2-40A0-B981-9905CE0D6E42}"/>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4" name="Text Placeholder 5">
            <a:hlinkClick r:id="" action="ppaction://noaction"/>
            <a:extLst>
              <a:ext uri="{FF2B5EF4-FFF2-40B4-BE49-F238E27FC236}">
                <a16:creationId xmlns:a16="http://schemas.microsoft.com/office/drawing/2014/main" id="{EFA7AE93-5782-45F1-BB2D-9517D4211F12}"/>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5" name="Text Placeholder 5">
            <a:hlinkClick r:id="" action="ppaction://noaction"/>
            <a:extLst>
              <a:ext uri="{FF2B5EF4-FFF2-40B4-BE49-F238E27FC236}">
                <a16:creationId xmlns:a16="http://schemas.microsoft.com/office/drawing/2014/main" id="{233EBEEF-6072-4EE0-9F1A-14E017634E28}"/>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Issue</a:t>
            </a:r>
            <a:r>
              <a:rPr lang="en-US" sz="1200" dirty="0">
                <a:solidFill>
                  <a:schemeClr val="tx1"/>
                </a:solidFill>
              </a:rPr>
              <a:t> </a:t>
            </a:r>
            <a:r>
              <a:rPr lang="en-US" sz="1200" b="1" dirty="0">
                <a:solidFill>
                  <a:srgbClr val="FFC000"/>
                </a:solidFill>
              </a:rPr>
              <a:t>Explanations</a:t>
            </a:r>
          </a:p>
        </p:txBody>
      </p:sp>
      <p:sp>
        <p:nvSpPr>
          <p:cNvPr id="16" name="Text Placeholder 5">
            <a:hlinkClick r:id="" action="ppaction://noaction"/>
            <a:extLst>
              <a:ext uri="{FF2B5EF4-FFF2-40B4-BE49-F238E27FC236}">
                <a16:creationId xmlns:a16="http://schemas.microsoft.com/office/drawing/2014/main" id="{6F3E71D6-E5F1-469C-A81F-8095CDBBC1A7}"/>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17" name="Text Placeholder 5">
            <a:hlinkClick r:id="" action="ppaction://noaction"/>
            <a:extLst>
              <a:ext uri="{FF2B5EF4-FFF2-40B4-BE49-F238E27FC236}">
                <a16:creationId xmlns:a16="http://schemas.microsoft.com/office/drawing/2014/main" id="{3EDEDEDC-9229-455E-B508-829A292F9753}"/>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250139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Conclusion</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Our Conclusion, Future Work, and Q&amp;A</a:t>
            </a:r>
          </a:p>
        </p:txBody>
      </p:sp>
      <p:sp>
        <p:nvSpPr>
          <p:cNvPr id="12" name="Shape 307">
            <a:extLst>
              <a:ext uri="{FF2B5EF4-FFF2-40B4-BE49-F238E27FC236}">
                <a16:creationId xmlns:a16="http://schemas.microsoft.com/office/drawing/2014/main" id="{51B97FD8-82C6-474B-9EEF-454C892C802D}"/>
              </a:ext>
            </a:extLst>
          </p:cNvPr>
          <p:cNvSpPr/>
          <p:nvPr/>
        </p:nvSpPr>
        <p:spPr>
          <a:xfrm>
            <a:off x="504000" y="1343297"/>
            <a:ext cx="3697609"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de-DE" sz="1400" b="1" spc="300" dirty="0">
                <a:latin typeface="+mn-lt"/>
              </a:rPr>
              <a:t>CONCLUSION</a:t>
            </a:r>
            <a:endParaRPr sz="1400" b="1" spc="300" dirty="0">
              <a:latin typeface="+mn-lt"/>
            </a:endParaRPr>
          </a:p>
        </p:txBody>
      </p:sp>
      <p:cxnSp>
        <p:nvCxnSpPr>
          <p:cNvPr id="20" name="Straight Connector 19">
            <a:extLst>
              <a:ext uri="{FF2B5EF4-FFF2-40B4-BE49-F238E27FC236}">
                <a16:creationId xmlns:a16="http://schemas.microsoft.com/office/drawing/2014/main" id="{B1A3B7F1-0A46-42B6-9370-23ED1179FAB0}"/>
              </a:ext>
            </a:extLst>
          </p:cNvPr>
          <p:cNvCxnSpPr>
            <a:cxnSpLocks/>
          </p:cNvCxnSpPr>
          <p:nvPr/>
        </p:nvCxnSpPr>
        <p:spPr>
          <a:xfrm flipV="1">
            <a:off x="504001" y="1637659"/>
            <a:ext cx="3425203"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1" name="Shape 306">
            <a:extLst>
              <a:ext uri="{FF2B5EF4-FFF2-40B4-BE49-F238E27FC236}">
                <a16:creationId xmlns:a16="http://schemas.microsoft.com/office/drawing/2014/main" id="{8C9E7A7F-2DFB-4BFE-B941-EDE02118DA49}"/>
              </a:ext>
            </a:extLst>
          </p:cNvPr>
          <p:cNvSpPr/>
          <p:nvPr/>
        </p:nvSpPr>
        <p:spPr>
          <a:xfrm>
            <a:off x="4729395" y="1343297"/>
            <a:ext cx="4449965" cy="430887"/>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FUTURE WORKS</a:t>
            </a:r>
          </a:p>
          <a:p>
            <a:endParaRPr lang="en-US" sz="1400" b="1" spc="300" dirty="0">
              <a:latin typeface="+mn-lt"/>
            </a:endParaRPr>
          </a:p>
        </p:txBody>
      </p:sp>
      <p:cxnSp>
        <p:nvCxnSpPr>
          <p:cNvPr id="22" name="Straight Connector 21">
            <a:extLst>
              <a:ext uri="{FF2B5EF4-FFF2-40B4-BE49-F238E27FC236}">
                <a16:creationId xmlns:a16="http://schemas.microsoft.com/office/drawing/2014/main" id="{42F4403D-2E36-4490-A707-64A5202BB575}"/>
              </a:ext>
            </a:extLst>
          </p:cNvPr>
          <p:cNvCxnSpPr>
            <a:cxnSpLocks/>
          </p:cNvCxnSpPr>
          <p:nvPr/>
        </p:nvCxnSpPr>
        <p:spPr>
          <a:xfrm>
            <a:off x="4729395" y="1647279"/>
            <a:ext cx="3780862"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FDF8466-FCB5-45A1-883D-8F1C2965C53B}"/>
              </a:ext>
            </a:extLst>
          </p:cNvPr>
          <p:cNvSpPr/>
          <p:nvPr/>
        </p:nvSpPr>
        <p:spPr>
          <a:xfrm>
            <a:off x="4715562" y="1821938"/>
            <a:ext cx="3780861" cy="2369880"/>
          </a:xfrm>
          <a:prstGeom prst="rect">
            <a:avLst/>
          </a:prstGeom>
        </p:spPr>
        <p:txBody>
          <a:bodyPr wrap="square" lIns="0" tIns="0" rIns="0" bIns="0">
            <a:spAutoFit/>
          </a:bodyPr>
          <a:lstStyle/>
          <a:p>
            <a:pPr marL="228600" lvl="0" indent="-228600" defTabSz="914400">
              <a:buFont typeface="+mj-lt"/>
              <a:buAutoNum type="arabicPeriod"/>
              <a:defRPr/>
            </a:pPr>
            <a:r>
              <a:rPr lang="en-CA" sz="1400" b="1" dirty="0"/>
              <a:t>Using location for personalized POI recommendations in mobile environments:</a:t>
            </a:r>
          </a:p>
          <a:p>
            <a:pPr marL="263525" lvl="1" defTabSz="914400">
              <a:buClrTx/>
              <a:buSzTx/>
              <a:buNone/>
              <a:defRPr/>
            </a:pPr>
            <a:endParaRPr lang="en-CA" sz="1400" dirty="0"/>
          </a:p>
          <a:p>
            <a:pPr marL="549275" lvl="1" indent="-285750" defTabSz="914400">
              <a:buClrTx/>
              <a:buSzTx/>
              <a:defRPr/>
            </a:pPr>
            <a:r>
              <a:rPr lang="en-CA" sz="1400" dirty="0"/>
              <a:t>By </a:t>
            </a:r>
            <a:r>
              <a:rPr lang="en-CA" sz="1400" i="1" dirty="0" err="1"/>
              <a:t>Tzvetan</a:t>
            </a:r>
            <a:r>
              <a:rPr lang="en-CA" sz="1400" i="1" dirty="0"/>
              <a:t> </a:t>
            </a:r>
            <a:r>
              <a:rPr lang="en-CA" sz="1400" i="1" dirty="0" err="1"/>
              <a:t>Horozov</a:t>
            </a:r>
            <a:r>
              <a:rPr lang="en-CA" sz="1400" i="1" dirty="0"/>
              <a:t>, Nitya Narasimhan, </a:t>
            </a:r>
            <a:r>
              <a:rPr lang="en-CA" sz="1400" i="1" dirty="0" err="1"/>
              <a:t>Venu</a:t>
            </a:r>
            <a:r>
              <a:rPr lang="en-CA" sz="1400" i="1" dirty="0"/>
              <a:t> Vasudevan</a:t>
            </a:r>
          </a:p>
          <a:p>
            <a:pPr marL="263525" lvl="1" defTabSz="914400">
              <a:buClrTx/>
              <a:buSzTx/>
              <a:buNone/>
              <a:defRPr/>
            </a:pPr>
            <a:endParaRPr lang="en-CA" sz="1400" i="1" dirty="0"/>
          </a:p>
          <a:p>
            <a:pPr marL="549275" lvl="1" indent="-285750" defTabSz="914400">
              <a:buClrTx/>
              <a:buSzTx/>
              <a:defRPr/>
            </a:pPr>
            <a:r>
              <a:rPr lang="en-CA" sz="1400" dirty="0"/>
              <a:t>Discussion of </a:t>
            </a:r>
            <a:r>
              <a:rPr lang="en-CA" sz="1400" dirty="0" err="1"/>
              <a:t>GeoWhiz</a:t>
            </a:r>
            <a:r>
              <a:rPr lang="en-CA" sz="1400" dirty="0"/>
              <a:t>, a real-world deployment of our restaurant recommender system for location-based points of interest (POI).</a:t>
            </a:r>
          </a:p>
        </p:txBody>
      </p:sp>
      <p:sp>
        <p:nvSpPr>
          <p:cNvPr id="25" name="Rectangle 24">
            <a:extLst>
              <a:ext uri="{FF2B5EF4-FFF2-40B4-BE49-F238E27FC236}">
                <a16:creationId xmlns:a16="http://schemas.microsoft.com/office/drawing/2014/main" id="{6A25E0C8-8183-4ABF-BBE2-FE7FDB4AB053}"/>
              </a:ext>
            </a:extLst>
          </p:cNvPr>
          <p:cNvSpPr/>
          <p:nvPr/>
        </p:nvSpPr>
        <p:spPr>
          <a:xfrm>
            <a:off x="503999" y="1763293"/>
            <a:ext cx="3425203" cy="2585323"/>
          </a:xfrm>
          <a:prstGeom prst="rect">
            <a:avLst/>
          </a:prstGeom>
        </p:spPr>
        <p:txBody>
          <a:bodyPr wrap="square" lIns="0" tIns="0" rIns="0" bIns="0">
            <a:spAutoFit/>
          </a:bodyPr>
          <a:lstStyle/>
          <a:p>
            <a:pPr marL="228600" lvl="0" indent="-228600" defTabSz="914400">
              <a:buFont typeface="+mj-lt"/>
              <a:buAutoNum type="arabicPeriod"/>
              <a:defRPr/>
            </a:pPr>
            <a:r>
              <a:rPr lang="en-CA" sz="1400" b="1" dirty="0"/>
              <a:t>Using location for personalized POI recommendations in mobile environments:</a:t>
            </a:r>
          </a:p>
          <a:p>
            <a:pPr marL="263525" lvl="1" defTabSz="914400">
              <a:buClrTx/>
              <a:buSzTx/>
              <a:buNone/>
              <a:defRPr/>
            </a:pPr>
            <a:endParaRPr lang="en-CA" sz="1400" dirty="0"/>
          </a:p>
          <a:p>
            <a:pPr marL="549275" lvl="1" indent="-285750" defTabSz="914400">
              <a:buClrTx/>
              <a:buSzTx/>
              <a:defRPr/>
            </a:pPr>
            <a:r>
              <a:rPr lang="en-CA" sz="1400" dirty="0"/>
              <a:t>By </a:t>
            </a:r>
            <a:r>
              <a:rPr lang="en-CA" sz="1400" i="1" dirty="0" err="1"/>
              <a:t>Tzvetan</a:t>
            </a:r>
            <a:r>
              <a:rPr lang="en-CA" sz="1400" i="1" dirty="0"/>
              <a:t> </a:t>
            </a:r>
            <a:r>
              <a:rPr lang="en-CA" sz="1400" i="1" dirty="0" err="1"/>
              <a:t>Horozov</a:t>
            </a:r>
            <a:r>
              <a:rPr lang="en-CA" sz="1400" i="1" dirty="0"/>
              <a:t>, Nitya Narasimhan, </a:t>
            </a:r>
            <a:r>
              <a:rPr lang="en-CA" sz="1400" i="1" dirty="0" err="1"/>
              <a:t>Venu</a:t>
            </a:r>
            <a:r>
              <a:rPr lang="en-CA" sz="1400" i="1" dirty="0"/>
              <a:t> Vasudevan</a:t>
            </a:r>
          </a:p>
          <a:p>
            <a:pPr marL="263525" lvl="1" defTabSz="914400">
              <a:buClrTx/>
              <a:buSzTx/>
              <a:buNone/>
              <a:defRPr/>
            </a:pPr>
            <a:endParaRPr lang="en-CA" sz="1400" i="1" dirty="0"/>
          </a:p>
          <a:p>
            <a:pPr marL="549275" lvl="1" indent="-285750" defTabSz="914400">
              <a:buClrTx/>
              <a:buSzTx/>
              <a:defRPr/>
            </a:pPr>
            <a:r>
              <a:rPr lang="en-CA" sz="1400" dirty="0"/>
              <a:t>Discussion of </a:t>
            </a:r>
            <a:r>
              <a:rPr lang="en-CA" sz="1400" dirty="0" err="1"/>
              <a:t>GeoWhiz</a:t>
            </a:r>
            <a:r>
              <a:rPr lang="en-CA" sz="1400" dirty="0"/>
              <a:t>, a real-world deployment of our restaurant recommender system for location-based points of interest (POI).</a:t>
            </a:r>
          </a:p>
          <a:p>
            <a:pPr marL="263525" lvl="1" defTabSz="914400">
              <a:buClrTx/>
              <a:buSzTx/>
              <a:buNone/>
              <a:defRPr/>
            </a:pPr>
            <a:endParaRPr lang="en-CA" sz="1400" dirty="0"/>
          </a:p>
        </p:txBody>
      </p:sp>
      <p:sp>
        <p:nvSpPr>
          <p:cNvPr id="9" name="Rectangle 8">
            <a:extLst>
              <a:ext uri="{FF2B5EF4-FFF2-40B4-BE49-F238E27FC236}">
                <a16:creationId xmlns:a16="http://schemas.microsoft.com/office/drawing/2014/main" id="{4F875616-11E5-4924-AEA4-9D83C1088A40}"/>
              </a:ext>
            </a:extLst>
          </p:cNvPr>
          <p:cNvSpPr/>
          <p:nvPr/>
        </p:nvSpPr>
        <p:spPr>
          <a:xfrm>
            <a:off x="1010711" y="4663181"/>
            <a:ext cx="4955523" cy="1754326"/>
          </a:xfrm>
          <a:prstGeom prst="rect">
            <a:avLst/>
          </a:prstGeom>
          <a:noFill/>
        </p:spPr>
        <p:txBody>
          <a:bodyPr wrap="square" lIns="91440" tIns="45720" rIns="91440" bIns="45720">
            <a:spAutoFit/>
          </a:bodyPr>
          <a:lstStyle/>
          <a:p>
            <a:r>
              <a:rPr lang="en-US" sz="5400" b="0" cap="none" spc="0" dirty="0">
                <a:ln w="0"/>
                <a:solidFill>
                  <a:schemeClr val="tx1"/>
                </a:solidFill>
                <a:effectLst>
                  <a:outerShdw blurRad="38100" dist="19050" dir="2700000" algn="tl" rotWithShape="0">
                    <a:schemeClr val="dk1">
                      <a:alpha val="40000"/>
                    </a:schemeClr>
                  </a:outerShdw>
                </a:effectLst>
              </a:rPr>
              <a:t>Questions</a:t>
            </a:r>
          </a:p>
          <a:p>
            <a:pPr algn="r"/>
            <a:r>
              <a:rPr lang="en-US" sz="5400" dirty="0">
                <a:ln w="0"/>
                <a:solidFill>
                  <a:srgbClr val="FFC000"/>
                </a:solidFill>
                <a:effectLst>
                  <a:outerShdw blurRad="38100" dist="19050" dir="2700000" algn="tl" rotWithShape="0">
                    <a:schemeClr val="dk1">
                      <a:alpha val="40000"/>
                    </a:schemeClr>
                  </a:outerShdw>
                </a:effectLst>
              </a:rPr>
              <a:t>&amp;</a:t>
            </a:r>
            <a:r>
              <a:rPr lang="en-US" sz="5400" dirty="0">
                <a:ln w="0"/>
                <a:effectLst>
                  <a:outerShdw blurRad="38100" dist="19050" dir="2700000" algn="tl" rotWithShape="0">
                    <a:schemeClr val="dk1">
                      <a:alpha val="40000"/>
                    </a:schemeClr>
                  </a:outerShdw>
                </a:effectLst>
              </a:rPr>
              <a:t>  Answers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9" name="Rectangle 28">
            <a:extLst>
              <a:ext uri="{FF2B5EF4-FFF2-40B4-BE49-F238E27FC236}">
                <a16:creationId xmlns:a16="http://schemas.microsoft.com/office/drawing/2014/main" id="{C908A07A-56E1-4A56-9BCF-7E494708227F}"/>
              </a:ext>
            </a:extLst>
          </p:cNvPr>
          <p:cNvSpPr/>
          <p:nvPr/>
        </p:nvSpPr>
        <p:spPr>
          <a:xfrm>
            <a:off x="6097587" y="5646114"/>
            <a:ext cx="3780861" cy="707886"/>
          </a:xfrm>
          <a:prstGeom prst="rect">
            <a:avLst/>
          </a:prstGeom>
          <a:noFill/>
        </p:spPr>
        <p:txBody>
          <a:bodyPr wrap="square" lIns="91440" tIns="45720" rIns="91440" bIns="45720">
            <a:spAutoFit/>
          </a:bodyPr>
          <a:lstStyle/>
          <a:p>
            <a:pPr algn="r"/>
            <a:r>
              <a:rPr lang="en-US" sz="4000" dirty="0">
                <a:ln w="0"/>
                <a:solidFill>
                  <a:srgbClr val="FFC000"/>
                </a:solidFill>
                <a:effectLst>
                  <a:outerShdw blurRad="38100" dist="19050" dir="2700000" algn="tl" rotWithShape="0">
                    <a:schemeClr val="dk1">
                      <a:alpha val="40000"/>
                    </a:schemeClr>
                  </a:outerShdw>
                </a:effectLst>
              </a:rPr>
              <a:t>Thank you.</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0" name="Text Placeholder 5">
            <a:hlinkClick r:id="" action="ppaction://noaction"/>
            <a:extLst>
              <a:ext uri="{FF2B5EF4-FFF2-40B4-BE49-F238E27FC236}">
                <a16:creationId xmlns:a16="http://schemas.microsoft.com/office/drawing/2014/main" id="{16C7D1E9-724D-46DD-9487-54C0C528FFB6}"/>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31" name="Text Placeholder 5">
            <a:hlinkClick r:id="" action="ppaction://noaction"/>
            <a:extLst>
              <a:ext uri="{FF2B5EF4-FFF2-40B4-BE49-F238E27FC236}">
                <a16:creationId xmlns:a16="http://schemas.microsoft.com/office/drawing/2014/main" id="{5142DD75-0F49-4BD9-A078-88D09FF17EDC}"/>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32" name="Text Placeholder 5">
            <a:hlinkClick r:id="" action="ppaction://noaction"/>
            <a:extLst>
              <a:ext uri="{FF2B5EF4-FFF2-40B4-BE49-F238E27FC236}">
                <a16:creationId xmlns:a16="http://schemas.microsoft.com/office/drawing/2014/main" id="{658F8974-6E07-4825-B7BD-3CBDC595A48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Issue Explanations</a:t>
            </a:r>
          </a:p>
        </p:txBody>
      </p:sp>
      <p:sp>
        <p:nvSpPr>
          <p:cNvPr id="33" name="Text Placeholder 5">
            <a:hlinkClick r:id="" action="ppaction://noaction"/>
            <a:extLst>
              <a:ext uri="{FF2B5EF4-FFF2-40B4-BE49-F238E27FC236}">
                <a16:creationId xmlns:a16="http://schemas.microsoft.com/office/drawing/2014/main" id="{D82AC952-A6F9-44D9-9B14-B46428A26D5D}"/>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34" name="Text Placeholder 5">
            <a:hlinkClick r:id="" action="ppaction://noaction"/>
            <a:extLst>
              <a:ext uri="{FF2B5EF4-FFF2-40B4-BE49-F238E27FC236}">
                <a16:creationId xmlns:a16="http://schemas.microsoft.com/office/drawing/2014/main" id="{DA840AD8-97E6-473D-9F1F-639B6F3C4EA4}"/>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Conclusion</a:t>
            </a:r>
          </a:p>
        </p:txBody>
      </p:sp>
    </p:spTree>
    <p:extLst>
      <p:ext uri="{BB962C8B-B14F-4D97-AF65-F5344CB8AC3E}">
        <p14:creationId xmlns:p14="http://schemas.microsoft.com/office/powerpoint/2010/main" val="404488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Algorithms &amp; Results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nvPr>
        </p:nvGraphicFramePr>
        <p:xfrm>
          <a:off x="503999" y="1496984"/>
          <a:ext cx="9159463" cy="4241965"/>
        </p:xfrm>
        <a:graphic>
          <a:graphicData uri="http://schemas.openxmlformats.org/drawingml/2006/table">
            <a:tbl>
              <a:tblPr>
                <a:tableStyleId>{2D5ABB26-0587-4C30-8999-92F81FD0307C}</a:tableStyleId>
              </a:tblPr>
              <a:tblGrid>
                <a:gridCol w="537150">
                  <a:extLst>
                    <a:ext uri="{9D8B030D-6E8A-4147-A177-3AD203B41FA5}">
                      <a16:colId xmlns:a16="http://schemas.microsoft.com/office/drawing/2014/main" val="2182237645"/>
                    </a:ext>
                  </a:extLst>
                </a:gridCol>
                <a:gridCol w="3678897">
                  <a:extLst>
                    <a:ext uri="{9D8B030D-6E8A-4147-A177-3AD203B41FA5}">
                      <a16:colId xmlns:a16="http://schemas.microsoft.com/office/drawing/2014/main" val="1283340500"/>
                    </a:ext>
                  </a:extLst>
                </a:gridCol>
                <a:gridCol w="4943416">
                  <a:extLst>
                    <a:ext uri="{9D8B030D-6E8A-4147-A177-3AD203B41FA5}">
                      <a16:colId xmlns:a16="http://schemas.microsoft.com/office/drawing/2014/main" val="2874386777"/>
                    </a:ext>
                  </a:extLst>
                </a:gridCol>
              </a:tblGrid>
              <a:tr h="622917">
                <a:tc>
                  <a:txBody>
                    <a:bodyPr/>
                    <a:lstStyle/>
                    <a:p>
                      <a:r>
                        <a:rPr lang="en-US" sz="12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 Result</a:t>
                      </a:r>
                    </a:p>
                  </a:txBody>
                  <a:tcPr marL="5828" marR="5828" marT="5828" marB="0" anchor="ctr">
                    <a:solidFill>
                      <a:srgbClr val="FFC000"/>
                    </a:solidFill>
                  </a:tcPr>
                </a:tc>
                <a:extLst>
                  <a:ext uri="{0D108BD9-81ED-4DB2-BD59-A6C34878D82A}">
                    <a16:rowId xmlns:a16="http://schemas.microsoft.com/office/drawing/2014/main" val="2754745575"/>
                  </a:ext>
                </a:extLst>
              </a:tr>
              <a:tr h="1819093">
                <a:tc>
                  <a:txBody>
                    <a:bodyPr/>
                    <a:lstStyle/>
                    <a:p>
                      <a:pPr algn="ctr" rtl="0" fontAlgn="ctr"/>
                      <a:r>
                        <a:rPr lang="en-CA" sz="1200" b="1" u="none" strike="noStrike" dirty="0">
                          <a:effectLst/>
                        </a:rPr>
                        <a:t>Step 1</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In order to get a user with good history profile, we </a:t>
                      </a:r>
                      <a:r>
                        <a:rPr lang="en-US" sz="1200" u="none" strike="noStrike" dirty="0">
                          <a:effectLst/>
                        </a:rPr>
                        <a:t>sort top 100 most review users in Canada, then take 5 random users and select one.</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0" indent="0" algn="l" rtl="0" fontAlgn="ctr">
                        <a:buFont typeface="Arial" panose="020B0604020202020204" pitchFamily="34" charset="0"/>
                        <a:buNone/>
                      </a:pPr>
                      <a:endParaRPr lang="en-CA" sz="1200" b="0" i="0" u="none" strike="noStrike" dirty="0">
                        <a:solidFill>
                          <a:srgbClr val="000000"/>
                        </a:solidFill>
                        <a:effectLst/>
                        <a:latin typeface="Arial" panose="020B0604020202020204" pitchFamily="34" charset="0"/>
                      </a:endParaRPr>
                    </a:p>
                  </a:txBody>
                  <a:tcPr marL="5828" marR="5828" marT="5828" marB="0"/>
                </a:tc>
                <a:extLst>
                  <a:ext uri="{0D108BD9-81ED-4DB2-BD59-A6C34878D82A}">
                    <a16:rowId xmlns:a16="http://schemas.microsoft.com/office/drawing/2014/main" val="4285483050"/>
                  </a:ext>
                </a:extLst>
              </a:tr>
              <a:tr h="1799955">
                <a:tc>
                  <a:txBody>
                    <a:bodyPr/>
                    <a:lstStyle/>
                    <a:p>
                      <a:pPr algn="ctr" rtl="0" fontAlgn="ctr"/>
                      <a:r>
                        <a:rPr lang="en-CA" sz="1200" b="1" u="none" strike="noStrike" dirty="0">
                          <a:effectLst/>
                        </a:rPr>
                        <a:t>Step 2</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u="none" strike="noStrike" dirty="0">
                          <a:effectLst/>
                        </a:rPr>
                        <a:t>To make sure the user’s rating history and their restaurant choices are relevant, we find the base city AND top most reviewed postal codes of the user based on their rating history.</a:t>
                      </a:r>
                    </a:p>
                    <a:p>
                      <a:pPr marL="0" indent="0" algn="l" rtl="0" fontAlgn="ctr">
                        <a:buFont typeface="Arial" panose="020B0604020202020204" pitchFamily="34" charset="0"/>
                        <a:buNone/>
                      </a:pPr>
                      <a:endParaRPr lang="en-CA" sz="1200" u="none" strike="noStrike" dirty="0">
                        <a:effectLst/>
                      </a:endParaRPr>
                    </a:p>
                    <a:p>
                      <a:pPr marL="171450" indent="-171450" algn="l" rtl="0" fontAlgn="ctr">
                        <a:buFont typeface="Arial" panose="020B0604020202020204" pitchFamily="34" charset="0"/>
                        <a:buChar char="•"/>
                      </a:pPr>
                      <a:r>
                        <a:rPr lang="en-CA" sz="1200" u="none" strike="noStrike" dirty="0">
                          <a:effectLst/>
                        </a:rPr>
                        <a:t>We then prompt the user input their location (select one of the top postal codes)</a:t>
                      </a:r>
                      <a:r>
                        <a:rPr lang="en-US" sz="1200" u="none" strike="noStrike" dirty="0">
                          <a:effectLst/>
                        </a:rPr>
                        <a:t>.</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bl>
          </a:graphicData>
        </a:graphic>
      </p:graphicFrame>
      <p:sp>
        <p:nvSpPr>
          <p:cNvPr id="15" name="Text Placeholder 5">
            <a:hlinkClick r:id="" action="ppaction://noaction"/>
            <a:extLst>
              <a:ext uri="{FF2B5EF4-FFF2-40B4-BE49-F238E27FC236}">
                <a16:creationId xmlns:a16="http://schemas.microsoft.com/office/drawing/2014/main" id="{A4A368A2-E5DE-4DA3-B254-BDCA38E15E5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6" name="Text Placeholder 5">
            <a:hlinkClick r:id="" action="ppaction://noaction"/>
            <a:extLst>
              <a:ext uri="{FF2B5EF4-FFF2-40B4-BE49-F238E27FC236}">
                <a16:creationId xmlns:a16="http://schemas.microsoft.com/office/drawing/2014/main" id="{A33CA968-FFD2-4AFB-93CB-8C91AC2CB1B1}"/>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7" name="Text Placeholder 5">
            <a:hlinkClick r:id="" action="ppaction://noaction"/>
            <a:extLst>
              <a:ext uri="{FF2B5EF4-FFF2-40B4-BE49-F238E27FC236}">
                <a16:creationId xmlns:a16="http://schemas.microsoft.com/office/drawing/2014/main" id="{8B8C4DAF-99C4-4262-91CC-5B0E54DB46E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8" name="Text Placeholder 5">
            <a:hlinkClick r:id="" action="ppaction://noaction"/>
            <a:extLst>
              <a:ext uri="{FF2B5EF4-FFF2-40B4-BE49-F238E27FC236}">
                <a16:creationId xmlns:a16="http://schemas.microsoft.com/office/drawing/2014/main" id="{6D97FFD9-49A8-4789-A24D-A1F8AF9250F4}"/>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9" name="Text Placeholder 5">
            <a:hlinkClick r:id="" action="ppaction://noaction"/>
            <a:extLst>
              <a:ext uri="{FF2B5EF4-FFF2-40B4-BE49-F238E27FC236}">
                <a16:creationId xmlns:a16="http://schemas.microsoft.com/office/drawing/2014/main" id="{5D8B0DB3-515C-4B59-9340-07BDDC8FC0A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graphicFrame>
        <p:nvGraphicFramePr>
          <p:cNvPr id="5" name="Table 4">
            <a:extLst>
              <a:ext uri="{FF2B5EF4-FFF2-40B4-BE49-F238E27FC236}">
                <a16:creationId xmlns:a16="http://schemas.microsoft.com/office/drawing/2014/main" id="{8F625750-BC3F-4846-AE33-95DD8E5D76C1}"/>
              </a:ext>
            </a:extLst>
          </p:cNvPr>
          <p:cNvGraphicFramePr>
            <a:graphicFrameLocks noGrp="1"/>
          </p:cNvGraphicFramePr>
          <p:nvPr>
            <p:extLst/>
          </p:nvPr>
        </p:nvGraphicFramePr>
        <p:xfrm>
          <a:off x="4737986" y="2146127"/>
          <a:ext cx="2554177" cy="1598560"/>
        </p:xfrm>
        <a:graphic>
          <a:graphicData uri="http://schemas.openxmlformats.org/drawingml/2006/table">
            <a:tbl>
              <a:tblPr firstRow="1" bandRow="1">
                <a:tableStyleId>{775DCB02-9BB8-47FD-8907-85C794F793BA}</a:tableStyleId>
              </a:tblPr>
              <a:tblGrid>
                <a:gridCol w="2554177">
                  <a:extLst>
                    <a:ext uri="{9D8B030D-6E8A-4147-A177-3AD203B41FA5}">
                      <a16:colId xmlns:a16="http://schemas.microsoft.com/office/drawing/2014/main" val="2655390216"/>
                    </a:ext>
                  </a:extLst>
                </a:gridCol>
              </a:tblGrid>
              <a:tr h="319712">
                <a:tc>
                  <a:txBody>
                    <a:bodyPr/>
                    <a:lstStyle/>
                    <a:p>
                      <a:pPr algn="l" fontAlgn="b"/>
                      <a:r>
                        <a:rPr lang="en-US" sz="1400" b="0" i="0" u="none" strike="noStrike" dirty="0">
                          <a:solidFill>
                            <a:srgbClr val="000000"/>
                          </a:solidFill>
                          <a:effectLst/>
                          <a:latin typeface="Calibri" panose="020F0502020204030204" pitchFamily="34" charset="0"/>
                        </a:rPr>
                        <a:t>1. 65yB0ydGXOZ_-T6J_GbKfw</a:t>
                      </a:r>
                    </a:p>
                  </a:txBody>
                  <a:tcPr marL="7620" marR="7620" marT="7620" marB="0" anchor="b"/>
                </a:tc>
                <a:extLst>
                  <a:ext uri="{0D108BD9-81ED-4DB2-BD59-A6C34878D82A}">
                    <a16:rowId xmlns:a16="http://schemas.microsoft.com/office/drawing/2014/main" val="257461835"/>
                  </a:ext>
                </a:extLst>
              </a:tr>
              <a:tr h="319712">
                <a:tc>
                  <a:txBody>
                    <a:bodyPr/>
                    <a:lstStyle/>
                    <a:p>
                      <a:pPr algn="l" fontAlgn="b"/>
                      <a:r>
                        <a:rPr lang="en-US" sz="1400" b="0" i="0" u="none" strike="noStrike" dirty="0">
                          <a:solidFill>
                            <a:srgbClr val="000000"/>
                          </a:solidFill>
                          <a:effectLst/>
                          <a:latin typeface="Calibri" panose="020F0502020204030204" pitchFamily="34" charset="0"/>
                        </a:rPr>
                        <a:t>2. </a:t>
                      </a:r>
                      <a:r>
                        <a:rPr lang="en-US" sz="1400" b="0" i="0" u="none" strike="noStrike" dirty="0" err="1">
                          <a:solidFill>
                            <a:srgbClr val="000000"/>
                          </a:solidFill>
                          <a:effectLst/>
                          <a:latin typeface="Calibri" panose="020F0502020204030204" pitchFamily="34" charset="0"/>
                        </a:rPr>
                        <a:t>jnB_saJqNfOmVoCWquhAzg</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79566667"/>
                  </a:ext>
                </a:extLst>
              </a:tr>
              <a:tr h="319712">
                <a:tc>
                  <a:txBody>
                    <a:bodyPr/>
                    <a:lstStyle/>
                    <a:p>
                      <a:pPr algn="l" fontAlgn="b"/>
                      <a:r>
                        <a:rPr lang="en-US" sz="1400" b="0" i="0" u="none" strike="noStrike" dirty="0">
                          <a:solidFill>
                            <a:srgbClr val="000000"/>
                          </a:solidFill>
                          <a:effectLst/>
                          <a:latin typeface="Calibri" panose="020F0502020204030204" pitchFamily="34" charset="0"/>
                        </a:rPr>
                        <a:t>3. iRQ_YKpCBdaCwvc2X8_3NQ</a:t>
                      </a:r>
                    </a:p>
                  </a:txBody>
                  <a:tcPr marL="7620" marR="7620" marT="7620" marB="0" anchor="b"/>
                </a:tc>
                <a:extLst>
                  <a:ext uri="{0D108BD9-81ED-4DB2-BD59-A6C34878D82A}">
                    <a16:rowId xmlns:a16="http://schemas.microsoft.com/office/drawing/2014/main" val="996161814"/>
                  </a:ext>
                </a:extLst>
              </a:tr>
              <a:tr h="319712">
                <a:tc>
                  <a:txBody>
                    <a:bodyPr/>
                    <a:lstStyle/>
                    <a:p>
                      <a:pPr algn="l" fontAlgn="b"/>
                      <a:r>
                        <a:rPr lang="en-US" sz="1400" b="0" i="0" u="none" strike="noStrike" dirty="0">
                          <a:solidFill>
                            <a:srgbClr val="000000"/>
                          </a:solidFill>
                          <a:effectLst/>
                          <a:latin typeface="Calibri" panose="020F0502020204030204" pitchFamily="34" charset="0"/>
                        </a:rPr>
                        <a:t>4. tWBLn4k1M7PLBtAtwAg73g</a:t>
                      </a:r>
                    </a:p>
                  </a:txBody>
                  <a:tcPr marL="7620" marR="7620" marT="7620" marB="0" anchor="b"/>
                </a:tc>
                <a:extLst>
                  <a:ext uri="{0D108BD9-81ED-4DB2-BD59-A6C34878D82A}">
                    <a16:rowId xmlns:a16="http://schemas.microsoft.com/office/drawing/2014/main" val="3211208878"/>
                  </a:ext>
                </a:extLst>
              </a:tr>
              <a:tr h="319712">
                <a:tc>
                  <a:txBody>
                    <a:bodyPr/>
                    <a:lstStyle/>
                    <a:p>
                      <a:pPr algn="l" fontAlgn="b"/>
                      <a:r>
                        <a:rPr lang="en-US" sz="1400" b="0" i="0" u="none" strike="noStrike" dirty="0">
                          <a:solidFill>
                            <a:srgbClr val="000000"/>
                          </a:solidFill>
                          <a:effectLst/>
                          <a:latin typeface="Calibri" panose="020F0502020204030204" pitchFamily="34" charset="0"/>
                        </a:rPr>
                        <a:t>5. Wu0yySWcHQ5tZ_59HNiamg</a:t>
                      </a:r>
                    </a:p>
                  </a:txBody>
                  <a:tcPr marL="7620" marR="7620" marT="7620" marB="0" anchor="b"/>
                </a:tc>
                <a:extLst>
                  <a:ext uri="{0D108BD9-81ED-4DB2-BD59-A6C34878D82A}">
                    <a16:rowId xmlns:a16="http://schemas.microsoft.com/office/drawing/2014/main" val="3694635930"/>
                  </a:ext>
                </a:extLst>
              </a:tr>
            </a:tbl>
          </a:graphicData>
        </a:graphic>
      </p:graphicFrame>
      <p:sp>
        <p:nvSpPr>
          <p:cNvPr id="7" name="Arrow: Left 6">
            <a:extLst>
              <a:ext uri="{FF2B5EF4-FFF2-40B4-BE49-F238E27FC236}">
                <a16:creationId xmlns:a16="http://schemas.microsoft.com/office/drawing/2014/main" id="{1F11CAE4-6390-4463-9465-26C94F7B3341}"/>
              </a:ext>
            </a:extLst>
          </p:cNvPr>
          <p:cNvSpPr/>
          <p:nvPr/>
        </p:nvSpPr>
        <p:spPr bwMode="gray">
          <a:xfrm>
            <a:off x="7292163" y="3148141"/>
            <a:ext cx="928728" cy="312063"/>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aphicFrame>
        <p:nvGraphicFramePr>
          <p:cNvPr id="8" name="Table 7">
            <a:extLst>
              <a:ext uri="{FF2B5EF4-FFF2-40B4-BE49-F238E27FC236}">
                <a16:creationId xmlns:a16="http://schemas.microsoft.com/office/drawing/2014/main" id="{5170CB7B-E7D3-451C-ACC3-B21D09756AF0}"/>
              </a:ext>
            </a:extLst>
          </p:cNvPr>
          <p:cNvGraphicFramePr>
            <a:graphicFrameLocks noGrp="1"/>
          </p:cNvGraphicFramePr>
          <p:nvPr>
            <p:extLst/>
          </p:nvPr>
        </p:nvGraphicFramePr>
        <p:xfrm>
          <a:off x="4737987" y="4082661"/>
          <a:ext cx="1549602" cy="1598561"/>
        </p:xfrm>
        <a:graphic>
          <a:graphicData uri="http://schemas.openxmlformats.org/drawingml/2006/table">
            <a:tbl>
              <a:tblPr firstRow="1" bandRow="1">
                <a:tableStyleId>{69C7853C-536D-4A76-A0AE-DD22124D55A5}</a:tableStyleId>
              </a:tblPr>
              <a:tblGrid>
                <a:gridCol w="1549602">
                  <a:extLst>
                    <a:ext uri="{9D8B030D-6E8A-4147-A177-3AD203B41FA5}">
                      <a16:colId xmlns:a16="http://schemas.microsoft.com/office/drawing/2014/main" val="1672189300"/>
                    </a:ext>
                  </a:extLst>
                </a:gridCol>
              </a:tblGrid>
              <a:tr h="314885">
                <a:tc>
                  <a:txBody>
                    <a:bodyPr/>
                    <a:lstStyle/>
                    <a:p>
                      <a:pPr algn="l" fontAlgn="b"/>
                      <a:r>
                        <a:rPr lang="en-US" sz="1200" u="none" strike="noStrike" dirty="0">
                          <a:effectLst/>
                        </a:rPr>
                        <a:t>1. M8X 1E9</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2610841"/>
                  </a:ext>
                </a:extLst>
              </a:tr>
              <a:tr h="320919">
                <a:tc>
                  <a:txBody>
                    <a:bodyPr/>
                    <a:lstStyle/>
                    <a:p>
                      <a:pPr algn="l" fontAlgn="b"/>
                      <a:r>
                        <a:rPr lang="en-US" sz="1200" u="none" strike="noStrike" dirty="0">
                          <a:effectLst/>
                        </a:rPr>
                        <a:t>2. M5A 2L2</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05225883"/>
                  </a:ext>
                </a:extLst>
              </a:tr>
              <a:tr h="320919">
                <a:tc>
                  <a:txBody>
                    <a:bodyPr/>
                    <a:lstStyle/>
                    <a:p>
                      <a:pPr algn="l" fontAlgn="b"/>
                      <a:r>
                        <a:rPr lang="en-US" sz="1200" u="none" strike="noStrike" dirty="0">
                          <a:effectLst/>
                        </a:rPr>
                        <a:t>3. M6K 1L4</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8330483"/>
                  </a:ext>
                </a:extLst>
              </a:tr>
              <a:tr h="320919">
                <a:tc>
                  <a:txBody>
                    <a:bodyPr/>
                    <a:lstStyle/>
                    <a:p>
                      <a:pPr algn="l" fontAlgn="b"/>
                      <a:r>
                        <a:rPr lang="en-US" sz="1200" u="none" strike="noStrike" dirty="0">
                          <a:effectLst/>
                        </a:rPr>
                        <a:t>4. 89109</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4113833"/>
                  </a:ext>
                </a:extLst>
              </a:tr>
              <a:tr h="320919">
                <a:tc>
                  <a:txBody>
                    <a:bodyPr/>
                    <a:lstStyle/>
                    <a:p>
                      <a:pPr algn="l" fontAlgn="b"/>
                      <a:r>
                        <a:rPr lang="en-US" sz="1200" u="none" strike="noStrike" dirty="0">
                          <a:effectLst/>
                        </a:rPr>
                        <a:t>5. 89101</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4430052"/>
                  </a:ext>
                </a:extLst>
              </a:tr>
            </a:tbl>
          </a:graphicData>
        </a:graphic>
      </p:graphicFrame>
      <p:sp>
        <p:nvSpPr>
          <p:cNvPr id="14" name="Arrow: Left 13">
            <a:extLst>
              <a:ext uri="{FF2B5EF4-FFF2-40B4-BE49-F238E27FC236}">
                <a16:creationId xmlns:a16="http://schemas.microsoft.com/office/drawing/2014/main" id="{B9D2E911-B050-42AC-82C6-CC6C8431F3DB}"/>
              </a:ext>
            </a:extLst>
          </p:cNvPr>
          <p:cNvSpPr/>
          <p:nvPr/>
        </p:nvSpPr>
        <p:spPr bwMode="gray">
          <a:xfrm>
            <a:off x="6363435" y="4131482"/>
            <a:ext cx="928728" cy="312063"/>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40671860"/>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25656</TotalTime>
  <Words>1856</Words>
  <Application>Microsoft Macintosh PowerPoint</Application>
  <PresentationFormat>Custom</PresentationFormat>
  <Paragraphs>306</Paragraphs>
  <Slides>13</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Arial-BoldMT</vt:lpstr>
      <vt:lpstr>Calibri</vt:lpstr>
      <vt:lpstr>Cambria Math</vt:lpstr>
      <vt:lpstr>Courier New</vt:lpstr>
      <vt:lpstr>Georgia</vt:lpstr>
      <vt:lpstr>Symbol</vt:lpstr>
      <vt:lpstr>Times</vt:lpstr>
      <vt:lpstr>Wingdings</vt:lpstr>
      <vt:lpstr>Wingdings</vt:lpstr>
      <vt:lpstr>SAP_2017_16x9_white</vt:lpstr>
      <vt:lpstr>PowerPoint Presentation</vt:lpstr>
      <vt:lpstr>Agenda</vt:lpstr>
      <vt:lpstr>Project Overview</vt:lpstr>
      <vt:lpstr>Dataset &amp; Methods Used</vt:lpstr>
      <vt:lpstr>Algorithms &amp; App Results</vt:lpstr>
      <vt:lpstr>Algorithms &amp; App Results</vt:lpstr>
      <vt:lpstr>Issue Explanations</vt:lpstr>
      <vt:lpstr>Conclusion</vt:lpstr>
      <vt:lpstr>Algorithms &amp; App Results</vt:lpstr>
      <vt:lpstr>Algorithms &amp; App Results</vt:lpstr>
      <vt:lpstr>Algorithms &amp; App Results</vt:lpstr>
      <vt:lpstr>Issue Explanations</vt:lpstr>
      <vt:lpstr>Conclusion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Nguyen, Thanh</cp:lastModifiedBy>
  <cp:revision>959</cp:revision>
  <dcterms:created xsi:type="dcterms:W3CDTF">2015-10-14T11:21:43Z</dcterms:created>
  <dcterms:modified xsi:type="dcterms:W3CDTF">2019-04-08T15:36:41Z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