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19"/>
  </p:notesMasterIdLst>
  <p:handoutMasterIdLst>
    <p:handoutMasterId r:id="rId20"/>
  </p:handoutMasterIdLst>
  <p:sldIdLst>
    <p:sldId id="341" r:id="rId2"/>
    <p:sldId id="445" r:id="rId3"/>
    <p:sldId id="465" r:id="rId4"/>
    <p:sldId id="464" r:id="rId5"/>
    <p:sldId id="452" r:id="rId6"/>
    <p:sldId id="453" r:id="rId7"/>
    <p:sldId id="454" r:id="rId8"/>
    <p:sldId id="456" r:id="rId9"/>
    <p:sldId id="457" r:id="rId10"/>
    <p:sldId id="458" r:id="rId11"/>
    <p:sldId id="469" r:id="rId12"/>
    <p:sldId id="459" r:id="rId13"/>
    <p:sldId id="475" r:id="rId14"/>
    <p:sldId id="463" r:id="rId15"/>
    <p:sldId id="472" r:id="rId16"/>
    <p:sldId id="413" r:id="rId17"/>
    <p:sldId id="265" r:id="rId18"/>
  </p:sldIdLst>
  <p:sldSz cx="12195175" cy="6858000"/>
  <p:notesSz cx="6858000" cy="9144000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1022" userDrawn="1">
          <p15:clr>
            <a:srgbClr val="A4A3A4"/>
          </p15:clr>
        </p15:guide>
        <p15:guide id="3" orient="horz" pos="4004" userDrawn="1">
          <p15:clr>
            <a:srgbClr val="A4A3A4"/>
          </p15:clr>
        </p15:guide>
        <p15:guide id="4" pos="303" userDrawn="1">
          <p15:clr>
            <a:srgbClr val="A4A3A4"/>
          </p15:clr>
        </p15:guide>
        <p15:guide id="5" pos="7356" userDrawn="1">
          <p15:clr>
            <a:srgbClr val="A4A3A4"/>
          </p15:clr>
        </p15:guide>
        <p15:guide id="7" orient="horz" pos="3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999999"/>
    <a:srgbClr val="FF0000"/>
    <a:srgbClr val="0F46A7"/>
    <a:srgbClr val="970A82"/>
    <a:srgbClr val="FF3399"/>
    <a:srgbClr val="FFFFFF"/>
    <a:srgbClr val="FEE3A1"/>
    <a:srgbClr val="FFF1D0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6" autoAdjust="0"/>
    <p:restoredTop sz="95921" autoAdjust="0"/>
  </p:normalViewPr>
  <p:slideViewPr>
    <p:cSldViewPr snapToGrid="0" showGuides="1">
      <p:cViewPr varScale="1">
        <p:scale>
          <a:sx n="110" d="100"/>
          <a:sy n="110" d="100"/>
        </p:scale>
        <p:origin x="768" y="168"/>
      </p:cViewPr>
      <p:guideLst>
        <p:guide pos="3841"/>
        <p:guide orient="horz" pos="1022"/>
        <p:guide orient="horz" pos="4004"/>
        <p:guide pos="303"/>
        <p:guide pos="7356"/>
        <p:guide orient="horz" pos="300"/>
      </p:guideLst>
    </p:cSldViewPr>
  </p:slideViewPr>
  <p:outlineViewPr>
    <p:cViewPr>
      <p:scale>
        <a:sx n="33" d="100"/>
        <a:sy n="33" d="100"/>
      </p:scale>
      <p:origin x="0" y="-6394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4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97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830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730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649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47688" y="612775"/>
            <a:ext cx="5762625" cy="32416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64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680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20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532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7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1514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3723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544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67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ver Image Placeholder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12195175" cy="3430006"/>
          </a:xfrm>
          <a:solidFill>
            <a:schemeClr val="tx2">
              <a:alpha val="70000"/>
            </a:schemeClr>
          </a:solidFill>
        </p:spPr>
        <p:txBody>
          <a:bodyPr tIns="50400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title image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171173" y="0"/>
            <a:ext cx="3024002" cy="3430006"/>
            <a:chOff x="9171173" y="0"/>
            <a:chExt cx="3024002" cy="3430006"/>
          </a:xfrm>
        </p:grpSpPr>
        <p:sp>
          <p:nvSpPr>
            <p:cNvPr id="17" name="Rectangle 16"/>
            <p:cNvSpPr/>
            <p:nvPr userDrawn="1"/>
          </p:nvSpPr>
          <p:spPr bwMode="gray">
            <a:xfrm>
              <a:off x="11187175" y="0"/>
              <a:ext cx="1008000" cy="3430006"/>
            </a:xfrm>
            <a:prstGeom prst="rect">
              <a:avLst/>
            </a:prstGeom>
            <a:solidFill>
              <a:schemeClr val="accent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217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10179174" y="0"/>
              <a:ext cx="1008000" cy="3430006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217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gray">
            <a:xfrm>
              <a:off x="9171173" y="0"/>
              <a:ext cx="1008000" cy="343000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217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13" name="Classification"/>
          <p:cNvSpPr txBox="1"/>
          <p:nvPr userDrawn="1"/>
        </p:nvSpPr>
        <p:spPr>
          <a:xfrm>
            <a:off x="288000" y="5769666"/>
            <a:ext cx="4204855" cy="138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spcBef>
                <a:spcPts val="0"/>
              </a:spcBef>
              <a:buClr>
                <a:schemeClr val="accent1"/>
              </a:buClr>
              <a:buSzPct val="80000"/>
              <a:buFontTx/>
              <a:buNone/>
              <a:defRPr sz="1000" b="0">
                <a:latin typeface="+mn-lt"/>
              </a:defRPr>
            </a:lvl1pPr>
            <a:lvl2pPr marL="180000" indent="-1800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1800">
                <a:latin typeface="+mn-lt"/>
              </a:defRPr>
            </a:lvl2pPr>
            <a:lvl3pPr marL="360000" indent="-1800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noProof="0" dirty="0" smtClean="0">
                <a:latin typeface="+mn-lt"/>
              </a:defRPr>
            </a:lvl3pPr>
            <a:lvl4pPr marL="540000" indent="-180000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>
                <a:latin typeface="+mn-lt"/>
              </a:defRPr>
            </a:lvl4pPr>
            <a:lvl5pPr marL="720000" indent="-180000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baseline="0">
                <a:latin typeface="+mn-lt"/>
              </a:defRPr>
            </a:lvl5pPr>
            <a:lvl6pPr marL="2994134" indent="-272194">
              <a:spcBef>
                <a:spcPct val="20000"/>
              </a:spcBef>
              <a:buFont typeface="Arial" pitchFamily="34" charset="0"/>
              <a:buChar char="•"/>
              <a:defRPr sz="2400"/>
            </a:lvl6pPr>
            <a:lvl7pPr marL="3538522" indent="-272194">
              <a:spcBef>
                <a:spcPct val="20000"/>
              </a:spcBef>
              <a:buFont typeface="Arial" pitchFamily="34" charset="0"/>
              <a:buChar char="•"/>
              <a:defRPr sz="2400"/>
            </a:lvl7pPr>
            <a:lvl8pPr marL="4082910" indent="-272194">
              <a:spcBef>
                <a:spcPct val="20000"/>
              </a:spcBef>
              <a:buFont typeface="Arial" pitchFamily="34" charset="0"/>
              <a:buChar char="•"/>
              <a:defRPr sz="2400"/>
            </a:lvl8pPr>
            <a:lvl9pPr marL="4627298" indent="-272194">
              <a:spcBef>
                <a:spcPct val="20000"/>
              </a:spcBef>
              <a:buFont typeface="Arial" pitchFamily="34" charset="0"/>
              <a:buChar char="•"/>
              <a:defRPr sz="2400"/>
            </a:lvl9pPr>
          </a:lstStyle>
          <a:p>
            <a:pPr lvl="0" algn="l"/>
            <a:r>
              <a:rPr lang="en-US" sz="900" b="0"/>
              <a:t>INTERNAL</a:t>
            </a:r>
            <a:endParaRPr lang="en-US" sz="900" b="0" dirty="0"/>
          </a:p>
        </p:txBody>
      </p:sp>
      <p:sp>
        <p:nvSpPr>
          <p:cNvPr id="19" name="Speaker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288000" y="5130489"/>
            <a:ext cx="1090080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Month 00, 2017</a:t>
            </a:r>
          </a:p>
        </p:txBody>
      </p:sp>
      <p:sp>
        <p:nvSpPr>
          <p:cNvPr id="20" name="Presentation Title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88000" y="4024430"/>
            <a:ext cx="10899174" cy="997196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600" b="1" baseline="0"/>
            </a:lvl1pPr>
          </a:lstStyle>
          <a:p>
            <a:pPr lvl="0"/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Goes Here and Here.</a:t>
            </a:r>
          </a:p>
        </p:txBody>
      </p:sp>
    </p:spTree>
    <p:extLst>
      <p:ext uri="{BB962C8B-B14F-4D97-AF65-F5344CB8AC3E}">
        <p14:creationId xmlns:p14="http://schemas.microsoft.com/office/powerpoint/2010/main" val="2452717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A98CCC-561D-5A44-A21E-CE19C169EBD0}"/>
              </a:ext>
            </a:extLst>
          </p:cNvPr>
          <p:cNvSpPr/>
          <p:nvPr userDrawn="1"/>
        </p:nvSpPr>
        <p:spPr bwMode="gray">
          <a:xfrm>
            <a:off x="10160000" y="254000"/>
            <a:ext cx="2035175" cy="6604000"/>
          </a:xfrm>
          <a:prstGeom prst="rect">
            <a:avLst/>
          </a:prstGeom>
          <a:solidFill>
            <a:schemeClr val="tx2">
              <a:alpha val="7098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3999" y="1620000"/>
            <a:ext cx="7092000" cy="423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  <p:sp>
        <p:nvSpPr>
          <p:cNvPr id="6" name="Freeform 314">
            <a:hlinkClick r:id="rId2" action="ppaction://hlinksldjump"/>
            <a:extLst>
              <a:ext uri="{FF2B5EF4-FFF2-40B4-BE49-F238E27FC236}">
                <a16:creationId xmlns:a16="http://schemas.microsoft.com/office/drawing/2014/main" id="{CB949D5B-7769-064A-8995-16CC8C82E5B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634674" y="388541"/>
            <a:ext cx="367041" cy="367041"/>
          </a:xfrm>
          <a:custGeom>
            <a:avLst/>
            <a:gdLst>
              <a:gd name="T0" fmla="*/ 213 w 512"/>
              <a:gd name="T1" fmla="*/ 245 h 512"/>
              <a:gd name="T2" fmla="*/ 192 w 512"/>
              <a:gd name="T3" fmla="*/ 266 h 512"/>
              <a:gd name="T4" fmla="*/ 320 w 512"/>
              <a:gd name="T5" fmla="*/ 245 h 512"/>
              <a:gd name="T6" fmla="*/ 298 w 512"/>
              <a:gd name="T7" fmla="*/ 266 h 512"/>
              <a:gd name="T8" fmla="*/ 320 w 512"/>
              <a:gd name="T9" fmla="*/ 245 h 512"/>
              <a:gd name="T10" fmla="*/ 256 w 512"/>
              <a:gd name="T11" fmla="*/ 512 h 512"/>
              <a:gd name="T12" fmla="*/ 256 w 512"/>
              <a:gd name="T13" fmla="*/ 0 h 512"/>
              <a:gd name="T14" fmla="*/ 412 w 512"/>
              <a:gd name="T15" fmla="*/ 226 h 512"/>
              <a:gd name="T16" fmla="*/ 249 w 512"/>
              <a:gd name="T17" fmla="*/ 98 h 512"/>
              <a:gd name="T18" fmla="*/ 96 w 512"/>
              <a:gd name="T19" fmla="*/ 238 h 512"/>
              <a:gd name="T20" fmla="*/ 128 w 512"/>
              <a:gd name="T21" fmla="*/ 245 h 512"/>
              <a:gd name="T22" fmla="*/ 138 w 512"/>
              <a:gd name="T23" fmla="*/ 394 h 512"/>
              <a:gd name="T24" fmla="*/ 245 w 512"/>
              <a:gd name="T25" fmla="*/ 384 h 512"/>
              <a:gd name="T26" fmla="*/ 266 w 512"/>
              <a:gd name="T27" fmla="*/ 330 h 512"/>
              <a:gd name="T28" fmla="*/ 277 w 512"/>
              <a:gd name="T29" fmla="*/ 394 h 512"/>
              <a:gd name="T30" fmla="*/ 384 w 512"/>
              <a:gd name="T31" fmla="*/ 384 h 512"/>
              <a:gd name="T32" fmla="*/ 405 w 512"/>
              <a:gd name="T33" fmla="*/ 245 h 512"/>
              <a:gd name="T34" fmla="*/ 412 w 512"/>
              <a:gd name="T35" fmla="*/ 226 h 512"/>
              <a:gd name="T36" fmla="*/ 376 w 512"/>
              <a:gd name="T37" fmla="*/ 224 h 512"/>
              <a:gd name="T38" fmla="*/ 362 w 512"/>
              <a:gd name="T39" fmla="*/ 234 h 512"/>
              <a:gd name="T40" fmla="*/ 288 w 512"/>
              <a:gd name="T41" fmla="*/ 373 h 512"/>
              <a:gd name="T42" fmla="*/ 277 w 512"/>
              <a:gd name="T43" fmla="*/ 309 h 512"/>
              <a:gd name="T44" fmla="*/ 224 w 512"/>
              <a:gd name="T45" fmla="*/ 320 h 512"/>
              <a:gd name="T46" fmla="*/ 149 w 512"/>
              <a:gd name="T47" fmla="*/ 373 h 512"/>
              <a:gd name="T48" fmla="*/ 138 w 512"/>
              <a:gd name="T49" fmla="*/ 224 h 512"/>
              <a:gd name="T50" fmla="*/ 256 w 512"/>
              <a:gd name="T51" fmla="*/ 120 h 512"/>
              <a:gd name="T52" fmla="*/ 224 w 512"/>
              <a:gd name="T53" fmla="*/ 224 h 512"/>
              <a:gd name="T54" fmla="*/ 170 w 512"/>
              <a:gd name="T55" fmla="*/ 234 h 512"/>
              <a:gd name="T56" fmla="*/ 181 w 512"/>
              <a:gd name="T57" fmla="*/ 288 h 512"/>
              <a:gd name="T58" fmla="*/ 234 w 512"/>
              <a:gd name="T59" fmla="*/ 277 h 512"/>
              <a:gd name="T60" fmla="*/ 277 w 512"/>
              <a:gd name="T61" fmla="*/ 277 h 512"/>
              <a:gd name="T62" fmla="*/ 330 w 512"/>
              <a:gd name="T63" fmla="*/ 288 h 512"/>
              <a:gd name="T64" fmla="*/ 341 w 512"/>
              <a:gd name="T65" fmla="*/ 234 h 512"/>
              <a:gd name="T66" fmla="*/ 288 w 512"/>
              <a:gd name="T67" fmla="*/ 224 h 512"/>
              <a:gd name="T68" fmla="*/ 277 w 512"/>
              <a:gd name="T69" fmla="*/ 27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2" h="512">
                <a:moveTo>
                  <a:pt x="192" y="245"/>
                </a:moveTo>
                <a:cubicBezTo>
                  <a:pt x="213" y="245"/>
                  <a:pt x="213" y="245"/>
                  <a:pt x="213" y="245"/>
                </a:cubicBezTo>
                <a:cubicBezTo>
                  <a:pt x="213" y="266"/>
                  <a:pt x="213" y="266"/>
                  <a:pt x="213" y="266"/>
                </a:cubicBezTo>
                <a:cubicBezTo>
                  <a:pt x="192" y="266"/>
                  <a:pt x="192" y="266"/>
                  <a:pt x="192" y="266"/>
                </a:cubicBezTo>
                <a:lnTo>
                  <a:pt x="192" y="245"/>
                </a:lnTo>
                <a:close/>
                <a:moveTo>
                  <a:pt x="320" y="245"/>
                </a:moveTo>
                <a:cubicBezTo>
                  <a:pt x="298" y="245"/>
                  <a:pt x="298" y="245"/>
                  <a:pt x="298" y="245"/>
                </a:cubicBezTo>
                <a:cubicBezTo>
                  <a:pt x="298" y="266"/>
                  <a:pt x="298" y="266"/>
                  <a:pt x="298" y="266"/>
                </a:cubicBezTo>
                <a:cubicBezTo>
                  <a:pt x="320" y="266"/>
                  <a:pt x="320" y="266"/>
                  <a:pt x="320" y="266"/>
                </a:cubicBezTo>
                <a:lnTo>
                  <a:pt x="320" y="245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2" y="226"/>
                </a:moveTo>
                <a:cubicBezTo>
                  <a:pt x="263" y="98"/>
                  <a:pt x="263" y="98"/>
                  <a:pt x="263" y="98"/>
                </a:cubicBezTo>
                <a:cubicBezTo>
                  <a:pt x="259" y="95"/>
                  <a:pt x="253" y="95"/>
                  <a:pt x="249" y="98"/>
                </a:cubicBezTo>
                <a:cubicBezTo>
                  <a:pt x="99" y="226"/>
                  <a:pt x="99" y="226"/>
                  <a:pt x="99" y="226"/>
                </a:cubicBezTo>
                <a:cubicBezTo>
                  <a:pt x="96" y="229"/>
                  <a:pt x="95" y="234"/>
                  <a:pt x="96" y="238"/>
                </a:cubicBezTo>
                <a:cubicBezTo>
                  <a:pt x="98" y="242"/>
                  <a:pt x="102" y="245"/>
                  <a:pt x="106" y="245"/>
                </a:cubicBezTo>
                <a:cubicBezTo>
                  <a:pt x="128" y="245"/>
                  <a:pt x="128" y="245"/>
                  <a:pt x="128" y="245"/>
                </a:cubicBezTo>
                <a:cubicBezTo>
                  <a:pt x="128" y="384"/>
                  <a:pt x="128" y="384"/>
                  <a:pt x="128" y="384"/>
                </a:cubicBezTo>
                <a:cubicBezTo>
                  <a:pt x="128" y="390"/>
                  <a:pt x="132" y="394"/>
                  <a:pt x="138" y="394"/>
                </a:cubicBezTo>
                <a:cubicBezTo>
                  <a:pt x="234" y="394"/>
                  <a:pt x="234" y="394"/>
                  <a:pt x="234" y="394"/>
                </a:cubicBezTo>
                <a:cubicBezTo>
                  <a:pt x="240" y="394"/>
                  <a:pt x="245" y="390"/>
                  <a:pt x="245" y="384"/>
                </a:cubicBezTo>
                <a:cubicBezTo>
                  <a:pt x="245" y="330"/>
                  <a:pt x="245" y="330"/>
                  <a:pt x="245" y="330"/>
                </a:cubicBezTo>
                <a:cubicBezTo>
                  <a:pt x="266" y="330"/>
                  <a:pt x="266" y="330"/>
                  <a:pt x="266" y="330"/>
                </a:cubicBezTo>
                <a:cubicBezTo>
                  <a:pt x="266" y="384"/>
                  <a:pt x="266" y="384"/>
                  <a:pt x="266" y="384"/>
                </a:cubicBezTo>
                <a:cubicBezTo>
                  <a:pt x="266" y="390"/>
                  <a:pt x="271" y="394"/>
                  <a:pt x="277" y="394"/>
                </a:cubicBezTo>
                <a:cubicBezTo>
                  <a:pt x="373" y="394"/>
                  <a:pt x="373" y="394"/>
                  <a:pt x="373" y="394"/>
                </a:cubicBezTo>
                <a:cubicBezTo>
                  <a:pt x="379" y="394"/>
                  <a:pt x="384" y="390"/>
                  <a:pt x="384" y="384"/>
                </a:cubicBezTo>
                <a:cubicBezTo>
                  <a:pt x="384" y="245"/>
                  <a:pt x="384" y="245"/>
                  <a:pt x="384" y="245"/>
                </a:cubicBezTo>
                <a:cubicBezTo>
                  <a:pt x="405" y="245"/>
                  <a:pt x="405" y="245"/>
                  <a:pt x="405" y="245"/>
                </a:cubicBezTo>
                <a:cubicBezTo>
                  <a:pt x="409" y="245"/>
                  <a:pt x="413" y="242"/>
                  <a:pt x="415" y="238"/>
                </a:cubicBezTo>
                <a:cubicBezTo>
                  <a:pt x="417" y="234"/>
                  <a:pt x="415" y="229"/>
                  <a:pt x="412" y="226"/>
                </a:cubicBezTo>
                <a:close/>
                <a:moveTo>
                  <a:pt x="256" y="120"/>
                </a:moveTo>
                <a:cubicBezTo>
                  <a:pt x="376" y="224"/>
                  <a:pt x="376" y="224"/>
                  <a:pt x="376" y="224"/>
                </a:cubicBezTo>
                <a:cubicBezTo>
                  <a:pt x="373" y="224"/>
                  <a:pt x="373" y="224"/>
                  <a:pt x="373" y="224"/>
                </a:cubicBezTo>
                <a:cubicBezTo>
                  <a:pt x="367" y="224"/>
                  <a:pt x="362" y="228"/>
                  <a:pt x="362" y="234"/>
                </a:cubicBezTo>
                <a:cubicBezTo>
                  <a:pt x="362" y="373"/>
                  <a:pt x="362" y="373"/>
                  <a:pt x="362" y="373"/>
                </a:cubicBezTo>
                <a:cubicBezTo>
                  <a:pt x="288" y="373"/>
                  <a:pt x="288" y="373"/>
                  <a:pt x="288" y="373"/>
                </a:cubicBezTo>
                <a:cubicBezTo>
                  <a:pt x="288" y="320"/>
                  <a:pt x="288" y="320"/>
                  <a:pt x="288" y="320"/>
                </a:cubicBezTo>
                <a:cubicBezTo>
                  <a:pt x="288" y="314"/>
                  <a:pt x="283" y="309"/>
                  <a:pt x="277" y="309"/>
                </a:cubicBezTo>
                <a:cubicBezTo>
                  <a:pt x="234" y="309"/>
                  <a:pt x="234" y="309"/>
                  <a:pt x="234" y="309"/>
                </a:cubicBezTo>
                <a:cubicBezTo>
                  <a:pt x="228" y="309"/>
                  <a:pt x="224" y="314"/>
                  <a:pt x="224" y="320"/>
                </a:cubicBezTo>
                <a:cubicBezTo>
                  <a:pt x="224" y="373"/>
                  <a:pt x="224" y="373"/>
                  <a:pt x="224" y="373"/>
                </a:cubicBezTo>
                <a:cubicBezTo>
                  <a:pt x="149" y="373"/>
                  <a:pt x="149" y="373"/>
                  <a:pt x="149" y="373"/>
                </a:cubicBezTo>
                <a:cubicBezTo>
                  <a:pt x="149" y="234"/>
                  <a:pt x="149" y="234"/>
                  <a:pt x="149" y="234"/>
                </a:cubicBezTo>
                <a:cubicBezTo>
                  <a:pt x="149" y="228"/>
                  <a:pt x="144" y="224"/>
                  <a:pt x="138" y="224"/>
                </a:cubicBezTo>
                <a:cubicBezTo>
                  <a:pt x="135" y="224"/>
                  <a:pt x="135" y="224"/>
                  <a:pt x="135" y="224"/>
                </a:cubicBezTo>
                <a:lnTo>
                  <a:pt x="256" y="120"/>
                </a:lnTo>
                <a:close/>
                <a:moveTo>
                  <a:pt x="234" y="234"/>
                </a:moveTo>
                <a:cubicBezTo>
                  <a:pt x="234" y="228"/>
                  <a:pt x="230" y="224"/>
                  <a:pt x="224" y="224"/>
                </a:cubicBezTo>
                <a:cubicBezTo>
                  <a:pt x="181" y="224"/>
                  <a:pt x="181" y="224"/>
                  <a:pt x="181" y="224"/>
                </a:cubicBezTo>
                <a:cubicBezTo>
                  <a:pt x="175" y="224"/>
                  <a:pt x="170" y="228"/>
                  <a:pt x="170" y="234"/>
                </a:cubicBezTo>
                <a:cubicBezTo>
                  <a:pt x="170" y="277"/>
                  <a:pt x="170" y="277"/>
                  <a:pt x="170" y="277"/>
                </a:cubicBezTo>
                <a:cubicBezTo>
                  <a:pt x="170" y="283"/>
                  <a:pt x="175" y="288"/>
                  <a:pt x="181" y="288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230" y="288"/>
                  <a:pt x="234" y="283"/>
                  <a:pt x="234" y="277"/>
                </a:cubicBezTo>
                <a:lnTo>
                  <a:pt x="234" y="234"/>
                </a:lnTo>
                <a:close/>
                <a:moveTo>
                  <a:pt x="277" y="277"/>
                </a:moveTo>
                <a:cubicBezTo>
                  <a:pt x="277" y="283"/>
                  <a:pt x="282" y="288"/>
                  <a:pt x="288" y="288"/>
                </a:cubicBezTo>
                <a:cubicBezTo>
                  <a:pt x="330" y="288"/>
                  <a:pt x="330" y="288"/>
                  <a:pt x="330" y="288"/>
                </a:cubicBezTo>
                <a:cubicBezTo>
                  <a:pt x="336" y="288"/>
                  <a:pt x="341" y="283"/>
                  <a:pt x="341" y="277"/>
                </a:cubicBezTo>
                <a:cubicBezTo>
                  <a:pt x="341" y="234"/>
                  <a:pt x="341" y="234"/>
                  <a:pt x="341" y="234"/>
                </a:cubicBezTo>
                <a:cubicBezTo>
                  <a:pt x="341" y="228"/>
                  <a:pt x="336" y="224"/>
                  <a:pt x="330" y="224"/>
                </a:cubicBezTo>
                <a:cubicBezTo>
                  <a:pt x="288" y="224"/>
                  <a:pt x="288" y="224"/>
                  <a:pt x="288" y="224"/>
                </a:cubicBezTo>
                <a:cubicBezTo>
                  <a:pt x="282" y="224"/>
                  <a:pt x="277" y="228"/>
                  <a:pt x="277" y="234"/>
                </a:cubicBezTo>
                <a:lnTo>
                  <a:pt x="277" y="27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274DA52-5F78-8C42-9878-07B14FB137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75725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Page subtitle</a:t>
            </a:r>
          </a:p>
        </p:txBody>
      </p:sp>
    </p:spTree>
    <p:extLst>
      <p:ext uri="{BB962C8B-B14F-4D97-AF65-F5344CB8AC3E}">
        <p14:creationId xmlns:p14="http://schemas.microsoft.com/office/powerpoint/2010/main" val="157790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23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- column 1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23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23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23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23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080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solidFill>
            <a:schemeClr val="tx2">
              <a:alpha val="70000"/>
            </a:schemeClr>
          </a:solidFill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080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solidFill>
            <a:schemeClr val="tx2">
              <a:alpha val="70000"/>
            </a:schemeClr>
          </a:solidFill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495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solidFill>
            <a:schemeClr val="tx2">
              <a:alpha val="70000"/>
            </a:schemeClr>
          </a:solidFill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495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solidFill>
            <a:schemeClr val="tx2">
              <a:alpha val="70000"/>
            </a:schemeClr>
          </a:solidFill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495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solidFill>
            <a:schemeClr val="tx2">
              <a:alpha val="70000"/>
            </a:schemeClr>
          </a:solidFill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1971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solidFill>
            <a:schemeClr val="tx2">
              <a:alpha val="70000"/>
            </a:schemeClr>
          </a:solidFill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1971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solidFill>
            <a:schemeClr val="tx2">
              <a:alpha val="70000"/>
            </a:schemeClr>
          </a:solidFill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1971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solidFill>
            <a:schemeClr val="tx2">
              <a:alpha val="70000"/>
            </a:schemeClr>
          </a:solidFill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1971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solidFill>
            <a:schemeClr val="tx2">
              <a:alpha val="70000"/>
            </a:schemeClr>
          </a:solidFill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>
                <a:solidFill>
                  <a:schemeClr val="tx1"/>
                </a:solidFill>
              </a:defRPr>
            </a:lvl1pPr>
            <a:lvl2pPr marL="395921" indent="0">
              <a:buNone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3999" y="1620000"/>
            <a:ext cx="7092000" cy="423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11175" y="252000"/>
            <a:ext cx="6084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3999" y="1620000"/>
            <a:ext cx="5112000" cy="423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511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87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motio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252000"/>
            <a:ext cx="12195175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04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llustration scene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ver Image Placeholder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12195175" cy="3430006"/>
          </a:xfrm>
          <a:noFill/>
        </p:spPr>
        <p:txBody>
          <a:bodyPr tIns="50400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illustration</a:t>
            </a:r>
          </a:p>
        </p:txBody>
      </p:sp>
      <p:sp>
        <p:nvSpPr>
          <p:cNvPr id="13" name="Classification"/>
          <p:cNvSpPr txBox="1"/>
          <p:nvPr userDrawn="1"/>
        </p:nvSpPr>
        <p:spPr>
          <a:xfrm>
            <a:off x="288000" y="5769666"/>
            <a:ext cx="4204855" cy="138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spcBef>
                <a:spcPts val="0"/>
              </a:spcBef>
              <a:buClr>
                <a:schemeClr val="accent1"/>
              </a:buClr>
              <a:buSzPct val="80000"/>
              <a:buFontTx/>
              <a:buNone/>
              <a:defRPr sz="1000" b="0">
                <a:latin typeface="+mn-lt"/>
              </a:defRPr>
            </a:lvl1pPr>
            <a:lvl2pPr marL="180000" indent="-1800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1800">
                <a:latin typeface="+mn-lt"/>
              </a:defRPr>
            </a:lvl2pPr>
            <a:lvl3pPr marL="360000" indent="-1800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noProof="0" dirty="0" smtClean="0">
                <a:latin typeface="+mn-lt"/>
              </a:defRPr>
            </a:lvl3pPr>
            <a:lvl4pPr marL="540000" indent="-180000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>
                <a:latin typeface="+mn-lt"/>
              </a:defRPr>
            </a:lvl4pPr>
            <a:lvl5pPr marL="720000" indent="-180000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baseline="0">
                <a:latin typeface="+mn-lt"/>
              </a:defRPr>
            </a:lvl5pPr>
            <a:lvl6pPr marL="2994134" indent="-272194">
              <a:spcBef>
                <a:spcPct val="20000"/>
              </a:spcBef>
              <a:buFont typeface="Arial" pitchFamily="34" charset="0"/>
              <a:buChar char="•"/>
              <a:defRPr sz="2400"/>
            </a:lvl6pPr>
            <a:lvl7pPr marL="3538522" indent="-272194">
              <a:spcBef>
                <a:spcPct val="20000"/>
              </a:spcBef>
              <a:buFont typeface="Arial" pitchFamily="34" charset="0"/>
              <a:buChar char="•"/>
              <a:defRPr sz="2400"/>
            </a:lvl7pPr>
            <a:lvl8pPr marL="4082910" indent="-272194">
              <a:spcBef>
                <a:spcPct val="20000"/>
              </a:spcBef>
              <a:buFont typeface="Arial" pitchFamily="34" charset="0"/>
              <a:buChar char="•"/>
              <a:defRPr sz="2400"/>
            </a:lvl8pPr>
            <a:lvl9pPr marL="4627298" indent="-272194">
              <a:spcBef>
                <a:spcPct val="20000"/>
              </a:spcBef>
              <a:buFont typeface="Arial" pitchFamily="34" charset="0"/>
              <a:buChar char="•"/>
              <a:defRPr sz="2400"/>
            </a:lvl9pPr>
          </a:lstStyle>
          <a:p>
            <a:pPr lvl="0" algn="l"/>
            <a:r>
              <a:rPr lang="en-US" sz="900" b="0"/>
              <a:t>INTERNAL</a:t>
            </a:r>
            <a:endParaRPr lang="en-US" sz="900" b="0" dirty="0"/>
          </a:p>
        </p:txBody>
      </p:sp>
      <p:sp>
        <p:nvSpPr>
          <p:cNvPr id="19" name="Speaker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288000" y="5130489"/>
            <a:ext cx="1090080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Month 00, 2017</a:t>
            </a:r>
          </a:p>
        </p:txBody>
      </p:sp>
      <p:sp>
        <p:nvSpPr>
          <p:cNvPr id="20" name="Presentation Title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88000" y="4024430"/>
            <a:ext cx="10899174" cy="997196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600" b="1" baseline="0"/>
            </a:lvl1pPr>
          </a:lstStyle>
          <a:p>
            <a:pPr lvl="0"/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Goes Here and Here.</a:t>
            </a:r>
          </a:p>
        </p:txBody>
      </p:sp>
    </p:spTree>
    <p:extLst>
      <p:ext uri="{BB962C8B-B14F-4D97-AF65-F5344CB8AC3E}">
        <p14:creationId xmlns:p14="http://schemas.microsoft.com/office/powerpoint/2010/main" val="13448493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01628"/>
            <a:ext cx="5328000" cy="4230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23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000" y="1620000"/>
            <a:ext cx="11185200" cy="4230000"/>
          </a:xfrm>
          <a:solidFill>
            <a:schemeClr val="tx2">
              <a:alpha val="70000"/>
            </a:schemeClr>
          </a:solidFill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motio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236220" y="1142735"/>
            <a:ext cx="11795760" cy="22092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marR="0" algn="ctr" defTabSz="914217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2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92483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and 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2905487"/>
            <a:ext cx="5328000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 dirty="0"/>
              <a:t>Contact information:</a:t>
            </a:r>
          </a:p>
          <a:p>
            <a:pPr lvl="1"/>
            <a:r>
              <a:rPr lang="en-US" dirty="0"/>
              <a:t>F name L name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Phone number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467009"/>
            <a:ext cx="5328000" cy="923116"/>
          </a:xfrm>
        </p:spPr>
        <p:txBody>
          <a:bodyPr anchor="t" anchorCtr="0">
            <a:noAutofit/>
          </a:bodyPr>
          <a:lstStyle>
            <a:lvl1pPr>
              <a:defRPr sz="5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Thank you.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gray">
          <a:xfrm>
            <a:off x="503999" y="1620000"/>
            <a:ext cx="11185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100" kern="1200" dirty="0">
                <a:solidFill>
                  <a:schemeClr val="tx1"/>
                </a:solidFill>
                <a:latin typeface="Arial"/>
                <a:ea typeface="Arial Unicode MS" panose="020B0604020202020204" pitchFamily="34" charset="-128"/>
                <a:cs typeface="+mn-cs"/>
              </a:rPr>
              <a:t>No part of this publication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504000" y="719834"/>
            <a:ext cx="9540674" cy="36924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ct val="0"/>
              </a:spcBef>
              <a:buNone/>
              <a:defRPr sz="2400" b="1" baseline="0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400" b="0" noProof="0" dirty="0"/>
              <a:t>© 2017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12196800" cy="251942"/>
            <a:chOff x="0" y="0"/>
            <a:chExt cx="12196800" cy="251942"/>
          </a:xfrm>
        </p:grpSpPr>
        <p:sp>
          <p:nvSpPr>
            <p:cNvPr id="17" name="Rectangle 16"/>
            <p:cNvSpPr/>
            <p:nvPr userDrawn="1"/>
          </p:nvSpPr>
          <p:spPr bwMode="gray">
            <a:xfrm>
              <a:off x="0" y="0"/>
              <a:ext cx="12196800" cy="251942"/>
            </a:xfrm>
            <a:prstGeom prst="rect">
              <a:avLst/>
            </a:prstGeom>
            <a:solidFill>
              <a:srgbClr val="000000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lvl="0" algn="ctr" defTabSz="914217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18" name="Secondary Motion Band"/>
            <p:cNvGrpSpPr/>
            <p:nvPr userDrawn="1"/>
          </p:nvGrpSpPr>
          <p:grpSpPr>
            <a:xfrm>
              <a:off x="10683752" y="0"/>
              <a:ext cx="1513048" cy="251942"/>
              <a:chOff x="10682127" y="0"/>
              <a:chExt cx="1513048" cy="252000"/>
            </a:xfrm>
          </p:grpSpPr>
          <p:sp>
            <p:nvSpPr>
              <p:cNvPr id="19" name="Rectangle 18"/>
              <p:cNvSpPr/>
              <p:nvPr userDrawn="1"/>
            </p:nvSpPr>
            <p:spPr bwMode="gray">
              <a:xfrm>
                <a:off x="11691175" y="0"/>
                <a:ext cx="504000" cy="252000"/>
              </a:xfrm>
              <a:prstGeom prst="rect">
                <a:avLst/>
              </a:prstGeom>
              <a:solidFill>
                <a:schemeClr val="accent1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lvl="0" algn="ctr" defTabSz="914217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0" name="Rectangle 19"/>
              <p:cNvSpPr/>
              <p:nvPr userDrawn="1"/>
            </p:nvSpPr>
            <p:spPr bwMode="gray">
              <a:xfrm>
                <a:off x="11186476" y="0"/>
                <a:ext cx="504000" cy="252000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lvl="0" algn="ctr" defTabSz="914217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1" name="Rectangle 20"/>
              <p:cNvSpPr/>
              <p:nvPr userDrawn="1"/>
            </p:nvSpPr>
            <p:spPr bwMode="gray">
              <a:xfrm>
                <a:off x="10682127" y="0"/>
                <a:ext cx="504000" cy="252000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lvl="0" algn="ctr" defTabSz="914217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192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451" y="5845181"/>
            <a:ext cx="5595805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449" y="6362700"/>
            <a:ext cx="5595806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4600" y="727595"/>
            <a:ext cx="5401406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7223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assification"/>
          <p:cNvSpPr txBox="1"/>
          <p:nvPr userDrawn="1"/>
        </p:nvSpPr>
        <p:spPr>
          <a:xfrm>
            <a:off x="288000" y="5093865"/>
            <a:ext cx="4204855" cy="1538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spcBef>
                <a:spcPts val="0"/>
              </a:spcBef>
              <a:buClr>
                <a:schemeClr val="accent1"/>
              </a:buClr>
              <a:buSzPct val="80000"/>
              <a:buFontTx/>
              <a:buNone/>
              <a:defRPr sz="1000" b="0">
                <a:latin typeface="+mn-lt"/>
              </a:defRPr>
            </a:lvl1pPr>
            <a:lvl2pPr marL="180000" indent="-1800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1800">
                <a:latin typeface="+mn-lt"/>
              </a:defRPr>
            </a:lvl2pPr>
            <a:lvl3pPr marL="360000" indent="-1800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noProof="0" dirty="0" smtClean="0">
                <a:latin typeface="+mn-lt"/>
              </a:defRPr>
            </a:lvl3pPr>
            <a:lvl4pPr marL="540000" indent="-180000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>
                <a:latin typeface="+mn-lt"/>
              </a:defRPr>
            </a:lvl4pPr>
            <a:lvl5pPr marL="720000" indent="-180000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baseline="0">
                <a:latin typeface="+mn-lt"/>
              </a:defRPr>
            </a:lvl5pPr>
            <a:lvl6pPr marL="2994134" indent="-272194">
              <a:spcBef>
                <a:spcPct val="20000"/>
              </a:spcBef>
              <a:buFont typeface="Arial" pitchFamily="34" charset="0"/>
              <a:buChar char="•"/>
              <a:defRPr sz="2400"/>
            </a:lvl6pPr>
            <a:lvl7pPr marL="3538522" indent="-272194">
              <a:spcBef>
                <a:spcPct val="20000"/>
              </a:spcBef>
              <a:buFont typeface="Arial" pitchFamily="34" charset="0"/>
              <a:buChar char="•"/>
              <a:defRPr sz="2400"/>
            </a:lvl7pPr>
            <a:lvl8pPr marL="4082910" indent="-272194">
              <a:spcBef>
                <a:spcPct val="20000"/>
              </a:spcBef>
              <a:buFont typeface="Arial" pitchFamily="34" charset="0"/>
              <a:buChar char="•"/>
              <a:defRPr sz="2400"/>
            </a:lvl8pPr>
            <a:lvl9pPr marL="4627298" indent="-272194">
              <a:spcBef>
                <a:spcPct val="20000"/>
              </a:spcBef>
              <a:buFont typeface="Arial" pitchFamily="34" charset="0"/>
              <a:buChar char="•"/>
              <a:defRPr sz="2400"/>
            </a:lvl9pPr>
          </a:lstStyle>
          <a:p>
            <a:pPr lvl="0" algn="l"/>
            <a:r>
              <a:rPr lang="en-US" sz="900" b="0"/>
              <a:t>INTERNAL</a:t>
            </a:r>
            <a:endParaRPr lang="en-US" sz="900" b="0" dirty="0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288000" y="4268503"/>
            <a:ext cx="8595171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Month 00, 2017</a:t>
            </a:r>
          </a:p>
        </p:txBody>
      </p:sp>
      <p:sp>
        <p:nvSpPr>
          <p:cNvPr id="10" name="Presentation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706317"/>
            <a:ext cx="8595171" cy="997196"/>
          </a:xfrm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600" b="1" baseline="0"/>
            </a:lvl1pPr>
          </a:lstStyle>
          <a:p>
            <a:pPr lvl="0"/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and Here and Here.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171173" y="0"/>
            <a:ext cx="3024002" cy="6858000"/>
            <a:chOff x="9171173" y="0"/>
            <a:chExt cx="3024002" cy="6855990"/>
          </a:xfrm>
        </p:grpSpPr>
        <p:sp>
          <p:nvSpPr>
            <p:cNvPr id="17" name="Rectangle 16"/>
            <p:cNvSpPr/>
            <p:nvPr userDrawn="1"/>
          </p:nvSpPr>
          <p:spPr bwMode="gray">
            <a:xfrm>
              <a:off x="11187175" y="0"/>
              <a:ext cx="1008000" cy="6855990"/>
            </a:xfrm>
            <a:prstGeom prst="rect">
              <a:avLst/>
            </a:prstGeom>
            <a:solidFill>
              <a:schemeClr val="accent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217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10179174" y="0"/>
              <a:ext cx="1008000" cy="685599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217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gray">
            <a:xfrm>
              <a:off x="9171173" y="0"/>
              <a:ext cx="1008000" cy="685599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217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4106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assification"/>
          <p:cNvSpPr txBox="1"/>
          <p:nvPr userDrawn="1"/>
        </p:nvSpPr>
        <p:spPr>
          <a:xfrm>
            <a:off x="288000" y="5093865"/>
            <a:ext cx="4204855" cy="1538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spcBef>
                <a:spcPts val="0"/>
              </a:spcBef>
              <a:buClr>
                <a:schemeClr val="accent1"/>
              </a:buClr>
              <a:buSzPct val="80000"/>
              <a:buFontTx/>
              <a:buNone/>
              <a:defRPr sz="1000" b="0">
                <a:latin typeface="+mn-lt"/>
              </a:defRPr>
            </a:lvl1pPr>
            <a:lvl2pPr marL="180000" indent="-1800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1800">
                <a:latin typeface="+mn-lt"/>
              </a:defRPr>
            </a:lvl2pPr>
            <a:lvl3pPr marL="360000" indent="-1800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noProof="0" dirty="0" smtClean="0">
                <a:latin typeface="+mn-lt"/>
              </a:defRPr>
            </a:lvl3pPr>
            <a:lvl4pPr marL="540000" indent="-180000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>
                <a:latin typeface="+mn-lt"/>
              </a:defRPr>
            </a:lvl4pPr>
            <a:lvl5pPr marL="720000" indent="-180000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baseline="0">
                <a:latin typeface="+mn-lt"/>
              </a:defRPr>
            </a:lvl5pPr>
            <a:lvl6pPr marL="2994134" indent="-272194">
              <a:spcBef>
                <a:spcPct val="20000"/>
              </a:spcBef>
              <a:buFont typeface="Arial" pitchFamily="34" charset="0"/>
              <a:buChar char="•"/>
              <a:defRPr sz="2400"/>
            </a:lvl6pPr>
            <a:lvl7pPr marL="3538522" indent="-272194">
              <a:spcBef>
                <a:spcPct val="20000"/>
              </a:spcBef>
              <a:buFont typeface="Arial" pitchFamily="34" charset="0"/>
              <a:buChar char="•"/>
              <a:defRPr sz="2400"/>
            </a:lvl7pPr>
            <a:lvl8pPr marL="4082910" indent="-272194">
              <a:spcBef>
                <a:spcPct val="20000"/>
              </a:spcBef>
              <a:buFont typeface="Arial" pitchFamily="34" charset="0"/>
              <a:buChar char="•"/>
              <a:defRPr sz="2400"/>
            </a:lvl8pPr>
            <a:lvl9pPr marL="4627298" indent="-272194">
              <a:spcBef>
                <a:spcPct val="20000"/>
              </a:spcBef>
              <a:buFont typeface="Arial" pitchFamily="34" charset="0"/>
              <a:buChar char="•"/>
              <a:defRPr sz="2400"/>
            </a:lvl9pPr>
          </a:lstStyle>
          <a:p>
            <a:pPr lvl="0" algn="l"/>
            <a:r>
              <a:rPr lang="en-US" sz="900" b="0"/>
              <a:t>INTERNAL</a:t>
            </a:r>
            <a:endParaRPr lang="en-US" sz="900" b="0" dirty="0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288001" y="4268503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Month 00, 2017</a:t>
            </a:r>
          </a:p>
        </p:txBody>
      </p:sp>
      <p:sp>
        <p:nvSpPr>
          <p:cNvPr id="10" name="Presentation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1" y="2706317"/>
            <a:ext cx="6373430" cy="997196"/>
          </a:xfrm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600" b="1" baseline="0"/>
            </a:lvl1pPr>
          </a:lstStyle>
          <a:p>
            <a:pPr lvl="0"/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and Here and Here.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230000"/>
          </a:xfrm>
        </p:spPr>
        <p:txBody>
          <a:bodyPr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 scene art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23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 dirty="0"/>
          </a:p>
        </p:txBody>
      </p:sp>
      <p:sp>
        <p:nvSpPr>
          <p:cNvPr id="11" name="Classification"/>
          <p:cNvSpPr txBox="1"/>
          <p:nvPr userDrawn="1"/>
        </p:nvSpPr>
        <p:spPr bwMode="black">
          <a:xfrm>
            <a:off x="2814655" y="6559834"/>
            <a:ext cx="381515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600" b="0" i="0" u="none" kern="0" baseline="0">
                <a:solidFill>
                  <a:schemeClr val="tx1"/>
                </a:solidFill>
                <a:latin typeface="Arial"/>
                <a:ea typeface="Arial Unicode MS"/>
                <a:cs typeface="Arial Unicode MS" pitchFamily="34" charset="-128"/>
                <a:sym typeface="Arial"/>
              </a:rPr>
              <a:t>INTERNAL</a:t>
            </a:r>
            <a:endParaRPr kumimoji="0" lang="en-US" sz="600" b="0" i="0" u="none" kern="0" baseline="0" dirty="0">
              <a:solidFill>
                <a:schemeClr val="tx1"/>
              </a:solidFill>
              <a:latin typeface="Arial"/>
              <a:ea typeface="Arial Unicode MS"/>
              <a:cs typeface="Arial Unicode MS" pitchFamily="34" charset="-128"/>
              <a:sym typeface="Arial"/>
            </a:endParaRPr>
          </a:p>
        </p:txBody>
      </p:sp>
      <p:sp>
        <p:nvSpPr>
          <p:cNvPr id="10" name="Copyright"/>
          <p:cNvSpPr txBox="1"/>
          <p:nvPr userDrawn="1"/>
        </p:nvSpPr>
        <p:spPr bwMode="black">
          <a:xfrm>
            <a:off x="504001" y="6559834"/>
            <a:ext cx="226967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4121" marR="0" indent="-84121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©"/>
              <a:tabLst/>
              <a:defRPr/>
            </a:pPr>
            <a:r>
              <a:rPr lang="en-US" sz="600" noProof="0" dirty="0">
                <a:solidFill>
                  <a:schemeClr val="tx1"/>
                </a:solidFill>
              </a:rPr>
              <a:t>2017 SAP SE or an SAP affiliate company. All rights reserved.  </a:t>
            </a:r>
            <a:r>
              <a:rPr kumimoji="0" lang="en-US" sz="600" b="0" i="0" u="none" kern="0" baseline="0" dirty="0">
                <a:solidFill>
                  <a:schemeClr val="tx1"/>
                </a:solidFill>
                <a:latin typeface="Arial"/>
                <a:ea typeface="Arial Unicode MS"/>
                <a:cs typeface="Arial Unicode MS" pitchFamily="34" charset="-128"/>
                <a:sym typeface="Arial"/>
              </a:rPr>
              <a:t>ǀ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504001" y="1620000"/>
            <a:ext cx="11186476" cy="42302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 bwMode="gray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0"/>
            <a:ext cx="12196800" cy="251942"/>
            <a:chOff x="0" y="0"/>
            <a:chExt cx="12196800" cy="251942"/>
          </a:xfrm>
        </p:grpSpPr>
        <p:sp>
          <p:nvSpPr>
            <p:cNvPr id="13" name="Rectangle 12"/>
            <p:cNvSpPr/>
            <p:nvPr userDrawn="1"/>
          </p:nvSpPr>
          <p:spPr bwMode="gray">
            <a:xfrm>
              <a:off x="0" y="0"/>
              <a:ext cx="12196800" cy="251942"/>
            </a:xfrm>
            <a:prstGeom prst="rect">
              <a:avLst/>
            </a:prstGeom>
            <a:solidFill>
              <a:srgbClr val="000000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lvl="0" algn="ctr" defTabSz="914217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14" name="Secondary Motion Band"/>
            <p:cNvGrpSpPr/>
            <p:nvPr userDrawn="1"/>
          </p:nvGrpSpPr>
          <p:grpSpPr>
            <a:xfrm>
              <a:off x="10683752" y="0"/>
              <a:ext cx="1513048" cy="251942"/>
              <a:chOff x="10682127" y="0"/>
              <a:chExt cx="1513048" cy="252000"/>
            </a:xfrm>
          </p:grpSpPr>
          <p:sp>
            <p:nvSpPr>
              <p:cNvPr id="15" name="Rectangle 14"/>
              <p:cNvSpPr/>
              <p:nvPr userDrawn="1"/>
            </p:nvSpPr>
            <p:spPr bwMode="gray">
              <a:xfrm>
                <a:off x="11691175" y="0"/>
                <a:ext cx="504000" cy="252000"/>
              </a:xfrm>
              <a:prstGeom prst="rect">
                <a:avLst/>
              </a:prstGeom>
              <a:solidFill>
                <a:schemeClr val="accent1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lvl="0" algn="ctr" defTabSz="914217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9" name="Rectangle 18"/>
              <p:cNvSpPr/>
              <p:nvPr userDrawn="1"/>
            </p:nvSpPr>
            <p:spPr bwMode="gray">
              <a:xfrm>
                <a:off x="11186476" y="0"/>
                <a:ext cx="504000" cy="252000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lvl="0" algn="ctr" defTabSz="914217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0" name="Rectangle 19"/>
              <p:cNvSpPr/>
              <p:nvPr userDrawn="1"/>
            </p:nvSpPr>
            <p:spPr bwMode="gray">
              <a:xfrm>
                <a:off x="10682127" y="0"/>
                <a:ext cx="504000" cy="252000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lvl="0" algn="ctr" defTabSz="914217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6" r:id="rId2"/>
    <p:sldLayoutId id="2147483773" r:id="rId3"/>
    <p:sldLayoutId id="2147483775" r:id="rId4"/>
    <p:sldLayoutId id="2147483741" r:id="rId5"/>
    <p:sldLayoutId id="2147483765" r:id="rId6"/>
    <p:sldLayoutId id="2147483767" r:id="rId7"/>
    <p:sldLayoutId id="2147483743" r:id="rId8"/>
    <p:sldLayoutId id="2147483774" r:id="rId9"/>
    <p:sldLayoutId id="2147483778" r:id="rId10"/>
    <p:sldLayoutId id="2147483745" r:id="rId11"/>
    <p:sldLayoutId id="2147483760" r:id="rId12"/>
    <p:sldLayoutId id="2147483768" r:id="rId13"/>
    <p:sldLayoutId id="2147483769" r:id="rId14"/>
    <p:sldLayoutId id="2147483770" r:id="rId15"/>
    <p:sldLayoutId id="2147483744" r:id="rId16"/>
    <p:sldLayoutId id="2147483757" r:id="rId17"/>
    <p:sldLayoutId id="2147483748" r:id="rId18"/>
    <p:sldLayoutId id="2147483762" r:id="rId19"/>
    <p:sldLayoutId id="2147483771" r:id="rId20"/>
    <p:sldLayoutId id="2147483763" r:id="rId21"/>
    <p:sldLayoutId id="2147483751" r:id="rId22"/>
    <p:sldLayoutId id="2147483753" r:id="rId23"/>
    <p:sldLayoutId id="2147483756" r:id="rId24"/>
    <p:sldLayoutId id="2147483740" r:id="rId25"/>
    <p:sldLayoutId id="2147483754" r:id="rId26"/>
    <p:sldLayoutId id="2147483779" r:id="rId27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Headline Verdana Bold</a:t>
            </a:r>
          </a:p>
          <a:p>
            <a:pPr lvl="1"/>
            <a:r>
              <a:rPr lang="en-US" dirty="0"/>
              <a:t>Subheading </a:t>
            </a:r>
            <a:r>
              <a:rPr lang="en-US" noProof="0" dirty="0"/>
              <a:t>Verdana regular</a:t>
            </a:r>
            <a:br>
              <a:rPr lang="en-US" noProof="0" dirty="0"/>
            </a:br>
            <a:r>
              <a:rPr lang="en-US" noProof="0" dirty="0"/>
              <a:t>up to two lines of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Author, legal entity or date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Freeform 88">
            <a:hlinkClick r:id="" action="ppaction://hlinkshowjump?jump=nextslide"/>
          </p:cNvPr>
          <p:cNvSpPr>
            <a:spLocks noChangeAspect="1" noEditPoints="1"/>
          </p:cNvSpPr>
          <p:nvPr/>
        </p:nvSpPr>
        <p:spPr bwMode="auto">
          <a:xfrm>
            <a:off x="11380849" y="5920886"/>
            <a:ext cx="367041" cy="36704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192 w 512"/>
              <a:gd name="T11" fmla="*/ 416 h 512"/>
              <a:gd name="T12" fmla="*/ 184 w 512"/>
              <a:gd name="T13" fmla="*/ 413 h 512"/>
              <a:gd name="T14" fmla="*/ 184 w 512"/>
              <a:gd name="T15" fmla="*/ 397 h 512"/>
              <a:gd name="T16" fmla="*/ 326 w 512"/>
              <a:gd name="T17" fmla="*/ 256 h 512"/>
              <a:gd name="T18" fmla="*/ 184 w 512"/>
              <a:gd name="T19" fmla="*/ 114 h 512"/>
              <a:gd name="T20" fmla="*/ 184 w 512"/>
              <a:gd name="T21" fmla="*/ 99 h 512"/>
              <a:gd name="T22" fmla="*/ 199 w 512"/>
              <a:gd name="T23" fmla="*/ 99 h 512"/>
              <a:gd name="T24" fmla="*/ 349 w 512"/>
              <a:gd name="T25" fmla="*/ 248 h 512"/>
              <a:gd name="T26" fmla="*/ 349 w 512"/>
              <a:gd name="T27" fmla="*/ 263 h 512"/>
              <a:gd name="T28" fmla="*/ 199 w 512"/>
              <a:gd name="T29" fmla="*/ 413 h 512"/>
              <a:gd name="T30" fmla="*/ 192 w 512"/>
              <a:gd name="T31" fmla="*/ 41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192" y="416"/>
                </a:moveTo>
                <a:cubicBezTo>
                  <a:pt x="189" y="416"/>
                  <a:pt x="186" y="415"/>
                  <a:pt x="184" y="413"/>
                </a:cubicBezTo>
                <a:cubicBezTo>
                  <a:pt x="180" y="408"/>
                  <a:pt x="180" y="402"/>
                  <a:pt x="184" y="397"/>
                </a:cubicBezTo>
                <a:cubicBezTo>
                  <a:pt x="326" y="256"/>
                  <a:pt x="326" y="256"/>
                  <a:pt x="326" y="256"/>
                </a:cubicBezTo>
                <a:cubicBezTo>
                  <a:pt x="184" y="114"/>
                  <a:pt x="184" y="114"/>
                  <a:pt x="184" y="114"/>
                </a:cubicBezTo>
                <a:cubicBezTo>
                  <a:pt x="180" y="110"/>
                  <a:pt x="180" y="103"/>
                  <a:pt x="184" y="99"/>
                </a:cubicBezTo>
                <a:cubicBezTo>
                  <a:pt x="188" y="95"/>
                  <a:pt x="195" y="95"/>
                  <a:pt x="199" y="99"/>
                </a:cubicBezTo>
                <a:cubicBezTo>
                  <a:pt x="349" y="248"/>
                  <a:pt x="349" y="248"/>
                  <a:pt x="349" y="248"/>
                </a:cubicBezTo>
                <a:cubicBezTo>
                  <a:pt x="353" y="252"/>
                  <a:pt x="353" y="259"/>
                  <a:pt x="349" y="263"/>
                </a:cubicBezTo>
                <a:cubicBezTo>
                  <a:pt x="199" y="413"/>
                  <a:pt x="199" y="413"/>
                  <a:pt x="199" y="413"/>
                </a:cubicBezTo>
                <a:cubicBezTo>
                  <a:pt x="197" y="415"/>
                  <a:pt x="194" y="416"/>
                  <a:pt x="192" y="416"/>
                </a:cubicBezTo>
                <a:close/>
              </a:path>
            </a:pathLst>
          </a:custGeom>
          <a:solidFill>
            <a:srgbClr val="A7A8A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3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E6107-0034-E143-AC3E-82426BEF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Metric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F7B0-D16B-BE40-89AB-05988BD33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369333"/>
          </a:xfrm>
        </p:spPr>
        <p:txBody>
          <a:bodyPr/>
          <a:lstStyle/>
          <a:p>
            <a:r>
              <a:rPr lang="en-US" dirty="0"/>
              <a:t>SM-01-01 &gt;&gt; Asset Coverage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D6314216-B764-F041-81C2-611AD57C82B3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3A0F5258-5F0E-714F-B1FF-2B0DFF65E790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Project Canvas</a:t>
            </a:r>
            <a:r>
              <a:rPr lang="en-US" sz="1200" b="1" dirty="0"/>
              <a:t>	</a:t>
            </a:r>
          </a:p>
        </p:txBody>
      </p:sp>
      <p:sp>
        <p:nvSpPr>
          <p:cNvPr id="8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5C5D6D2E-17D2-E145-9604-04AF71534D5D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9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1BC06E0E-87AE-5A46-BD18-86F63B5CE4B3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1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73FFBB54-5462-9A4C-B6C2-4B0B365D0463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11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E4597775-2784-5B4D-B8EC-72CAA378A8DE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Metric Visualization</a:t>
            </a:r>
          </a:p>
        </p:txBody>
      </p:sp>
      <p:sp>
        <p:nvSpPr>
          <p:cNvPr id="12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EF7C1A5-63D2-6D4C-AE49-A227EA9EB177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24FBFC7-E43E-E94A-8410-C96FF87BA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83578"/>
              </p:ext>
            </p:extLst>
          </p:nvPr>
        </p:nvGraphicFramePr>
        <p:xfrm>
          <a:off x="525166" y="1479594"/>
          <a:ext cx="2011000" cy="3885948"/>
        </p:xfrm>
        <a:graphic>
          <a:graphicData uri="http://schemas.openxmlformats.org/drawingml/2006/table">
            <a:tbl>
              <a:tblPr/>
              <a:tblGrid>
                <a:gridCol w="1005500">
                  <a:extLst>
                    <a:ext uri="{9D8B030D-6E8A-4147-A177-3AD203B41FA5}">
                      <a16:colId xmlns:a16="http://schemas.microsoft.com/office/drawing/2014/main" val="3538456450"/>
                    </a:ext>
                  </a:extLst>
                </a:gridCol>
                <a:gridCol w="1005500">
                  <a:extLst>
                    <a:ext uri="{9D8B030D-6E8A-4147-A177-3AD203B41FA5}">
                      <a16:colId xmlns:a16="http://schemas.microsoft.com/office/drawing/2014/main" val="1174492101"/>
                    </a:ext>
                  </a:extLst>
                </a:gridCol>
              </a:tblGrid>
              <a:tr h="37652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Center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923733"/>
                  </a:ext>
                </a:extLst>
              </a:tr>
              <a:tr h="37652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6,434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114971"/>
                  </a:ext>
                </a:extLst>
              </a:tr>
              <a:tr h="37652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7,236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281245"/>
                  </a:ext>
                </a:extLst>
              </a:tr>
              <a:tr h="37652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825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222103"/>
                  </a:ext>
                </a:extLst>
              </a:tr>
              <a:tr h="37652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379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44543"/>
                  </a:ext>
                </a:extLst>
              </a:tr>
              <a:tr h="37652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1,826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192817"/>
                  </a:ext>
                </a:extLst>
              </a:tr>
              <a:tr h="37652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755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890189"/>
                  </a:ext>
                </a:extLst>
              </a:tr>
              <a:tr h="37652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742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85000"/>
                  </a:ext>
                </a:extLst>
              </a:tr>
              <a:tr h="37652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2,008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023909"/>
                  </a:ext>
                </a:extLst>
              </a:tr>
              <a:tr h="37652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20,205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7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53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E6107-0034-E143-AC3E-82426BEF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Metric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F7B0-D16B-BE40-89AB-05988BD33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369333"/>
          </a:xfrm>
        </p:spPr>
        <p:txBody>
          <a:bodyPr/>
          <a:lstStyle/>
          <a:p>
            <a:r>
              <a:rPr lang="en-US" dirty="0"/>
              <a:t>SM-01-01 &gt;&gt; Asset Coverage – Breakdown for Bitdefender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D6314216-B764-F041-81C2-611AD57C82B3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3A0F5258-5F0E-714F-B1FF-2B0DFF65E790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Project Canvas</a:t>
            </a:r>
            <a:r>
              <a:rPr lang="en-US" sz="1200" b="1" dirty="0"/>
              <a:t>	</a:t>
            </a:r>
          </a:p>
        </p:txBody>
      </p:sp>
      <p:sp>
        <p:nvSpPr>
          <p:cNvPr id="8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5C5D6D2E-17D2-E145-9604-04AF71534D5D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9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1BC06E0E-87AE-5A46-BD18-86F63B5CE4B3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1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73FFBB54-5462-9A4C-B6C2-4B0B365D0463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11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E4597775-2784-5B4D-B8EC-72CAA378A8DE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Metric Visualization</a:t>
            </a:r>
          </a:p>
        </p:txBody>
      </p:sp>
      <p:sp>
        <p:nvSpPr>
          <p:cNvPr id="12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EF7C1A5-63D2-6D4C-AE49-A227EA9EB177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943774-6537-2646-8E7F-0D613CF05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63686"/>
              </p:ext>
            </p:extLst>
          </p:nvPr>
        </p:nvGraphicFramePr>
        <p:xfrm>
          <a:off x="503999" y="1493442"/>
          <a:ext cx="9163053" cy="1477068"/>
        </p:xfrm>
        <a:graphic>
          <a:graphicData uri="http://schemas.openxmlformats.org/drawingml/2006/table">
            <a:tbl>
              <a:tblPr/>
              <a:tblGrid>
                <a:gridCol w="1018117">
                  <a:extLst>
                    <a:ext uri="{9D8B030D-6E8A-4147-A177-3AD203B41FA5}">
                      <a16:colId xmlns:a16="http://schemas.microsoft.com/office/drawing/2014/main" val="1129843795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3624325061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4015422169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3685454441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2114067961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121209773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656478365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2559527657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383081421"/>
                    </a:ext>
                  </a:extLst>
                </a:gridCol>
              </a:tblGrid>
              <a:tr h="36926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07014"/>
                  </a:ext>
                </a:extLst>
              </a:tr>
              <a:tr h="36926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Unmanged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99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668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370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102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230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107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245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1,821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230980"/>
                  </a:ext>
                </a:extLst>
              </a:tr>
              <a:tr h="36926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1,129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1,303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160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243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1,522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533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382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5,272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937445"/>
                  </a:ext>
                </a:extLst>
              </a:tr>
              <a:tr h="36926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1,228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1,971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530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345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1,752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640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627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7,093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465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24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E6107-0034-E143-AC3E-82426BEF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Metric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F7B0-D16B-BE40-89AB-05988BD33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369333"/>
          </a:xfrm>
        </p:spPr>
        <p:txBody>
          <a:bodyPr/>
          <a:lstStyle/>
          <a:p>
            <a:r>
              <a:rPr lang="en-CA" dirty="0"/>
              <a:t>SM-01-03 &gt;&gt; Age of Vulnerability Scans</a:t>
            </a:r>
          </a:p>
          <a:p>
            <a:endParaRPr lang="en-CA" dirty="0"/>
          </a:p>
          <a:p>
            <a:endParaRPr lang="en-CA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D6314216-B764-F041-81C2-611AD57C82B3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3A0F5258-5F0E-714F-B1FF-2B0DFF65E790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Project Canvas</a:t>
            </a:r>
            <a:r>
              <a:rPr lang="en-US" sz="1200" b="1" dirty="0"/>
              <a:t>	</a:t>
            </a:r>
          </a:p>
        </p:txBody>
      </p:sp>
      <p:sp>
        <p:nvSpPr>
          <p:cNvPr id="8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5C5D6D2E-17D2-E145-9604-04AF71534D5D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9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1BC06E0E-87AE-5A46-BD18-86F63B5CE4B3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1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73FFBB54-5462-9A4C-B6C2-4B0B365D0463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11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E4597775-2784-5B4D-B8EC-72CAA378A8DE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Metric Visualization</a:t>
            </a:r>
          </a:p>
        </p:txBody>
      </p:sp>
      <p:sp>
        <p:nvSpPr>
          <p:cNvPr id="12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EF7C1A5-63D2-6D4C-AE49-A227EA9EB177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11E1600-88CE-0148-A635-D574623EE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689878"/>
              </p:ext>
            </p:extLst>
          </p:nvPr>
        </p:nvGraphicFramePr>
        <p:xfrm>
          <a:off x="503999" y="1416477"/>
          <a:ext cx="9093203" cy="812800"/>
        </p:xfrm>
        <a:graphic>
          <a:graphicData uri="http://schemas.openxmlformats.org/drawingml/2006/table">
            <a:tbl>
              <a:tblPr/>
              <a:tblGrid>
                <a:gridCol w="1152481">
                  <a:extLst>
                    <a:ext uri="{9D8B030D-6E8A-4147-A177-3AD203B41FA5}">
                      <a16:colId xmlns:a16="http://schemas.microsoft.com/office/drawing/2014/main" val="3696434270"/>
                    </a:ext>
                  </a:extLst>
                </a:gridCol>
                <a:gridCol w="1329786">
                  <a:extLst>
                    <a:ext uri="{9D8B030D-6E8A-4147-A177-3AD203B41FA5}">
                      <a16:colId xmlns:a16="http://schemas.microsoft.com/office/drawing/2014/main" val="1670976522"/>
                    </a:ext>
                  </a:extLst>
                </a:gridCol>
                <a:gridCol w="826367">
                  <a:extLst>
                    <a:ext uri="{9D8B030D-6E8A-4147-A177-3AD203B41FA5}">
                      <a16:colId xmlns:a16="http://schemas.microsoft.com/office/drawing/2014/main" val="3301271244"/>
                    </a:ext>
                  </a:extLst>
                </a:gridCol>
                <a:gridCol w="826367">
                  <a:extLst>
                    <a:ext uri="{9D8B030D-6E8A-4147-A177-3AD203B41FA5}">
                      <a16:colId xmlns:a16="http://schemas.microsoft.com/office/drawing/2014/main" val="990992164"/>
                    </a:ext>
                  </a:extLst>
                </a:gridCol>
                <a:gridCol w="826367">
                  <a:extLst>
                    <a:ext uri="{9D8B030D-6E8A-4147-A177-3AD203B41FA5}">
                      <a16:colId xmlns:a16="http://schemas.microsoft.com/office/drawing/2014/main" val="3318530068"/>
                    </a:ext>
                  </a:extLst>
                </a:gridCol>
                <a:gridCol w="826367">
                  <a:extLst>
                    <a:ext uri="{9D8B030D-6E8A-4147-A177-3AD203B41FA5}">
                      <a16:colId xmlns:a16="http://schemas.microsoft.com/office/drawing/2014/main" val="1154015033"/>
                    </a:ext>
                  </a:extLst>
                </a:gridCol>
                <a:gridCol w="826367">
                  <a:extLst>
                    <a:ext uri="{9D8B030D-6E8A-4147-A177-3AD203B41FA5}">
                      <a16:colId xmlns:a16="http://schemas.microsoft.com/office/drawing/2014/main" val="4071126639"/>
                    </a:ext>
                  </a:extLst>
                </a:gridCol>
                <a:gridCol w="826367">
                  <a:extLst>
                    <a:ext uri="{9D8B030D-6E8A-4147-A177-3AD203B41FA5}">
                      <a16:colId xmlns:a16="http://schemas.microsoft.com/office/drawing/2014/main" val="1364324452"/>
                    </a:ext>
                  </a:extLst>
                </a:gridCol>
                <a:gridCol w="826367">
                  <a:extLst>
                    <a:ext uri="{9D8B030D-6E8A-4147-A177-3AD203B41FA5}">
                      <a16:colId xmlns:a16="http://schemas.microsoft.com/office/drawing/2014/main" val="2880131347"/>
                    </a:ext>
                  </a:extLst>
                </a:gridCol>
                <a:gridCol w="826367">
                  <a:extLst>
                    <a:ext uri="{9D8B030D-6E8A-4147-A177-3AD203B41FA5}">
                      <a16:colId xmlns:a16="http://schemas.microsoft.com/office/drawing/2014/main" val="13245879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249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0_30_DAYS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5,762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6,144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453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288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1,418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612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569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1,193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16,439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645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31_60_DAYS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105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154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244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560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1930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5,874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6,252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648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288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1,586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613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592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2,051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17,904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84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06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E6107-0034-E143-AC3E-82426BEF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F7B0-D16B-BE40-89AB-05988BD33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369333"/>
          </a:xfrm>
        </p:spPr>
        <p:txBody>
          <a:bodyPr/>
          <a:lstStyle/>
          <a:p>
            <a:r>
              <a:rPr lang="en-CA" dirty="0"/>
              <a:t>Splunk</a:t>
            </a:r>
          </a:p>
          <a:p>
            <a:endParaRPr lang="en-CA" dirty="0"/>
          </a:p>
          <a:p>
            <a:endParaRPr lang="en-CA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D6314216-B764-F041-81C2-611AD57C82B3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3A0F5258-5F0E-714F-B1FF-2B0DFF65E790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Project Canvas</a:t>
            </a:r>
            <a:r>
              <a:rPr lang="en-US" sz="1200" b="1" dirty="0"/>
              <a:t>	</a:t>
            </a:r>
          </a:p>
        </p:txBody>
      </p:sp>
      <p:sp>
        <p:nvSpPr>
          <p:cNvPr id="8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5C5D6D2E-17D2-E145-9604-04AF71534D5D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9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1BC06E0E-87AE-5A46-BD18-86F63B5CE4B3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1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73FFBB54-5462-9A4C-B6C2-4B0B365D0463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Findings</a:t>
            </a:r>
          </a:p>
        </p:txBody>
      </p:sp>
      <p:sp>
        <p:nvSpPr>
          <p:cNvPr id="11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E4597775-2784-5B4D-B8EC-72CAA378A8DE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Metric Visualization</a:t>
            </a:r>
          </a:p>
        </p:txBody>
      </p:sp>
      <p:sp>
        <p:nvSpPr>
          <p:cNvPr id="12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EF7C1A5-63D2-6D4C-AE49-A227EA9EB177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43F136-AF73-FF47-BD34-F9F98AD85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525744"/>
              </p:ext>
            </p:extLst>
          </p:nvPr>
        </p:nvGraphicFramePr>
        <p:xfrm>
          <a:off x="503999" y="1395983"/>
          <a:ext cx="9400922" cy="1497456"/>
        </p:xfrm>
        <a:graphic>
          <a:graphicData uri="http://schemas.openxmlformats.org/drawingml/2006/table">
            <a:tbl>
              <a:tblPr/>
              <a:tblGrid>
                <a:gridCol w="1204031">
                  <a:extLst>
                    <a:ext uri="{9D8B030D-6E8A-4147-A177-3AD203B41FA5}">
                      <a16:colId xmlns:a16="http://schemas.microsoft.com/office/drawing/2014/main" val="26792279"/>
                    </a:ext>
                  </a:extLst>
                </a:gridCol>
                <a:gridCol w="8196891">
                  <a:extLst>
                    <a:ext uri="{9D8B030D-6E8A-4147-A177-3AD203B41FA5}">
                      <a16:colId xmlns:a16="http://schemas.microsoft.com/office/drawing/2014/main" val="2993339088"/>
                    </a:ext>
                  </a:extLst>
                </a:gridCol>
              </a:tblGrid>
              <a:tr h="322920">
                <a:tc>
                  <a:txBody>
                    <a:bodyPr/>
                    <a:lstStyle/>
                    <a:p>
                      <a:pPr marL="0" marR="0" lvl="0" indent="0" algn="l" defTabSz="1088558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dirty="0">
                          <a:effectLst/>
                        </a:rPr>
                        <a:t>Finding 1</a:t>
                      </a:r>
                    </a:p>
                  </a:txBody>
                  <a:tcPr marL="75548" marR="75548" marT="52884" marB="528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1" dirty="0">
                          <a:effectLst/>
                        </a:rPr>
                        <a:t>Missing assets</a:t>
                      </a:r>
                    </a:p>
                  </a:txBody>
                  <a:tcPr marL="75548" marR="75548" marT="52884" marB="528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192218"/>
                  </a:ext>
                </a:extLst>
              </a:tr>
              <a:tr h="452310"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dirty="0">
                          <a:effectLst/>
                        </a:rPr>
                        <a:t>Observation</a:t>
                      </a:r>
                    </a:p>
                  </a:txBody>
                  <a:tcPr marL="75548" marR="75548" marT="52884" marB="528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dirty="0">
                          <a:effectLst/>
                        </a:rPr>
                        <a:t>Host Listing Reports were extracted from Splunk on 13 Mar 2019 for Security Data Integrity Review and any finding will be reported.</a:t>
                      </a:r>
                    </a:p>
                  </a:txBody>
                  <a:tcPr marL="75548" marR="75548" marT="52884" marB="528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23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CA" sz="1400" dirty="0">
                        <a:effectLst/>
                      </a:endParaRPr>
                    </a:p>
                  </a:txBody>
                  <a:tcPr marL="75548" marR="75548" marT="52884" marB="528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None/>
                      </a:pPr>
                      <a:endParaRPr lang="en-CA" sz="1400" dirty="0">
                        <a:effectLst/>
                      </a:endParaRPr>
                    </a:p>
                  </a:txBody>
                  <a:tcPr marL="75548" marR="75548" marT="52884" marB="528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490144"/>
                  </a:ext>
                </a:extLst>
              </a:tr>
              <a:tr h="322920">
                <a:tc>
                  <a:txBody>
                    <a:bodyPr/>
                    <a:lstStyle/>
                    <a:p>
                      <a:pPr algn="l" fontAlgn="t"/>
                      <a:endParaRPr lang="en-CA" sz="1400">
                        <a:effectLst/>
                      </a:endParaRPr>
                    </a:p>
                  </a:txBody>
                  <a:tcPr marL="75548" marR="75548" marT="52884" marB="528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CA" sz="1400" dirty="0">
                        <a:effectLst/>
                      </a:endParaRPr>
                    </a:p>
                  </a:txBody>
                  <a:tcPr marL="75548" marR="75548" marT="52884" marB="528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544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40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E6107-0034-E143-AC3E-82426BEF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F7B0-D16B-BE40-89AB-05988BD33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369333"/>
          </a:xfrm>
        </p:spPr>
        <p:txBody>
          <a:bodyPr/>
          <a:lstStyle/>
          <a:p>
            <a:r>
              <a:rPr lang="en-CA" dirty="0"/>
              <a:t>Action Plan</a:t>
            </a:r>
          </a:p>
          <a:p>
            <a:endParaRPr lang="en-CA" dirty="0"/>
          </a:p>
          <a:p>
            <a:endParaRPr lang="en-CA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D6314216-B764-F041-81C2-611AD57C82B3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3A0F5258-5F0E-714F-B1FF-2B0DFF65E790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Project Canvas</a:t>
            </a:r>
            <a:r>
              <a:rPr lang="en-US" sz="1200" b="1" dirty="0"/>
              <a:t>	</a:t>
            </a:r>
          </a:p>
        </p:txBody>
      </p:sp>
      <p:sp>
        <p:nvSpPr>
          <p:cNvPr id="8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5C5D6D2E-17D2-E145-9604-04AF71534D5D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9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1BC06E0E-87AE-5A46-BD18-86F63B5CE4B3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1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73FFBB54-5462-9A4C-B6C2-4B0B365D0463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11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E4597775-2784-5B4D-B8EC-72CAA378A8DE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Metric Visualization</a:t>
            </a:r>
          </a:p>
        </p:txBody>
      </p:sp>
      <p:sp>
        <p:nvSpPr>
          <p:cNvPr id="12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EF7C1A5-63D2-6D4C-AE49-A227EA9EB177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Next Steps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2C639C5D-0A0E-F845-B6CC-0981BDA20E8D}"/>
              </a:ext>
            </a:extLst>
          </p:cNvPr>
          <p:cNvSpPr/>
          <p:nvPr/>
        </p:nvSpPr>
        <p:spPr bwMode="gray">
          <a:xfrm>
            <a:off x="503999" y="1481660"/>
            <a:ext cx="2482838" cy="82296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Follow up on integrating ISMP to SAP Analytics Cloud (Plan A)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6BC87C0-3EEA-D94D-93EE-9ED2DBABDD3A}"/>
              </a:ext>
            </a:extLst>
          </p:cNvPr>
          <p:cNvSpPr txBox="1">
            <a:spLocks/>
          </p:cNvSpPr>
          <p:nvPr/>
        </p:nvSpPr>
        <p:spPr bwMode="gray">
          <a:xfrm>
            <a:off x="3109559" y="3770176"/>
            <a:ext cx="5760720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/>
            </a:pPr>
            <a:r>
              <a:rPr lang="en-US" sz="1400" dirty="0"/>
              <a:t>Communicate gaps found with Tool Owners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114300" marR="0" lvl="1" indent="-1143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/>
            </a:pPr>
            <a:r>
              <a:rPr lang="en-US" sz="1400" dirty="0"/>
              <a:t>Discover opportunities to remedy the gaps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114300" marR="0" lvl="1" indent="-1143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Agree action plans and execute the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429A7CF4-3651-1A4C-98EF-BF6B5EE2C811}"/>
              </a:ext>
            </a:extLst>
          </p:cNvPr>
          <p:cNvSpPr/>
          <p:nvPr/>
        </p:nvSpPr>
        <p:spPr bwMode="gray">
          <a:xfrm>
            <a:off x="503999" y="3770176"/>
            <a:ext cx="2482838" cy="82296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Work with Product Owners to remedy the gaps found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4C49D16-BB2A-0F44-8EBC-AC08F40C194C}"/>
              </a:ext>
            </a:extLst>
          </p:cNvPr>
          <p:cNvSpPr txBox="1">
            <a:spLocks/>
          </p:cNvSpPr>
          <p:nvPr/>
        </p:nvSpPr>
        <p:spPr bwMode="gray">
          <a:xfrm>
            <a:off x="3109559" y="4914111"/>
            <a:ext cx="5760720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Increase accuracy and completeness of current metrics</a:t>
            </a:r>
          </a:p>
          <a:p>
            <a:pPr marL="114300" marR="0" lvl="1" indent="-1143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Rationalize metric reporting activities and process to improve efficiency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C07BBCF8-D56A-9144-B371-6EE97BD05D9B}"/>
              </a:ext>
            </a:extLst>
          </p:cNvPr>
          <p:cNvSpPr/>
          <p:nvPr/>
        </p:nvSpPr>
        <p:spPr bwMode="gray">
          <a:xfrm>
            <a:off x="503999" y="4914111"/>
            <a:ext cx="2482838" cy="82296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Improve current metric reporting activities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3190DAB-2DF7-EC46-B8CE-7D7489CB0B79}"/>
              </a:ext>
            </a:extLst>
          </p:cNvPr>
          <p:cNvSpPr txBox="1">
            <a:spLocks/>
          </p:cNvSpPr>
          <p:nvPr/>
        </p:nvSpPr>
        <p:spPr bwMode="gray">
          <a:xfrm>
            <a:off x="3109559" y="1481660"/>
            <a:ext cx="6879830" cy="8356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lvl="1" indent="-114300">
              <a:spcBef>
                <a:spcPts val="600"/>
              </a:spcBef>
              <a:buFont typeface="Arial"/>
              <a:buChar char="•"/>
              <a:defRPr/>
            </a:pPr>
            <a:r>
              <a:rPr lang="en-US" sz="1400" dirty="0"/>
              <a:t>Continue following up IEG &amp; Delivery – DE team to integrate our tools with SAC and build ISMP Dashboard for our team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Coordinate with James Gu to find opportunities to incorporate our project with James’ current SAC initiatives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A83754C7-7768-1D4D-B83B-8830AF551D5F}"/>
              </a:ext>
            </a:extLst>
          </p:cNvPr>
          <p:cNvSpPr/>
          <p:nvPr/>
        </p:nvSpPr>
        <p:spPr bwMode="gray">
          <a:xfrm>
            <a:off x="503999" y="2625918"/>
            <a:ext cx="2482838" cy="82296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Keep building our own reporting tool (Plan B)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B956EA6-3C6D-DC44-A9B7-BE27619A3F93}"/>
              </a:ext>
            </a:extLst>
          </p:cNvPr>
          <p:cNvSpPr txBox="1">
            <a:spLocks/>
          </p:cNvSpPr>
          <p:nvPr/>
        </p:nvSpPr>
        <p:spPr bwMode="gray">
          <a:xfrm>
            <a:off x="3109558" y="2625918"/>
            <a:ext cx="6741807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/>
            </a:pPr>
            <a:endParaRPr lang="en-US" sz="1400" dirty="0"/>
          </a:p>
          <a:p>
            <a:pPr marL="114300" marR="0" lvl="1" indent="-1143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/>
            </a:pPr>
            <a:r>
              <a:rPr lang="en-US" sz="1400" dirty="0"/>
              <a:t>Look in to our available resources and find solutions to develop a tool to automate and centralize ISMP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282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E6107-0034-E143-AC3E-82426BEF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Contacts &amp; Reference Documentation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F7B0-D16B-BE40-89AB-05988BD33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369333"/>
          </a:xfrm>
        </p:spPr>
        <p:txBody>
          <a:bodyPr/>
          <a:lstStyle/>
          <a:p>
            <a:r>
              <a:rPr lang="en-CA" dirty="0"/>
              <a:t>Overview ISMP Documentation and contacts for support.</a:t>
            </a:r>
          </a:p>
          <a:p>
            <a:endParaRPr lang="en-CA" dirty="0"/>
          </a:p>
          <a:p>
            <a:endParaRPr lang="en-CA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D6314216-B764-F041-81C2-611AD57C82B3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3A0F5258-5F0E-714F-B1FF-2B0DFF65E790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Project Canvas</a:t>
            </a:r>
            <a:r>
              <a:rPr lang="en-US" sz="1200" b="1" dirty="0"/>
              <a:t>	</a:t>
            </a:r>
          </a:p>
        </p:txBody>
      </p:sp>
      <p:sp>
        <p:nvSpPr>
          <p:cNvPr id="8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5C5D6D2E-17D2-E145-9604-04AF71534D5D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9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1BC06E0E-87AE-5A46-BD18-86F63B5CE4B3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1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73FFBB54-5462-9A4C-B6C2-4B0B365D0463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11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E4597775-2784-5B4D-B8EC-72CAA378A8DE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Metric Visualization</a:t>
            </a:r>
          </a:p>
        </p:txBody>
      </p:sp>
      <p:sp>
        <p:nvSpPr>
          <p:cNvPr id="12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EF7C1A5-63D2-6D4C-AE49-A227EA9EB177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Next Steps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567D2E1E-A197-2143-B7D8-28C029A4C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7" y="1666971"/>
            <a:ext cx="3510981" cy="456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1CDFB95-4ECA-B04B-B4B8-629967271662}"/>
              </a:ext>
            </a:extLst>
          </p:cNvPr>
          <p:cNvSpPr/>
          <p:nvPr/>
        </p:nvSpPr>
        <p:spPr>
          <a:xfrm>
            <a:off x="503999" y="4882551"/>
            <a:ext cx="2613986" cy="13474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A3DA85-679B-3E4E-A57F-8135D85DB952}"/>
              </a:ext>
            </a:extLst>
          </p:cNvPr>
          <p:cNvSpPr/>
          <p:nvPr/>
        </p:nvSpPr>
        <p:spPr>
          <a:xfrm>
            <a:off x="3217469" y="4882551"/>
            <a:ext cx="2613987" cy="13474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800" b="1" dirty="0">
                <a:solidFill>
                  <a:schemeClr val="tx1"/>
                </a:solidFill>
              </a:rPr>
              <a:t>Thanh Tung Nguyen</a:t>
            </a:r>
            <a:endParaRPr lang="en-GB" sz="18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6DC0BA-AB39-384F-895B-B41E610A3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92698"/>
              </p:ext>
            </p:extLst>
          </p:nvPr>
        </p:nvGraphicFramePr>
        <p:xfrm>
          <a:off x="503999" y="1698960"/>
          <a:ext cx="5328218" cy="2496652"/>
        </p:xfrm>
        <a:graphic>
          <a:graphicData uri="http://schemas.openxmlformats.org/drawingml/2006/table">
            <a:tbl>
              <a:tblPr firstRow="1" firstCol="1" bandRow="1"/>
              <a:tblGrid>
                <a:gridCol w="2664109">
                  <a:extLst>
                    <a:ext uri="{9D8B030D-6E8A-4147-A177-3AD203B41FA5}">
                      <a16:colId xmlns:a16="http://schemas.microsoft.com/office/drawing/2014/main" val="898284289"/>
                    </a:ext>
                  </a:extLst>
                </a:gridCol>
                <a:gridCol w="2664109">
                  <a:extLst>
                    <a:ext uri="{9D8B030D-6E8A-4147-A177-3AD203B41FA5}">
                      <a16:colId xmlns:a16="http://schemas.microsoft.com/office/drawing/2014/main" val="1528486036"/>
                    </a:ext>
                  </a:extLst>
                </a:gridCol>
              </a:tblGrid>
              <a:tr h="501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 Information</a:t>
                      </a:r>
                    </a:p>
                  </a:txBody>
                  <a:tcPr marL="0" marR="0" marT="72000" marB="720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CA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ISMP - S02 -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989906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Project detailed document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72000" marB="720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Docume</a:t>
                      </a:r>
                      <a:endParaRPr lang="en-US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713729"/>
                  </a:ext>
                </a:extLst>
              </a:tr>
              <a:tr h="501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ISMP -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ISMP -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0478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Project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Project</a:t>
                      </a:r>
                      <a:endParaRPr lang="en-US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290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62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88185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/>
              <a:t>Agenda</a:t>
            </a:r>
            <a:endParaRPr lang="en-US" sz="1800" b="0" dirty="0"/>
          </a:p>
        </p:txBody>
      </p:sp>
      <p:pic>
        <p:nvPicPr>
          <p:cNvPr id="14" name="Picture Placeholder 14">
            <a:extLst>
              <a:ext uri="{FF2B5EF4-FFF2-40B4-BE49-F238E27FC236}">
                <a16:creationId xmlns:a16="http://schemas.microsoft.com/office/drawing/2014/main" id="{A54240E7-1E75-8B4E-84E1-BCE1A66F23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7" t="5172" r="1576" b="6942"/>
          <a:stretch/>
        </p:blipFill>
        <p:spPr>
          <a:xfrm>
            <a:off x="6410811" y="688666"/>
            <a:ext cx="5381264" cy="5371924"/>
          </a:xfrm>
          <a:prstGeom prst="rect">
            <a:avLst/>
          </a:prstGeom>
        </p:spPr>
      </p:pic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1CC07C1F-8C88-5C4A-9A88-FA5D2FF8B14F}"/>
              </a:ext>
            </a:extLst>
          </p:cNvPr>
          <p:cNvSpPr txBox="1">
            <a:spLocks/>
          </p:cNvSpPr>
          <p:nvPr/>
        </p:nvSpPr>
        <p:spPr bwMode="gray">
          <a:xfrm>
            <a:off x="504001" y="2225897"/>
            <a:ext cx="5829066" cy="36161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Project Canvas		</a:t>
            </a:r>
            <a:r>
              <a:rPr lang="en-GB" sz="1600" dirty="0">
                <a:ea typeface="Verdana" panose="020B0604030504040204" pitchFamily="34" charset="0"/>
                <a:cs typeface="Verdana" panose="020B0604030504040204" pitchFamily="34" charset="0"/>
              </a:rPr>
              <a:t>	  	 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sz="1600" dirty="0"/>
          </a:p>
          <a:p>
            <a:r>
              <a:rPr lang="en-US" sz="1600" dirty="0"/>
              <a:t>Key Information Security Metrics		  	 5</a:t>
            </a:r>
          </a:p>
          <a:p>
            <a:r>
              <a:rPr lang="en-US" sz="1600" dirty="0"/>
              <a:t>Progress Status of Metrics		                    7</a:t>
            </a:r>
          </a:p>
          <a:p>
            <a:r>
              <a:rPr lang="en-US" sz="1600" dirty="0"/>
              <a:t>Time &amp; Effort Consumption 	                     	 9</a:t>
            </a:r>
          </a:p>
          <a:p>
            <a:r>
              <a:rPr lang="en-US" sz="1600" dirty="0"/>
              <a:t>Metric Visualization		                     	10</a:t>
            </a:r>
          </a:p>
          <a:p>
            <a:r>
              <a:rPr lang="en-US" sz="1600" dirty="0"/>
              <a:t>Findings					18</a:t>
            </a:r>
          </a:p>
          <a:p>
            <a:r>
              <a:rPr lang="en-US" sz="1600" dirty="0"/>
              <a:t>Next Steps					22</a:t>
            </a:r>
          </a:p>
          <a:p>
            <a:r>
              <a:rPr lang="en-US" sz="1600" dirty="0"/>
              <a:t>Contacts &amp; Reference Documentation		23</a:t>
            </a:r>
          </a:p>
        </p:txBody>
      </p:sp>
    </p:spTree>
    <p:extLst>
      <p:ext uri="{BB962C8B-B14F-4D97-AF65-F5344CB8AC3E}">
        <p14:creationId xmlns:p14="http://schemas.microsoft.com/office/powerpoint/2010/main" val="19353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EBFD341-14FB-BF49-AF38-059DEC55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Canvas</a:t>
            </a:r>
          </a:p>
        </p:txBody>
      </p:sp>
      <p:sp>
        <p:nvSpPr>
          <p:cNvPr id="56" name="Shape 307">
            <a:extLst>
              <a:ext uri="{FF2B5EF4-FFF2-40B4-BE49-F238E27FC236}">
                <a16:creationId xmlns:a16="http://schemas.microsoft.com/office/drawing/2014/main" id="{08268D05-C23C-3F49-B695-08E27CFAB86E}"/>
              </a:ext>
            </a:extLst>
          </p:cNvPr>
          <p:cNvSpPr/>
          <p:nvPr/>
        </p:nvSpPr>
        <p:spPr>
          <a:xfrm>
            <a:off x="504001" y="1343297"/>
            <a:ext cx="2743200" cy="21544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 cap="all" spc="400">
                <a:latin typeface="Nexa Black"/>
                <a:ea typeface="Nexa Black"/>
                <a:cs typeface="Nexa Black"/>
                <a:sym typeface="Nexa Black"/>
              </a:defRPr>
            </a:lvl1pPr>
          </a:lstStyle>
          <a:p>
            <a:r>
              <a:rPr lang="de-DE" sz="1400" b="1" spc="300" dirty="0">
                <a:latin typeface="+mn-lt"/>
              </a:rPr>
              <a:t>PROJECT GOALS</a:t>
            </a:r>
            <a:endParaRPr sz="1400" b="1" spc="300" dirty="0">
              <a:latin typeface="+mn-lt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EDB33B-7ACA-F644-BCBE-D3B53A203D1D}"/>
              </a:ext>
            </a:extLst>
          </p:cNvPr>
          <p:cNvCxnSpPr>
            <a:cxnSpLocks/>
          </p:cNvCxnSpPr>
          <p:nvPr/>
        </p:nvCxnSpPr>
        <p:spPr>
          <a:xfrm flipV="1">
            <a:off x="504001" y="1637659"/>
            <a:ext cx="5430973" cy="91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C16D4DAF-DFE5-F140-A171-AC9B8BB5E585}"/>
              </a:ext>
            </a:extLst>
          </p:cNvPr>
          <p:cNvSpPr/>
          <p:nvPr/>
        </p:nvSpPr>
        <p:spPr>
          <a:xfrm>
            <a:off x="490169" y="1778871"/>
            <a:ext cx="5742052" cy="2800767"/>
          </a:xfrm>
          <a:prstGeom prst="rect">
            <a:avLst/>
          </a:prstGeom>
        </p:spPr>
        <p:txBody>
          <a:bodyPr wrap="square" lIns="0" tIns="0" rIns="0" bIns="0" numCol="2">
            <a:spAutoFit/>
          </a:bodyPr>
          <a:lstStyle/>
          <a:p>
            <a:pPr marL="228600" lvl="0" indent="-228600" defTabSz="914400">
              <a:buFont typeface="+mj-lt"/>
              <a:buAutoNum type="arabicPeriod"/>
              <a:defRPr/>
            </a:pPr>
            <a:r>
              <a:rPr lang="en-CA" sz="1400" b="1" dirty="0"/>
              <a:t>What we try to achieve:</a:t>
            </a:r>
          </a:p>
          <a:p>
            <a:pPr marL="228600" lvl="0" indent="-228600" defTabSz="914400">
              <a:buFont typeface="+mj-lt"/>
              <a:buAutoNum type="arabicPeriod"/>
              <a:defRPr/>
            </a:pPr>
            <a:endParaRPr lang="en-CA" sz="1400" b="1" dirty="0"/>
          </a:p>
          <a:p>
            <a:pPr marL="549275" lvl="1" indent="-285750" defTabSz="914400">
              <a:buClrTx/>
              <a:buSzTx/>
              <a:defRPr/>
            </a:pPr>
            <a:r>
              <a:rPr lang="en-CA" sz="1400" dirty="0"/>
              <a:t>A</a:t>
            </a:r>
            <a:endParaRPr lang="en-CA" sz="1400" i="1" dirty="0"/>
          </a:p>
          <a:p>
            <a:pPr marL="549275" lvl="1" indent="-285750" defTabSz="914400">
              <a:buClrTx/>
              <a:buSzTx/>
              <a:defRPr/>
            </a:pPr>
            <a:endParaRPr lang="en-US" sz="1400" b="1" dirty="0"/>
          </a:p>
          <a:p>
            <a:pPr marL="549275" lvl="1" indent="-285750" defTabSz="914400">
              <a:buClrTx/>
              <a:buSzTx/>
              <a:defRPr/>
            </a:pPr>
            <a:r>
              <a:rPr lang="en-CA" sz="1400" dirty="0"/>
              <a:t>]recommendations</a:t>
            </a:r>
            <a:endParaRPr lang="en-CA" sz="1400" b="1" dirty="0"/>
          </a:p>
          <a:p>
            <a:pPr marL="342900" indent="-342900" defTabSz="914400">
              <a:buAutoNum type="arabicPeriod" startAt="2"/>
              <a:defRPr/>
            </a:pPr>
            <a:r>
              <a:rPr lang="en-CA" sz="1400" b="1" dirty="0">
                <a:solidFill>
                  <a:srgbClr val="000000"/>
                </a:solidFill>
                <a:latin typeface="Arial-BoldMT"/>
              </a:rPr>
              <a:t>Uses of security metrics program:</a:t>
            </a:r>
          </a:p>
          <a:p>
            <a:pPr marL="342900" indent="-342900" defTabSz="914400">
              <a:buAutoNum type="arabicPeriod" startAt="2"/>
              <a:defRPr/>
            </a:pPr>
            <a:endParaRPr lang="en-CA" sz="1400" dirty="0"/>
          </a:p>
          <a:p>
            <a:pPr marL="549275" lvl="1" indent="-285750" defTabSz="914400">
              <a:buClrTx/>
              <a:buSzTx/>
              <a:defRPr/>
            </a:pPr>
            <a:r>
              <a:rPr lang="en-CA" sz="1400" dirty="0"/>
              <a:t>S;</a:t>
            </a:r>
          </a:p>
          <a:p>
            <a:pPr marL="549275" lvl="1" indent="-285750" defTabSz="914400">
              <a:buClrTx/>
              <a:buSzTx/>
              <a:defRPr/>
            </a:pPr>
            <a:r>
              <a:rPr lang="en-CA" sz="1400" dirty="0"/>
              <a:t>.</a:t>
            </a:r>
          </a:p>
          <a:p>
            <a:pPr marL="228600" lvl="0" indent="-228600" defTabSz="914400">
              <a:buFont typeface="+mj-lt"/>
              <a:buAutoNum type="arabicPeriod"/>
              <a:defRPr/>
            </a:pPr>
            <a:endParaRPr lang="en-CA" sz="1400" b="1" dirty="0"/>
          </a:p>
          <a:p>
            <a:pPr marL="228600" lvl="0" indent="-228600" defTabSz="914400">
              <a:buFont typeface="+mj-lt"/>
              <a:buAutoNum type="arabicPeriod"/>
              <a:defRPr/>
            </a:pPr>
            <a:endParaRPr lang="en-US" sz="1400" b="1" dirty="0"/>
          </a:p>
          <a:p>
            <a:pPr marL="263525" lvl="1" defTabSz="914400">
              <a:buClrTx/>
              <a:buSzTx/>
              <a:buNone/>
              <a:defRPr/>
            </a:pPr>
            <a:endParaRPr lang="en-US" sz="1400" dirty="0"/>
          </a:p>
        </p:txBody>
      </p:sp>
      <p:sp>
        <p:nvSpPr>
          <p:cNvPr id="69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095D118C-6997-6642-B845-8BF15AAE8441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BC34BFA-1CE5-DC4E-BD5D-804425E2112F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/>
              <a:t>Project Canvas	</a:t>
            </a:r>
          </a:p>
        </p:txBody>
      </p:sp>
      <p:sp>
        <p:nvSpPr>
          <p:cNvPr id="71" name="Text Placeholder 5">
            <a:hlinkClick r:id="rId2" action="ppaction://hlinksldjump"/>
            <a:extLst>
              <a:ext uri="{FF2B5EF4-FFF2-40B4-BE49-F238E27FC236}">
                <a16:creationId xmlns:a16="http://schemas.microsoft.com/office/drawing/2014/main" id="{27AE9C21-315F-964F-B596-19328CFA6114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72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C7BEA11B-7A57-EC40-970A-63DF156F6981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73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9675C305-837E-6E45-B27E-10DDCED9D49B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74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77125265-A48F-9246-A633-D90A24EB20F4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Metric Visualization</a:t>
            </a:r>
          </a:p>
        </p:txBody>
      </p:sp>
      <p:sp>
        <p:nvSpPr>
          <p:cNvPr id="7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670D3B1F-08E1-0643-8D9A-3943F5D38B52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45608F1-D421-9D41-8FAC-631B7AAFCCB9}"/>
              </a:ext>
            </a:extLst>
          </p:cNvPr>
          <p:cNvSpPr txBox="1">
            <a:spLocks/>
          </p:cNvSpPr>
          <p:nvPr/>
        </p:nvSpPr>
        <p:spPr bwMode="gray">
          <a:xfrm>
            <a:off x="503999" y="918838"/>
            <a:ext cx="9163050" cy="3693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Goals</a:t>
            </a:r>
          </a:p>
        </p:txBody>
      </p:sp>
      <p:sp>
        <p:nvSpPr>
          <p:cNvPr id="23" name="Shape 306">
            <a:extLst>
              <a:ext uri="{FF2B5EF4-FFF2-40B4-BE49-F238E27FC236}">
                <a16:creationId xmlns:a16="http://schemas.microsoft.com/office/drawing/2014/main" id="{4F0FA5BA-4D09-1040-B2BE-82EB9EBB0D62}"/>
              </a:ext>
            </a:extLst>
          </p:cNvPr>
          <p:cNvSpPr/>
          <p:nvPr/>
        </p:nvSpPr>
        <p:spPr>
          <a:xfrm>
            <a:off x="6487064" y="1333677"/>
            <a:ext cx="3588589" cy="43088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800" cap="all" spc="400">
                <a:latin typeface="Nexa Black"/>
                <a:ea typeface="Nexa Black"/>
                <a:cs typeface="Nexa Black"/>
                <a:sym typeface="Nexa Black"/>
              </a:defRPr>
            </a:lvl1pPr>
          </a:lstStyle>
          <a:p>
            <a:r>
              <a:rPr lang="en-US" sz="1400" b="1" spc="300" dirty="0">
                <a:latin typeface="+mn-lt"/>
              </a:rPr>
              <a:t>why it’s worth investing</a:t>
            </a:r>
          </a:p>
          <a:p>
            <a:endParaRPr lang="en-US" sz="1400" b="1" spc="300" dirty="0">
              <a:latin typeface="+mn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97C921-B9C3-B04C-A46A-09BA272BB415}"/>
              </a:ext>
            </a:extLst>
          </p:cNvPr>
          <p:cNvCxnSpPr>
            <a:cxnSpLocks/>
          </p:cNvCxnSpPr>
          <p:nvPr/>
        </p:nvCxnSpPr>
        <p:spPr>
          <a:xfrm flipV="1">
            <a:off x="6487064" y="1637659"/>
            <a:ext cx="3179985" cy="91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29A1357-D7E6-E143-89FF-CA20963EB498}"/>
              </a:ext>
            </a:extLst>
          </p:cNvPr>
          <p:cNvSpPr/>
          <p:nvPr/>
        </p:nvSpPr>
        <p:spPr>
          <a:xfrm>
            <a:off x="6487064" y="1812318"/>
            <a:ext cx="3588588" cy="1508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0" indent="-228600" defTabSz="914400">
              <a:buFont typeface="+mj-lt"/>
              <a:buAutoNum type="arabicPeriod"/>
              <a:defRPr/>
            </a:pPr>
            <a:r>
              <a:rPr lang="en-CA" sz="1400" b="1" dirty="0"/>
              <a:t>The key issues of the current state:</a:t>
            </a:r>
          </a:p>
          <a:p>
            <a:pPr marL="263525" lvl="1" defTabSz="914400">
              <a:buClrTx/>
              <a:buSzTx/>
              <a:buNone/>
              <a:defRPr/>
            </a:pPr>
            <a:endParaRPr lang="en-CA" sz="1400" dirty="0"/>
          </a:p>
          <a:p>
            <a:pPr marL="263525" lvl="1" defTabSz="914400">
              <a:buClrTx/>
              <a:buSzTx/>
              <a:buNone/>
              <a:defRPr/>
            </a:pPr>
            <a:r>
              <a:rPr lang="en-CA" sz="1400" dirty="0"/>
              <a:t>T</a:t>
            </a:r>
          </a:p>
          <a:p>
            <a:pPr marL="263525" lvl="1" defTabSz="914400">
              <a:buClrTx/>
              <a:buSzTx/>
              <a:buNone/>
              <a:defRPr/>
            </a:pPr>
            <a:endParaRPr lang="en-US" sz="1400" dirty="0"/>
          </a:p>
          <a:p>
            <a:pPr marL="228600" lvl="0" indent="-228600" defTabSz="914400">
              <a:buFont typeface="+mj-lt"/>
              <a:buAutoNum type="arabicPeriod"/>
              <a:defRPr/>
            </a:pPr>
            <a:r>
              <a:rPr lang="en-US" sz="1400" b="1" dirty="0"/>
              <a:t>Benefits of implementing</a:t>
            </a:r>
          </a:p>
          <a:p>
            <a:pPr marL="228600" lvl="0" indent="-228600" defTabSz="914400">
              <a:buFont typeface="+mj-lt"/>
              <a:buAutoNum type="arabicPeriod"/>
              <a:defRPr/>
            </a:pPr>
            <a:endParaRPr lang="en-US" sz="1400" b="1" dirty="0"/>
          </a:p>
          <a:p>
            <a:pPr marL="263525" lvl="1" defTabSz="914400">
              <a:buClrTx/>
              <a:buSzTx/>
              <a:buNone/>
              <a:defRPr/>
            </a:pPr>
            <a:r>
              <a:rPr lang="en-CA" sz="1400" dirty="0"/>
              <a:t>F</a:t>
            </a:r>
          </a:p>
        </p:txBody>
      </p:sp>
      <p:sp>
        <p:nvSpPr>
          <p:cNvPr id="26" name="Shape 308">
            <a:extLst>
              <a:ext uri="{FF2B5EF4-FFF2-40B4-BE49-F238E27FC236}">
                <a16:creationId xmlns:a16="http://schemas.microsoft.com/office/drawing/2014/main" id="{A8076518-0DBE-8044-9A5F-5C25FCC5045C}"/>
              </a:ext>
            </a:extLst>
          </p:cNvPr>
          <p:cNvSpPr/>
          <p:nvPr/>
        </p:nvSpPr>
        <p:spPr>
          <a:xfrm>
            <a:off x="3703741" y="4428635"/>
            <a:ext cx="2743200" cy="21544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800" cap="all" spc="400">
                <a:latin typeface="Nexa Black"/>
                <a:ea typeface="Nexa Black"/>
                <a:cs typeface="Nexa Black"/>
                <a:sym typeface="Nexa Black"/>
              </a:defRPr>
            </a:lvl1pPr>
          </a:lstStyle>
          <a:p>
            <a:r>
              <a:rPr lang="en-US" sz="1400" b="1" spc="300" dirty="0">
                <a:latin typeface="+mn-lt"/>
              </a:rPr>
              <a:t>Target Audience</a:t>
            </a:r>
            <a:endParaRPr sz="1400" b="1" spc="300" dirty="0">
              <a:latin typeface="+mn-l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FF26AE-A062-5144-849D-6572AF6B45D9}"/>
              </a:ext>
            </a:extLst>
          </p:cNvPr>
          <p:cNvCxnSpPr>
            <a:cxnSpLocks/>
          </p:cNvCxnSpPr>
          <p:nvPr/>
        </p:nvCxnSpPr>
        <p:spPr>
          <a:xfrm>
            <a:off x="3755950" y="4750362"/>
            <a:ext cx="217902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BB775A3-87BC-7A45-913D-85950471FEDF}"/>
              </a:ext>
            </a:extLst>
          </p:cNvPr>
          <p:cNvSpPr/>
          <p:nvPr/>
        </p:nvSpPr>
        <p:spPr>
          <a:xfrm>
            <a:off x="3755950" y="4856646"/>
            <a:ext cx="227330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sz="1400" dirty="0"/>
              <a:t>CX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6518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EBFD341-14FB-BF49-AF38-059DEC55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Canvas</a:t>
            </a:r>
          </a:p>
        </p:txBody>
      </p:sp>
      <p:sp>
        <p:nvSpPr>
          <p:cNvPr id="69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095D118C-6997-6642-B845-8BF15AAE8441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BC34BFA-1CE5-DC4E-BD5D-804425E2112F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/>
              <a:t>Project Canvas	</a:t>
            </a:r>
          </a:p>
        </p:txBody>
      </p:sp>
      <p:sp>
        <p:nvSpPr>
          <p:cNvPr id="71" name="Text Placeholder 5">
            <a:hlinkClick r:id="rId2" action="ppaction://hlinksldjump"/>
            <a:extLst>
              <a:ext uri="{FF2B5EF4-FFF2-40B4-BE49-F238E27FC236}">
                <a16:creationId xmlns:a16="http://schemas.microsoft.com/office/drawing/2014/main" id="{27AE9C21-315F-964F-B596-19328CFA6114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72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C7BEA11B-7A57-EC40-970A-63DF156F6981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73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9675C305-837E-6E45-B27E-10DDCED9D49B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74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77125265-A48F-9246-A633-D90A24EB20F4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Metric Visualization</a:t>
            </a:r>
          </a:p>
        </p:txBody>
      </p:sp>
      <p:sp>
        <p:nvSpPr>
          <p:cNvPr id="7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670D3B1F-08E1-0643-8D9A-3943F5D38B52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E5B056A-5E71-5C4F-ABF4-2F75A2C719B6}"/>
              </a:ext>
            </a:extLst>
          </p:cNvPr>
          <p:cNvSpPr txBox="1">
            <a:spLocks/>
          </p:cNvSpPr>
          <p:nvPr/>
        </p:nvSpPr>
        <p:spPr bwMode="gray">
          <a:xfrm>
            <a:off x="503999" y="918838"/>
            <a:ext cx="9163050" cy="3693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 Project Progress</a:t>
            </a:r>
          </a:p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81C32D-2746-CF42-8183-21B43E99E111}"/>
              </a:ext>
            </a:extLst>
          </p:cNvPr>
          <p:cNvSpPr/>
          <p:nvPr/>
        </p:nvSpPr>
        <p:spPr>
          <a:xfrm>
            <a:off x="1587261" y="3662011"/>
            <a:ext cx="2229182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Prepare the data collection</a:t>
            </a:r>
          </a:p>
          <a:p>
            <a:endParaRPr lang="en-US" sz="1200" b="1" dirty="0">
              <a:solidFill>
                <a:schemeClr val="accent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accent4"/>
                </a:solidFill>
              </a:rPr>
              <a:t>Identify metrics in scope: review existing and develop new =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6FC9D1-0C9F-5F4B-965B-6EBD1AED03B0}"/>
              </a:ext>
            </a:extLst>
          </p:cNvPr>
          <p:cNvSpPr txBox="1"/>
          <p:nvPr/>
        </p:nvSpPr>
        <p:spPr>
          <a:xfrm>
            <a:off x="2122152" y="2998089"/>
            <a:ext cx="385737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40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B0F5CB-BA2D-034D-AF4C-3B3C301E00EE}"/>
              </a:ext>
            </a:extLst>
          </p:cNvPr>
          <p:cNvSpPr/>
          <p:nvPr/>
        </p:nvSpPr>
        <p:spPr>
          <a:xfrm>
            <a:off x="4911898" y="4127837"/>
            <a:ext cx="1928219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CA" sz="1200" b="1" dirty="0">
                <a:solidFill>
                  <a:schemeClr val="accent2"/>
                </a:solidFill>
              </a:rPr>
              <a:t>Collect data and analyze the results</a:t>
            </a:r>
          </a:p>
          <a:p>
            <a:endParaRPr lang="en-CA" sz="1200" b="1" dirty="0">
              <a:solidFill>
                <a:schemeClr val="accent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accent2"/>
                </a:solidFill>
              </a:rPr>
              <a:t>Collect metrics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accent2"/>
                </a:solidFill>
              </a:rPr>
              <a:t>Cons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75368F-CEB8-D74D-A4E5-CFCB4782BF2A}"/>
              </a:ext>
            </a:extLst>
          </p:cNvPr>
          <p:cNvSpPr/>
          <p:nvPr/>
        </p:nvSpPr>
        <p:spPr>
          <a:xfrm>
            <a:off x="7946585" y="4645419"/>
            <a:ext cx="192821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</a:rPr>
              <a:t>Identify corrective actions</a:t>
            </a:r>
          </a:p>
          <a:p>
            <a:endParaRPr lang="en-US" sz="1200" b="1" dirty="0">
              <a:solidFill>
                <a:schemeClr val="accent5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accent5"/>
                </a:solidFill>
              </a:rPr>
              <a:t>Determin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0849A8-6C91-4C4D-9381-5410C6AB3F35}"/>
              </a:ext>
            </a:extLst>
          </p:cNvPr>
          <p:cNvSpPr txBox="1"/>
          <p:nvPr/>
        </p:nvSpPr>
        <p:spPr>
          <a:xfrm>
            <a:off x="5344615" y="3463915"/>
            <a:ext cx="385737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B36DE3-A200-E348-AC85-A0F43082394A}"/>
              </a:ext>
            </a:extLst>
          </p:cNvPr>
          <p:cNvSpPr txBox="1"/>
          <p:nvPr/>
        </p:nvSpPr>
        <p:spPr>
          <a:xfrm>
            <a:off x="8372800" y="3981497"/>
            <a:ext cx="385737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33" name="Diagonal Stripe 32">
            <a:extLst>
              <a:ext uri="{FF2B5EF4-FFF2-40B4-BE49-F238E27FC236}">
                <a16:creationId xmlns:a16="http://schemas.microsoft.com/office/drawing/2014/main" id="{7AF991CF-CCB5-1D43-8536-39FBD767A0EB}"/>
              </a:ext>
            </a:extLst>
          </p:cNvPr>
          <p:cNvSpPr/>
          <p:nvPr/>
        </p:nvSpPr>
        <p:spPr>
          <a:xfrm>
            <a:off x="609984" y="3157057"/>
            <a:ext cx="1512168" cy="1512168"/>
          </a:xfrm>
          <a:prstGeom prst="diagStrip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34" name="Diagonal Stripe 33">
            <a:extLst>
              <a:ext uri="{FF2B5EF4-FFF2-40B4-BE49-F238E27FC236}">
                <a16:creationId xmlns:a16="http://schemas.microsoft.com/office/drawing/2014/main" id="{984397BD-3462-DE47-BEBC-AA152A71FF4C}"/>
              </a:ext>
            </a:extLst>
          </p:cNvPr>
          <p:cNvSpPr/>
          <p:nvPr/>
        </p:nvSpPr>
        <p:spPr>
          <a:xfrm flipV="1">
            <a:off x="609984" y="1577213"/>
            <a:ext cx="1512168" cy="1512168"/>
          </a:xfrm>
          <a:prstGeom prst="diagStrip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35" name="Diagonal Stripe 34">
            <a:extLst>
              <a:ext uri="{FF2B5EF4-FFF2-40B4-BE49-F238E27FC236}">
                <a16:creationId xmlns:a16="http://schemas.microsoft.com/office/drawing/2014/main" id="{E6A24FC5-119E-7C41-9FB0-C58F9DC95671}"/>
              </a:ext>
            </a:extLst>
          </p:cNvPr>
          <p:cNvSpPr/>
          <p:nvPr/>
        </p:nvSpPr>
        <p:spPr>
          <a:xfrm>
            <a:off x="6850375" y="4140465"/>
            <a:ext cx="1512168" cy="1512168"/>
          </a:xfrm>
          <a:prstGeom prst="diagStrip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36" name="Diagonal Stripe 35">
            <a:extLst>
              <a:ext uri="{FF2B5EF4-FFF2-40B4-BE49-F238E27FC236}">
                <a16:creationId xmlns:a16="http://schemas.microsoft.com/office/drawing/2014/main" id="{D0783EC3-E5FE-014F-8FBA-EA5309E3F4B3}"/>
              </a:ext>
            </a:extLst>
          </p:cNvPr>
          <p:cNvSpPr/>
          <p:nvPr/>
        </p:nvSpPr>
        <p:spPr>
          <a:xfrm flipV="1">
            <a:off x="6850375" y="2560621"/>
            <a:ext cx="1512168" cy="1512168"/>
          </a:xfrm>
          <a:prstGeom prst="diagStrip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37" name="Diagonal Stripe 36">
            <a:extLst>
              <a:ext uri="{FF2B5EF4-FFF2-40B4-BE49-F238E27FC236}">
                <a16:creationId xmlns:a16="http://schemas.microsoft.com/office/drawing/2014/main" id="{FE3B995C-9B29-C04F-AA76-98374FB78494}"/>
              </a:ext>
            </a:extLst>
          </p:cNvPr>
          <p:cNvSpPr/>
          <p:nvPr/>
        </p:nvSpPr>
        <p:spPr>
          <a:xfrm>
            <a:off x="3816443" y="3622883"/>
            <a:ext cx="1512168" cy="1512168"/>
          </a:xfrm>
          <a:prstGeom prst="diagStrip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38" name="Diagonal Stripe 37">
            <a:extLst>
              <a:ext uri="{FF2B5EF4-FFF2-40B4-BE49-F238E27FC236}">
                <a16:creationId xmlns:a16="http://schemas.microsoft.com/office/drawing/2014/main" id="{D233C532-E45D-CB40-8665-137A45F399A0}"/>
              </a:ext>
            </a:extLst>
          </p:cNvPr>
          <p:cNvSpPr/>
          <p:nvPr/>
        </p:nvSpPr>
        <p:spPr>
          <a:xfrm flipV="1">
            <a:off x="3816443" y="2043039"/>
            <a:ext cx="1512168" cy="1512168"/>
          </a:xfrm>
          <a:prstGeom prst="diagStrip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grpSp>
        <p:nvGrpSpPr>
          <p:cNvPr id="39" name="Group 740">
            <a:extLst>
              <a:ext uri="{FF2B5EF4-FFF2-40B4-BE49-F238E27FC236}">
                <a16:creationId xmlns:a16="http://schemas.microsoft.com/office/drawing/2014/main" id="{D74551B0-00D8-6C45-A7D1-6BF5C2AFB2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3999" y="2798748"/>
            <a:ext cx="630173" cy="632026"/>
            <a:chOff x="4293" y="2651"/>
            <a:chExt cx="340" cy="341"/>
          </a:xfrm>
          <a:solidFill>
            <a:schemeClr val="accent4"/>
          </a:solidFill>
        </p:grpSpPr>
        <p:sp>
          <p:nvSpPr>
            <p:cNvPr id="40" name="Freeform 741">
              <a:extLst>
                <a:ext uri="{FF2B5EF4-FFF2-40B4-BE49-F238E27FC236}">
                  <a16:creationId xmlns:a16="http://schemas.microsoft.com/office/drawing/2014/main" id="{5087020C-831D-6542-8EE4-2D20DE2229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3" y="2651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742">
              <a:extLst>
                <a:ext uri="{FF2B5EF4-FFF2-40B4-BE49-F238E27FC236}">
                  <a16:creationId xmlns:a16="http://schemas.microsoft.com/office/drawing/2014/main" id="{5E7B2335-C196-2A41-9828-870C30C61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7" y="2743"/>
              <a:ext cx="212" cy="156"/>
            </a:xfrm>
            <a:custGeom>
              <a:avLst/>
              <a:gdLst>
                <a:gd name="T0" fmla="*/ 224 w 320"/>
                <a:gd name="T1" fmla="*/ 235 h 235"/>
                <a:gd name="T2" fmla="*/ 10 w 320"/>
                <a:gd name="T3" fmla="*/ 235 h 235"/>
                <a:gd name="T4" fmla="*/ 0 w 320"/>
                <a:gd name="T5" fmla="*/ 224 h 235"/>
                <a:gd name="T6" fmla="*/ 0 w 320"/>
                <a:gd name="T7" fmla="*/ 11 h 235"/>
                <a:gd name="T8" fmla="*/ 10 w 320"/>
                <a:gd name="T9" fmla="*/ 0 h 235"/>
                <a:gd name="T10" fmla="*/ 224 w 320"/>
                <a:gd name="T11" fmla="*/ 0 h 235"/>
                <a:gd name="T12" fmla="*/ 234 w 320"/>
                <a:gd name="T13" fmla="*/ 11 h 235"/>
                <a:gd name="T14" fmla="*/ 234 w 320"/>
                <a:gd name="T15" fmla="*/ 58 h 235"/>
                <a:gd name="T16" fmla="*/ 304 w 320"/>
                <a:gd name="T17" fmla="*/ 23 h 235"/>
                <a:gd name="T18" fmla="*/ 315 w 320"/>
                <a:gd name="T19" fmla="*/ 23 h 235"/>
                <a:gd name="T20" fmla="*/ 320 w 320"/>
                <a:gd name="T21" fmla="*/ 32 h 235"/>
                <a:gd name="T22" fmla="*/ 320 w 320"/>
                <a:gd name="T23" fmla="*/ 203 h 235"/>
                <a:gd name="T24" fmla="*/ 315 w 320"/>
                <a:gd name="T25" fmla="*/ 212 h 235"/>
                <a:gd name="T26" fmla="*/ 304 w 320"/>
                <a:gd name="T27" fmla="*/ 213 h 235"/>
                <a:gd name="T28" fmla="*/ 234 w 320"/>
                <a:gd name="T29" fmla="*/ 178 h 235"/>
                <a:gd name="T30" fmla="*/ 234 w 320"/>
                <a:gd name="T31" fmla="*/ 224 h 235"/>
                <a:gd name="T32" fmla="*/ 224 w 320"/>
                <a:gd name="T33" fmla="*/ 235 h 235"/>
                <a:gd name="T34" fmla="*/ 21 w 320"/>
                <a:gd name="T35" fmla="*/ 214 h 235"/>
                <a:gd name="T36" fmla="*/ 213 w 320"/>
                <a:gd name="T37" fmla="*/ 214 h 235"/>
                <a:gd name="T38" fmla="*/ 213 w 320"/>
                <a:gd name="T39" fmla="*/ 160 h 235"/>
                <a:gd name="T40" fmla="*/ 218 w 320"/>
                <a:gd name="T41" fmla="*/ 151 h 235"/>
                <a:gd name="T42" fmla="*/ 228 w 320"/>
                <a:gd name="T43" fmla="*/ 151 h 235"/>
                <a:gd name="T44" fmla="*/ 298 w 320"/>
                <a:gd name="T45" fmla="*/ 186 h 235"/>
                <a:gd name="T46" fmla="*/ 298 w 320"/>
                <a:gd name="T47" fmla="*/ 50 h 235"/>
                <a:gd name="T48" fmla="*/ 228 w 320"/>
                <a:gd name="T49" fmla="*/ 85 h 235"/>
                <a:gd name="T50" fmla="*/ 218 w 320"/>
                <a:gd name="T51" fmla="*/ 84 h 235"/>
                <a:gd name="T52" fmla="*/ 213 w 320"/>
                <a:gd name="T53" fmla="*/ 75 h 235"/>
                <a:gd name="T54" fmla="*/ 213 w 320"/>
                <a:gd name="T55" fmla="*/ 22 h 235"/>
                <a:gd name="T56" fmla="*/ 21 w 320"/>
                <a:gd name="T57" fmla="*/ 22 h 235"/>
                <a:gd name="T58" fmla="*/ 21 w 320"/>
                <a:gd name="T59" fmla="*/ 21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0" h="235">
                  <a:moveTo>
                    <a:pt x="224" y="235"/>
                  </a:moveTo>
                  <a:cubicBezTo>
                    <a:pt x="10" y="235"/>
                    <a:pt x="10" y="235"/>
                    <a:pt x="10" y="235"/>
                  </a:cubicBezTo>
                  <a:cubicBezTo>
                    <a:pt x="4" y="235"/>
                    <a:pt x="0" y="230"/>
                    <a:pt x="0" y="22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0" y="0"/>
                    <a:pt x="234" y="5"/>
                    <a:pt x="234" y="11"/>
                  </a:cubicBezTo>
                  <a:cubicBezTo>
                    <a:pt x="234" y="58"/>
                    <a:pt x="234" y="58"/>
                    <a:pt x="234" y="58"/>
                  </a:cubicBezTo>
                  <a:cubicBezTo>
                    <a:pt x="304" y="23"/>
                    <a:pt x="304" y="23"/>
                    <a:pt x="304" y="23"/>
                  </a:cubicBezTo>
                  <a:cubicBezTo>
                    <a:pt x="308" y="21"/>
                    <a:pt x="311" y="21"/>
                    <a:pt x="315" y="23"/>
                  </a:cubicBezTo>
                  <a:cubicBezTo>
                    <a:pt x="318" y="25"/>
                    <a:pt x="320" y="29"/>
                    <a:pt x="320" y="32"/>
                  </a:cubicBezTo>
                  <a:cubicBezTo>
                    <a:pt x="320" y="203"/>
                    <a:pt x="320" y="203"/>
                    <a:pt x="320" y="203"/>
                  </a:cubicBezTo>
                  <a:cubicBezTo>
                    <a:pt x="320" y="207"/>
                    <a:pt x="318" y="210"/>
                    <a:pt x="315" y="212"/>
                  </a:cubicBezTo>
                  <a:cubicBezTo>
                    <a:pt x="311" y="214"/>
                    <a:pt x="308" y="214"/>
                    <a:pt x="304" y="213"/>
                  </a:cubicBezTo>
                  <a:cubicBezTo>
                    <a:pt x="234" y="178"/>
                    <a:pt x="234" y="178"/>
                    <a:pt x="234" y="178"/>
                  </a:cubicBezTo>
                  <a:cubicBezTo>
                    <a:pt x="234" y="224"/>
                    <a:pt x="234" y="224"/>
                    <a:pt x="234" y="224"/>
                  </a:cubicBezTo>
                  <a:cubicBezTo>
                    <a:pt x="234" y="230"/>
                    <a:pt x="230" y="235"/>
                    <a:pt x="224" y="235"/>
                  </a:cubicBezTo>
                  <a:close/>
                  <a:moveTo>
                    <a:pt x="21" y="214"/>
                  </a:moveTo>
                  <a:cubicBezTo>
                    <a:pt x="213" y="214"/>
                    <a:pt x="213" y="214"/>
                    <a:pt x="213" y="214"/>
                  </a:cubicBezTo>
                  <a:cubicBezTo>
                    <a:pt x="213" y="160"/>
                    <a:pt x="213" y="160"/>
                    <a:pt x="213" y="160"/>
                  </a:cubicBezTo>
                  <a:cubicBezTo>
                    <a:pt x="213" y="157"/>
                    <a:pt x="215" y="153"/>
                    <a:pt x="218" y="151"/>
                  </a:cubicBezTo>
                  <a:cubicBezTo>
                    <a:pt x="221" y="149"/>
                    <a:pt x="225" y="149"/>
                    <a:pt x="228" y="151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28" y="85"/>
                    <a:pt x="228" y="85"/>
                    <a:pt x="228" y="85"/>
                  </a:cubicBezTo>
                  <a:cubicBezTo>
                    <a:pt x="225" y="86"/>
                    <a:pt x="221" y="86"/>
                    <a:pt x="218" y="84"/>
                  </a:cubicBezTo>
                  <a:cubicBezTo>
                    <a:pt x="215" y="82"/>
                    <a:pt x="213" y="79"/>
                    <a:pt x="213" y="75"/>
                  </a:cubicBezTo>
                  <a:cubicBezTo>
                    <a:pt x="213" y="22"/>
                    <a:pt x="213" y="22"/>
                    <a:pt x="213" y="22"/>
                  </a:cubicBezTo>
                  <a:cubicBezTo>
                    <a:pt x="21" y="22"/>
                    <a:pt x="21" y="22"/>
                    <a:pt x="21" y="22"/>
                  </a:cubicBezTo>
                  <a:lnTo>
                    <a:pt x="21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2" name="Group 414">
            <a:extLst>
              <a:ext uri="{FF2B5EF4-FFF2-40B4-BE49-F238E27FC236}">
                <a16:creationId xmlns:a16="http://schemas.microsoft.com/office/drawing/2014/main" id="{A6320B64-7643-FF4A-97A4-FB3AF1EB1FF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40906" y="3264574"/>
            <a:ext cx="630173" cy="632026"/>
            <a:chOff x="5060" y="1524"/>
            <a:chExt cx="340" cy="341"/>
          </a:xfrm>
          <a:solidFill>
            <a:schemeClr val="accent2"/>
          </a:solidFill>
        </p:grpSpPr>
        <p:sp>
          <p:nvSpPr>
            <p:cNvPr id="43" name="Freeform 415">
              <a:extLst>
                <a:ext uri="{FF2B5EF4-FFF2-40B4-BE49-F238E27FC236}">
                  <a16:creationId xmlns:a16="http://schemas.microsoft.com/office/drawing/2014/main" id="{15B8C117-D466-3E4C-8B6F-3FE50C96E7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4" y="1623"/>
              <a:ext cx="212" cy="157"/>
            </a:xfrm>
            <a:custGeom>
              <a:avLst/>
              <a:gdLst>
                <a:gd name="T0" fmla="*/ 309 w 320"/>
                <a:gd name="T1" fmla="*/ 0 h 235"/>
                <a:gd name="T2" fmla="*/ 10 w 320"/>
                <a:gd name="T3" fmla="*/ 0 h 235"/>
                <a:gd name="T4" fmla="*/ 0 w 320"/>
                <a:gd name="T5" fmla="*/ 11 h 235"/>
                <a:gd name="T6" fmla="*/ 0 w 320"/>
                <a:gd name="T7" fmla="*/ 203 h 235"/>
                <a:gd name="T8" fmla="*/ 10 w 320"/>
                <a:gd name="T9" fmla="*/ 213 h 235"/>
                <a:gd name="T10" fmla="*/ 96 w 320"/>
                <a:gd name="T11" fmla="*/ 213 h 235"/>
                <a:gd name="T12" fmla="*/ 85 w 320"/>
                <a:gd name="T13" fmla="*/ 224 h 235"/>
                <a:gd name="T14" fmla="*/ 96 w 320"/>
                <a:gd name="T15" fmla="*/ 235 h 235"/>
                <a:gd name="T16" fmla="*/ 224 w 320"/>
                <a:gd name="T17" fmla="*/ 235 h 235"/>
                <a:gd name="T18" fmla="*/ 234 w 320"/>
                <a:gd name="T19" fmla="*/ 224 h 235"/>
                <a:gd name="T20" fmla="*/ 224 w 320"/>
                <a:gd name="T21" fmla="*/ 213 h 235"/>
                <a:gd name="T22" fmla="*/ 309 w 320"/>
                <a:gd name="T23" fmla="*/ 213 h 235"/>
                <a:gd name="T24" fmla="*/ 320 w 320"/>
                <a:gd name="T25" fmla="*/ 203 h 235"/>
                <a:gd name="T26" fmla="*/ 320 w 320"/>
                <a:gd name="T27" fmla="*/ 11 h 235"/>
                <a:gd name="T28" fmla="*/ 309 w 320"/>
                <a:gd name="T29" fmla="*/ 0 h 235"/>
                <a:gd name="T30" fmla="*/ 298 w 320"/>
                <a:gd name="T31" fmla="*/ 192 h 235"/>
                <a:gd name="T32" fmla="*/ 21 w 320"/>
                <a:gd name="T33" fmla="*/ 192 h 235"/>
                <a:gd name="T34" fmla="*/ 21 w 320"/>
                <a:gd name="T35" fmla="*/ 21 h 235"/>
                <a:gd name="T36" fmla="*/ 298 w 320"/>
                <a:gd name="T37" fmla="*/ 21 h 235"/>
                <a:gd name="T38" fmla="*/ 298 w 320"/>
                <a:gd name="T39" fmla="*/ 19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0" h="235">
                  <a:moveTo>
                    <a:pt x="30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09"/>
                    <a:pt x="4" y="213"/>
                    <a:pt x="10" y="213"/>
                  </a:cubicBezTo>
                  <a:cubicBezTo>
                    <a:pt x="96" y="213"/>
                    <a:pt x="96" y="213"/>
                    <a:pt x="96" y="213"/>
                  </a:cubicBezTo>
                  <a:cubicBezTo>
                    <a:pt x="90" y="213"/>
                    <a:pt x="85" y="218"/>
                    <a:pt x="85" y="224"/>
                  </a:cubicBezTo>
                  <a:cubicBezTo>
                    <a:pt x="85" y="230"/>
                    <a:pt x="90" y="235"/>
                    <a:pt x="96" y="235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30" y="235"/>
                    <a:pt x="234" y="230"/>
                    <a:pt x="234" y="224"/>
                  </a:cubicBezTo>
                  <a:cubicBezTo>
                    <a:pt x="234" y="218"/>
                    <a:pt x="230" y="213"/>
                    <a:pt x="224" y="213"/>
                  </a:cubicBezTo>
                  <a:cubicBezTo>
                    <a:pt x="309" y="213"/>
                    <a:pt x="309" y="213"/>
                    <a:pt x="309" y="213"/>
                  </a:cubicBezTo>
                  <a:cubicBezTo>
                    <a:pt x="315" y="213"/>
                    <a:pt x="320" y="209"/>
                    <a:pt x="320" y="203"/>
                  </a:cubicBezTo>
                  <a:cubicBezTo>
                    <a:pt x="320" y="11"/>
                    <a:pt x="320" y="11"/>
                    <a:pt x="320" y="11"/>
                  </a:cubicBezTo>
                  <a:cubicBezTo>
                    <a:pt x="320" y="5"/>
                    <a:pt x="315" y="0"/>
                    <a:pt x="309" y="0"/>
                  </a:cubicBezTo>
                  <a:close/>
                  <a:moveTo>
                    <a:pt x="298" y="192"/>
                  </a:moveTo>
                  <a:cubicBezTo>
                    <a:pt x="21" y="192"/>
                    <a:pt x="21" y="192"/>
                    <a:pt x="21" y="192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98" y="21"/>
                    <a:pt x="298" y="21"/>
                    <a:pt x="298" y="21"/>
                  </a:cubicBezTo>
                  <a:lnTo>
                    <a:pt x="298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416">
              <a:extLst>
                <a:ext uri="{FF2B5EF4-FFF2-40B4-BE49-F238E27FC236}">
                  <a16:creationId xmlns:a16="http://schemas.microsoft.com/office/drawing/2014/main" id="{F8304FEA-CAAD-124E-A9C7-B71F0E976A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0" y="1524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5" name="Group 382">
            <a:extLst>
              <a:ext uri="{FF2B5EF4-FFF2-40B4-BE49-F238E27FC236}">
                <a16:creationId xmlns:a16="http://schemas.microsoft.com/office/drawing/2014/main" id="{7DD30FF1-A903-8045-883A-66A46F987F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44194" y="3782156"/>
            <a:ext cx="629056" cy="629056"/>
            <a:chOff x="390" y="1196"/>
            <a:chExt cx="340" cy="340"/>
          </a:xfrm>
          <a:solidFill>
            <a:schemeClr val="accent5"/>
          </a:solidFill>
        </p:grpSpPr>
        <p:sp>
          <p:nvSpPr>
            <p:cNvPr id="46" name="Freeform 383">
              <a:extLst>
                <a:ext uri="{FF2B5EF4-FFF2-40B4-BE49-F238E27FC236}">
                  <a16:creationId xmlns:a16="http://schemas.microsoft.com/office/drawing/2014/main" id="{CA17351A-D2AE-EC47-828D-E8FD1D38F2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" y="1266"/>
              <a:ext cx="195" cy="192"/>
            </a:xfrm>
            <a:custGeom>
              <a:avLst/>
              <a:gdLst>
                <a:gd name="T0" fmla="*/ 238 w 293"/>
                <a:gd name="T1" fmla="*/ 288 h 288"/>
                <a:gd name="T2" fmla="*/ 225 w 293"/>
                <a:gd name="T3" fmla="*/ 287 h 288"/>
                <a:gd name="T4" fmla="*/ 82 w 293"/>
                <a:gd name="T5" fmla="*/ 210 h 288"/>
                <a:gd name="T6" fmla="*/ 6 w 293"/>
                <a:gd name="T7" fmla="*/ 67 h 288"/>
                <a:gd name="T8" fmla="*/ 18 w 293"/>
                <a:gd name="T9" fmla="*/ 26 h 288"/>
                <a:gd name="T10" fmla="*/ 20 w 293"/>
                <a:gd name="T11" fmla="*/ 23 h 288"/>
                <a:gd name="T12" fmla="*/ 47 w 293"/>
                <a:gd name="T13" fmla="*/ 1 h 288"/>
                <a:gd name="T14" fmla="*/ 47 w 293"/>
                <a:gd name="T15" fmla="*/ 1 h 288"/>
                <a:gd name="T16" fmla="*/ 76 w 293"/>
                <a:gd name="T17" fmla="*/ 9 h 288"/>
                <a:gd name="T18" fmla="*/ 125 w 293"/>
                <a:gd name="T19" fmla="*/ 71 h 288"/>
                <a:gd name="T20" fmla="*/ 123 w 293"/>
                <a:gd name="T21" fmla="*/ 80 h 288"/>
                <a:gd name="T22" fmla="*/ 99 w 293"/>
                <a:gd name="T23" fmla="*/ 104 h 288"/>
                <a:gd name="T24" fmla="*/ 106 w 293"/>
                <a:gd name="T25" fmla="*/ 116 h 288"/>
                <a:gd name="T26" fmla="*/ 138 w 293"/>
                <a:gd name="T27" fmla="*/ 155 h 288"/>
                <a:gd name="T28" fmla="*/ 177 w 293"/>
                <a:gd name="T29" fmla="*/ 186 h 288"/>
                <a:gd name="T30" fmla="*/ 189 w 293"/>
                <a:gd name="T31" fmla="*/ 193 h 288"/>
                <a:gd name="T32" fmla="*/ 213 w 293"/>
                <a:gd name="T33" fmla="*/ 170 h 288"/>
                <a:gd name="T34" fmla="*/ 222 w 293"/>
                <a:gd name="T35" fmla="*/ 167 h 288"/>
                <a:gd name="T36" fmla="*/ 284 w 293"/>
                <a:gd name="T37" fmla="*/ 216 h 288"/>
                <a:gd name="T38" fmla="*/ 291 w 293"/>
                <a:gd name="T39" fmla="*/ 244 h 288"/>
                <a:gd name="T40" fmla="*/ 291 w 293"/>
                <a:gd name="T41" fmla="*/ 244 h 288"/>
                <a:gd name="T42" fmla="*/ 269 w 293"/>
                <a:gd name="T43" fmla="*/ 272 h 288"/>
                <a:gd name="T44" fmla="*/ 266 w 293"/>
                <a:gd name="T45" fmla="*/ 275 h 288"/>
                <a:gd name="T46" fmla="*/ 238 w 293"/>
                <a:gd name="T47" fmla="*/ 288 h 288"/>
                <a:gd name="T48" fmla="*/ 53 w 293"/>
                <a:gd name="T49" fmla="*/ 22 h 288"/>
                <a:gd name="T50" fmla="*/ 36 w 293"/>
                <a:gd name="T51" fmla="*/ 38 h 288"/>
                <a:gd name="T52" fmla="*/ 33 w 293"/>
                <a:gd name="T53" fmla="*/ 41 h 288"/>
                <a:gd name="T54" fmla="*/ 27 w 293"/>
                <a:gd name="T55" fmla="*/ 63 h 288"/>
                <a:gd name="T56" fmla="*/ 27 w 293"/>
                <a:gd name="T57" fmla="*/ 65 h 288"/>
                <a:gd name="T58" fmla="*/ 97 w 293"/>
                <a:gd name="T59" fmla="*/ 195 h 288"/>
                <a:gd name="T60" fmla="*/ 228 w 293"/>
                <a:gd name="T61" fmla="*/ 266 h 288"/>
                <a:gd name="T62" fmla="*/ 229 w 293"/>
                <a:gd name="T63" fmla="*/ 266 h 288"/>
                <a:gd name="T64" fmla="*/ 251 w 293"/>
                <a:gd name="T65" fmla="*/ 259 h 288"/>
                <a:gd name="T66" fmla="*/ 255 w 293"/>
                <a:gd name="T67" fmla="*/ 256 h 288"/>
                <a:gd name="T68" fmla="*/ 270 w 293"/>
                <a:gd name="T69" fmla="*/ 240 h 288"/>
                <a:gd name="T70" fmla="*/ 224 w 293"/>
                <a:gd name="T71" fmla="*/ 189 h 288"/>
                <a:gd name="T72" fmla="*/ 198 w 293"/>
                <a:gd name="T73" fmla="*/ 215 h 288"/>
                <a:gd name="T74" fmla="*/ 184 w 293"/>
                <a:gd name="T75" fmla="*/ 216 h 288"/>
                <a:gd name="T76" fmla="*/ 166 w 293"/>
                <a:gd name="T77" fmla="*/ 204 h 288"/>
                <a:gd name="T78" fmla="*/ 122 w 293"/>
                <a:gd name="T79" fmla="*/ 170 h 288"/>
                <a:gd name="T80" fmla="*/ 88 w 293"/>
                <a:gd name="T81" fmla="*/ 127 h 288"/>
                <a:gd name="T82" fmla="*/ 76 w 293"/>
                <a:gd name="T83" fmla="*/ 108 h 288"/>
                <a:gd name="T84" fmla="*/ 78 w 293"/>
                <a:gd name="T85" fmla="*/ 95 h 288"/>
                <a:gd name="T86" fmla="*/ 104 w 293"/>
                <a:gd name="T87" fmla="*/ 69 h 288"/>
                <a:gd name="T88" fmla="*/ 53 w 293"/>
                <a:gd name="T89" fmla="*/ 2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88">
                  <a:moveTo>
                    <a:pt x="238" y="288"/>
                  </a:moveTo>
                  <a:cubicBezTo>
                    <a:pt x="234" y="288"/>
                    <a:pt x="230" y="288"/>
                    <a:pt x="225" y="287"/>
                  </a:cubicBezTo>
                  <a:cubicBezTo>
                    <a:pt x="216" y="286"/>
                    <a:pt x="144" y="275"/>
                    <a:pt x="82" y="210"/>
                  </a:cubicBezTo>
                  <a:cubicBezTo>
                    <a:pt x="17" y="148"/>
                    <a:pt x="7" y="76"/>
                    <a:pt x="6" y="67"/>
                  </a:cubicBezTo>
                  <a:cubicBezTo>
                    <a:pt x="0" y="44"/>
                    <a:pt x="9" y="35"/>
                    <a:pt x="18" y="26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30" y="13"/>
                    <a:pt x="36" y="4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58" y="0"/>
                    <a:pt x="76" y="9"/>
                  </a:cubicBezTo>
                  <a:cubicBezTo>
                    <a:pt x="103" y="23"/>
                    <a:pt x="121" y="45"/>
                    <a:pt x="125" y="71"/>
                  </a:cubicBezTo>
                  <a:cubicBezTo>
                    <a:pt x="126" y="74"/>
                    <a:pt x="125" y="77"/>
                    <a:pt x="123" y="80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2" y="108"/>
                    <a:pt x="104" y="112"/>
                    <a:pt x="106" y="116"/>
                  </a:cubicBezTo>
                  <a:cubicBezTo>
                    <a:pt x="114" y="127"/>
                    <a:pt x="119" y="136"/>
                    <a:pt x="138" y="155"/>
                  </a:cubicBezTo>
                  <a:cubicBezTo>
                    <a:pt x="156" y="174"/>
                    <a:pt x="165" y="179"/>
                    <a:pt x="177" y="186"/>
                  </a:cubicBezTo>
                  <a:cubicBezTo>
                    <a:pt x="180" y="188"/>
                    <a:pt x="184" y="191"/>
                    <a:pt x="189" y="193"/>
                  </a:cubicBezTo>
                  <a:cubicBezTo>
                    <a:pt x="213" y="170"/>
                    <a:pt x="213" y="170"/>
                    <a:pt x="213" y="170"/>
                  </a:cubicBezTo>
                  <a:cubicBezTo>
                    <a:pt x="215" y="167"/>
                    <a:pt x="218" y="166"/>
                    <a:pt x="222" y="167"/>
                  </a:cubicBezTo>
                  <a:cubicBezTo>
                    <a:pt x="248" y="170"/>
                    <a:pt x="270" y="188"/>
                    <a:pt x="284" y="216"/>
                  </a:cubicBezTo>
                  <a:cubicBezTo>
                    <a:pt x="290" y="229"/>
                    <a:pt x="293" y="239"/>
                    <a:pt x="291" y="244"/>
                  </a:cubicBezTo>
                  <a:cubicBezTo>
                    <a:pt x="291" y="244"/>
                    <a:pt x="291" y="244"/>
                    <a:pt x="291" y="244"/>
                  </a:cubicBezTo>
                  <a:cubicBezTo>
                    <a:pt x="289" y="253"/>
                    <a:pt x="280" y="262"/>
                    <a:pt x="269" y="272"/>
                  </a:cubicBezTo>
                  <a:cubicBezTo>
                    <a:pt x="266" y="275"/>
                    <a:pt x="266" y="275"/>
                    <a:pt x="266" y="275"/>
                  </a:cubicBezTo>
                  <a:cubicBezTo>
                    <a:pt x="259" y="281"/>
                    <a:pt x="252" y="288"/>
                    <a:pt x="238" y="288"/>
                  </a:cubicBezTo>
                  <a:close/>
                  <a:moveTo>
                    <a:pt x="53" y="22"/>
                  </a:moveTo>
                  <a:cubicBezTo>
                    <a:pt x="48" y="25"/>
                    <a:pt x="40" y="34"/>
                    <a:pt x="36" y="38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26" y="49"/>
                    <a:pt x="24" y="51"/>
                    <a:pt x="27" y="63"/>
                  </a:cubicBezTo>
                  <a:cubicBezTo>
                    <a:pt x="27" y="64"/>
                    <a:pt x="27" y="64"/>
                    <a:pt x="27" y="65"/>
                  </a:cubicBezTo>
                  <a:cubicBezTo>
                    <a:pt x="27" y="65"/>
                    <a:pt x="35" y="136"/>
                    <a:pt x="97" y="195"/>
                  </a:cubicBezTo>
                  <a:cubicBezTo>
                    <a:pt x="157" y="258"/>
                    <a:pt x="227" y="265"/>
                    <a:pt x="228" y="266"/>
                  </a:cubicBezTo>
                  <a:cubicBezTo>
                    <a:pt x="228" y="266"/>
                    <a:pt x="229" y="266"/>
                    <a:pt x="229" y="266"/>
                  </a:cubicBezTo>
                  <a:cubicBezTo>
                    <a:pt x="242" y="269"/>
                    <a:pt x="244" y="267"/>
                    <a:pt x="251" y="259"/>
                  </a:cubicBezTo>
                  <a:cubicBezTo>
                    <a:pt x="255" y="256"/>
                    <a:pt x="255" y="256"/>
                    <a:pt x="255" y="256"/>
                  </a:cubicBezTo>
                  <a:cubicBezTo>
                    <a:pt x="258" y="253"/>
                    <a:pt x="267" y="244"/>
                    <a:pt x="270" y="240"/>
                  </a:cubicBezTo>
                  <a:cubicBezTo>
                    <a:pt x="267" y="230"/>
                    <a:pt x="255" y="197"/>
                    <a:pt x="224" y="189"/>
                  </a:cubicBezTo>
                  <a:cubicBezTo>
                    <a:pt x="198" y="215"/>
                    <a:pt x="198" y="215"/>
                    <a:pt x="198" y="215"/>
                  </a:cubicBezTo>
                  <a:cubicBezTo>
                    <a:pt x="194" y="218"/>
                    <a:pt x="188" y="219"/>
                    <a:pt x="184" y="216"/>
                  </a:cubicBezTo>
                  <a:cubicBezTo>
                    <a:pt x="177" y="211"/>
                    <a:pt x="171" y="207"/>
                    <a:pt x="166" y="204"/>
                  </a:cubicBezTo>
                  <a:cubicBezTo>
                    <a:pt x="154" y="197"/>
                    <a:pt x="143" y="190"/>
                    <a:pt x="122" y="170"/>
                  </a:cubicBezTo>
                  <a:cubicBezTo>
                    <a:pt x="102" y="149"/>
                    <a:pt x="96" y="139"/>
                    <a:pt x="88" y="127"/>
                  </a:cubicBezTo>
                  <a:cubicBezTo>
                    <a:pt x="85" y="121"/>
                    <a:pt x="81" y="116"/>
                    <a:pt x="76" y="108"/>
                  </a:cubicBezTo>
                  <a:cubicBezTo>
                    <a:pt x="73" y="104"/>
                    <a:pt x="74" y="98"/>
                    <a:pt x="78" y="95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96" y="38"/>
                    <a:pt x="62" y="25"/>
                    <a:pt x="5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384">
              <a:extLst>
                <a:ext uri="{FF2B5EF4-FFF2-40B4-BE49-F238E27FC236}">
                  <a16:creationId xmlns:a16="http://schemas.microsoft.com/office/drawing/2014/main" id="{FAB37F77-0BF8-FE47-A463-51B21A1C80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" y="119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1317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E6107-0034-E143-AC3E-82426BEF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Key Information Security 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F7B0-D16B-BE40-89AB-05988BD33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369333"/>
          </a:xfrm>
        </p:spPr>
        <p:txBody>
          <a:bodyPr/>
          <a:lstStyle/>
          <a:p>
            <a:r>
              <a:rPr lang="en-US" dirty="0"/>
              <a:t>First Priority Metrics (1/2)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8249C6-8E79-6547-8DE5-EB078D4D2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659290"/>
              </p:ext>
            </p:extLst>
          </p:nvPr>
        </p:nvGraphicFramePr>
        <p:xfrm>
          <a:off x="504001" y="1506760"/>
          <a:ext cx="9486667" cy="31194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0962">
                  <a:extLst>
                    <a:ext uri="{9D8B030D-6E8A-4147-A177-3AD203B41FA5}">
                      <a16:colId xmlns:a16="http://schemas.microsoft.com/office/drawing/2014/main" val="223442563"/>
                    </a:ext>
                  </a:extLst>
                </a:gridCol>
                <a:gridCol w="1875858">
                  <a:extLst>
                    <a:ext uri="{9D8B030D-6E8A-4147-A177-3AD203B41FA5}">
                      <a16:colId xmlns:a16="http://schemas.microsoft.com/office/drawing/2014/main" val="2764059221"/>
                    </a:ext>
                  </a:extLst>
                </a:gridCol>
                <a:gridCol w="2471925">
                  <a:extLst>
                    <a:ext uri="{9D8B030D-6E8A-4147-A177-3AD203B41FA5}">
                      <a16:colId xmlns:a16="http://schemas.microsoft.com/office/drawing/2014/main" val="3587916648"/>
                    </a:ext>
                  </a:extLst>
                </a:gridCol>
                <a:gridCol w="3135787">
                  <a:extLst>
                    <a:ext uri="{9D8B030D-6E8A-4147-A177-3AD203B41FA5}">
                      <a16:colId xmlns:a16="http://schemas.microsoft.com/office/drawing/2014/main" val="54579375"/>
                    </a:ext>
                  </a:extLst>
                </a:gridCol>
                <a:gridCol w="982135">
                  <a:extLst>
                    <a:ext uri="{9D8B030D-6E8A-4147-A177-3AD203B41FA5}">
                      <a16:colId xmlns:a16="http://schemas.microsoft.com/office/drawing/2014/main" val="3090614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 NAME</a:t>
                      </a:r>
                    </a:p>
                  </a:txBody>
                  <a:tcPr marL="3416" marR="3416" marT="341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DIMENSIONS</a:t>
                      </a:r>
                    </a:p>
                  </a:txBody>
                  <a:tcPr marL="3416" marR="3416" marT="341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marL="3416" marR="3416" marT="341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013328"/>
                  </a:ext>
                </a:extLst>
              </a:tr>
              <a:tr h="117276"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>
                          <a:effectLst/>
                        </a:rPr>
                        <a:t>• Ensuring all assets are under Security Control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SIEM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3467421886"/>
                  </a:ext>
                </a:extLst>
              </a:tr>
              <a:tr h="71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>
                          <a:effectLst/>
                        </a:rPr>
                        <a:t> 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AV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68960968"/>
                  </a:ext>
                </a:extLst>
              </a:tr>
              <a:tr h="170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1071871057"/>
                  </a:ext>
                </a:extLst>
              </a:tr>
              <a:tr h="174137"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19364"/>
                  </a:ext>
                </a:extLst>
              </a:tr>
              <a:tr h="71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36109"/>
                  </a:ext>
                </a:extLst>
              </a:tr>
              <a:tr h="1824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30523"/>
                  </a:ext>
                </a:extLst>
              </a:tr>
              <a:tr h="130375"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596645837"/>
                  </a:ext>
                </a:extLst>
              </a:tr>
              <a:tr h="118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1832164637"/>
                  </a:ext>
                </a:extLst>
              </a:tr>
              <a:tr h="75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lvl="0" algn="l" fontAlgn="t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/>
                </a:tc>
                <a:extLst>
                  <a:ext uri="{0D108BD9-81ED-4DB2-BD59-A6C34878D82A}">
                    <a16:rowId xmlns:a16="http://schemas.microsoft.com/office/drawing/2014/main" val="2215343546"/>
                  </a:ext>
                </a:extLst>
              </a:tr>
              <a:tr h="174137"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47305"/>
                  </a:ext>
                </a:extLst>
              </a:tr>
              <a:tr h="829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3556"/>
                  </a:ext>
                </a:extLst>
              </a:tr>
              <a:tr h="149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876030"/>
                  </a:ext>
                </a:extLst>
              </a:tr>
            </a:tbl>
          </a:graphicData>
        </a:graphic>
      </p:graphicFrame>
      <p:sp>
        <p:nvSpPr>
          <p:cNvPr id="6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D6314216-B764-F041-81C2-611AD57C82B3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3A0F5258-5F0E-714F-B1FF-2B0DFF65E790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Project Canvas</a:t>
            </a:r>
            <a:r>
              <a:rPr lang="en-US" sz="1200" b="1" dirty="0"/>
              <a:t>	</a:t>
            </a:r>
          </a:p>
        </p:txBody>
      </p:sp>
      <p:sp>
        <p:nvSpPr>
          <p:cNvPr id="8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5C5D6D2E-17D2-E145-9604-04AF71534D5D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Key Information Security Metrics</a:t>
            </a:r>
          </a:p>
        </p:txBody>
      </p:sp>
      <p:sp>
        <p:nvSpPr>
          <p:cNvPr id="9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1BC06E0E-87AE-5A46-BD18-86F63B5CE4B3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1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73FFBB54-5462-9A4C-B6C2-4B0B365D0463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11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E4597775-2784-5B4D-B8EC-72CAA378A8DE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Metric Visualization</a:t>
            </a:r>
          </a:p>
        </p:txBody>
      </p:sp>
      <p:sp>
        <p:nvSpPr>
          <p:cNvPr id="12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EF7C1A5-63D2-6D4C-AE49-A227EA9EB177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79033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E6107-0034-E143-AC3E-82426BEF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Key Information Security 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F7B0-D16B-BE40-89AB-05988BD33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369333"/>
          </a:xfrm>
        </p:spPr>
        <p:txBody>
          <a:bodyPr/>
          <a:lstStyle/>
          <a:p>
            <a:r>
              <a:rPr lang="en-US" dirty="0"/>
              <a:t>First Priority Metrics (2/2)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8249C6-8E79-6547-8DE5-EB078D4D2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30872"/>
              </p:ext>
            </p:extLst>
          </p:nvPr>
        </p:nvGraphicFramePr>
        <p:xfrm>
          <a:off x="504001" y="1506760"/>
          <a:ext cx="9486667" cy="33328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0962">
                  <a:extLst>
                    <a:ext uri="{9D8B030D-6E8A-4147-A177-3AD203B41FA5}">
                      <a16:colId xmlns:a16="http://schemas.microsoft.com/office/drawing/2014/main" val="223442563"/>
                    </a:ext>
                  </a:extLst>
                </a:gridCol>
                <a:gridCol w="1875858">
                  <a:extLst>
                    <a:ext uri="{9D8B030D-6E8A-4147-A177-3AD203B41FA5}">
                      <a16:colId xmlns:a16="http://schemas.microsoft.com/office/drawing/2014/main" val="2764059221"/>
                    </a:ext>
                  </a:extLst>
                </a:gridCol>
                <a:gridCol w="2471925">
                  <a:extLst>
                    <a:ext uri="{9D8B030D-6E8A-4147-A177-3AD203B41FA5}">
                      <a16:colId xmlns:a16="http://schemas.microsoft.com/office/drawing/2014/main" val="3587916648"/>
                    </a:ext>
                  </a:extLst>
                </a:gridCol>
                <a:gridCol w="3135787">
                  <a:extLst>
                    <a:ext uri="{9D8B030D-6E8A-4147-A177-3AD203B41FA5}">
                      <a16:colId xmlns:a16="http://schemas.microsoft.com/office/drawing/2014/main" val="54579375"/>
                    </a:ext>
                  </a:extLst>
                </a:gridCol>
                <a:gridCol w="982135">
                  <a:extLst>
                    <a:ext uri="{9D8B030D-6E8A-4147-A177-3AD203B41FA5}">
                      <a16:colId xmlns:a16="http://schemas.microsoft.com/office/drawing/2014/main" val="3090614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 NAME</a:t>
                      </a:r>
                    </a:p>
                  </a:txBody>
                  <a:tcPr marL="3416" marR="3416" marT="341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DIMENSIONS</a:t>
                      </a:r>
                    </a:p>
                  </a:txBody>
                  <a:tcPr marL="3416" marR="3416" marT="341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marL="3416" marR="3416" marT="341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013328"/>
                  </a:ext>
                </a:extLst>
              </a:tr>
              <a:tr h="117276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SM-03-02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Virus Control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Number of Viruses Detected: </a:t>
                      </a:r>
                      <a:br>
                        <a:rPr lang="en-CA" sz="1400" u="none" strike="noStrike" dirty="0">
                          <a:effectLst/>
                        </a:rPr>
                      </a:br>
                      <a:r>
                        <a:rPr lang="en-CA" sz="1400" u="none" strike="noStrike" dirty="0">
                          <a:effectLst/>
                        </a:rPr>
                        <a:t>- by data center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• Evaluating the maturity of the virus detection and mitigation process across data centers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 AV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3467421886"/>
                  </a:ext>
                </a:extLst>
              </a:tr>
              <a:tr h="71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>
                          <a:effectLst/>
                        </a:rPr>
                        <a:t> 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68960968"/>
                  </a:ext>
                </a:extLst>
              </a:tr>
              <a:tr h="170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>
                          <a:effectLst/>
                        </a:rPr>
                        <a:t> 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/>
                </a:tc>
                <a:extLst>
                  <a:ext uri="{0D108BD9-81ED-4DB2-BD59-A6C34878D82A}">
                    <a16:rowId xmlns:a16="http://schemas.microsoft.com/office/drawing/2014/main" val="1071871057"/>
                  </a:ext>
                </a:extLst>
              </a:tr>
              <a:tr h="174137"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19364"/>
                  </a:ext>
                </a:extLst>
              </a:tr>
              <a:tr h="71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36109"/>
                  </a:ext>
                </a:extLst>
              </a:tr>
              <a:tr h="1824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30523"/>
                  </a:ext>
                </a:extLst>
              </a:tr>
              <a:tr h="130375"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596645837"/>
                  </a:ext>
                </a:extLst>
              </a:tr>
              <a:tr h="118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1832164637"/>
                  </a:ext>
                </a:extLst>
              </a:tr>
              <a:tr h="75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/>
                </a:tc>
                <a:extLst>
                  <a:ext uri="{0D108BD9-81ED-4DB2-BD59-A6C34878D82A}">
                    <a16:rowId xmlns:a16="http://schemas.microsoft.com/office/drawing/2014/main" val="2215343546"/>
                  </a:ext>
                </a:extLst>
              </a:tr>
              <a:tr h="174137"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47305"/>
                  </a:ext>
                </a:extLst>
              </a:tr>
              <a:tr h="82923"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3556"/>
                  </a:ext>
                </a:extLst>
              </a:tr>
              <a:tr h="149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876030"/>
                  </a:ext>
                </a:extLst>
              </a:tr>
            </a:tbl>
          </a:graphicData>
        </a:graphic>
      </p:graphicFrame>
      <p:sp>
        <p:nvSpPr>
          <p:cNvPr id="13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0AABA0FE-2AD8-A14A-8DBD-F68004110293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14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D8C4081B-9678-F044-AD59-5A7335E3A0E9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Project Canvas</a:t>
            </a:r>
            <a:r>
              <a:rPr lang="en-US" sz="1200" b="1" dirty="0"/>
              <a:t>	</a:t>
            </a:r>
          </a:p>
        </p:txBody>
      </p:sp>
      <p:sp>
        <p:nvSpPr>
          <p:cNvPr id="15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1A1AD097-DDD8-1A47-9048-FCA391906A11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Key Information Security Metrics</a:t>
            </a:r>
          </a:p>
        </p:txBody>
      </p:sp>
      <p:sp>
        <p:nvSpPr>
          <p:cNvPr id="16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00283FCA-39F6-7041-9589-1D115E5DAF48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1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31ECD90D-9C91-0848-A471-41550CEABF43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18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790DE7DD-4C89-D446-9805-053F73B510DC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Metric Visualization</a:t>
            </a:r>
          </a:p>
        </p:txBody>
      </p:sp>
      <p:sp>
        <p:nvSpPr>
          <p:cNvPr id="19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8766295F-522E-D84D-A3DC-934E3C61F170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56354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E6107-0034-E143-AC3E-82426BEF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Progress Status of 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F7B0-D16B-BE40-89AB-05988BD33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369333"/>
          </a:xfrm>
        </p:spPr>
        <p:txBody>
          <a:bodyPr/>
          <a:lstStyle/>
          <a:p>
            <a:r>
              <a:rPr lang="en-US" dirty="0"/>
              <a:t>First Priority Metrics (1/2)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8249C6-8E79-6547-8DE5-EB078D4D2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26059"/>
              </p:ext>
            </p:extLst>
          </p:nvPr>
        </p:nvGraphicFramePr>
        <p:xfrm>
          <a:off x="504001" y="1506760"/>
          <a:ext cx="9486667" cy="354619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0962">
                  <a:extLst>
                    <a:ext uri="{9D8B030D-6E8A-4147-A177-3AD203B41FA5}">
                      <a16:colId xmlns:a16="http://schemas.microsoft.com/office/drawing/2014/main" val="223442563"/>
                    </a:ext>
                  </a:extLst>
                </a:gridCol>
                <a:gridCol w="1875858">
                  <a:extLst>
                    <a:ext uri="{9D8B030D-6E8A-4147-A177-3AD203B41FA5}">
                      <a16:colId xmlns:a16="http://schemas.microsoft.com/office/drawing/2014/main" val="2764059221"/>
                    </a:ext>
                  </a:extLst>
                </a:gridCol>
                <a:gridCol w="984912">
                  <a:extLst>
                    <a:ext uri="{9D8B030D-6E8A-4147-A177-3AD203B41FA5}">
                      <a16:colId xmlns:a16="http://schemas.microsoft.com/office/drawing/2014/main" val="3587916648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54579375"/>
                    </a:ext>
                  </a:extLst>
                </a:gridCol>
                <a:gridCol w="4453468">
                  <a:extLst>
                    <a:ext uri="{9D8B030D-6E8A-4147-A177-3AD203B41FA5}">
                      <a16:colId xmlns:a16="http://schemas.microsoft.com/office/drawing/2014/main" val="3090614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 NAME</a:t>
                      </a:r>
                    </a:p>
                  </a:txBody>
                  <a:tcPr marL="3416" marR="3416" marT="341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3416" marR="3416" marT="341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NOTES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013328"/>
                  </a:ext>
                </a:extLst>
              </a:tr>
              <a:tr h="117276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SM-01-01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Asset Coverage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SIEM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3467421886"/>
                  </a:ext>
                </a:extLst>
              </a:tr>
              <a:tr h="71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AV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CA" sz="1400" b="0" i="0" u="none" strike="noStrike" dirty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</a:rPr>
                        <a:t>COMPLETE</a:t>
                      </a: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68960968"/>
                  </a:ext>
                </a:extLst>
              </a:tr>
              <a:tr h="170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VM</a:t>
                      </a:r>
                      <a:br>
                        <a:rPr lang="en-CA" sz="1400" u="none" strike="noStrike" dirty="0">
                          <a:effectLst/>
                        </a:rPr>
                      </a:br>
                      <a:r>
                        <a:rPr lang="en-CA" sz="1400" u="none" strike="noStrike" dirty="0">
                          <a:effectLst/>
                        </a:rPr>
                        <a:t> FIM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1071871057"/>
                  </a:ext>
                </a:extLst>
              </a:tr>
              <a:tr h="174137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>
                          <a:effectLst/>
                        </a:rPr>
                        <a:t>SM-01-03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Age of Vulnerability Scans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VM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19364"/>
                  </a:ext>
                </a:extLst>
              </a:tr>
              <a:tr h="71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r>
                        <a:rPr lang="en-CA" sz="1400" b="0" i="0" u="none" strike="noStrike" dirty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</a:rPr>
                        <a:t>COMPLETE</a:t>
                      </a: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36109"/>
                  </a:ext>
                </a:extLst>
              </a:tr>
              <a:tr h="1824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30523"/>
                  </a:ext>
                </a:extLst>
              </a:tr>
              <a:tr h="130375"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u="none" strike="noStrike" dirty="0">
                        <a:effectLst/>
                      </a:endParaRPr>
                    </a:p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SM-01-04A</a:t>
                      </a:r>
                    </a:p>
                    <a:p>
                      <a:pPr algn="l" rtl="0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SM-01-04B</a:t>
                      </a: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Age of the Antimalware     - Updates</a:t>
                      </a:r>
                    </a:p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- Scans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596645837"/>
                  </a:ext>
                </a:extLst>
              </a:tr>
              <a:tr h="118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 AV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0885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r>
                        <a:rPr lang="en-CA" sz="1400" b="0" i="0" u="none" strike="noStrike" dirty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</a:rPr>
                        <a:t>COMPLETE</a:t>
                      </a:r>
                      <a:endParaRPr lang="en-CA" sz="1400" b="0" i="0" u="none" strike="noStrike" dirty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0885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1832164637"/>
                  </a:ext>
                </a:extLst>
              </a:tr>
              <a:tr h="75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/>
                </a:tc>
                <a:tc>
                  <a:txBody>
                    <a:bodyPr/>
                    <a:lstStyle/>
                    <a:p>
                      <a:pPr marL="0" marR="0" lvl="0" indent="0" algn="l" defTabSz="1088558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r>
                        <a:rPr lang="en-CA" sz="14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PENDING</a:t>
                      </a:r>
                      <a:endParaRPr lang="en-CA" sz="1400" b="0" i="0" u="none" strike="noStrike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/>
                </a:tc>
                <a:tc>
                  <a:txBody>
                    <a:bodyPr/>
                    <a:lstStyle/>
                    <a:p>
                      <a:pPr marL="0" marR="0" lvl="0" indent="0" algn="l" defTabSz="1088558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 is no available features to pull the last-scan information from Bitdefender but manually check scan log for each asset</a:t>
                      </a:r>
                    </a:p>
                  </a:txBody>
                  <a:tcPr marL="3416" marR="3416" marT="3416" marB="0"/>
                </a:tc>
                <a:extLst>
                  <a:ext uri="{0D108BD9-81ED-4DB2-BD59-A6C34878D82A}">
                    <a16:rowId xmlns:a16="http://schemas.microsoft.com/office/drawing/2014/main" val="2215343546"/>
                  </a:ext>
                </a:extLst>
              </a:tr>
              <a:tr h="174137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SM-03-01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Vulnerability Control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47305"/>
                  </a:ext>
                </a:extLst>
              </a:tr>
              <a:tr h="829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 VM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r>
                        <a:rPr lang="en-CA" sz="1400" u="none" strike="noStrike" dirty="0">
                          <a:solidFill>
                            <a:schemeClr val="accent4"/>
                          </a:solidFill>
                          <a:effectLst/>
                        </a:rPr>
                        <a:t>COMPLETE</a:t>
                      </a:r>
                      <a:endParaRPr lang="en-CA" sz="1400" b="0" i="0" u="none" strike="noStrike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Provided by Rapid 7’s Product Owner</a:t>
                      </a: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3556"/>
                  </a:ext>
                </a:extLst>
              </a:tr>
              <a:tr h="149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876030"/>
                  </a:ext>
                </a:extLst>
              </a:tr>
            </a:tbl>
          </a:graphicData>
        </a:graphic>
      </p:graphicFrame>
      <p:sp>
        <p:nvSpPr>
          <p:cNvPr id="6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D6314216-B764-F041-81C2-611AD57C82B3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3A0F5258-5F0E-714F-B1FF-2B0DFF65E790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Project Canvas</a:t>
            </a:r>
            <a:r>
              <a:rPr lang="en-US" sz="1200" b="1" dirty="0"/>
              <a:t>	</a:t>
            </a:r>
          </a:p>
        </p:txBody>
      </p:sp>
      <p:sp>
        <p:nvSpPr>
          <p:cNvPr id="8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5C5D6D2E-17D2-E145-9604-04AF71534D5D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9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1BC06E0E-87AE-5A46-BD18-86F63B5CE4B3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Progress Status</a:t>
            </a:r>
          </a:p>
        </p:txBody>
      </p:sp>
      <p:sp>
        <p:nvSpPr>
          <p:cNvPr id="1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73FFBB54-5462-9A4C-B6C2-4B0B365D0463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11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E4597775-2784-5B4D-B8EC-72CAA378A8DE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Metric Visualization</a:t>
            </a:r>
          </a:p>
        </p:txBody>
      </p:sp>
      <p:sp>
        <p:nvSpPr>
          <p:cNvPr id="12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EF7C1A5-63D2-6D4C-AE49-A227EA9EB177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6989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E6107-0034-E143-AC3E-82426BEF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Progress Status of 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F7B0-D16B-BE40-89AB-05988BD33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369333"/>
          </a:xfrm>
        </p:spPr>
        <p:txBody>
          <a:bodyPr/>
          <a:lstStyle/>
          <a:p>
            <a:r>
              <a:rPr lang="en-US" dirty="0"/>
              <a:t>First Priority Metrics (2/2)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8249C6-8E79-6547-8DE5-EB078D4D2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67647"/>
              </p:ext>
            </p:extLst>
          </p:nvPr>
        </p:nvGraphicFramePr>
        <p:xfrm>
          <a:off x="504001" y="1506760"/>
          <a:ext cx="9486667" cy="354619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0962">
                  <a:extLst>
                    <a:ext uri="{9D8B030D-6E8A-4147-A177-3AD203B41FA5}">
                      <a16:colId xmlns:a16="http://schemas.microsoft.com/office/drawing/2014/main" val="223442563"/>
                    </a:ext>
                  </a:extLst>
                </a:gridCol>
                <a:gridCol w="1875858">
                  <a:extLst>
                    <a:ext uri="{9D8B030D-6E8A-4147-A177-3AD203B41FA5}">
                      <a16:colId xmlns:a16="http://schemas.microsoft.com/office/drawing/2014/main" val="2764059221"/>
                    </a:ext>
                  </a:extLst>
                </a:gridCol>
                <a:gridCol w="984912">
                  <a:extLst>
                    <a:ext uri="{9D8B030D-6E8A-4147-A177-3AD203B41FA5}">
                      <a16:colId xmlns:a16="http://schemas.microsoft.com/office/drawing/2014/main" val="3587916648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54579375"/>
                    </a:ext>
                  </a:extLst>
                </a:gridCol>
                <a:gridCol w="4453468">
                  <a:extLst>
                    <a:ext uri="{9D8B030D-6E8A-4147-A177-3AD203B41FA5}">
                      <a16:colId xmlns:a16="http://schemas.microsoft.com/office/drawing/2014/main" val="3090614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 NAME</a:t>
                      </a:r>
                    </a:p>
                  </a:txBody>
                  <a:tcPr marL="3416" marR="3416" marT="341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3416" marR="3416" marT="341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NOTES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013328"/>
                  </a:ext>
                </a:extLst>
              </a:tr>
              <a:tr h="117276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SM-03-02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Virus Control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3467421886"/>
                  </a:ext>
                </a:extLst>
              </a:tr>
              <a:tr h="71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 AV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</a:rPr>
                        <a:t>PENDING</a:t>
                      </a: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0885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 is no reports for virus scan information in convenient format shown in Bitdefender Dashboard</a:t>
                      </a: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68960968"/>
                  </a:ext>
                </a:extLst>
              </a:tr>
              <a:tr h="170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/>
                </a:tc>
                <a:extLst>
                  <a:ext uri="{0D108BD9-81ED-4DB2-BD59-A6C34878D82A}">
                    <a16:rowId xmlns:a16="http://schemas.microsoft.com/office/drawing/2014/main" val="1071871057"/>
                  </a:ext>
                </a:extLst>
              </a:tr>
              <a:tr h="174137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SM-01-02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Service Availability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SIEM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19364"/>
                  </a:ext>
                </a:extLst>
              </a:tr>
              <a:tr h="71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AV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</a:rPr>
                        <a:t>PENDING</a:t>
                      </a: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Searching for ways to get data from Zabbix, Dynatrace and other monitoring tools. Currently, there is no features available to extract data from these tools</a:t>
                      </a: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36109"/>
                  </a:ext>
                </a:extLst>
              </a:tr>
              <a:tr h="1824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FIM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30523"/>
                  </a:ext>
                </a:extLst>
              </a:tr>
              <a:tr h="130375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SM-04-01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Security Incident Management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596645837"/>
                  </a:ext>
                </a:extLst>
              </a:tr>
              <a:tr h="118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 BCP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0" i="0" u="none" strike="noStrike" dirty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</a:rPr>
                        <a:t>COMPLETE</a:t>
                      </a:r>
                      <a:endParaRPr lang="en-CA" sz="1400" b="0" i="0" u="none" strike="noStrike" dirty="0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1832164637"/>
                  </a:ext>
                </a:extLst>
              </a:tr>
              <a:tr h="75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/>
                </a:tc>
                <a:extLst>
                  <a:ext uri="{0D108BD9-81ED-4DB2-BD59-A6C34878D82A}">
                    <a16:rowId xmlns:a16="http://schemas.microsoft.com/office/drawing/2014/main" val="2215343546"/>
                  </a:ext>
                </a:extLst>
              </a:tr>
              <a:tr h="1741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SM-05-01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Change Management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 SPC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47305"/>
                  </a:ext>
                </a:extLst>
              </a:tr>
              <a:tr h="82923"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 BCP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0" i="0" u="none" strike="noStrike" dirty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</a:rPr>
                        <a:t>COMPLETE</a:t>
                      </a:r>
                      <a:endParaRPr lang="en-CA" sz="1400" b="0" i="0" u="none" strike="noStrike" dirty="0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3556"/>
                  </a:ext>
                </a:extLst>
              </a:tr>
              <a:tr h="149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 JIRA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876030"/>
                  </a:ext>
                </a:extLst>
              </a:tr>
            </a:tbl>
          </a:graphicData>
        </a:graphic>
      </p:graphicFrame>
      <p:sp>
        <p:nvSpPr>
          <p:cNvPr id="6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D6314216-B764-F041-81C2-611AD57C82B3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3A0F5258-5F0E-714F-B1FF-2B0DFF65E790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Project Canvas</a:t>
            </a:r>
            <a:r>
              <a:rPr lang="en-US" sz="1200" b="1" dirty="0"/>
              <a:t>	</a:t>
            </a:r>
          </a:p>
        </p:txBody>
      </p:sp>
      <p:sp>
        <p:nvSpPr>
          <p:cNvPr id="8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5C5D6D2E-17D2-E145-9604-04AF71534D5D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9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1BC06E0E-87AE-5A46-BD18-86F63B5CE4B3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Progress Status</a:t>
            </a:r>
          </a:p>
        </p:txBody>
      </p:sp>
      <p:sp>
        <p:nvSpPr>
          <p:cNvPr id="1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73FFBB54-5462-9A4C-B6C2-4B0B365D0463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11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E4597775-2784-5B4D-B8EC-72CAA378A8DE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Metric Visualization</a:t>
            </a:r>
          </a:p>
        </p:txBody>
      </p:sp>
      <p:sp>
        <p:nvSpPr>
          <p:cNvPr id="12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EF7C1A5-63D2-6D4C-AE49-A227EA9EB177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0631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E6107-0034-E143-AC3E-82426BEF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Time &amp; Effort Consumption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F7B0-D16B-BE40-89AB-05988BD33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369333"/>
          </a:xfrm>
        </p:spPr>
        <p:txBody>
          <a:bodyPr/>
          <a:lstStyle/>
          <a:p>
            <a:r>
              <a:rPr lang="en-US" dirty="0"/>
              <a:t>First Phrase: Manual Data Access and Collection</a:t>
            </a:r>
          </a:p>
        </p:txBody>
      </p:sp>
      <p:sp>
        <p:nvSpPr>
          <p:cNvPr id="6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D6314216-B764-F041-81C2-611AD57C82B3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Time &amp; Effort Consumption</a:t>
            </a:r>
          </a:p>
        </p:txBody>
      </p:sp>
      <p:sp>
        <p:nvSpPr>
          <p:cNvPr id="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3A0F5258-5F0E-714F-B1FF-2B0DFF65E790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Project Canvas</a:t>
            </a:r>
            <a:r>
              <a:rPr lang="en-US" sz="1200" b="1" dirty="0"/>
              <a:t>	</a:t>
            </a:r>
          </a:p>
        </p:txBody>
      </p:sp>
      <p:sp>
        <p:nvSpPr>
          <p:cNvPr id="8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5C5D6D2E-17D2-E145-9604-04AF71534D5D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9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1BC06E0E-87AE-5A46-BD18-86F63B5CE4B3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1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73FFBB54-5462-9A4C-B6C2-4B0B365D0463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11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E4597775-2784-5B4D-B8EC-72CAA378A8DE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Metric Visualization</a:t>
            </a:r>
          </a:p>
        </p:txBody>
      </p:sp>
      <p:sp>
        <p:nvSpPr>
          <p:cNvPr id="12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EF7C1A5-63D2-6D4C-AE49-A227EA9EB177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ACE50F-21A2-574A-927F-99CF07535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67628"/>
              </p:ext>
            </p:extLst>
          </p:nvPr>
        </p:nvGraphicFramePr>
        <p:xfrm>
          <a:off x="503999" y="2477747"/>
          <a:ext cx="9382369" cy="3040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7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8105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SM-01-01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Asset Coverage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Manual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1 hour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Manual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4 hours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Semi-Auto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8 hours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Semi-Auto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2 hour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CA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CA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05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Pentagon 13">
            <a:extLst>
              <a:ext uri="{FF2B5EF4-FFF2-40B4-BE49-F238E27FC236}">
                <a16:creationId xmlns:a16="http://schemas.microsoft.com/office/drawing/2014/main" id="{3684705A-325A-CD43-AF7F-8A25A1EE1EFE}"/>
              </a:ext>
            </a:extLst>
          </p:cNvPr>
          <p:cNvSpPr/>
          <p:nvPr/>
        </p:nvSpPr>
        <p:spPr>
          <a:xfrm>
            <a:off x="3067206" y="1938054"/>
            <a:ext cx="1828800" cy="548640"/>
          </a:xfrm>
          <a:prstGeom prst="homePlat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Accessing</a:t>
            </a:r>
          </a:p>
          <a:p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436FDA03-6B3F-484B-9B2D-747EAB89BA8D}"/>
              </a:ext>
            </a:extLst>
          </p:cNvPr>
          <p:cNvSpPr/>
          <p:nvPr/>
        </p:nvSpPr>
        <p:spPr>
          <a:xfrm>
            <a:off x="4730660" y="1938054"/>
            <a:ext cx="1828800" cy="548640"/>
          </a:xfrm>
          <a:prstGeom prst="chevron">
            <a:avLst/>
          </a:prstGeom>
          <a:solidFill>
            <a:srgbClr val="D0D0C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0" bIns="8890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Collecting</a:t>
            </a:r>
          </a:p>
          <a:p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FAF3E295-B16F-F34A-9736-D76E8DB71F07}"/>
              </a:ext>
            </a:extLst>
          </p:cNvPr>
          <p:cNvSpPr/>
          <p:nvPr/>
        </p:nvSpPr>
        <p:spPr>
          <a:xfrm>
            <a:off x="6394114" y="1938054"/>
            <a:ext cx="1828800" cy="548640"/>
          </a:xfrm>
          <a:prstGeom prst="chevron">
            <a:avLst/>
          </a:prstGeom>
          <a:solidFill>
            <a:srgbClr val="A7A8A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0" bIns="8890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Cleansing </a:t>
            </a:r>
          </a:p>
          <a:p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60B9A463-DA00-BD48-9A59-12657ACA0873}"/>
              </a:ext>
            </a:extLst>
          </p:cNvPr>
          <p:cNvSpPr/>
          <p:nvPr/>
        </p:nvSpPr>
        <p:spPr>
          <a:xfrm>
            <a:off x="8057568" y="1938054"/>
            <a:ext cx="1828800" cy="548640"/>
          </a:xfrm>
          <a:prstGeom prst="chevron">
            <a:avLst/>
          </a:prstGeom>
          <a:solidFill>
            <a:srgbClr val="75787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0" bIns="889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Visualizing</a:t>
            </a:r>
          </a:p>
          <a:p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2178B22-418F-7343-8198-652CC7CE5A2A}"/>
              </a:ext>
            </a:extLst>
          </p:cNvPr>
          <p:cNvSpPr txBox="1">
            <a:spLocks/>
          </p:cNvSpPr>
          <p:nvPr/>
        </p:nvSpPr>
        <p:spPr>
          <a:xfrm>
            <a:off x="525094" y="1517284"/>
            <a:ext cx="9361274" cy="27607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Time &amp; Effort Spent by Metrics (data cleansing and visualization are done by Python and Excel)</a:t>
            </a:r>
          </a:p>
        </p:txBody>
      </p:sp>
    </p:spTree>
    <p:extLst>
      <p:ext uri="{BB962C8B-B14F-4D97-AF65-F5344CB8AC3E}">
        <p14:creationId xmlns:p14="http://schemas.microsoft.com/office/powerpoint/2010/main" val="3179865794"/>
      </p:ext>
    </p:extLst>
  </p:cSld>
  <p:clrMapOvr>
    <a:masterClrMapping/>
  </p:clrMapOvr>
</p:sld>
</file>

<file path=ppt/theme/theme1.xml><?xml version="1.0" encoding="utf-8"?>
<a:theme xmlns:a="http://schemas.openxmlformats.org/drawingml/2006/main" name="SAP_2017_16x9_white">
  <a:themeElements>
    <a:clrScheme name="SAP_colors_2017">
      <a:dk1>
        <a:srgbClr val="000000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970A82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17_16x9_white.potx" id="{09507692-57C8-4E82-A325-C2A287EE40F0}" vid="{EBED01C1-DD25-4F44-B246-2D1B402CEA63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24140</TotalTime>
  <Words>1002</Words>
  <Application>Microsoft Macintosh PowerPoint</Application>
  <PresentationFormat>Custom</PresentationFormat>
  <Paragraphs>424</Paragraphs>
  <Slides>17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Arial-BoldMT</vt:lpstr>
      <vt:lpstr>Calibri</vt:lpstr>
      <vt:lpstr>Courier New</vt:lpstr>
      <vt:lpstr>Symbol</vt:lpstr>
      <vt:lpstr>Verdana</vt:lpstr>
      <vt:lpstr>Wingdings</vt:lpstr>
      <vt:lpstr>Wingdings</vt:lpstr>
      <vt:lpstr>SAP_2017_16x9_white</vt:lpstr>
      <vt:lpstr>PowerPoint Presentation</vt:lpstr>
      <vt:lpstr>Agenda</vt:lpstr>
      <vt:lpstr>Project Canvas</vt:lpstr>
      <vt:lpstr>Project Canvas</vt:lpstr>
      <vt:lpstr>Key Information Security Metrics</vt:lpstr>
      <vt:lpstr>Key Information Security Metrics</vt:lpstr>
      <vt:lpstr>Progress Status of Metrics</vt:lpstr>
      <vt:lpstr>Progress Status of Metrics</vt:lpstr>
      <vt:lpstr>Time &amp; Effort Consumption</vt:lpstr>
      <vt:lpstr>Metric Visualization</vt:lpstr>
      <vt:lpstr>Metric Visualization</vt:lpstr>
      <vt:lpstr>Metric Visualization</vt:lpstr>
      <vt:lpstr>Findings</vt:lpstr>
      <vt:lpstr>Next Steps</vt:lpstr>
      <vt:lpstr>Contacts &amp; Reference Documentation</vt:lpstr>
      <vt:lpstr>Thank you.</vt:lpstr>
      <vt:lpstr>PowerPoint Presentation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PPT Template</dc:title>
  <dc:creator>SAP SE</dc:creator>
  <cp:keywords>2017/16:9/white</cp:keywords>
  <cp:lastModifiedBy>Nguyen, Thanh</cp:lastModifiedBy>
  <cp:revision>933</cp:revision>
  <dcterms:created xsi:type="dcterms:W3CDTF">2015-10-14T11:21:43Z</dcterms:created>
  <dcterms:modified xsi:type="dcterms:W3CDTF">2019-04-05T23:44:10Z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