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0"/>
  </p:notesMasterIdLst>
  <p:sldIdLst>
    <p:sldId id="256" r:id="rId2"/>
    <p:sldId id="259" r:id="rId3"/>
    <p:sldId id="261" r:id="rId4"/>
    <p:sldId id="301" r:id="rId5"/>
    <p:sldId id="284" r:id="rId6"/>
    <p:sldId id="285" r:id="rId7"/>
    <p:sldId id="286" r:id="rId8"/>
    <p:sldId id="287" r:id="rId9"/>
    <p:sldId id="289" r:id="rId10"/>
    <p:sldId id="292" r:id="rId11"/>
    <p:sldId id="293" r:id="rId12"/>
    <p:sldId id="294" r:id="rId13"/>
    <p:sldId id="296" r:id="rId14"/>
    <p:sldId id="297" r:id="rId15"/>
    <p:sldId id="298" r:id="rId16"/>
    <p:sldId id="299" r:id="rId17"/>
    <p:sldId id="300" r:id="rId18"/>
    <p:sldId id="303" r:id="rId19"/>
    <p:sldId id="304" r:id="rId20"/>
    <p:sldId id="290" r:id="rId21"/>
    <p:sldId id="306" r:id="rId22"/>
    <p:sldId id="307" r:id="rId23"/>
    <p:sldId id="308" r:id="rId24"/>
    <p:sldId id="309" r:id="rId25"/>
    <p:sldId id="310" r:id="rId26"/>
    <p:sldId id="311" r:id="rId27"/>
    <p:sldId id="312" r:id="rId28"/>
    <p:sldId id="302" r:id="rId29"/>
  </p:sldIdLst>
  <p:sldSz cx="9144000" cy="6858000" type="screen4x3"/>
  <p:notesSz cx="6858000" cy="9144000"/>
  <p:embeddedFontLst>
    <p:embeddedFont>
      <p:font typeface="Montserrat" panose="020B0604020202020204" charset="0"/>
      <p:regular r:id="rId31"/>
      <p:bold r:id="rId32"/>
      <p:italic r:id="rId33"/>
      <p:boldItalic r:id="rId34"/>
    </p:embeddedFont>
    <p:embeddedFont>
      <p:font typeface="Muli"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BC2E75-D656-4DB7-9EE7-14E41585F0AA}">
  <a:tblStyle styleId="{C1BC2E75-D656-4DB7-9EE7-14E41585F0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67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71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586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03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00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362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715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572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39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932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028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981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493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5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53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976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96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02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24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74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59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70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307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obin template" type="title">
  <p:cSld name="TITLE">
    <p:spTree>
      <p:nvGrpSpPr>
        <p:cNvPr id="1" name="Shape 9"/>
        <p:cNvGrpSpPr/>
        <p:nvPr/>
      </p:nvGrpSpPr>
      <p:grpSpPr>
        <a:xfrm>
          <a:off x="0" y="0"/>
          <a:ext cx="0" cy="0"/>
          <a:chOff x="0" y="0"/>
          <a:chExt cx="0" cy="0"/>
        </a:xfrm>
      </p:grpSpPr>
      <p:pic>
        <p:nvPicPr>
          <p:cNvPr id="10" name="Google Shape;10;p2" descr="sheet2.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11" name="Google Shape;11;p2"/>
          <p:cNvSpPr txBox="1">
            <a:spLocks noGrp="1"/>
          </p:cNvSpPr>
          <p:nvPr>
            <p:ph type="ctrTitle"/>
          </p:nvPr>
        </p:nvSpPr>
        <p:spPr>
          <a:xfrm>
            <a:off x="685800" y="632275"/>
            <a:ext cx="3547800" cy="1546500"/>
          </a:xfrm>
          <a:prstGeom prst="rect">
            <a:avLst/>
          </a:prstGeom>
        </p:spPr>
        <p:txBody>
          <a:bodyPr spcFirstLastPara="1" wrap="square" lIns="91425" tIns="91425" rIns="91425" bIns="91425" anchor="t" anchorCtr="0">
            <a:noAutofit/>
          </a:bodyPr>
          <a:lstStyle>
            <a:lvl1pPr lvl="0">
              <a:spcBef>
                <a:spcPts val="0"/>
              </a:spcBef>
              <a:spcAft>
                <a:spcPts val="0"/>
              </a:spcAft>
              <a:buClr>
                <a:srgbClr val="111111"/>
              </a:buClr>
              <a:buSzPts val="4000"/>
              <a:buNone/>
              <a:defRPr sz="4000">
                <a:solidFill>
                  <a:srgbClr val="111111"/>
                </a:solidFill>
              </a:defRPr>
            </a:lvl1pPr>
            <a:lvl2pPr lvl="1">
              <a:spcBef>
                <a:spcPts val="0"/>
              </a:spcBef>
              <a:spcAft>
                <a:spcPts val="0"/>
              </a:spcAft>
              <a:buClr>
                <a:srgbClr val="111111"/>
              </a:buClr>
              <a:buSzPts val="4000"/>
              <a:buNone/>
              <a:defRPr sz="4000">
                <a:solidFill>
                  <a:srgbClr val="111111"/>
                </a:solidFill>
              </a:defRPr>
            </a:lvl2pPr>
            <a:lvl3pPr lvl="2">
              <a:spcBef>
                <a:spcPts val="0"/>
              </a:spcBef>
              <a:spcAft>
                <a:spcPts val="0"/>
              </a:spcAft>
              <a:buClr>
                <a:srgbClr val="111111"/>
              </a:buClr>
              <a:buSzPts val="4000"/>
              <a:buNone/>
              <a:defRPr sz="4000">
                <a:solidFill>
                  <a:srgbClr val="111111"/>
                </a:solidFill>
              </a:defRPr>
            </a:lvl3pPr>
            <a:lvl4pPr lvl="3">
              <a:spcBef>
                <a:spcPts val="0"/>
              </a:spcBef>
              <a:spcAft>
                <a:spcPts val="0"/>
              </a:spcAft>
              <a:buClr>
                <a:srgbClr val="111111"/>
              </a:buClr>
              <a:buSzPts val="4000"/>
              <a:buNone/>
              <a:defRPr sz="4000">
                <a:solidFill>
                  <a:srgbClr val="111111"/>
                </a:solidFill>
              </a:defRPr>
            </a:lvl4pPr>
            <a:lvl5pPr lvl="4">
              <a:spcBef>
                <a:spcPts val="0"/>
              </a:spcBef>
              <a:spcAft>
                <a:spcPts val="0"/>
              </a:spcAft>
              <a:buClr>
                <a:srgbClr val="111111"/>
              </a:buClr>
              <a:buSzPts val="4000"/>
              <a:buNone/>
              <a:defRPr sz="4000">
                <a:solidFill>
                  <a:srgbClr val="111111"/>
                </a:solidFill>
              </a:defRPr>
            </a:lvl5pPr>
            <a:lvl6pPr lvl="5">
              <a:spcBef>
                <a:spcPts val="0"/>
              </a:spcBef>
              <a:spcAft>
                <a:spcPts val="0"/>
              </a:spcAft>
              <a:buClr>
                <a:srgbClr val="111111"/>
              </a:buClr>
              <a:buSzPts val="4000"/>
              <a:buNone/>
              <a:defRPr sz="4000">
                <a:solidFill>
                  <a:srgbClr val="111111"/>
                </a:solidFill>
              </a:defRPr>
            </a:lvl6pPr>
            <a:lvl7pPr lvl="6">
              <a:spcBef>
                <a:spcPts val="0"/>
              </a:spcBef>
              <a:spcAft>
                <a:spcPts val="0"/>
              </a:spcAft>
              <a:buClr>
                <a:srgbClr val="111111"/>
              </a:buClr>
              <a:buSzPts val="4000"/>
              <a:buNone/>
              <a:defRPr sz="4000">
                <a:solidFill>
                  <a:srgbClr val="111111"/>
                </a:solidFill>
              </a:defRPr>
            </a:lvl7pPr>
            <a:lvl8pPr lvl="7">
              <a:spcBef>
                <a:spcPts val="0"/>
              </a:spcBef>
              <a:spcAft>
                <a:spcPts val="0"/>
              </a:spcAft>
              <a:buClr>
                <a:srgbClr val="111111"/>
              </a:buClr>
              <a:buSzPts val="4000"/>
              <a:buNone/>
              <a:defRPr sz="4000">
                <a:solidFill>
                  <a:srgbClr val="111111"/>
                </a:solidFill>
              </a:defRPr>
            </a:lvl8pPr>
            <a:lvl9pPr lvl="8">
              <a:spcBef>
                <a:spcPts val="0"/>
              </a:spcBef>
              <a:spcAft>
                <a:spcPts val="0"/>
              </a:spcAft>
              <a:buClr>
                <a:srgbClr val="111111"/>
              </a:buClr>
              <a:buSzPts val="4000"/>
              <a:buNone/>
              <a:defRPr sz="4000">
                <a:solidFill>
                  <a:srgbClr val="11111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sheet3.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14" name="Google Shape;14;p3"/>
          <p:cNvSpPr txBox="1">
            <a:spLocks noGrp="1"/>
          </p:cNvSpPr>
          <p:nvPr>
            <p:ph type="ctrTitle"/>
          </p:nvPr>
        </p:nvSpPr>
        <p:spPr>
          <a:xfrm>
            <a:off x="685800" y="3638224"/>
            <a:ext cx="7772400" cy="877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1111"/>
              </a:buClr>
              <a:buSzPts val="4000"/>
              <a:buNone/>
              <a:defRPr sz="4000">
                <a:solidFill>
                  <a:srgbClr val="111111"/>
                </a:solidFill>
              </a:defRPr>
            </a:lvl1pPr>
            <a:lvl2pPr lvl="1" rtl="0">
              <a:spcBef>
                <a:spcPts val="0"/>
              </a:spcBef>
              <a:spcAft>
                <a:spcPts val="0"/>
              </a:spcAft>
              <a:buClr>
                <a:srgbClr val="111111"/>
              </a:buClr>
              <a:buSzPts val="4000"/>
              <a:buNone/>
              <a:defRPr sz="4000">
                <a:solidFill>
                  <a:srgbClr val="111111"/>
                </a:solidFill>
              </a:defRPr>
            </a:lvl2pPr>
            <a:lvl3pPr lvl="2" rtl="0">
              <a:spcBef>
                <a:spcPts val="0"/>
              </a:spcBef>
              <a:spcAft>
                <a:spcPts val="0"/>
              </a:spcAft>
              <a:buClr>
                <a:srgbClr val="111111"/>
              </a:buClr>
              <a:buSzPts val="4000"/>
              <a:buNone/>
              <a:defRPr sz="4000">
                <a:solidFill>
                  <a:srgbClr val="111111"/>
                </a:solidFill>
              </a:defRPr>
            </a:lvl3pPr>
            <a:lvl4pPr lvl="3" rtl="0">
              <a:spcBef>
                <a:spcPts val="0"/>
              </a:spcBef>
              <a:spcAft>
                <a:spcPts val="0"/>
              </a:spcAft>
              <a:buClr>
                <a:srgbClr val="111111"/>
              </a:buClr>
              <a:buSzPts val="4000"/>
              <a:buNone/>
              <a:defRPr sz="4000">
                <a:solidFill>
                  <a:srgbClr val="111111"/>
                </a:solidFill>
              </a:defRPr>
            </a:lvl4pPr>
            <a:lvl5pPr lvl="4" rtl="0">
              <a:spcBef>
                <a:spcPts val="0"/>
              </a:spcBef>
              <a:spcAft>
                <a:spcPts val="0"/>
              </a:spcAft>
              <a:buClr>
                <a:srgbClr val="111111"/>
              </a:buClr>
              <a:buSzPts val="4000"/>
              <a:buNone/>
              <a:defRPr sz="4000">
                <a:solidFill>
                  <a:srgbClr val="111111"/>
                </a:solidFill>
              </a:defRPr>
            </a:lvl5pPr>
            <a:lvl6pPr lvl="5" rtl="0">
              <a:spcBef>
                <a:spcPts val="0"/>
              </a:spcBef>
              <a:spcAft>
                <a:spcPts val="0"/>
              </a:spcAft>
              <a:buClr>
                <a:srgbClr val="111111"/>
              </a:buClr>
              <a:buSzPts val="4000"/>
              <a:buNone/>
              <a:defRPr sz="4000">
                <a:solidFill>
                  <a:srgbClr val="111111"/>
                </a:solidFill>
              </a:defRPr>
            </a:lvl6pPr>
            <a:lvl7pPr lvl="6" rtl="0">
              <a:spcBef>
                <a:spcPts val="0"/>
              </a:spcBef>
              <a:spcAft>
                <a:spcPts val="0"/>
              </a:spcAft>
              <a:buClr>
                <a:srgbClr val="111111"/>
              </a:buClr>
              <a:buSzPts val="4000"/>
              <a:buNone/>
              <a:defRPr sz="4000">
                <a:solidFill>
                  <a:srgbClr val="111111"/>
                </a:solidFill>
              </a:defRPr>
            </a:lvl7pPr>
            <a:lvl8pPr lvl="7" rtl="0">
              <a:spcBef>
                <a:spcPts val="0"/>
              </a:spcBef>
              <a:spcAft>
                <a:spcPts val="0"/>
              </a:spcAft>
              <a:buClr>
                <a:srgbClr val="111111"/>
              </a:buClr>
              <a:buSzPts val="4000"/>
              <a:buNone/>
              <a:defRPr sz="4000">
                <a:solidFill>
                  <a:srgbClr val="111111"/>
                </a:solidFill>
              </a:defRPr>
            </a:lvl8pPr>
            <a:lvl9pPr lvl="8" rtl="0">
              <a:spcBef>
                <a:spcPts val="0"/>
              </a:spcBef>
              <a:spcAft>
                <a:spcPts val="0"/>
              </a:spcAft>
              <a:buClr>
                <a:srgbClr val="111111"/>
              </a:buClr>
              <a:buSzPts val="4000"/>
              <a:buNone/>
              <a:defRPr sz="4000">
                <a:solidFill>
                  <a:srgbClr val="111111"/>
                </a:solidFill>
              </a:defRPr>
            </a:lvl9pPr>
          </a:lstStyle>
          <a:p>
            <a:endParaRPr/>
          </a:p>
        </p:txBody>
      </p:sp>
      <p:sp>
        <p:nvSpPr>
          <p:cNvPr id="15" name="Google Shape;15;p3"/>
          <p:cNvSpPr txBox="1">
            <a:spLocks noGrp="1"/>
          </p:cNvSpPr>
          <p:nvPr>
            <p:ph type="subTitle" idx="1"/>
          </p:nvPr>
        </p:nvSpPr>
        <p:spPr>
          <a:xfrm>
            <a:off x="685800" y="4323238"/>
            <a:ext cx="77724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1pPr>
            <a:lvl2pPr lvl="1"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2pPr>
            <a:lvl3pPr lvl="2"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3pPr>
            <a:lvl4pPr lvl="3"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4pPr>
            <a:lvl5pPr lvl="4"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5pPr>
            <a:lvl6pPr lvl="5"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6pPr>
            <a:lvl7pPr lvl="6"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7pPr>
            <a:lvl8pPr lvl="7"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8pPr>
            <a:lvl9pPr lvl="8"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pic>
        <p:nvPicPr>
          <p:cNvPr id="30" name="Google Shape;30;p7" descr="sheet1.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31" name="Google Shape;31;p7"/>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 name="Google Shape;32;p7"/>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3" name="Google Shape;33;p7"/>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pic>
        <p:nvPicPr>
          <p:cNvPr id="48" name="Google Shape;48;p10" descr="sheet1.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49" name="Google Shape;49;p10"/>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0" name="Google Shape;50;p10"/>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12" descr="sheet4.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57" name="Google Shape;57;p12"/>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6B9FA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5425" y="274650"/>
            <a:ext cx="8401200" cy="700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1pPr>
            <a:lvl2pPr lvl="1">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2pPr>
            <a:lvl3pPr lvl="2">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3pPr>
            <a:lvl4pPr lvl="3">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4pPr>
            <a:lvl5pPr lvl="4">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5pPr>
            <a:lvl6pPr lvl="5">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6pPr>
            <a:lvl7pPr lvl="6">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7pPr>
            <a:lvl8pPr lvl="7">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8pPr>
            <a:lvl9pPr lvl="8">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37325" y="1339875"/>
            <a:ext cx="7642800" cy="48522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D9D9D9"/>
              </a:buClr>
              <a:buSzPts val="3000"/>
              <a:buFont typeface="Muli"/>
              <a:buChar char="▪"/>
              <a:defRPr sz="3000">
                <a:solidFill>
                  <a:srgbClr val="111111"/>
                </a:solidFill>
                <a:latin typeface="Muli"/>
                <a:ea typeface="Muli"/>
                <a:cs typeface="Muli"/>
                <a:sym typeface="Muli"/>
              </a:defRPr>
            </a:lvl1pPr>
            <a:lvl2pPr marL="914400" lvl="1" indent="-381000">
              <a:spcBef>
                <a:spcPts val="0"/>
              </a:spcBef>
              <a:spcAft>
                <a:spcPts val="0"/>
              </a:spcAft>
              <a:buClr>
                <a:srgbClr val="D9D9D9"/>
              </a:buClr>
              <a:buSzPts val="2400"/>
              <a:buFont typeface="Muli"/>
              <a:buChar char="▪"/>
              <a:defRPr sz="2400">
                <a:solidFill>
                  <a:srgbClr val="111111"/>
                </a:solidFill>
                <a:latin typeface="Muli"/>
                <a:ea typeface="Muli"/>
                <a:cs typeface="Muli"/>
                <a:sym typeface="Muli"/>
              </a:defRPr>
            </a:lvl2pPr>
            <a:lvl3pPr marL="1371600" lvl="2" indent="-381000">
              <a:spcBef>
                <a:spcPts val="0"/>
              </a:spcBef>
              <a:spcAft>
                <a:spcPts val="0"/>
              </a:spcAft>
              <a:buClr>
                <a:srgbClr val="D9D9D9"/>
              </a:buClr>
              <a:buSzPts val="2400"/>
              <a:buFont typeface="Muli"/>
              <a:buChar char="▪"/>
              <a:defRPr sz="2400">
                <a:solidFill>
                  <a:srgbClr val="111111"/>
                </a:solidFill>
                <a:latin typeface="Muli"/>
                <a:ea typeface="Muli"/>
                <a:cs typeface="Muli"/>
                <a:sym typeface="Muli"/>
              </a:defRPr>
            </a:lvl3pPr>
            <a:lvl4pPr marL="1828800" lvl="3"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4pPr>
            <a:lvl5pPr marL="2286000" lvl="4"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5pPr>
            <a:lvl6pPr marL="2743200" lvl="5"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6pPr>
            <a:lvl7pPr marL="3200400" lvl="6"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7pPr>
            <a:lvl8pPr marL="3657600" lvl="7"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8pPr>
            <a:lvl9pPr marL="4114800" lvl="8"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737325" y="5683884"/>
            <a:ext cx="464400" cy="409200"/>
          </a:xfrm>
          <a:prstGeom prst="rect">
            <a:avLst/>
          </a:prstGeom>
          <a:noFill/>
          <a:ln>
            <a:noFill/>
          </a:ln>
        </p:spPr>
        <p:txBody>
          <a:bodyPr spcFirstLastPara="1" wrap="square" lIns="91425" tIns="91425" rIns="91425" bIns="91425" anchor="ctr" anchorCtr="0">
            <a:noAutofit/>
          </a:bodyPr>
          <a:lstStyle>
            <a:lvl1pPr lvl="0" algn="ctr">
              <a:buNone/>
              <a:defRPr sz="1200">
                <a:solidFill>
                  <a:srgbClr val="6B9FA4"/>
                </a:solidFill>
                <a:latin typeface="Muli"/>
                <a:ea typeface="Muli"/>
                <a:cs typeface="Muli"/>
                <a:sym typeface="Muli"/>
              </a:defRPr>
            </a:lvl1pPr>
            <a:lvl2pPr lvl="1" algn="ctr">
              <a:buNone/>
              <a:defRPr sz="1200">
                <a:solidFill>
                  <a:srgbClr val="6B9FA4"/>
                </a:solidFill>
                <a:latin typeface="Muli"/>
                <a:ea typeface="Muli"/>
                <a:cs typeface="Muli"/>
                <a:sym typeface="Muli"/>
              </a:defRPr>
            </a:lvl2pPr>
            <a:lvl3pPr lvl="2" algn="ctr">
              <a:buNone/>
              <a:defRPr sz="1200">
                <a:solidFill>
                  <a:srgbClr val="6B9FA4"/>
                </a:solidFill>
                <a:latin typeface="Muli"/>
                <a:ea typeface="Muli"/>
                <a:cs typeface="Muli"/>
                <a:sym typeface="Muli"/>
              </a:defRPr>
            </a:lvl3pPr>
            <a:lvl4pPr lvl="3" algn="ctr">
              <a:buNone/>
              <a:defRPr sz="1200">
                <a:solidFill>
                  <a:srgbClr val="6B9FA4"/>
                </a:solidFill>
                <a:latin typeface="Muli"/>
                <a:ea typeface="Muli"/>
                <a:cs typeface="Muli"/>
                <a:sym typeface="Muli"/>
              </a:defRPr>
            </a:lvl4pPr>
            <a:lvl5pPr lvl="4" algn="ctr">
              <a:buNone/>
              <a:defRPr sz="1200">
                <a:solidFill>
                  <a:srgbClr val="6B9FA4"/>
                </a:solidFill>
                <a:latin typeface="Muli"/>
                <a:ea typeface="Muli"/>
                <a:cs typeface="Muli"/>
                <a:sym typeface="Muli"/>
              </a:defRPr>
            </a:lvl5pPr>
            <a:lvl6pPr lvl="5" algn="ctr">
              <a:buNone/>
              <a:defRPr sz="1200">
                <a:solidFill>
                  <a:srgbClr val="6B9FA4"/>
                </a:solidFill>
                <a:latin typeface="Muli"/>
                <a:ea typeface="Muli"/>
                <a:cs typeface="Muli"/>
                <a:sym typeface="Muli"/>
              </a:defRPr>
            </a:lvl6pPr>
            <a:lvl7pPr lvl="6" algn="ctr">
              <a:buNone/>
              <a:defRPr sz="1200">
                <a:solidFill>
                  <a:srgbClr val="6B9FA4"/>
                </a:solidFill>
                <a:latin typeface="Muli"/>
                <a:ea typeface="Muli"/>
                <a:cs typeface="Muli"/>
                <a:sym typeface="Muli"/>
              </a:defRPr>
            </a:lvl7pPr>
            <a:lvl8pPr lvl="7" algn="ctr">
              <a:buNone/>
              <a:defRPr sz="1200">
                <a:solidFill>
                  <a:srgbClr val="6B9FA4"/>
                </a:solidFill>
                <a:latin typeface="Muli"/>
                <a:ea typeface="Muli"/>
                <a:cs typeface="Muli"/>
                <a:sym typeface="Muli"/>
              </a:defRPr>
            </a:lvl8pPr>
            <a:lvl9pPr lvl="8" algn="ctr">
              <a:buNone/>
              <a:defRPr sz="1200">
                <a:solidFill>
                  <a:srgbClr val="6B9FA4"/>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oq/moq4/wiki/Quickstart"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andrewlock.net/creating-parameterised-tests-in-xunit-with-inlinedata-classdata-and-memberdata/" TargetMode="External"/><Relationship Id="rId5" Type="http://schemas.openxmlformats.org/officeDocument/2006/relationships/hyperlink" Target="https://andrewlock.net/creating-strongly-typed-xunit-theory-test-data-with-theorydata/" TargetMode="External"/><Relationship Id="rId4" Type="http://schemas.openxmlformats.org/officeDocument/2006/relationships/hyperlink" Target="https://xunit.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632275"/>
            <a:ext cx="3634800" cy="1546500"/>
          </a:xfrm>
          <a:prstGeom prst="rect">
            <a:avLst/>
          </a:prstGeom>
        </p:spPr>
        <p:txBody>
          <a:bodyPr spcFirstLastPara="1" wrap="square" lIns="91425" tIns="91425" rIns="91425" bIns="91425" anchor="t" anchorCtr="0">
            <a:noAutofit/>
          </a:bodyPr>
          <a:lstStyle/>
          <a:p>
            <a:pPr lvl="0"/>
            <a:r>
              <a:rPr lang="en-US" dirty="0"/>
              <a:t>Writing unit test faster and more efficiently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Prerequisites of Effective Unit Tests</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dirty="0"/>
              <a:t>Clean code</a:t>
            </a:r>
          </a:p>
          <a:p>
            <a:pPr lvl="0">
              <a:lnSpc>
                <a:spcPct val="150000"/>
              </a:lnSpc>
            </a:pPr>
            <a:r>
              <a:rPr lang="en-US" dirty="0"/>
              <a:t>Testable design</a:t>
            </a:r>
          </a:p>
          <a:p>
            <a:pPr lvl="0">
              <a:lnSpc>
                <a:spcPct val="150000"/>
              </a:lnSpc>
            </a:pPr>
            <a:r>
              <a:rPr lang="en-US" dirty="0"/>
              <a:t>Context-aware</a:t>
            </a:r>
          </a:p>
          <a:p>
            <a:pPr lvl="0">
              <a:lnSpc>
                <a:spcPct val="150000"/>
              </a:lnSpc>
            </a:pPr>
            <a:r>
              <a:rPr lang="en-US" dirty="0"/>
              <a:t>Understanding of unit testing</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a:t>
            </a:r>
            <a:endParaRPr dirty="0"/>
          </a:p>
        </p:txBody>
      </p:sp>
    </p:spTree>
    <p:extLst>
      <p:ext uri="{BB962C8B-B14F-4D97-AF65-F5344CB8AC3E}">
        <p14:creationId xmlns:p14="http://schemas.microsoft.com/office/powerpoint/2010/main" val="327603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Qualities of Effective Unit Tests</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dirty="0"/>
              <a:t>Clean and simple</a:t>
            </a:r>
          </a:p>
          <a:p>
            <a:pPr lvl="0">
              <a:lnSpc>
                <a:spcPct val="150000"/>
              </a:lnSpc>
            </a:pPr>
            <a:r>
              <a:rPr lang="en-US" dirty="0"/>
              <a:t>High value</a:t>
            </a:r>
          </a:p>
          <a:p>
            <a:pPr lvl="0">
              <a:lnSpc>
                <a:spcPct val="150000"/>
              </a:lnSpc>
            </a:pPr>
            <a:r>
              <a:rPr lang="en-US" dirty="0"/>
              <a:t>Flexible</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32633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Naming a unit test</a:t>
            </a:r>
            <a:endParaRPr dirty="0"/>
          </a:p>
        </p:txBody>
      </p:sp>
      <p:sp>
        <p:nvSpPr>
          <p:cNvPr id="102" name="Google Shape;102;p19"/>
          <p:cNvSpPr txBox="1">
            <a:spLocks noGrp="1"/>
          </p:cNvSpPr>
          <p:nvPr>
            <p:ph type="body" idx="1"/>
          </p:nvPr>
        </p:nvSpPr>
        <p:spPr>
          <a:xfrm>
            <a:off x="737325" y="1339875"/>
            <a:ext cx="7808798" cy="4852200"/>
          </a:xfrm>
          <a:prstGeom prst="rect">
            <a:avLst/>
          </a:prstGeom>
        </p:spPr>
        <p:txBody>
          <a:bodyPr spcFirstLastPara="1" wrap="square" lIns="91425" tIns="91425" rIns="91425" bIns="91425" anchor="t" anchorCtr="0">
            <a:noAutofit/>
          </a:bodyPr>
          <a:lstStyle/>
          <a:p>
            <a:pPr marL="38100" lvl="0" indent="0">
              <a:buNone/>
            </a:pPr>
            <a:r>
              <a:rPr lang="en-US" sz="2400" dirty="0"/>
              <a:t>[</a:t>
            </a:r>
            <a:r>
              <a:rPr lang="en-US" sz="2400" dirty="0" err="1"/>
              <a:t>MethodUnderTest</a:t>
            </a:r>
            <a:r>
              <a:rPr lang="en-US" sz="2400" dirty="0"/>
              <a:t>]_[Scenario]_[</a:t>
            </a:r>
            <a:r>
              <a:rPr lang="en-US" sz="2400" dirty="0" err="1"/>
              <a:t>ExpectedResult</a:t>
            </a:r>
            <a:r>
              <a:rPr lang="en-US" sz="2400" dirty="0"/>
              <a:t>]</a:t>
            </a:r>
          </a:p>
          <a:p>
            <a:pPr marL="38100" lvl="0" indent="0">
              <a:buNone/>
            </a:pPr>
            <a:endParaRPr lang="en-US" dirty="0"/>
          </a:p>
          <a:p>
            <a:pPr lvl="0">
              <a:lnSpc>
                <a:spcPct val="150000"/>
              </a:lnSpc>
            </a:pPr>
            <a:r>
              <a:rPr lang="en-US" sz="2400" dirty="0" err="1"/>
              <a:t>MethodUnderTest</a:t>
            </a:r>
            <a:r>
              <a:rPr lang="en-US" sz="2400" dirty="0"/>
              <a:t> is the name of the method you are testing.</a:t>
            </a:r>
          </a:p>
          <a:p>
            <a:pPr lvl="0">
              <a:lnSpc>
                <a:spcPct val="150000"/>
              </a:lnSpc>
            </a:pPr>
            <a:r>
              <a:rPr lang="en-US" sz="2400" dirty="0"/>
              <a:t>Scenario is the condition under which you test the method.</a:t>
            </a:r>
          </a:p>
          <a:p>
            <a:pPr lvl="0">
              <a:lnSpc>
                <a:spcPct val="150000"/>
              </a:lnSpc>
            </a:pPr>
            <a:r>
              <a:rPr lang="en-US" sz="2400" dirty="0" err="1"/>
              <a:t>ExpectedResult</a:t>
            </a:r>
            <a:r>
              <a:rPr lang="en-US" sz="2400" dirty="0"/>
              <a:t> is what you expect the method under test to do in the current scenario</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6</a:t>
            </a:r>
            <a:endParaRPr dirty="0"/>
          </a:p>
        </p:txBody>
      </p:sp>
    </p:spTree>
    <p:extLst>
      <p:ext uri="{BB962C8B-B14F-4D97-AF65-F5344CB8AC3E}">
        <p14:creationId xmlns:p14="http://schemas.microsoft.com/office/powerpoint/2010/main" val="355751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Test Organization</a:t>
            </a:r>
            <a:endParaRPr dirty="0"/>
          </a:p>
        </p:txBody>
      </p:sp>
      <p:sp>
        <p:nvSpPr>
          <p:cNvPr id="200" name="Google Shape;200;p30"/>
          <p:cNvSpPr/>
          <p:nvPr/>
        </p:nvSpPr>
        <p:spPr>
          <a:xfrm>
            <a:off x="876825" y="2698050"/>
            <a:ext cx="2682900" cy="1766700"/>
          </a:xfrm>
          <a:prstGeom prst="homePlate">
            <a:avLst>
              <a:gd name="adj" fmla="val 30129"/>
            </a:avLst>
          </a:prstGeom>
          <a:solidFill>
            <a:srgbClr val="111111">
              <a:alpha val="6920"/>
            </a:srgbClr>
          </a:solidFill>
          <a:ln w="381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lvl="0" algn="ctr"/>
            <a:r>
              <a:rPr lang="en-US" sz="1800" dirty="0"/>
              <a:t>Mock and Stub</a:t>
            </a:r>
            <a:endParaRPr sz="1800" b="1" dirty="0">
              <a:latin typeface="Muli"/>
              <a:ea typeface="Muli"/>
              <a:cs typeface="Muli"/>
              <a:sym typeface="Muli"/>
            </a:endParaRPr>
          </a:p>
        </p:txBody>
      </p:sp>
      <p:sp>
        <p:nvSpPr>
          <p:cNvPr id="201" name="Google Shape;201;p30"/>
          <p:cNvSpPr/>
          <p:nvPr/>
        </p:nvSpPr>
        <p:spPr>
          <a:xfrm>
            <a:off x="3203350" y="2698050"/>
            <a:ext cx="2734200" cy="1766700"/>
          </a:xfrm>
          <a:prstGeom prst="chevron">
            <a:avLst>
              <a:gd name="adj" fmla="val 29853"/>
            </a:avLst>
          </a:prstGeom>
          <a:solidFill>
            <a:srgbClr val="111111">
              <a:alpha val="6920"/>
            </a:srgbClr>
          </a:solidFill>
          <a:ln w="381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lvl="0" algn="ctr"/>
            <a:r>
              <a:rPr lang="en-US" sz="1800" dirty="0"/>
              <a:t>Arrange, act, assert</a:t>
            </a:r>
            <a:endParaRPr sz="1800" b="1" dirty="0">
              <a:latin typeface="Muli"/>
              <a:ea typeface="Muli"/>
              <a:cs typeface="Muli"/>
              <a:sym typeface="Muli"/>
            </a:endParaRPr>
          </a:p>
        </p:txBody>
      </p:sp>
      <p:sp>
        <p:nvSpPr>
          <p:cNvPr id="202" name="Google Shape;202;p30"/>
          <p:cNvSpPr/>
          <p:nvPr/>
        </p:nvSpPr>
        <p:spPr>
          <a:xfrm>
            <a:off x="5581465" y="2698050"/>
            <a:ext cx="2734200" cy="1766700"/>
          </a:xfrm>
          <a:prstGeom prst="chevron">
            <a:avLst>
              <a:gd name="adj" fmla="val 29853"/>
            </a:avLst>
          </a:prstGeom>
          <a:solidFill>
            <a:srgbClr val="111111">
              <a:alpha val="6920"/>
            </a:srgbClr>
          </a:solidFill>
          <a:ln w="381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lvl="0" algn="ctr"/>
            <a:r>
              <a:rPr lang="en-US" sz="1800" dirty="0"/>
              <a:t>Fluent assertions</a:t>
            </a:r>
            <a:endParaRPr sz="1800" b="1" dirty="0">
              <a:latin typeface="Muli"/>
              <a:ea typeface="Muli"/>
              <a:cs typeface="Muli"/>
              <a:sym typeface="Muli"/>
            </a:endParaRPr>
          </a:p>
        </p:txBody>
      </p:sp>
      <p:sp>
        <p:nvSpPr>
          <p:cNvPr id="203" name="Google Shape;203;p30"/>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7</a:t>
            </a:r>
            <a:endParaRPr dirty="0"/>
          </a:p>
        </p:txBody>
      </p:sp>
    </p:spTree>
    <p:extLst>
      <p:ext uri="{BB962C8B-B14F-4D97-AF65-F5344CB8AC3E}">
        <p14:creationId xmlns:p14="http://schemas.microsoft.com/office/powerpoint/2010/main" val="323237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AAA pattern</a:t>
            </a:r>
            <a:endParaRPr dirty="0"/>
          </a:p>
        </p:txBody>
      </p:sp>
      <p:sp>
        <p:nvSpPr>
          <p:cNvPr id="102" name="Google Shape;102;p19"/>
          <p:cNvSpPr txBox="1">
            <a:spLocks noGrp="1"/>
          </p:cNvSpPr>
          <p:nvPr>
            <p:ph type="body" idx="1"/>
          </p:nvPr>
        </p:nvSpPr>
        <p:spPr>
          <a:xfrm>
            <a:off x="737325" y="1339875"/>
            <a:ext cx="7808798" cy="4852200"/>
          </a:xfrm>
          <a:prstGeom prst="rect">
            <a:avLst/>
          </a:prstGeom>
        </p:spPr>
        <p:txBody>
          <a:bodyPr spcFirstLastPara="1" wrap="square" lIns="91425" tIns="91425" rIns="91425" bIns="91425" anchor="t" anchorCtr="0">
            <a:noAutofit/>
          </a:bodyPr>
          <a:lstStyle/>
          <a:p>
            <a:pPr marL="38100" lvl="0" indent="0">
              <a:lnSpc>
                <a:spcPct val="150000"/>
              </a:lnSpc>
              <a:buNone/>
            </a:pPr>
            <a:r>
              <a:rPr lang="en-US" sz="2400" dirty="0"/>
              <a:t>All unit tests should follow the AAA pattern: </a:t>
            </a:r>
            <a:r>
              <a:rPr lang="en-US" sz="2400" b="1" dirty="0"/>
              <a:t>arrange</a:t>
            </a:r>
            <a:r>
              <a:rPr lang="en-US" sz="2400" dirty="0"/>
              <a:t>, </a:t>
            </a:r>
            <a:r>
              <a:rPr lang="en-US" sz="2400" b="1" dirty="0"/>
              <a:t>act</a:t>
            </a:r>
            <a:r>
              <a:rPr lang="en-US" sz="2400" dirty="0"/>
              <a:t>, </a:t>
            </a:r>
            <a:r>
              <a:rPr lang="en-US" sz="2400" b="1" dirty="0"/>
              <a:t>assert</a:t>
            </a:r>
            <a:r>
              <a:rPr lang="en-US" sz="2400" dirty="0"/>
              <a:t>. If a test has multiple arrange, act, or assert sections, that’s a sign that the test verifies multiple units of behavior at once. If this test is meant to be a unit test, split it into several tests one per each action.</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8</a:t>
            </a:r>
            <a:endParaRPr dirty="0"/>
          </a:p>
        </p:txBody>
      </p:sp>
    </p:spTree>
    <p:extLst>
      <p:ext uri="{BB962C8B-B14F-4D97-AF65-F5344CB8AC3E}">
        <p14:creationId xmlns:p14="http://schemas.microsoft.com/office/powerpoint/2010/main" val="70907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AAA pattern</a:t>
            </a:r>
            <a:endParaRPr dirty="0"/>
          </a:p>
        </p:txBody>
      </p:sp>
      <p:sp>
        <p:nvSpPr>
          <p:cNvPr id="138" name="Google Shape;138;p23"/>
          <p:cNvSpPr txBox="1">
            <a:spLocks noGrp="1"/>
          </p:cNvSpPr>
          <p:nvPr>
            <p:ph type="body" idx="1"/>
          </p:nvPr>
        </p:nvSpPr>
        <p:spPr>
          <a:xfrm>
            <a:off x="1021400" y="1600200"/>
            <a:ext cx="3591000" cy="4967700"/>
          </a:xfrm>
          <a:prstGeom prst="rect">
            <a:avLst/>
          </a:prstGeom>
        </p:spPr>
        <p:txBody>
          <a:bodyPr spcFirstLastPara="1" wrap="square" lIns="91425" tIns="91425" rIns="91425" bIns="91425" anchor="t" anchorCtr="0">
            <a:noAutofit/>
          </a:bodyPr>
          <a:lstStyle/>
          <a:p>
            <a:pPr marL="0" lvl="0" indent="0">
              <a:lnSpc>
                <a:spcPct val="150000"/>
              </a:lnSpc>
              <a:buNone/>
            </a:pPr>
            <a:r>
              <a:rPr lang="en-US" sz="2400" dirty="0"/>
              <a:t>Asserting too many expectations makes it harder to find why the test actually failed</a:t>
            </a:r>
            <a:r>
              <a:rPr lang="en" sz="2400" dirty="0"/>
              <a:t>.</a:t>
            </a:r>
            <a:endParaRPr sz="2400" dirty="0"/>
          </a:p>
        </p:txBody>
      </p:sp>
      <p:sp>
        <p:nvSpPr>
          <p:cNvPr id="140" name="Google Shape;140;p23"/>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9</a:t>
            </a:r>
            <a:endParaRPr dirty="0"/>
          </a:p>
        </p:txBody>
      </p:sp>
      <p:pic>
        <p:nvPicPr>
          <p:cNvPr id="2" name="Picture 1"/>
          <p:cNvPicPr>
            <a:picLocks noChangeAspect="1"/>
          </p:cNvPicPr>
          <p:nvPr/>
        </p:nvPicPr>
        <p:blipFill>
          <a:blip r:embed="rId3"/>
          <a:stretch>
            <a:fillRect/>
          </a:stretch>
        </p:blipFill>
        <p:spPr>
          <a:xfrm>
            <a:off x="4967653" y="1310308"/>
            <a:ext cx="3276163" cy="4782776"/>
          </a:xfrm>
          <a:prstGeom prst="rect">
            <a:avLst/>
          </a:prstGeom>
        </p:spPr>
      </p:pic>
    </p:spTree>
    <p:extLst>
      <p:ext uri="{BB962C8B-B14F-4D97-AF65-F5344CB8AC3E}">
        <p14:creationId xmlns:p14="http://schemas.microsoft.com/office/powerpoint/2010/main" val="95278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AAA pattern</a:t>
            </a:r>
            <a:endParaRPr dirty="0"/>
          </a:p>
        </p:txBody>
      </p:sp>
      <p:sp>
        <p:nvSpPr>
          <p:cNvPr id="138" name="Google Shape;138;p23"/>
          <p:cNvSpPr txBox="1">
            <a:spLocks noGrp="1"/>
          </p:cNvSpPr>
          <p:nvPr>
            <p:ph type="body" idx="1"/>
          </p:nvPr>
        </p:nvSpPr>
        <p:spPr>
          <a:xfrm>
            <a:off x="1021400" y="1600200"/>
            <a:ext cx="3591000" cy="4967700"/>
          </a:xfrm>
          <a:prstGeom prst="rect">
            <a:avLst/>
          </a:prstGeom>
        </p:spPr>
        <p:txBody>
          <a:bodyPr spcFirstLastPara="1" wrap="square" lIns="91425" tIns="91425" rIns="91425" bIns="91425" anchor="t" anchorCtr="0">
            <a:noAutofit/>
          </a:bodyPr>
          <a:lstStyle/>
          <a:p>
            <a:pPr marL="0" lvl="0" indent="0">
              <a:lnSpc>
                <a:spcPct val="150000"/>
              </a:lnSpc>
              <a:buNone/>
            </a:pPr>
            <a:r>
              <a:rPr lang="en-US" sz="2400" dirty="0"/>
              <a:t>Three separate tests improve precision</a:t>
            </a:r>
            <a:r>
              <a:rPr lang="en" sz="2400" dirty="0"/>
              <a:t>.</a:t>
            </a:r>
            <a:endParaRPr sz="2400" dirty="0"/>
          </a:p>
        </p:txBody>
      </p:sp>
      <p:sp>
        <p:nvSpPr>
          <p:cNvPr id="140" name="Google Shape;140;p23"/>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p:cNvPicPr>
            <a:picLocks noChangeAspect="1"/>
          </p:cNvPicPr>
          <p:nvPr/>
        </p:nvPicPr>
        <p:blipFill>
          <a:blip r:embed="rId3"/>
          <a:stretch>
            <a:fillRect/>
          </a:stretch>
        </p:blipFill>
        <p:spPr>
          <a:xfrm>
            <a:off x="4896475" y="1459778"/>
            <a:ext cx="3387334" cy="4782776"/>
          </a:xfrm>
          <a:prstGeom prst="rect">
            <a:avLst/>
          </a:prstGeom>
        </p:spPr>
      </p:pic>
    </p:spTree>
    <p:extLst>
      <p:ext uri="{BB962C8B-B14F-4D97-AF65-F5344CB8AC3E}">
        <p14:creationId xmlns:p14="http://schemas.microsoft.com/office/powerpoint/2010/main" val="271214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High Precision</a:t>
            </a:r>
            <a:endParaRPr dirty="0"/>
          </a:p>
        </p:txBody>
      </p:sp>
      <p:sp>
        <p:nvSpPr>
          <p:cNvPr id="152" name="Google Shape;152;p25"/>
          <p:cNvSpPr/>
          <p:nvPr/>
        </p:nvSpPr>
        <p:spPr>
          <a:xfrm>
            <a:off x="869537" y="2230075"/>
            <a:ext cx="2627700" cy="2627700"/>
          </a:xfrm>
          <a:prstGeom prst="ellipse">
            <a:avLst/>
          </a:prstGeom>
          <a:noFill/>
          <a:ln w="152400" cap="flat" cmpd="sng">
            <a:solidFill>
              <a:srgbClr val="EBE399"/>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t>Test one expectation per test</a:t>
            </a:r>
            <a:endParaRPr b="1" dirty="0">
              <a:latin typeface="Muli"/>
              <a:ea typeface="Muli"/>
              <a:cs typeface="Muli"/>
              <a:sym typeface="Muli"/>
            </a:endParaRPr>
          </a:p>
        </p:txBody>
      </p:sp>
      <p:sp>
        <p:nvSpPr>
          <p:cNvPr id="153" name="Google Shape;153;p25"/>
          <p:cNvSpPr/>
          <p:nvPr/>
        </p:nvSpPr>
        <p:spPr>
          <a:xfrm>
            <a:off x="5647154" y="2230075"/>
            <a:ext cx="2627700" cy="2627700"/>
          </a:xfrm>
          <a:prstGeom prst="ellipse">
            <a:avLst/>
          </a:prstGeom>
          <a:noFill/>
          <a:ln w="152400" cap="flat" cmpd="sng">
            <a:solidFill>
              <a:srgbClr val="742E46"/>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latin typeface="Muli"/>
                <a:ea typeface="Muli"/>
                <a:cs typeface="Muli"/>
                <a:sym typeface="Muli"/>
              </a:rPr>
              <a:t>Test should point to</a:t>
            </a:r>
          </a:p>
          <a:p>
            <a:pPr lvl="0" algn="ctr"/>
            <a:r>
              <a:rPr lang="en-US" dirty="0">
                <a:latin typeface="Muli"/>
                <a:ea typeface="Muli"/>
                <a:cs typeface="Muli"/>
                <a:sym typeface="Muli"/>
              </a:rPr>
              <a:t>precise location of</a:t>
            </a:r>
          </a:p>
          <a:p>
            <a:pPr lvl="0" algn="ctr"/>
            <a:r>
              <a:rPr lang="en-US" dirty="0">
                <a:latin typeface="Muli"/>
                <a:ea typeface="Muli"/>
                <a:cs typeface="Muli"/>
                <a:sym typeface="Muli"/>
              </a:rPr>
              <a:t>problem</a:t>
            </a:r>
            <a:endParaRPr dirty="0">
              <a:latin typeface="Muli"/>
              <a:ea typeface="Muli"/>
              <a:cs typeface="Muli"/>
              <a:sym typeface="Muli"/>
            </a:endParaRPr>
          </a:p>
        </p:txBody>
      </p:sp>
      <p:sp>
        <p:nvSpPr>
          <p:cNvPr id="154" name="Google Shape;154;p25"/>
          <p:cNvSpPr/>
          <p:nvPr/>
        </p:nvSpPr>
        <p:spPr>
          <a:xfrm>
            <a:off x="3239970" y="2230075"/>
            <a:ext cx="2627700" cy="2627700"/>
          </a:xfrm>
          <a:prstGeom prst="ellipse">
            <a:avLst/>
          </a:prstGeom>
          <a:noFill/>
          <a:ln w="152400" cap="flat" cmpd="sng">
            <a:solidFill>
              <a:srgbClr val="6B9FA4"/>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t>Multiple asserts on same object can be OK</a:t>
            </a:r>
            <a:endParaRPr b="1" dirty="0">
              <a:latin typeface="Muli"/>
              <a:ea typeface="Muli"/>
              <a:cs typeface="Muli"/>
              <a:sym typeface="Muli"/>
            </a:endParaRPr>
          </a:p>
        </p:txBody>
      </p:sp>
      <p:sp>
        <p:nvSpPr>
          <p:cNvPr id="155" name="Google Shape;155;p25"/>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10</a:t>
            </a:r>
            <a:endParaRPr dirty="0"/>
          </a:p>
        </p:txBody>
      </p:sp>
    </p:spTree>
    <p:extLst>
      <p:ext uri="{BB962C8B-B14F-4D97-AF65-F5344CB8AC3E}">
        <p14:creationId xmlns:p14="http://schemas.microsoft.com/office/powerpoint/2010/main" val="35269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Improved readability of test source code </a:t>
            </a:r>
            <a:endParaRPr dirty="0"/>
          </a:p>
        </p:txBody>
      </p:sp>
      <p:sp>
        <p:nvSpPr>
          <p:cNvPr id="102" name="Google Shape;102;p19"/>
          <p:cNvSpPr txBox="1">
            <a:spLocks noGrp="1"/>
          </p:cNvSpPr>
          <p:nvPr>
            <p:ph type="body" idx="1"/>
          </p:nvPr>
        </p:nvSpPr>
        <p:spPr>
          <a:xfrm>
            <a:off x="737325" y="1339875"/>
            <a:ext cx="7808798" cy="4852200"/>
          </a:xfrm>
          <a:prstGeom prst="rect">
            <a:avLst/>
          </a:prstGeom>
        </p:spPr>
        <p:txBody>
          <a:bodyPr spcFirstLastPara="1" wrap="square" lIns="91425" tIns="91425" rIns="91425" bIns="91425" anchor="t" anchorCtr="0">
            <a:noAutofit/>
          </a:bodyPr>
          <a:lstStyle/>
          <a:p>
            <a:pPr lvl="0">
              <a:lnSpc>
                <a:spcPct val="150000"/>
              </a:lnSpc>
            </a:pPr>
            <a:r>
              <a:rPr lang="en-US" sz="2400" dirty="0"/>
              <a:t>Using an Assertion library to further improve test readability.</a:t>
            </a:r>
          </a:p>
          <a:p>
            <a:pPr marL="38100" lvl="0" indent="0">
              <a:lnSpc>
                <a:spcPct val="150000"/>
              </a:lnSpc>
              <a:buNone/>
            </a:pPr>
            <a:r>
              <a:rPr lang="en-US" sz="2400" dirty="0"/>
              <a:t>	</a:t>
            </a:r>
            <a:r>
              <a:rPr lang="en-US" sz="2400" b="1" dirty="0"/>
              <a:t>[Subject] [action] [object]</a:t>
            </a:r>
          </a:p>
          <a:p>
            <a:pPr lvl="0">
              <a:lnSpc>
                <a:spcPct val="150000"/>
              </a:lnSpc>
            </a:pPr>
            <a:r>
              <a:rPr lang="en-US" sz="2400" dirty="0"/>
              <a:t>Better, more descriptive failure messages may prevent the need for debugging through the test.</a:t>
            </a:r>
          </a:p>
          <a:p>
            <a:pPr marL="38100" lvl="0" indent="0">
              <a:buNone/>
            </a:pPr>
            <a:endParaRPr lang="en-US" sz="2400" dirty="0"/>
          </a:p>
          <a:p>
            <a:pPr marL="38100" lvl="0" indent="0">
              <a:buNone/>
            </a:pPr>
            <a:endParaRPr lang="en-US" sz="2400" dirty="0"/>
          </a:p>
          <a:p>
            <a:pPr marL="38100" lvl="0" indent="0">
              <a:buNone/>
            </a:pPr>
            <a:endParaRPr lang="en-US" dirty="0"/>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11</a:t>
            </a:r>
            <a:endParaRPr dirty="0"/>
          </a:p>
        </p:txBody>
      </p:sp>
    </p:spTree>
    <p:extLst>
      <p:ext uri="{BB962C8B-B14F-4D97-AF65-F5344CB8AC3E}">
        <p14:creationId xmlns:p14="http://schemas.microsoft.com/office/powerpoint/2010/main" val="340546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Improved readability of test source code </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dirty="0"/>
              <a:t>Reuse test fixture initialization.</a:t>
            </a:r>
          </a:p>
          <a:p>
            <a:pPr lvl="0">
              <a:lnSpc>
                <a:spcPct val="150000"/>
              </a:lnSpc>
            </a:pPr>
            <a:r>
              <a:rPr lang="en-US" dirty="0"/>
              <a:t>Parameterized tests help reduce the amount of code needed for similar tests.</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12</a:t>
            </a:r>
            <a:endParaRPr dirty="0"/>
          </a:p>
        </p:txBody>
      </p:sp>
    </p:spTree>
    <p:extLst>
      <p:ext uri="{BB962C8B-B14F-4D97-AF65-F5344CB8AC3E}">
        <p14:creationId xmlns:p14="http://schemas.microsoft.com/office/powerpoint/2010/main" val="329169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ctrTitle"/>
          </p:nvPr>
        </p:nvSpPr>
        <p:spPr>
          <a:xfrm>
            <a:off x="685800" y="3638224"/>
            <a:ext cx="77724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 we here?</a:t>
            </a:r>
            <a:endParaRPr dirty="0"/>
          </a:p>
        </p:txBody>
      </p:sp>
      <p:sp>
        <p:nvSpPr>
          <p:cNvPr id="90" name="Google Shape;90;p17"/>
          <p:cNvSpPr txBox="1">
            <a:spLocks noGrp="1"/>
          </p:cNvSpPr>
          <p:nvPr>
            <p:ph type="ctrTitle"/>
          </p:nvPr>
        </p:nvSpPr>
        <p:spPr>
          <a:xfrm>
            <a:off x="794425" y="5371370"/>
            <a:ext cx="76638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1</a:t>
            </a:r>
            <a:endParaRPr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ctrTitle"/>
          </p:nvPr>
        </p:nvSpPr>
        <p:spPr>
          <a:xfrm>
            <a:off x="685800" y="3638224"/>
            <a:ext cx="77724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Tips and Tricks</a:t>
            </a:r>
            <a:endParaRPr dirty="0"/>
          </a:p>
        </p:txBody>
      </p:sp>
      <p:sp>
        <p:nvSpPr>
          <p:cNvPr id="90" name="Google Shape;90;p17"/>
          <p:cNvSpPr txBox="1">
            <a:spLocks noGrp="1"/>
          </p:cNvSpPr>
          <p:nvPr>
            <p:ph type="ctrTitle"/>
          </p:nvPr>
        </p:nvSpPr>
        <p:spPr>
          <a:xfrm>
            <a:off x="794425" y="5371370"/>
            <a:ext cx="76638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6</a:t>
            </a:r>
            <a:endParaRPr sz="3000" dirty="0"/>
          </a:p>
        </p:txBody>
      </p:sp>
    </p:spTree>
    <p:extLst>
      <p:ext uri="{BB962C8B-B14F-4D97-AF65-F5344CB8AC3E}">
        <p14:creationId xmlns:p14="http://schemas.microsoft.com/office/powerpoint/2010/main" val="129032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What to Test?</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marL="38100" lvl="0" indent="0">
              <a:lnSpc>
                <a:spcPct val="150000"/>
              </a:lnSpc>
              <a:buNone/>
            </a:pPr>
            <a:r>
              <a:rPr lang="en-US" sz="2400" dirty="0"/>
              <a:t>In programing, we have two types of functions</a:t>
            </a:r>
          </a:p>
          <a:p>
            <a:pPr lvl="0">
              <a:lnSpc>
                <a:spcPct val="150000"/>
              </a:lnSpc>
            </a:pPr>
            <a:r>
              <a:rPr lang="en-US" sz="2400" dirty="0"/>
              <a:t>Query functions</a:t>
            </a:r>
          </a:p>
          <a:p>
            <a:pPr lvl="0">
              <a:lnSpc>
                <a:spcPct val="150000"/>
              </a:lnSpc>
            </a:pPr>
            <a:r>
              <a:rPr lang="en-US" sz="2400" dirty="0"/>
              <a:t>Command functions</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13</a:t>
            </a:r>
            <a:endParaRPr dirty="0"/>
          </a:p>
        </p:txBody>
      </p:sp>
    </p:spTree>
    <p:extLst>
      <p:ext uri="{BB962C8B-B14F-4D97-AF65-F5344CB8AC3E}">
        <p14:creationId xmlns:p14="http://schemas.microsoft.com/office/powerpoint/2010/main" val="412341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What to Test?</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marL="38100" lvl="0" indent="0">
              <a:lnSpc>
                <a:spcPct val="150000"/>
              </a:lnSpc>
              <a:buNone/>
            </a:pPr>
            <a:r>
              <a:rPr lang="en-US" sz="2400" dirty="0"/>
              <a:t>Query functions</a:t>
            </a:r>
          </a:p>
          <a:p>
            <a:pPr lvl="0">
              <a:lnSpc>
                <a:spcPct val="150000"/>
              </a:lnSpc>
            </a:pPr>
            <a:r>
              <a:rPr lang="en-US" sz="2400" dirty="0"/>
              <a:t>You should write a test and verify that your function is returning the right value</a:t>
            </a:r>
          </a:p>
          <a:p>
            <a:pPr lvl="0">
              <a:lnSpc>
                <a:spcPct val="150000"/>
              </a:lnSpc>
            </a:pPr>
            <a:r>
              <a:rPr lang="en-US" sz="2400" dirty="0"/>
              <a:t>You might have multiple execution paths in that function. In that case, you should test all the execution paths and make sure that each execution path results in the right value.</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372239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What to Test?</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marL="38100" lvl="0" indent="0">
              <a:lnSpc>
                <a:spcPct val="150000"/>
              </a:lnSpc>
              <a:buNone/>
            </a:pPr>
            <a:r>
              <a:rPr lang="en-US" sz="2400" dirty="0"/>
              <a:t>Command functions</a:t>
            </a:r>
          </a:p>
          <a:p>
            <a:pPr lvl="0">
              <a:lnSpc>
                <a:spcPct val="150000"/>
              </a:lnSpc>
            </a:pPr>
            <a:r>
              <a:rPr lang="en-US" sz="2400" dirty="0"/>
              <a:t>If the outcome is to change the state of an object in memory, you should test that the given object now in the right state.</a:t>
            </a:r>
          </a:p>
          <a:p>
            <a:pPr lvl="0">
              <a:lnSpc>
                <a:spcPct val="150000"/>
              </a:lnSpc>
            </a:pPr>
            <a:r>
              <a:rPr lang="en-US" sz="2400" dirty="0"/>
              <a:t> If the outcome is to talk about an external resource like a database or </a:t>
            </a:r>
            <a:r>
              <a:rPr lang="en-US" sz="2400" dirty="0" err="1"/>
              <a:t>webservice</a:t>
            </a:r>
            <a:r>
              <a:rPr lang="en-US" sz="2400" dirty="0"/>
              <a:t>, you should verify that the class on the test, is making the right call to these external dependencies</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14</a:t>
            </a:r>
            <a:endParaRPr dirty="0"/>
          </a:p>
        </p:txBody>
      </p:sp>
    </p:spTree>
    <p:extLst>
      <p:ext uri="{BB962C8B-B14F-4D97-AF65-F5344CB8AC3E}">
        <p14:creationId xmlns:p14="http://schemas.microsoft.com/office/powerpoint/2010/main" val="44117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What not to Test?</a:t>
            </a:r>
            <a:endParaRPr dirty="0"/>
          </a:p>
        </p:txBody>
      </p:sp>
      <p:sp>
        <p:nvSpPr>
          <p:cNvPr id="102" name="Google Shape;102;p19"/>
          <p:cNvSpPr txBox="1">
            <a:spLocks noGrp="1"/>
          </p:cNvSpPr>
          <p:nvPr>
            <p:ph type="body" idx="1"/>
          </p:nvPr>
        </p:nvSpPr>
        <p:spPr>
          <a:xfrm>
            <a:off x="737325" y="1339875"/>
            <a:ext cx="7852760" cy="4852200"/>
          </a:xfrm>
          <a:prstGeom prst="rect">
            <a:avLst/>
          </a:prstGeom>
        </p:spPr>
        <p:txBody>
          <a:bodyPr spcFirstLastPara="1" wrap="square" lIns="91425" tIns="91425" rIns="91425" bIns="91425" anchor="t" anchorCtr="0">
            <a:noAutofit/>
          </a:bodyPr>
          <a:lstStyle/>
          <a:p>
            <a:pPr lvl="0">
              <a:lnSpc>
                <a:spcPct val="150000"/>
              </a:lnSpc>
            </a:pPr>
            <a:r>
              <a:rPr lang="en-US" sz="2400" dirty="0"/>
              <a:t>Language feature (C# Microsoft lib)</a:t>
            </a:r>
          </a:p>
          <a:p>
            <a:pPr lvl="0">
              <a:lnSpc>
                <a:spcPct val="150000"/>
              </a:lnSpc>
            </a:pPr>
            <a:r>
              <a:rPr lang="en-US" sz="2400" dirty="0"/>
              <a:t>3rd-party code</a:t>
            </a:r>
          </a:p>
          <a:p>
            <a:pPr lvl="0">
              <a:lnSpc>
                <a:spcPct val="150000"/>
              </a:lnSpc>
            </a:pPr>
            <a:r>
              <a:rPr lang="en-US" sz="2400" dirty="0"/>
              <a:t>No logic, No allowed (</a:t>
            </a:r>
            <a:r>
              <a:rPr lang="en-US" sz="2400" b="1" dirty="0"/>
              <a:t>if,</a:t>
            </a:r>
            <a:r>
              <a:rPr lang="en-US" sz="2400" dirty="0"/>
              <a:t> </a:t>
            </a:r>
            <a:r>
              <a:rPr lang="en-US" sz="2400" b="1" dirty="0"/>
              <a:t>else</a:t>
            </a:r>
            <a:r>
              <a:rPr lang="en-US" sz="2400" dirty="0"/>
              <a:t>, </a:t>
            </a:r>
            <a:r>
              <a:rPr lang="en-US" sz="2400" b="1" dirty="0"/>
              <a:t>foreach …</a:t>
            </a:r>
            <a:r>
              <a:rPr lang="en-US" sz="2400" dirty="0"/>
              <a:t>)</a:t>
            </a:r>
          </a:p>
          <a:p>
            <a:pPr lvl="0">
              <a:lnSpc>
                <a:spcPct val="150000"/>
              </a:lnSpc>
            </a:pPr>
            <a:r>
              <a:rPr lang="en-US" sz="2400" dirty="0"/>
              <a:t>Don’t test dead code (If the uncovered code isn’t being used, this is likely some extraneous code left after a refactoring. It’s best to delete this code.)</a:t>
            </a:r>
          </a:p>
          <a:p>
            <a:pPr lvl="0"/>
            <a:endParaRPr lang="en-US" dirty="0"/>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99240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Writing test faster</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sz="2400" dirty="0"/>
              <a:t>Save time to coding/typing to create unit test code with </a:t>
            </a:r>
            <a:r>
              <a:rPr lang="en-US" sz="2400" b="1" dirty="0" err="1"/>
              <a:t>xUnit</a:t>
            </a:r>
            <a:r>
              <a:rPr lang="en-US" sz="2400" b="1" dirty="0"/>
              <a:t> Code Snippets</a:t>
            </a:r>
            <a:endParaRPr lang="en-US" sz="2400" dirty="0"/>
          </a:p>
          <a:p>
            <a:pPr lvl="0">
              <a:lnSpc>
                <a:spcPct val="150000"/>
              </a:lnSpc>
            </a:pPr>
            <a:r>
              <a:rPr lang="en-US" sz="2400" dirty="0"/>
              <a:t>Auto-mocking with </a:t>
            </a:r>
            <a:r>
              <a:rPr lang="en-US" sz="2400" dirty="0" err="1"/>
              <a:t>AutoFixture</a:t>
            </a:r>
            <a:endParaRPr lang="en-US" sz="2400" dirty="0"/>
          </a:p>
          <a:p>
            <a:pPr lvl="0">
              <a:lnSpc>
                <a:spcPct val="150000"/>
              </a:lnSpc>
            </a:pPr>
            <a:r>
              <a:rPr lang="en-US" sz="2400" dirty="0"/>
              <a:t>Private methods and insufficient coverage, you should be extracted into a separate class</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15</a:t>
            </a:r>
            <a:endParaRPr dirty="0"/>
          </a:p>
        </p:txBody>
      </p:sp>
    </p:spTree>
    <p:extLst>
      <p:ext uri="{BB962C8B-B14F-4D97-AF65-F5344CB8AC3E}">
        <p14:creationId xmlns:p14="http://schemas.microsoft.com/office/powerpoint/2010/main" val="3846629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Writing test faster</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sz="2400" dirty="0"/>
              <a:t>Let's practice with it for </a:t>
            </a:r>
            <a:r>
              <a:rPr lang="en-US" sz="2400" b="1" dirty="0"/>
              <a:t>10,000 </a:t>
            </a:r>
            <a:r>
              <a:rPr lang="en-US" sz="2400" dirty="0"/>
              <a:t>hours</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16</a:t>
            </a:r>
            <a:endParaRPr dirty="0"/>
          </a:p>
        </p:txBody>
      </p:sp>
    </p:spTree>
    <p:extLst>
      <p:ext uri="{BB962C8B-B14F-4D97-AF65-F5344CB8AC3E}">
        <p14:creationId xmlns:p14="http://schemas.microsoft.com/office/powerpoint/2010/main" val="1850738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Reference</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sz="2400" dirty="0">
                <a:hlinkClick r:id="rId3"/>
              </a:rPr>
              <a:t>https://github.com/Moq/moq4/wiki/Quickstart</a:t>
            </a:r>
            <a:endParaRPr lang="en-US" sz="2400" dirty="0"/>
          </a:p>
          <a:p>
            <a:pPr lvl="0">
              <a:lnSpc>
                <a:spcPct val="150000"/>
              </a:lnSpc>
            </a:pPr>
            <a:r>
              <a:rPr lang="en-US" sz="2400" dirty="0">
                <a:hlinkClick r:id="rId4"/>
              </a:rPr>
              <a:t>https://xunit.net/</a:t>
            </a:r>
            <a:endParaRPr lang="en-US" sz="2400" dirty="0"/>
          </a:p>
          <a:p>
            <a:pPr lvl="0">
              <a:lnSpc>
                <a:spcPct val="150000"/>
              </a:lnSpc>
            </a:pPr>
            <a:r>
              <a:rPr lang="en-US" sz="2400" dirty="0">
                <a:hlinkClick r:id="rId5"/>
              </a:rPr>
              <a:t>https://andrewlock.net/creating-strongly-typed-xunit-theory-test-data-with-theorydata/</a:t>
            </a:r>
            <a:endParaRPr lang="en-US" sz="2400" dirty="0"/>
          </a:p>
          <a:p>
            <a:pPr lvl="0">
              <a:lnSpc>
                <a:spcPct val="150000"/>
              </a:lnSpc>
            </a:pPr>
            <a:r>
              <a:rPr lang="en-US" sz="2400" dirty="0">
                <a:hlinkClick r:id="rId6"/>
              </a:rPr>
              <a:t>https://andrewlock.net/creating-parameterised-tests-in-xunit-with-inlinedata-classdata-and-memberdata/</a:t>
            </a:r>
            <a:endParaRPr lang="en-US" sz="2400" dirty="0"/>
          </a:p>
          <a:p>
            <a:pPr lvl="0">
              <a:lnSpc>
                <a:spcPct val="150000"/>
              </a:lnSpc>
            </a:pPr>
            <a:endParaRPr lang="en-US" sz="2400" dirty="0"/>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17</a:t>
            </a:r>
            <a:endParaRPr dirty="0"/>
          </a:p>
        </p:txBody>
      </p:sp>
    </p:spTree>
    <p:extLst>
      <p:ext uri="{BB962C8B-B14F-4D97-AF65-F5344CB8AC3E}">
        <p14:creationId xmlns:p14="http://schemas.microsoft.com/office/powerpoint/2010/main" val="340034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ctrTitle" idx="4294967295"/>
          </p:nvPr>
        </p:nvSpPr>
        <p:spPr>
          <a:xfrm>
            <a:off x="990600" y="570900"/>
            <a:ext cx="5422800" cy="20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solidFill>
                  <a:srgbClr val="111111"/>
                </a:solidFill>
              </a:rPr>
              <a:t>Thanks!</a:t>
            </a:r>
            <a:endParaRPr sz="9600">
              <a:solidFill>
                <a:srgbClr val="111111"/>
              </a:solidFill>
            </a:endParaRPr>
          </a:p>
        </p:txBody>
      </p:sp>
      <p:sp>
        <p:nvSpPr>
          <p:cNvPr id="280" name="Google Shape;280;p37"/>
          <p:cNvSpPr txBox="1">
            <a:spLocks noGrp="1"/>
          </p:cNvSpPr>
          <p:nvPr>
            <p:ph type="subTitle" idx="4294967295"/>
          </p:nvPr>
        </p:nvSpPr>
        <p:spPr>
          <a:xfrm>
            <a:off x="1066800" y="2170337"/>
            <a:ext cx="48639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281" name="Google Shape;281;p37"/>
          <p:cNvSpPr txBox="1">
            <a:spLocks noGrp="1"/>
          </p:cNvSpPr>
          <p:nvPr>
            <p:ph type="body" idx="4294967295"/>
          </p:nvPr>
        </p:nvSpPr>
        <p:spPr>
          <a:xfrm>
            <a:off x="1066800" y="3285875"/>
            <a:ext cx="7367100" cy="144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You can find me at:</a:t>
            </a:r>
            <a:endParaRPr sz="2000"/>
          </a:p>
          <a:p>
            <a:pPr marL="0" lvl="0" indent="0" algn="l" rtl="0">
              <a:spcBef>
                <a:spcPts val="600"/>
              </a:spcBef>
              <a:spcAft>
                <a:spcPts val="0"/>
              </a:spcAft>
              <a:buNone/>
            </a:pPr>
            <a:r>
              <a:rPr lang="en" sz="2000"/>
              <a:t>@username</a:t>
            </a:r>
            <a:endParaRPr sz="2000"/>
          </a:p>
          <a:p>
            <a:pPr marL="0" lvl="0" indent="0" algn="l" rtl="0">
              <a:spcBef>
                <a:spcPts val="600"/>
              </a:spcBef>
              <a:spcAft>
                <a:spcPts val="0"/>
              </a:spcAft>
              <a:buNone/>
            </a:pPr>
            <a:r>
              <a:rPr lang="en" sz="2000"/>
              <a:t>user@mail.me</a:t>
            </a:r>
            <a:endParaRPr sz="2000"/>
          </a:p>
        </p:txBody>
      </p:sp>
      <p:sp>
        <p:nvSpPr>
          <p:cNvPr id="282" name="Google Shape;282;p37"/>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588"/>
          <a:stretch/>
        </p:blipFill>
        <p:spPr>
          <a:xfrm>
            <a:off x="1" y="0"/>
            <a:ext cx="9144000" cy="6858000"/>
          </a:xfrm>
          <a:prstGeom prst="rect">
            <a:avLst/>
          </a:prstGeom>
        </p:spPr>
      </p:pic>
      <p:sp>
        <p:nvSpPr>
          <p:cNvPr id="3" name="Snip Single Corner Rectangle 2"/>
          <p:cNvSpPr/>
          <p:nvPr/>
        </p:nvSpPr>
        <p:spPr>
          <a:xfrm rot="10800000">
            <a:off x="360485" y="254977"/>
            <a:ext cx="8423029" cy="6312876"/>
          </a:xfrm>
          <a:prstGeom prst="snip1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foreach (...) {}</a:t>
            </a:r>
          </a:p>
        </p:txBody>
      </p:sp>
      <p:sp>
        <p:nvSpPr>
          <p:cNvPr id="4" name="Isosceles Triangle 3"/>
          <p:cNvSpPr/>
          <p:nvPr/>
        </p:nvSpPr>
        <p:spPr>
          <a:xfrm rot="2626062">
            <a:off x="409432" y="5417297"/>
            <a:ext cx="1458346" cy="72729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279;p37"/>
          <p:cNvSpPr txBox="1">
            <a:spLocks/>
          </p:cNvSpPr>
          <p:nvPr/>
        </p:nvSpPr>
        <p:spPr>
          <a:xfrm>
            <a:off x="1143000" y="723300"/>
            <a:ext cx="5422800" cy="20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2400"/>
              <a:buFont typeface="Montserrat"/>
              <a:buNone/>
              <a:defRPr sz="2400" b="1" i="0" u="none" strike="noStrike" cap="none">
                <a:solidFill>
                  <a:srgbClr val="FFFFFF"/>
                </a:solidFill>
                <a:latin typeface="Montserrat"/>
                <a:ea typeface="Montserrat"/>
                <a:cs typeface="Montserrat"/>
                <a:sym typeface="Montserrat"/>
              </a:defRPr>
            </a:lvl9pPr>
          </a:lstStyle>
          <a:p>
            <a:r>
              <a:rPr lang="en-US" sz="9600" dirty="0">
                <a:solidFill>
                  <a:srgbClr val="111111"/>
                </a:solidFill>
              </a:rPr>
              <a:t>Thanks!</a:t>
            </a:r>
          </a:p>
        </p:txBody>
      </p:sp>
      <p:sp>
        <p:nvSpPr>
          <p:cNvPr id="13" name="Google Shape;280;p37"/>
          <p:cNvSpPr txBox="1">
            <a:spLocks/>
          </p:cNvSpPr>
          <p:nvPr/>
        </p:nvSpPr>
        <p:spPr>
          <a:xfrm>
            <a:off x="1219200" y="2322737"/>
            <a:ext cx="4863900" cy="10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Muli"/>
              <a:buChar char="▪"/>
              <a:defRPr sz="3000" b="0" i="0" u="none" strike="noStrike" cap="none">
                <a:solidFill>
                  <a:srgbClr val="111111"/>
                </a:solidFill>
                <a:latin typeface="Muli"/>
                <a:ea typeface="Muli"/>
                <a:cs typeface="Muli"/>
                <a:sym typeface="Muli"/>
              </a:defRPr>
            </a:lvl1pPr>
            <a:lvl2pPr marL="914400" marR="0" lvl="1" indent="-381000" algn="l" rtl="0">
              <a:lnSpc>
                <a:spcPct val="100000"/>
              </a:lnSpc>
              <a:spcBef>
                <a:spcPts val="0"/>
              </a:spcBef>
              <a:spcAft>
                <a:spcPts val="0"/>
              </a:spcAft>
              <a:buClr>
                <a:srgbClr val="D9D9D9"/>
              </a:buClr>
              <a:buSzPts val="2400"/>
              <a:buFont typeface="Muli"/>
              <a:buChar char="▪"/>
              <a:defRPr sz="2400" b="0" i="0" u="none" strike="noStrike" cap="none">
                <a:solidFill>
                  <a:srgbClr val="111111"/>
                </a:solidFill>
                <a:latin typeface="Muli"/>
                <a:ea typeface="Muli"/>
                <a:cs typeface="Muli"/>
                <a:sym typeface="Muli"/>
              </a:defRPr>
            </a:lvl2pPr>
            <a:lvl3pPr marL="1371600" marR="0" lvl="2" indent="-381000" algn="l" rtl="0">
              <a:lnSpc>
                <a:spcPct val="100000"/>
              </a:lnSpc>
              <a:spcBef>
                <a:spcPts val="0"/>
              </a:spcBef>
              <a:spcAft>
                <a:spcPts val="0"/>
              </a:spcAft>
              <a:buClr>
                <a:srgbClr val="D9D9D9"/>
              </a:buClr>
              <a:buSzPts val="2400"/>
              <a:buFont typeface="Muli"/>
              <a:buChar char="▪"/>
              <a:defRPr sz="2400" b="0" i="0" u="none" strike="noStrike" cap="none">
                <a:solidFill>
                  <a:srgbClr val="111111"/>
                </a:solidFill>
                <a:latin typeface="Muli"/>
                <a:ea typeface="Muli"/>
                <a:cs typeface="Muli"/>
                <a:sym typeface="Muli"/>
              </a:defRPr>
            </a:lvl3pPr>
            <a:lvl4pPr marL="1828800" marR="0" lvl="3"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4pPr>
            <a:lvl5pPr marL="2286000" marR="0" lvl="4"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5pPr>
            <a:lvl6pPr marL="2743200" marR="0" lvl="5"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6pPr>
            <a:lvl7pPr marL="3200400" marR="0" lvl="6"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7pPr>
            <a:lvl8pPr marL="3657600" marR="0" lvl="7"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8pPr>
            <a:lvl9pPr marL="4114800" marR="0" lvl="8"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9pPr>
          </a:lstStyle>
          <a:p>
            <a:pPr marL="0" indent="0">
              <a:buFont typeface="Muli"/>
              <a:buNone/>
            </a:pPr>
            <a:r>
              <a:rPr lang="en-US" sz="3600" b="1"/>
              <a:t>Any questions?</a:t>
            </a:r>
          </a:p>
        </p:txBody>
      </p:sp>
      <p:sp>
        <p:nvSpPr>
          <p:cNvPr id="14" name="Google Shape;281;p37"/>
          <p:cNvSpPr txBox="1">
            <a:spLocks/>
          </p:cNvSpPr>
          <p:nvPr/>
        </p:nvSpPr>
        <p:spPr>
          <a:xfrm>
            <a:off x="1219200" y="3438275"/>
            <a:ext cx="7367100" cy="144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Muli"/>
              <a:buChar char="▪"/>
              <a:defRPr sz="3000" b="0" i="0" u="none" strike="noStrike" cap="none">
                <a:solidFill>
                  <a:srgbClr val="111111"/>
                </a:solidFill>
                <a:latin typeface="Muli"/>
                <a:ea typeface="Muli"/>
                <a:cs typeface="Muli"/>
                <a:sym typeface="Muli"/>
              </a:defRPr>
            </a:lvl1pPr>
            <a:lvl2pPr marL="914400" marR="0" lvl="1" indent="-381000" algn="l" rtl="0">
              <a:lnSpc>
                <a:spcPct val="100000"/>
              </a:lnSpc>
              <a:spcBef>
                <a:spcPts val="0"/>
              </a:spcBef>
              <a:spcAft>
                <a:spcPts val="0"/>
              </a:spcAft>
              <a:buClr>
                <a:srgbClr val="D9D9D9"/>
              </a:buClr>
              <a:buSzPts val="2400"/>
              <a:buFont typeface="Muli"/>
              <a:buChar char="▪"/>
              <a:defRPr sz="2400" b="0" i="0" u="none" strike="noStrike" cap="none">
                <a:solidFill>
                  <a:srgbClr val="111111"/>
                </a:solidFill>
                <a:latin typeface="Muli"/>
                <a:ea typeface="Muli"/>
                <a:cs typeface="Muli"/>
                <a:sym typeface="Muli"/>
              </a:defRPr>
            </a:lvl2pPr>
            <a:lvl3pPr marL="1371600" marR="0" lvl="2" indent="-381000" algn="l" rtl="0">
              <a:lnSpc>
                <a:spcPct val="100000"/>
              </a:lnSpc>
              <a:spcBef>
                <a:spcPts val="0"/>
              </a:spcBef>
              <a:spcAft>
                <a:spcPts val="0"/>
              </a:spcAft>
              <a:buClr>
                <a:srgbClr val="D9D9D9"/>
              </a:buClr>
              <a:buSzPts val="2400"/>
              <a:buFont typeface="Muli"/>
              <a:buChar char="▪"/>
              <a:defRPr sz="2400" b="0" i="0" u="none" strike="noStrike" cap="none">
                <a:solidFill>
                  <a:srgbClr val="111111"/>
                </a:solidFill>
                <a:latin typeface="Muli"/>
                <a:ea typeface="Muli"/>
                <a:cs typeface="Muli"/>
                <a:sym typeface="Muli"/>
              </a:defRPr>
            </a:lvl3pPr>
            <a:lvl4pPr marL="1828800" marR="0" lvl="3"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4pPr>
            <a:lvl5pPr marL="2286000" marR="0" lvl="4"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5pPr>
            <a:lvl6pPr marL="2743200" marR="0" lvl="5"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6pPr>
            <a:lvl7pPr marL="3200400" marR="0" lvl="6"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7pPr>
            <a:lvl8pPr marL="3657600" marR="0" lvl="7"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8pPr>
            <a:lvl9pPr marL="4114800" marR="0" lvl="8"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9pPr>
          </a:lstStyle>
          <a:p>
            <a:pPr marL="0" indent="0">
              <a:buFont typeface="Muli"/>
              <a:buNone/>
            </a:pPr>
            <a:r>
              <a:rPr lang="en-US" sz="2000" dirty="0"/>
              <a:t>You can find me at:</a:t>
            </a:r>
          </a:p>
          <a:p>
            <a:pPr marL="0" indent="0">
              <a:buFont typeface="Muli"/>
              <a:buNone/>
            </a:pPr>
            <a:r>
              <a:rPr lang="en-US" sz="2000" dirty="0"/>
              <a:t>@</a:t>
            </a:r>
            <a:r>
              <a:rPr lang="en-US" sz="2000" dirty="0" err="1"/>
              <a:t>tungnt</a:t>
            </a:r>
            <a:endParaRPr lang="en-US" sz="2000" dirty="0"/>
          </a:p>
          <a:p>
            <a:pPr marL="0" indent="0">
              <a:buFont typeface="Muli"/>
              <a:buNone/>
            </a:pPr>
            <a:r>
              <a:rPr lang="en-US" sz="2000" dirty="0"/>
              <a:t>tungnt@mti-tech.vn</a:t>
            </a:r>
          </a:p>
        </p:txBody>
      </p:sp>
    </p:spTree>
    <p:extLst>
      <p:ext uri="{BB962C8B-B14F-4D97-AF65-F5344CB8AC3E}">
        <p14:creationId xmlns:p14="http://schemas.microsoft.com/office/powerpoint/2010/main" val="338805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Developers who don’t write tests!</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sz="2800" dirty="0"/>
              <a:t>We don’t have time to write tests!</a:t>
            </a:r>
          </a:p>
          <a:p>
            <a:pPr lvl="0">
              <a:lnSpc>
                <a:spcPct val="150000"/>
              </a:lnSpc>
            </a:pPr>
            <a:r>
              <a:rPr lang="en-US" sz="2800" dirty="0"/>
              <a:t>Unit tests are waste of time. They slow you down and decrease your productivity!</a:t>
            </a:r>
          </a:p>
          <a:p>
            <a:pPr lvl="0">
              <a:lnSpc>
                <a:spcPct val="150000"/>
              </a:lnSpc>
            </a:pPr>
            <a:r>
              <a:rPr lang="en-US" sz="2800" dirty="0"/>
              <a:t>I don’t know how to write unit tests!</a:t>
            </a:r>
            <a:endParaRPr sz="2800" dirty="0"/>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a:t>2</a:t>
            </a:r>
          </a:p>
        </p:txBody>
      </p:sp>
      <p:sp>
        <p:nvSpPr>
          <p:cNvPr id="3" name="Google Shape;80;p16"/>
          <p:cNvSpPr txBox="1">
            <a:spLocks/>
          </p:cNvSpPr>
          <p:nvPr/>
        </p:nvSpPr>
        <p:spPr>
          <a:xfrm>
            <a:off x="737325" y="516298"/>
            <a:ext cx="7367100" cy="144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D9D9D9"/>
              </a:buClr>
              <a:buSzPts val="3000"/>
              <a:buFont typeface="Muli"/>
              <a:buChar char="▪"/>
              <a:defRPr sz="3000" b="0" i="0" u="none" strike="noStrike" cap="none">
                <a:solidFill>
                  <a:srgbClr val="111111"/>
                </a:solidFill>
                <a:latin typeface="Muli"/>
                <a:ea typeface="Muli"/>
                <a:cs typeface="Muli"/>
                <a:sym typeface="Muli"/>
              </a:defRPr>
            </a:lvl1pPr>
            <a:lvl2pPr marL="914400" marR="0" lvl="1" indent="-381000" algn="l" rtl="0">
              <a:lnSpc>
                <a:spcPct val="100000"/>
              </a:lnSpc>
              <a:spcBef>
                <a:spcPts val="0"/>
              </a:spcBef>
              <a:spcAft>
                <a:spcPts val="0"/>
              </a:spcAft>
              <a:buClr>
                <a:srgbClr val="D9D9D9"/>
              </a:buClr>
              <a:buSzPts val="2400"/>
              <a:buFont typeface="Muli"/>
              <a:buChar char="▪"/>
              <a:defRPr sz="2400" b="0" i="0" u="none" strike="noStrike" cap="none">
                <a:solidFill>
                  <a:srgbClr val="111111"/>
                </a:solidFill>
                <a:latin typeface="Muli"/>
                <a:ea typeface="Muli"/>
                <a:cs typeface="Muli"/>
                <a:sym typeface="Muli"/>
              </a:defRPr>
            </a:lvl2pPr>
            <a:lvl3pPr marL="1371600" marR="0" lvl="2" indent="-381000" algn="l" rtl="0">
              <a:lnSpc>
                <a:spcPct val="100000"/>
              </a:lnSpc>
              <a:spcBef>
                <a:spcPts val="0"/>
              </a:spcBef>
              <a:spcAft>
                <a:spcPts val="0"/>
              </a:spcAft>
              <a:buClr>
                <a:srgbClr val="D9D9D9"/>
              </a:buClr>
              <a:buSzPts val="2400"/>
              <a:buFont typeface="Muli"/>
              <a:buChar char="▪"/>
              <a:defRPr sz="2400" b="0" i="0" u="none" strike="noStrike" cap="none">
                <a:solidFill>
                  <a:srgbClr val="111111"/>
                </a:solidFill>
                <a:latin typeface="Muli"/>
                <a:ea typeface="Muli"/>
                <a:cs typeface="Muli"/>
                <a:sym typeface="Muli"/>
              </a:defRPr>
            </a:lvl3pPr>
            <a:lvl4pPr marL="1828800" marR="0" lvl="3"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4pPr>
            <a:lvl5pPr marL="2286000" marR="0" lvl="4"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5pPr>
            <a:lvl6pPr marL="2743200" marR="0" lvl="5"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6pPr>
            <a:lvl7pPr marL="3200400" marR="0" lvl="6"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7pPr>
            <a:lvl8pPr marL="3657600" marR="0" lvl="7"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8pPr>
            <a:lvl9pPr marL="4114800" marR="0" lvl="8" indent="-342900" algn="l" rtl="0">
              <a:lnSpc>
                <a:spcPct val="100000"/>
              </a:lnSpc>
              <a:spcBef>
                <a:spcPts val="0"/>
              </a:spcBef>
              <a:spcAft>
                <a:spcPts val="0"/>
              </a:spcAft>
              <a:buClr>
                <a:srgbClr val="111111"/>
              </a:buClr>
              <a:buSzPts val="1800"/>
              <a:buFont typeface="Muli"/>
              <a:buChar char="❏"/>
              <a:defRPr sz="1800" b="0" i="0" u="none" strike="noStrike" cap="none">
                <a:solidFill>
                  <a:srgbClr val="111111"/>
                </a:solidFill>
                <a:latin typeface="Muli"/>
                <a:ea typeface="Muli"/>
                <a:cs typeface="Muli"/>
                <a:sym typeface="Muli"/>
              </a:defRPr>
            </a:lvl9pPr>
          </a:lstStyle>
          <a:p>
            <a:pPr marL="0" indent="0">
              <a:lnSpc>
                <a:spcPct val="200000"/>
              </a:lnSpc>
              <a:buFont typeface="Muli"/>
              <a:buNone/>
            </a:pPr>
            <a:r>
              <a:rPr lang="en-US" sz="2000" dirty="0"/>
              <a:t>SHARING AGENDA</a:t>
            </a:r>
          </a:p>
          <a:p>
            <a:pPr marL="0" indent="0">
              <a:lnSpc>
                <a:spcPct val="200000"/>
              </a:lnSpc>
              <a:buFont typeface="Muli"/>
              <a:buNone/>
            </a:pPr>
            <a:r>
              <a:rPr lang="en-US" sz="2000" dirty="0"/>
              <a:t>I. What? Why </a:t>
            </a:r>
            <a:r>
              <a:rPr lang="en-US" sz="2000"/>
              <a:t>you should </a:t>
            </a:r>
            <a:r>
              <a:rPr lang="en-US" sz="2000" dirty="0"/>
              <a:t>Unit Test?</a:t>
            </a:r>
          </a:p>
          <a:p>
            <a:pPr marL="0" indent="0">
              <a:lnSpc>
                <a:spcPct val="200000"/>
              </a:lnSpc>
              <a:buNone/>
            </a:pPr>
            <a:r>
              <a:rPr lang="en-US" sz="2000" dirty="0"/>
              <a:t>II. How can we write unit test faster and efficiently?</a:t>
            </a:r>
          </a:p>
          <a:p>
            <a:pPr marL="0" indent="0">
              <a:lnSpc>
                <a:spcPct val="200000"/>
              </a:lnSpc>
              <a:buFont typeface="Muli"/>
              <a:buNone/>
            </a:pPr>
            <a:r>
              <a:rPr lang="en-US" sz="2000" dirty="0"/>
              <a:t>III. Tips and tricks</a:t>
            </a:r>
          </a:p>
          <a:p>
            <a:pPr marL="0" indent="0">
              <a:lnSpc>
                <a:spcPct val="200000"/>
              </a:lnSpc>
              <a:buFont typeface="Muli"/>
              <a:buNone/>
            </a:pPr>
            <a:r>
              <a:rPr lang="en-US" sz="2000" dirty="0"/>
              <a:t>IV. Demo and Q&amp;A</a:t>
            </a:r>
          </a:p>
        </p:txBody>
      </p:sp>
    </p:spTree>
    <p:extLst>
      <p:ext uri="{BB962C8B-B14F-4D97-AF65-F5344CB8AC3E}">
        <p14:creationId xmlns:p14="http://schemas.microsoft.com/office/powerpoint/2010/main" val="387866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ctrTitle"/>
          </p:nvPr>
        </p:nvSpPr>
        <p:spPr>
          <a:xfrm>
            <a:off x="685800" y="3638224"/>
            <a:ext cx="77724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Unit Test?</a:t>
            </a:r>
            <a:endParaRPr dirty="0"/>
          </a:p>
        </p:txBody>
      </p:sp>
      <p:sp>
        <p:nvSpPr>
          <p:cNvPr id="90" name="Google Shape;90;p17"/>
          <p:cNvSpPr txBox="1">
            <a:spLocks noGrp="1"/>
          </p:cNvSpPr>
          <p:nvPr>
            <p:ph type="ctrTitle"/>
          </p:nvPr>
        </p:nvSpPr>
        <p:spPr>
          <a:xfrm>
            <a:off x="794425" y="5371370"/>
            <a:ext cx="76638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2</a:t>
            </a:r>
            <a:endParaRPr sz="3000" dirty="0"/>
          </a:p>
        </p:txBody>
      </p:sp>
    </p:spTree>
    <p:extLst>
      <p:ext uri="{BB962C8B-B14F-4D97-AF65-F5344CB8AC3E}">
        <p14:creationId xmlns:p14="http://schemas.microsoft.com/office/powerpoint/2010/main" val="23408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What is Unit Test</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sz="2800" dirty="0"/>
              <a:t>A way of testing the smallest piece of code referred to as a unit that can be logically isolated in a system.</a:t>
            </a:r>
          </a:p>
          <a:p>
            <a:pPr lvl="0">
              <a:lnSpc>
                <a:spcPct val="150000"/>
              </a:lnSpc>
            </a:pPr>
            <a:r>
              <a:rPr lang="en-US" sz="2800" dirty="0"/>
              <a:t>Focus on the functional correctness of standalone modules.</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a:t>
            </a:r>
            <a:endParaRPr dirty="0"/>
          </a:p>
        </p:txBody>
      </p:sp>
    </p:spTree>
    <p:extLst>
      <p:ext uri="{BB962C8B-B14F-4D97-AF65-F5344CB8AC3E}">
        <p14:creationId xmlns:p14="http://schemas.microsoft.com/office/powerpoint/2010/main" val="18408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ctrTitle"/>
          </p:nvPr>
        </p:nvSpPr>
        <p:spPr>
          <a:xfrm>
            <a:off x="685800" y="3638224"/>
            <a:ext cx="77724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should developers write Unit Test?</a:t>
            </a:r>
            <a:endParaRPr dirty="0"/>
          </a:p>
        </p:txBody>
      </p:sp>
      <p:sp>
        <p:nvSpPr>
          <p:cNvPr id="90" name="Google Shape;90;p17"/>
          <p:cNvSpPr txBox="1">
            <a:spLocks noGrp="1"/>
          </p:cNvSpPr>
          <p:nvPr>
            <p:ph type="ctrTitle"/>
          </p:nvPr>
        </p:nvSpPr>
        <p:spPr>
          <a:xfrm>
            <a:off x="794425" y="5371370"/>
            <a:ext cx="76638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3</a:t>
            </a:r>
            <a:endParaRPr sz="3000" dirty="0"/>
          </a:p>
        </p:txBody>
      </p:sp>
    </p:spTree>
    <p:extLst>
      <p:ext uri="{BB962C8B-B14F-4D97-AF65-F5344CB8AC3E}">
        <p14:creationId xmlns:p14="http://schemas.microsoft.com/office/powerpoint/2010/main" val="24269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5425" y="274650"/>
            <a:ext cx="8401200" cy="700500"/>
          </a:xfrm>
          <a:prstGeom prst="rect">
            <a:avLst/>
          </a:prstGeom>
        </p:spPr>
        <p:txBody>
          <a:bodyPr spcFirstLastPara="1" wrap="square" lIns="91425" tIns="91425" rIns="91425" bIns="91425" anchor="b" anchorCtr="0">
            <a:noAutofit/>
          </a:bodyPr>
          <a:lstStyle/>
          <a:p>
            <a:pPr lvl="0"/>
            <a:r>
              <a:rPr lang="en-US" dirty="0"/>
              <a:t>Developers should write unit tests</a:t>
            </a:r>
            <a:endParaRPr dirty="0"/>
          </a:p>
        </p:txBody>
      </p:sp>
      <p:sp>
        <p:nvSpPr>
          <p:cNvPr id="102" name="Google Shape;102;p19"/>
          <p:cNvSpPr txBox="1">
            <a:spLocks noGrp="1"/>
          </p:cNvSpPr>
          <p:nvPr>
            <p:ph type="body" idx="1"/>
          </p:nvPr>
        </p:nvSpPr>
        <p:spPr>
          <a:xfrm>
            <a:off x="737325" y="1339875"/>
            <a:ext cx="7642800" cy="4852200"/>
          </a:xfrm>
          <a:prstGeom prst="rect">
            <a:avLst/>
          </a:prstGeom>
        </p:spPr>
        <p:txBody>
          <a:bodyPr spcFirstLastPara="1" wrap="square" lIns="91425" tIns="91425" rIns="91425" bIns="91425" anchor="t" anchorCtr="0">
            <a:noAutofit/>
          </a:bodyPr>
          <a:lstStyle/>
          <a:p>
            <a:pPr lvl="0">
              <a:lnSpc>
                <a:spcPct val="150000"/>
              </a:lnSpc>
            </a:pPr>
            <a:r>
              <a:rPr lang="en-US" sz="2800" dirty="0"/>
              <a:t>Test your code frequently and in less time.</a:t>
            </a:r>
          </a:p>
          <a:p>
            <a:pPr lvl="0">
              <a:lnSpc>
                <a:spcPct val="150000"/>
              </a:lnSpc>
            </a:pPr>
            <a:r>
              <a:rPr lang="en-US" sz="2800" dirty="0"/>
              <a:t>Catch more bugs before deploying.</a:t>
            </a:r>
          </a:p>
          <a:p>
            <a:pPr lvl="0">
              <a:lnSpc>
                <a:spcPct val="150000"/>
              </a:lnSpc>
            </a:pPr>
            <a:r>
              <a:rPr lang="en-US" sz="2800" dirty="0"/>
              <a:t>Deploy your application with more confidence.</a:t>
            </a:r>
          </a:p>
          <a:p>
            <a:pPr lvl="0">
              <a:lnSpc>
                <a:spcPct val="150000"/>
              </a:lnSpc>
            </a:pPr>
            <a:r>
              <a:rPr lang="en-US" sz="2800" dirty="0"/>
              <a:t>Refactor your code with confidence.</a:t>
            </a:r>
          </a:p>
          <a:p>
            <a:pPr lvl="0">
              <a:lnSpc>
                <a:spcPct val="150000"/>
              </a:lnSpc>
            </a:pPr>
            <a:r>
              <a:rPr lang="en-US" sz="2800" dirty="0"/>
              <a:t>Write cleaner and maintainable code</a:t>
            </a:r>
          </a:p>
        </p:txBody>
      </p:sp>
      <p:sp>
        <p:nvSpPr>
          <p:cNvPr id="103" name="Google Shape;103;p19"/>
          <p:cNvSpPr txBox="1">
            <a:spLocks noGrp="1"/>
          </p:cNvSpPr>
          <p:nvPr>
            <p:ph type="sldNum" idx="12"/>
          </p:nvPr>
        </p:nvSpPr>
        <p:spPr>
          <a:xfrm>
            <a:off x="737325" y="5683884"/>
            <a:ext cx="4644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a:t>
            </a:r>
            <a:endParaRPr dirty="0"/>
          </a:p>
        </p:txBody>
      </p:sp>
    </p:spTree>
    <p:extLst>
      <p:ext uri="{BB962C8B-B14F-4D97-AF65-F5344CB8AC3E}">
        <p14:creationId xmlns:p14="http://schemas.microsoft.com/office/powerpoint/2010/main" val="114835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ctrTitle"/>
          </p:nvPr>
        </p:nvSpPr>
        <p:spPr>
          <a:xfrm>
            <a:off x="685800" y="3638224"/>
            <a:ext cx="7772400" cy="877800"/>
          </a:xfrm>
          <a:prstGeom prst="rect">
            <a:avLst/>
          </a:prstGeom>
        </p:spPr>
        <p:txBody>
          <a:bodyPr spcFirstLastPara="1" wrap="square" lIns="91425" tIns="91425" rIns="91425" bIns="91425" anchor="t" anchorCtr="0">
            <a:noAutofit/>
          </a:bodyPr>
          <a:lstStyle/>
          <a:p>
            <a:pPr lvl="0"/>
            <a:r>
              <a:rPr lang="en-US" dirty="0"/>
              <a:t>How can we write unit tests faster and more efficiently?</a:t>
            </a:r>
            <a:endParaRPr dirty="0"/>
          </a:p>
        </p:txBody>
      </p:sp>
      <p:sp>
        <p:nvSpPr>
          <p:cNvPr id="90" name="Google Shape;90;p17"/>
          <p:cNvSpPr txBox="1">
            <a:spLocks noGrp="1"/>
          </p:cNvSpPr>
          <p:nvPr>
            <p:ph type="ctrTitle"/>
          </p:nvPr>
        </p:nvSpPr>
        <p:spPr>
          <a:xfrm>
            <a:off x="794425" y="5371370"/>
            <a:ext cx="76638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5</a:t>
            </a:r>
            <a:endParaRPr sz="3000" dirty="0"/>
          </a:p>
        </p:txBody>
      </p:sp>
    </p:spTree>
    <p:extLst>
      <p:ext uri="{BB962C8B-B14F-4D97-AF65-F5344CB8AC3E}">
        <p14:creationId xmlns:p14="http://schemas.microsoft.com/office/powerpoint/2010/main" val="414623903"/>
      </p:ext>
    </p:extLst>
  </p:cSld>
  <p:clrMapOvr>
    <a:masterClrMapping/>
  </p:clrMapOvr>
</p:sld>
</file>

<file path=ppt/theme/theme1.xml><?xml version="1.0" encoding="utf-8"?>
<a:theme xmlns:a="http://schemas.openxmlformats.org/drawingml/2006/main" name="Bas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797</Words>
  <Application>Microsoft Office PowerPoint</Application>
  <PresentationFormat>On-screen Show (4:3)</PresentationFormat>
  <Paragraphs>129</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Montserrat</vt:lpstr>
      <vt:lpstr>Muli</vt:lpstr>
      <vt:lpstr>Base template</vt:lpstr>
      <vt:lpstr>Writing unit test faster and more efficiently</vt:lpstr>
      <vt:lpstr>Why are we here?</vt:lpstr>
      <vt:lpstr>Developers who don’t write tests!</vt:lpstr>
      <vt:lpstr>PowerPoint Presentation</vt:lpstr>
      <vt:lpstr>What is Unit Test?</vt:lpstr>
      <vt:lpstr>What is Unit Test</vt:lpstr>
      <vt:lpstr>Why should developers write Unit Test?</vt:lpstr>
      <vt:lpstr>Developers should write unit tests</vt:lpstr>
      <vt:lpstr>How can we write unit tests faster and more efficiently?</vt:lpstr>
      <vt:lpstr>Prerequisites of Effective Unit Tests</vt:lpstr>
      <vt:lpstr>Qualities of Effective Unit Tests</vt:lpstr>
      <vt:lpstr>Naming a unit test</vt:lpstr>
      <vt:lpstr>Test Organization</vt:lpstr>
      <vt:lpstr>AAA pattern</vt:lpstr>
      <vt:lpstr>AAA pattern</vt:lpstr>
      <vt:lpstr>AAA pattern</vt:lpstr>
      <vt:lpstr>High Precision</vt:lpstr>
      <vt:lpstr>Improved readability of test source code </vt:lpstr>
      <vt:lpstr>Improved readability of test source code </vt:lpstr>
      <vt:lpstr>Tips and Tricks</vt:lpstr>
      <vt:lpstr>What to Test?</vt:lpstr>
      <vt:lpstr>What to Test?</vt:lpstr>
      <vt:lpstr>What to Test?</vt:lpstr>
      <vt:lpstr>What not to Test?</vt:lpstr>
      <vt:lpstr>Writing test faster</vt:lpstr>
      <vt:lpstr>Writing test faster</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write unit test faster and more efficiently</dc:title>
  <cp:lastModifiedBy>Nguyen Thanh Tung(TungNT)</cp:lastModifiedBy>
  <cp:revision>39</cp:revision>
  <dcterms:modified xsi:type="dcterms:W3CDTF">2020-12-08T06:06:01Z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50b433-701f-4307-b53a-1ac34aad3d23_Enabled">
    <vt:lpwstr>True</vt:lpwstr>
  </property>
  <property fmtid="{D5CDD505-2E9C-101B-9397-08002B2CF9AE}" pid="3" name="MSIP_Label_c550b433-701f-4307-b53a-1ac34aad3d23_SiteId">
    <vt:lpwstr>76529cbb-482f-4415-b366-251e1c034e34</vt:lpwstr>
  </property>
  <property fmtid="{D5CDD505-2E9C-101B-9397-08002B2CF9AE}" pid="4" name="MSIP_Label_c550b433-701f-4307-b53a-1ac34aad3d23_Owner">
    <vt:lpwstr>tungnt@techvn.mti.co.jp</vt:lpwstr>
  </property>
  <property fmtid="{D5CDD505-2E9C-101B-9397-08002B2CF9AE}" pid="5" name="MSIP_Label_c550b433-701f-4307-b53a-1ac34aad3d23_SetDate">
    <vt:lpwstr>2020-12-07T08:15:49.5333187Z</vt:lpwstr>
  </property>
  <property fmtid="{D5CDD505-2E9C-101B-9397-08002B2CF9AE}" pid="6" name="MSIP_Label_c550b433-701f-4307-b53a-1ac34aad3d23_Name">
    <vt:lpwstr>Public</vt:lpwstr>
  </property>
  <property fmtid="{D5CDD505-2E9C-101B-9397-08002B2CF9AE}" pid="7" name="MSIP_Label_c550b433-701f-4307-b53a-1ac34aad3d23_Application">
    <vt:lpwstr>Microsoft Azure Information Protection</vt:lpwstr>
  </property>
  <property fmtid="{D5CDD505-2E9C-101B-9397-08002B2CF9AE}" pid="8" name="MSIP_Label_c550b433-701f-4307-b53a-1ac34aad3d23_ActionId">
    <vt:lpwstr>fb0b1bab-1fe8-4ab1-89fb-3b90278edadd</vt:lpwstr>
  </property>
  <property fmtid="{D5CDD505-2E9C-101B-9397-08002B2CF9AE}" pid="9" name="MSIP_Label_c550b433-701f-4307-b53a-1ac34aad3d23_Extended_MSFT_Method">
    <vt:lpwstr>Manual</vt:lpwstr>
  </property>
  <property fmtid="{D5CDD505-2E9C-101B-9397-08002B2CF9AE}" pid="10" name="Sensitivity">
    <vt:lpwstr>Public</vt:lpwstr>
  </property>
</Properties>
</file>