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6" r:id="rId2"/>
    <p:sldId id="552" r:id="rId3"/>
    <p:sldId id="553" r:id="rId4"/>
    <p:sldId id="554" r:id="rId5"/>
    <p:sldId id="555" r:id="rId6"/>
    <p:sldId id="556" r:id="rId7"/>
    <p:sldId id="590" r:id="rId8"/>
    <p:sldId id="573" r:id="rId9"/>
    <p:sldId id="557" r:id="rId10"/>
    <p:sldId id="558" r:id="rId11"/>
    <p:sldId id="559" r:id="rId12"/>
    <p:sldId id="562" r:id="rId13"/>
    <p:sldId id="563" r:id="rId14"/>
    <p:sldId id="588" r:id="rId15"/>
    <p:sldId id="587" r:id="rId16"/>
    <p:sldId id="566" r:id="rId17"/>
    <p:sldId id="574" r:id="rId18"/>
    <p:sldId id="591" r:id="rId19"/>
    <p:sldId id="592" r:id="rId20"/>
    <p:sldId id="580" r:id="rId21"/>
    <p:sldId id="576" r:id="rId22"/>
    <p:sldId id="581" r:id="rId23"/>
    <p:sldId id="578" r:id="rId24"/>
    <p:sldId id="579" r:id="rId25"/>
    <p:sldId id="568" r:id="rId26"/>
    <p:sldId id="569" r:id="rId27"/>
    <p:sldId id="593" r:id="rId28"/>
    <p:sldId id="570" r:id="rId29"/>
    <p:sldId id="571" r:id="rId30"/>
    <p:sldId id="572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009900"/>
    <a:srgbClr val="000000"/>
    <a:srgbClr val="0000CC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344" autoAdjust="0"/>
  </p:normalViewPr>
  <p:slideViewPr>
    <p:cSldViewPr snapToGrid="0">
      <p:cViewPr>
        <p:scale>
          <a:sx n="110" d="100"/>
          <a:sy n="110" d="100"/>
        </p:scale>
        <p:origin x="-1188" y="22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9" tIns="48661" rIns="97319" bIns="48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88" tIns="46983" rIns="92288" bIns="46983">
            <a:spAutoFit/>
          </a:bodyPr>
          <a:lstStyle/>
          <a:p>
            <a:pPr algn="ctr" defTabSz="917575">
              <a:lnSpc>
                <a:spcPct val="90000"/>
              </a:lnSpc>
              <a:defRPr/>
            </a:pPr>
            <a:r>
              <a:rPr lang="en-US" sz="14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400" b="0">
                <a:solidFill>
                  <a:schemeClr val="tx1"/>
                </a:solidFill>
              </a:rPr>
              <a:pPr algn="ctr" defTabSz="917575">
                <a:lnSpc>
                  <a:spcPct val="90000"/>
                </a:lnSpc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like to stop here and ask students to spend 5 or 10 minutes designing</a:t>
            </a:r>
            <a:r>
              <a:rPr lang="en-US" baseline="0" dirty="0" smtClean="0"/>
              <a:t> tests. Based on either the description or the implementation, what tests would you want to run.</a:t>
            </a:r>
          </a:p>
          <a:p>
            <a:r>
              <a:rPr lang="en-US" baseline="0" dirty="0" smtClean="0"/>
              <a:t>Test values are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0662" indent="-296408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5634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59887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4141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942E7F2-D702-4D6C-B875-F20700F709FD}" type="slidenum">
              <a:rPr lang="en-US" sz="1100" b="0">
                <a:solidFill>
                  <a:schemeClr val="tx1"/>
                </a:solidFill>
              </a:rPr>
              <a:pPr/>
              <a:t>30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liluna.de/eclipse-junit-testing-tutorial.html" TargetMode="External"/><Relationship Id="rId2" Type="http://schemas.openxmlformats.org/officeDocument/2006/relationships/hyperlink" Target="http://open.ncsu.edu/se/tutorials/j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unit.org/" TargetMode="External"/><Relationship Id="rId5" Type="http://schemas.openxmlformats.org/officeDocument/2006/relationships/hyperlink" Target="http://www.clarkware.com/articles/JUnitPrimer.html" TargetMode="External"/><Relationship Id="rId4" Type="http://schemas.openxmlformats.org/officeDocument/2006/relationships/hyperlink" Target="http://www.diasparsoftware.com/template.php?content=jUnitStarterGui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69" y="0"/>
            <a:ext cx="8229600" cy="3443357"/>
          </a:xfrm>
        </p:spPr>
        <p:txBody>
          <a:bodyPr/>
          <a:lstStyle/>
          <a:p>
            <a:r>
              <a:rPr lang="en-US" dirty="0" smtClean="0"/>
              <a:t>Introduction to Software Testing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i="1" dirty="0" smtClean="0"/>
              <a:t>2nd edition</a:t>
            </a:r>
            <a:r>
              <a:rPr lang="en-US" sz="28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 Automation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45479" y="3425825"/>
            <a:ext cx="6647793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 dirty="0" smtClean="0"/>
          </a:p>
          <a:p>
            <a:r>
              <a:rPr lang="en-US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7586" y="6321425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October 2018</a:t>
            </a:r>
            <a:endParaRPr lang="en-US" sz="1600" b="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9709338-030A-4186-A66C-DB7F032762EE}" type="slidenum">
              <a:rPr 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Tests</a:t>
            </a:r>
          </a:p>
        </p:txBody>
      </p:sp>
      <p:sp>
        <p:nvSpPr>
          <p:cNvPr id="12294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can be u</a:t>
            </a:r>
            <a:r>
              <a:rPr lang="tr-TR" dirty="0" smtClean="0"/>
              <a:t>sed </a:t>
            </a:r>
            <a:r>
              <a:rPr lang="tr-TR" dirty="0" smtClean="0">
                <a:solidFill>
                  <a:schemeClr val="tx2"/>
                </a:solidFill>
              </a:rPr>
              <a:t>to test</a:t>
            </a:r>
            <a:r>
              <a:rPr lang="en-US" dirty="0" smtClean="0"/>
              <a:t> …</a:t>
            </a:r>
            <a:endParaRPr lang="tr-TR" dirty="0" smtClean="0"/>
          </a:p>
          <a:p>
            <a:pPr marL="742950" lvl="1" indent="-285750">
              <a:lnSpc>
                <a:spcPct val="80000"/>
              </a:lnSpc>
            </a:pPr>
            <a:r>
              <a:rPr lang="en-US" dirty="0" smtClean="0"/>
              <a:t>… an entire </a:t>
            </a:r>
            <a:r>
              <a:rPr lang="tr-TR" dirty="0" smtClean="0"/>
              <a:t>object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 smtClean="0"/>
              <a:t>… p</a:t>
            </a:r>
            <a:r>
              <a:rPr lang="tr-TR" dirty="0" smtClean="0"/>
              <a:t>art of an object </a:t>
            </a:r>
            <a:r>
              <a:rPr lang="en-US" dirty="0" smtClean="0"/>
              <a:t>– </a:t>
            </a:r>
            <a:r>
              <a:rPr lang="tr-TR" dirty="0" smtClean="0"/>
              <a:t>a method or some interacting methods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 smtClean="0"/>
              <a:t>… </a:t>
            </a:r>
            <a:r>
              <a:rPr lang="en-US" dirty="0" err="1" smtClean="0"/>
              <a:t>i</a:t>
            </a:r>
            <a:r>
              <a:rPr lang="tr-TR" dirty="0" smtClean="0"/>
              <a:t>nteraction between several objects</a:t>
            </a:r>
          </a:p>
          <a:p>
            <a:r>
              <a:rPr lang="en-US" dirty="0" smtClean="0"/>
              <a:t>It is primarily intended for unit and integration testing, not system testing</a:t>
            </a:r>
          </a:p>
          <a:p>
            <a:r>
              <a:rPr lang="en-US" dirty="0" smtClean="0"/>
              <a:t>Each test is embedded into one </a:t>
            </a:r>
            <a:r>
              <a:rPr lang="en-US" dirty="0" smtClean="0">
                <a:solidFill>
                  <a:schemeClr val="tx2"/>
                </a:solidFill>
              </a:rPr>
              <a:t>test method</a:t>
            </a:r>
          </a:p>
          <a:p>
            <a:r>
              <a:rPr lang="tr-TR" dirty="0" smtClean="0"/>
              <a:t>A </a:t>
            </a:r>
            <a:r>
              <a:rPr lang="tr-TR" dirty="0" smtClean="0">
                <a:solidFill>
                  <a:schemeClr val="tx2"/>
                </a:solidFill>
              </a:rPr>
              <a:t>test class</a:t>
            </a:r>
            <a:r>
              <a:rPr lang="tr-TR" dirty="0" smtClean="0"/>
              <a:t> contains </a:t>
            </a:r>
            <a:r>
              <a:rPr lang="en-US" dirty="0" smtClean="0"/>
              <a:t>one or </a:t>
            </a:r>
            <a:r>
              <a:rPr lang="tr-TR" dirty="0" smtClean="0"/>
              <a:t>more </a:t>
            </a:r>
            <a:r>
              <a:rPr lang="en-US" dirty="0" smtClean="0"/>
              <a:t>test methods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smtClean="0"/>
              <a:t>Test classes </a:t>
            </a:r>
            <a:r>
              <a:rPr lang="en-US" dirty="0" smtClean="0">
                <a:solidFill>
                  <a:schemeClr val="tx2"/>
                </a:solidFill>
              </a:rPr>
              <a:t>include</a:t>
            </a:r>
            <a:r>
              <a:rPr lang="en-US" dirty="0" smtClean="0"/>
              <a:t> :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dirty="0" smtClean="0"/>
              <a:t>A collection of </a:t>
            </a:r>
            <a:r>
              <a:rPr lang="en-US" dirty="0" smtClean="0">
                <a:solidFill>
                  <a:schemeClr val="tx2"/>
                </a:solidFill>
              </a:rPr>
              <a:t>test methods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dirty="0" smtClean="0"/>
              <a:t>Methods to </a:t>
            </a:r>
            <a:r>
              <a:rPr lang="en-US" dirty="0" smtClean="0">
                <a:solidFill>
                  <a:schemeClr val="tx2"/>
                </a:solidFill>
              </a:rPr>
              <a:t>set up</a:t>
            </a:r>
            <a:r>
              <a:rPr lang="en-US" dirty="0" smtClean="0"/>
              <a:t> the state before and </a:t>
            </a:r>
            <a:r>
              <a:rPr lang="en-US" dirty="0" smtClean="0">
                <a:solidFill>
                  <a:schemeClr val="tx2"/>
                </a:solidFill>
              </a:rPr>
              <a:t>update</a:t>
            </a:r>
            <a:r>
              <a:rPr lang="en-US" dirty="0" smtClean="0"/>
              <a:t> the state after each test and before and after all tests</a:t>
            </a:r>
          </a:p>
          <a:p>
            <a:r>
              <a:rPr lang="en-US" dirty="0" smtClean="0"/>
              <a:t>Get started at </a:t>
            </a:r>
            <a:r>
              <a:rPr lang="en-US" dirty="0" smtClean="0">
                <a:solidFill>
                  <a:schemeClr val="tx2"/>
                </a:solidFill>
              </a:rPr>
              <a:t>junit.org</a:t>
            </a:r>
          </a:p>
        </p:txBody>
      </p:sp>
    </p:spTree>
    <p:extLst>
      <p:ext uri="{BB962C8B-B14F-4D97-AF65-F5344CB8AC3E}">
        <p14:creationId xmlns:p14="http://schemas.microsoft.com/office/powerpoint/2010/main" val="2298481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9ACC902-BAEF-4245-AD03-4F1A3B81C5C1}" type="slidenum">
              <a:rPr 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Tests for JUnit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smtClean="0"/>
              <a:t>Need to use the methods of the </a:t>
            </a:r>
            <a:r>
              <a:rPr lang="en-US" dirty="0" err="1" smtClean="0">
                <a:solidFill>
                  <a:schemeClr val="tx2"/>
                </a:solidFill>
              </a:rPr>
              <a:t>junit.framework.assert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javadoc</a:t>
            </a:r>
            <a:r>
              <a:rPr lang="en-US" dirty="0" smtClean="0"/>
              <a:t> gives a complete description of its capabilities</a:t>
            </a:r>
          </a:p>
          <a:p>
            <a:r>
              <a:rPr lang="en-US" dirty="0" smtClean="0"/>
              <a:t>Each test method checks a condition (</a:t>
            </a:r>
            <a:r>
              <a:rPr lang="en-US" dirty="0" smtClean="0">
                <a:solidFill>
                  <a:schemeClr val="tx2"/>
                </a:solidFill>
              </a:rPr>
              <a:t>assertion</a:t>
            </a:r>
            <a:r>
              <a:rPr lang="en-US" dirty="0" smtClean="0"/>
              <a:t>) and reports to the test runner whether the test failed or succeeded</a:t>
            </a:r>
          </a:p>
          <a:p>
            <a:r>
              <a:rPr lang="en-US" dirty="0" smtClean="0"/>
              <a:t>The test runner uses the result to </a:t>
            </a:r>
            <a:r>
              <a:rPr lang="en-US" dirty="0" smtClean="0">
                <a:solidFill>
                  <a:schemeClr val="tx2"/>
                </a:solidFill>
              </a:rPr>
              <a:t>report to the user</a:t>
            </a:r>
            <a:r>
              <a:rPr lang="en-US" dirty="0" smtClean="0"/>
              <a:t> (in command line mode) or update the display (in an IDE)</a:t>
            </a:r>
          </a:p>
          <a:p>
            <a:r>
              <a:rPr lang="en-US" dirty="0" smtClean="0"/>
              <a:t>All of the methods </a:t>
            </a:r>
            <a:r>
              <a:rPr lang="en-US" dirty="0" smtClean="0">
                <a:solidFill>
                  <a:schemeClr val="tx2"/>
                </a:solidFill>
              </a:rPr>
              <a:t>return void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 few representative methods of </a:t>
            </a:r>
            <a:r>
              <a:rPr lang="en-US" dirty="0" err="1" smtClean="0">
                <a:solidFill>
                  <a:schemeClr val="tx2"/>
                </a:solidFill>
              </a:rPr>
              <a:t>junit.framework.assert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i="1" dirty="0" err="1" smtClean="0"/>
              <a:t>assertTrue</a:t>
            </a:r>
            <a:r>
              <a:rPr lang="en-US" i="1" dirty="0" smtClean="0"/>
              <a:t> (</a:t>
            </a:r>
            <a:r>
              <a:rPr lang="en-US" i="1" dirty="0" err="1" smtClean="0"/>
              <a:t>boolean</a:t>
            </a:r>
            <a:r>
              <a:rPr lang="en-US" i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i="1" dirty="0" err="1" smtClean="0"/>
              <a:t>assertTrue</a:t>
            </a:r>
            <a:r>
              <a:rPr lang="en-US" i="1" dirty="0" smtClean="0"/>
              <a:t> (String, </a:t>
            </a:r>
            <a:r>
              <a:rPr lang="en-US" i="1" dirty="0" err="1" smtClean="0"/>
              <a:t>boolean</a:t>
            </a:r>
            <a:r>
              <a:rPr lang="en-US" i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i="1" dirty="0" smtClean="0"/>
              <a:t>fail (String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77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009E22-5E3F-4558-B753-74EFB237A67A}" type="slidenum">
              <a:rPr 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Test Fixtures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968375"/>
            <a:ext cx="8966200" cy="540861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test fixture</a:t>
            </a:r>
            <a:r>
              <a:rPr lang="en-US" dirty="0" smtClean="0"/>
              <a:t> is the </a:t>
            </a:r>
            <a:r>
              <a:rPr lang="en-US" u="sng" dirty="0" smtClean="0">
                <a:solidFill>
                  <a:schemeClr val="tx2"/>
                </a:solidFill>
              </a:rPr>
              <a:t>state</a:t>
            </a:r>
            <a:r>
              <a:rPr lang="en-US" dirty="0" smtClean="0"/>
              <a:t> of the test</a:t>
            </a:r>
          </a:p>
          <a:p>
            <a:pPr lvl="1"/>
            <a:r>
              <a:rPr lang="en-US" dirty="0" smtClean="0"/>
              <a:t>Objects and variables that are used by more than one test</a:t>
            </a:r>
          </a:p>
          <a:p>
            <a:pPr lvl="1"/>
            <a:r>
              <a:rPr lang="en-US" dirty="0" smtClean="0"/>
              <a:t>Initializations (</a:t>
            </a:r>
            <a:r>
              <a:rPr lang="en-US" i="1" dirty="0" smtClean="0"/>
              <a:t>prefix</a:t>
            </a:r>
            <a:r>
              <a:rPr lang="en-US" dirty="0" smtClean="0"/>
              <a:t> values)</a:t>
            </a:r>
          </a:p>
          <a:p>
            <a:pPr lvl="1"/>
            <a:r>
              <a:rPr lang="en-US" dirty="0" smtClean="0"/>
              <a:t>Reset values (</a:t>
            </a:r>
            <a:r>
              <a:rPr lang="en-US" i="1" dirty="0" smtClean="0"/>
              <a:t>postfix</a:t>
            </a:r>
            <a:r>
              <a:rPr lang="en-US" dirty="0" smtClean="0"/>
              <a:t> values)</a:t>
            </a:r>
          </a:p>
          <a:p>
            <a:r>
              <a:rPr lang="en-US" dirty="0" smtClean="0"/>
              <a:t>Different tests can </a:t>
            </a:r>
            <a:r>
              <a:rPr lang="en-US" dirty="0" smtClean="0">
                <a:solidFill>
                  <a:schemeClr val="tx2"/>
                </a:solidFill>
              </a:rPr>
              <a:t>use</a:t>
            </a:r>
            <a:r>
              <a:rPr lang="en-US" dirty="0" smtClean="0"/>
              <a:t> the objects without sharing the state</a:t>
            </a:r>
          </a:p>
          <a:p>
            <a:r>
              <a:rPr lang="en-US" dirty="0" smtClean="0"/>
              <a:t>Objects used in test fixtures should be declared as </a:t>
            </a:r>
            <a:r>
              <a:rPr lang="en-US" dirty="0" smtClean="0">
                <a:solidFill>
                  <a:schemeClr val="tx2"/>
                </a:solidFill>
              </a:rPr>
              <a:t>instance variables</a:t>
            </a:r>
          </a:p>
          <a:p>
            <a:r>
              <a:rPr lang="en-US" dirty="0" smtClean="0"/>
              <a:t>They should be initialized in a </a:t>
            </a:r>
            <a:r>
              <a:rPr lang="en-US" dirty="0" smtClean="0">
                <a:solidFill>
                  <a:schemeClr val="tx2"/>
                </a:solidFill>
              </a:rPr>
              <a:t>@Before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r>
              <a:rPr lang="en-US" dirty="0" smtClean="0"/>
              <a:t> or reset in an </a:t>
            </a:r>
            <a:r>
              <a:rPr lang="en-US" dirty="0" smtClean="0">
                <a:solidFill>
                  <a:schemeClr val="tx2"/>
                </a:solidFill>
              </a:rPr>
              <a:t>@After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70379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F89207-6858-41FB-9EF0-7E0AAC8FCFC6}" type="slidenum">
              <a:rPr 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JUnit</a:t>
            </a:r>
            <a:r>
              <a:rPr lang="en-US" dirty="0" smtClean="0"/>
              <a:t> Example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8" y="817563"/>
            <a:ext cx="4682692" cy="267765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Calc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static public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 (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b)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{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return a + b;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60651" y="2458707"/>
            <a:ext cx="5363969" cy="4154984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org.junit.Test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 </a:t>
            </a:r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CalcTest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@Test public void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testAdd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(“Calc sum incorrect”, 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5 ==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Calc.add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(2, 3));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7282203" y="1040860"/>
            <a:ext cx="1342417" cy="749030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Test values</a:t>
            </a:r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 bwMode="auto">
          <a:xfrm flipH="1">
            <a:off x="6828817" y="1789890"/>
            <a:ext cx="1124595" cy="3667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43191" y="5262664"/>
            <a:ext cx="1887166" cy="823609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Expected output</a:t>
            </a:r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 bwMode="auto">
          <a:xfrm flipV="1">
            <a:off x="2130357" y="5603132"/>
            <a:ext cx="2169269" cy="713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71855" y="3848911"/>
            <a:ext cx="2075234" cy="823609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Printed if assert fails</a:t>
            </a:r>
          </a:p>
        </p:txBody>
      </p:sp>
      <p:cxnSp>
        <p:nvCxnSpPr>
          <p:cNvPr id="18" name="Straight Arrow Connector 17"/>
          <p:cNvCxnSpPr>
            <a:stCxn id="17" idx="6"/>
          </p:cNvCxnSpPr>
          <p:nvPr/>
        </p:nvCxnSpPr>
        <p:spPr bwMode="auto">
          <a:xfrm>
            <a:off x="2247089" y="4260716"/>
            <a:ext cx="3385226" cy="8365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581915" y="682620"/>
            <a:ext cx="19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>
                <a:latin typeface="Gill Sans MT" panose="020B05020201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Note: JUnit 4 syntax</a:t>
            </a:r>
            <a:endParaRPr lang="en-US" sz="1800" b="0" i="1" dirty="0">
              <a:latin typeface="Gill Sans MT" panose="020B05020201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28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1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87599-6790-49A5-A98D-A5149EC78A1B}" type="slidenum">
              <a:rPr 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</a:t>
            </a:r>
            <a:r>
              <a:rPr lang="tr-TR" dirty="0" smtClean="0"/>
              <a:t> </a:t>
            </a:r>
            <a:r>
              <a:rPr lang="en-US" dirty="0" smtClean="0"/>
              <a:t>Min</a:t>
            </a:r>
            <a:r>
              <a:rPr lang="tr-TR" dirty="0" smtClean="0"/>
              <a:t> </a:t>
            </a:r>
            <a:r>
              <a:rPr lang="en-US" dirty="0" smtClean="0"/>
              <a:t>C</a:t>
            </a:r>
            <a:r>
              <a:rPr lang="tr-TR" dirty="0" smtClean="0"/>
              <a:t>lass</a:t>
            </a:r>
            <a:endParaRPr lang="en-US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6477" y="870514"/>
            <a:ext cx="8121445" cy="4247317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Min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/**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Returns the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mininum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element in a list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param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list Comparable list of elements to search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@return the minimum element in the list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is null or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        if any list elements are null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ClassCastException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elements are not mutually comparable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is empty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*/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…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0607" y="874680"/>
            <a:ext cx="8367252" cy="5632311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static &lt;T extends Comparable&lt;? super T&gt;&gt; T min (List&lt;? extends T&gt; list)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if (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list.size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== 0)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throw new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("Min.min");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}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Iterator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&lt;? extends T&gt;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list.iterator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T result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if (result == null) throw new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("Min.min");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while (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itr.hasNext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{   // throws NPE, CCE as needed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T comp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if (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comp.compareTo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(result) &lt; 0)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result = comp;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}   }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return result;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5563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tr-TR" dirty="0" smtClean="0"/>
              <a:t>Test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0" y="829994"/>
            <a:ext cx="3835985" cy="1083212"/>
          </a:xfrm>
        </p:spPr>
        <p:txBody>
          <a:bodyPr/>
          <a:lstStyle/>
          <a:p>
            <a:r>
              <a:rPr lang="en-US" dirty="0" smtClean="0"/>
              <a:t>Standard imports for all </a:t>
            </a:r>
            <a:r>
              <a:rPr lang="en-US" dirty="0" err="1" smtClean="0"/>
              <a:t>JUnit</a:t>
            </a:r>
            <a:r>
              <a:rPr lang="en-US" dirty="0" smtClean="0"/>
              <a:t> classes 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68503" y="844550"/>
            <a:ext cx="5091145" cy="92333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0140" y="2107809"/>
            <a:ext cx="3835985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fixture and pre-test setup method (prefix) 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140" y="4679851"/>
            <a:ext cx="3835985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Post test teardown method (postfix) 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58878" y="2094564"/>
            <a:ext cx="5100771" cy="2308324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List&lt;String&gt; list;   // Test fixture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Set up - Called before every test method.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@Before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setUp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list = new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ArrayList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&lt;String&gt;();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68503" y="4683125"/>
            <a:ext cx="5052644" cy="175432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Tear down - Called after every test method.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@After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tearDown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    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list = null;   // redundant in this example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Min </a:t>
            </a:r>
            <a:r>
              <a:rPr lang="tr-TR" sz="3200" dirty="0" smtClean="0"/>
              <a:t>Test</a:t>
            </a:r>
            <a:r>
              <a:rPr lang="en-US" sz="3200" dirty="0" smtClean="0"/>
              <a:t> </a:t>
            </a:r>
            <a:r>
              <a:rPr lang="tr-TR" sz="3200" dirty="0" smtClean="0"/>
              <a:t>Case</a:t>
            </a:r>
            <a:r>
              <a:rPr lang="en-US" sz="3200" dirty="0" smtClean="0"/>
              <a:t>s: </a:t>
            </a:r>
            <a:r>
              <a:rPr lang="en-US" sz="3200" dirty="0" err="1" smtClean="0"/>
              <a:t>NullPointerException</a:t>
            </a:r>
            <a:endParaRPr lang="en-US" sz="32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005" y="916289"/>
            <a:ext cx="4759325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</a:rPr>
              <a:t>@Test public void </a:t>
            </a:r>
            <a:r>
              <a:rPr lang="en-US" sz="1800" dirty="0" err="1" smtClean="0">
                <a:latin typeface="Arial Unicode MS" pitchFamily="34" charset="-128"/>
              </a:rPr>
              <a:t>testForNullList</a:t>
            </a:r>
            <a:r>
              <a:rPr lang="en-US" sz="1800" dirty="0" smtClean="0">
                <a:latin typeface="Arial Unicode MS" pitchFamily="34" charset="-128"/>
              </a:rPr>
              <a:t>()</a:t>
            </a:r>
          </a:p>
          <a:p>
            <a:r>
              <a:rPr lang="en-US" sz="1800" dirty="0" smtClean="0">
                <a:latin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</a:rPr>
              <a:t>   list = null;</a:t>
            </a:r>
          </a:p>
          <a:p>
            <a:r>
              <a:rPr lang="en-US" sz="1800" dirty="0" smtClean="0">
                <a:latin typeface="Arial Unicode MS" pitchFamily="34" charset="-128"/>
              </a:rPr>
              <a:t>   try {</a:t>
            </a:r>
          </a:p>
          <a:p>
            <a:r>
              <a:rPr lang="en-US" sz="1800" dirty="0" smtClean="0">
                <a:latin typeface="Arial Unicode MS" pitchFamily="34" charset="-128"/>
              </a:rPr>
              <a:t>       </a:t>
            </a:r>
            <a:r>
              <a:rPr lang="en-US" sz="1800" dirty="0" err="1" smtClean="0">
                <a:latin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</a:rPr>
              <a:t>   } catch (</a:t>
            </a:r>
            <a:r>
              <a:rPr lang="en-US" sz="1800" dirty="0" err="1" smtClean="0">
                <a:latin typeface="Arial Unicode MS" pitchFamily="34" charset="-128"/>
              </a:rPr>
              <a:t>NullPointerException</a:t>
            </a:r>
            <a:r>
              <a:rPr lang="en-US" sz="1800" dirty="0" smtClean="0">
                <a:latin typeface="Arial Unicode MS" pitchFamily="34" charset="-128"/>
              </a:rPr>
              <a:t> e) {</a:t>
            </a:r>
          </a:p>
          <a:p>
            <a:r>
              <a:rPr lang="en-US" sz="1800" dirty="0" smtClean="0">
                <a:latin typeface="Arial Unicode MS" pitchFamily="34" charset="-128"/>
              </a:rPr>
              <a:t>        return;</a:t>
            </a:r>
          </a:p>
          <a:p>
            <a:r>
              <a:rPr lang="en-US" sz="1800" dirty="0" smtClean="0">
                <a:latin typeface="Arial Unicode MS" pitchFamily="34" charset="-128"/>
              </a:rPr>
              <a:t>   }</a:t>
            </a:r>
          </a:p>
          <a:p>
            <a:r>
              <a:rPr lang="en-US" sz="1800" dirty="0" smtClean="0">
                <a:latin typeface="Arial Unicode MS" pitchFamily="34" charset="-128"/>
              </a:rPr>
              <a:t>   fail (“</a:t>
            </a:r>
            <a:r>
              <a:rPr lang="en-US" sz="1800" dirty="0" err="1" smtClean="0">
                <a:latin typeface="Arial Unicode MS" pitchFamily="34" charset="-128"/>
              </a:rPr>
              <a:t>NullPointerException</a:t>
            </a:r>
            <a:r>
              <a:rPr lang="en-US" sz="1800" dirty="0" smtClean="0">
                <a:latin typeface="Arial Unicode MS" pitchFamily="34" charset="-128"/>
              </a:rPr>
              <a:t> expected”);</a:t>
            </a:r>
          </a:p>
          <a:p>
            <a:r>
              <a:rPr lang="en-US" sz="1800" dirty="0" smtClean="0">
                <a:latin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969369" y="2262078"/>
            <a:ext cx="5001377" cy="203132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 (expected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NullPointerException.class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testForNullElement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(null);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7325" y="3940375"/>
            <a:ext cx="3506153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 smtClean="0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test uses the </a:t>
            </a:r>
            <a:r>
              <a:rPr lang="en-US" dirty="0" smtClean="0">
                <a:solidFill>
                  <a:schemeClr val="tx2"/>
                </a:solidFill>
                <a:latin typeface="Gill Sans MT" pitchFamily="34" charset="0"/>
              </a:rPr>
              <a:t>fail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assertion 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050705" y="831256"/>
            <a:ext cx="3946150" cy="1323439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 smtClean="0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test decorates the </a:t>
            </a:r>
            <a:r>
              <a:rPr lang="en-US" dirty="0" smtClean="0">
                <a:solidFill>
                  <a:schemeClr val="tx2"/>
                </a:solidFill>
                <a:latin typeface="Gill Sans MT" pitchFamily="34" charset="0"/>
              </a:rPr>
              <a:t>@Test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annotation with the class of the exception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11330" y="5362860"/>
            <a:ext cx="3409899" cy="1015663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 smtClean="0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test catches an easily overlooked special case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978994" y="4657942"/>
            <a:ext cx="5001377" cy="175432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 (expected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NullPointerException.class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testForSoloNullElement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(null);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0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  <p:bldP spid="5325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Exception </a:t>
            </a:r>
            <a:r>
              <a:rPr lang="tr-TR" dirty="0" smtClean="0"/>
              <a:t>Test</a:t>
            </a:r>
            <a:r>
              <a:rPr lang="en-US" dirty="0" smtClean="0"/>
              <a:t> </a:t>
            </a:r>
            <a:r>
              <a:rPr lang="tr-TR" dirty="0" smtClean="0"/>
              <a:t>Case</a:t>
            </a:r>
            <a:r>
              <a:rPr lang="en-US" dirty="0" smtClean="0"/>
              <a:t>s for Min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004" y="926799"/>
            <a:ext cx="4996333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</a:rPr>
              <a:t>@Test (expected = </a:t>
            </a:r>
            <a:r>
              <a:rPr lang="en-US" sz="1800" dirty="0" err="1" smtClean="0">
                <a:latin typeface="Arial Unicode MS" pitchFamily="34" charset="-128"/>
              </a:rPr>
              <a:t>ClassCastException.class</a:t>
            </a:r>
            <a:r>
              <a:rPr lang="en-US" sz="1800" dirty="0" smtClean="0">
                <a:latin typeface="Arial Unicode MS" pitchFamily="34" charset="-128"/>
              </a:rPr>
              <a:t>)</a:t>
            </a:r>
          </a:p>
          <a:p>
            <a:r>
              <a:rPr lang="en-US" sz="1800" dirty="0" smtClean="0">
                <a:latin typeface="Arial Unicode MS" pitchFamily="34" charset="-128"/>
              </a:rPr>
              <a:t>@</a:t>
            </a:r>
            <a:r>
              <a:rPr lang="en-US" sz="1800" dirty="0" err="1" smtClean="0">
                <a:latin typeface="Arial Unicode MS" pitchFamily="34" charset="-128"/>
              </a:rPr>
              <a:t>SuppressWarnings</a:t>
            </a:r>
            <a:r>
              <a:rPr lang="en-US" sz="1800" dirty="0" smtClean="0">
                <a:latin typeface="Arial Unicode MS" pitchFamily="34" charset="-128"/>
              </a:rPr>
              <a:t> ("unchecked")</a:t>
            </a:r>
          </a:p>
          <a:p>
            <a:r>
              <a:rPr lang="en-US" sz="1800" dirty="0" smtClean="0">
                <a:latin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</a:rPr>
              <a:t>testMutuallyIncomparable</a:t>
            </a:r>
            <a:r>
              <a:rPr lang="en-US" sz="1800" dirty="0" smtClean="0">
                <a:latin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</a:rPr>
              <a:t>   List </a:t>
            </a:r>
            <a:r>
              <a:rPr lang="en-US" sz="1800" dirty="0" err="1" smtClean="0">
                <a:latin typeface="Arial Unicode MS" pitchFamily="34" charset="-128"/>
              </a:rPr>
              <a:t>list</a:t>
            </a:r>
            <a:r>
              <a:rPr lang="en-US" sz="1800" dirty="0" smtClean="0">
                <a:latin typeface="Arial Unicode MS" pitchFamily="34" charset="-128"/>
              </a:rPr>
              <a:t> = new </a:t>
            </a:r>
            <a:r>
              <a:rPr lang="en-US" sz="1800" dirty="0" err="1" smtClean="0">
                <a:latin typeface="Arial Unicode MS" pitchFamily="34" charset="-128"/>
              </a:rPr>
              <a:t>ArrayList</a:t>
            </a:r>
            <a:r>
              <a:rPr lang="en-US" sz="1800" dirty="0" smtClean="0">
                <a:latin typeface="Arial Unicode MS" pitchFamily="34" charset="-128"/>
              </a:rPr>
              <a:t>();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</a:rPr>
              <a:t> ("cat");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</a:rPr>
              <a:t> ("dog");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</a:rPr>
              <a:t> (1);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060834" y="4154221"/>
            <a:ext cx="5909913" cy="1477328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 (expected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IllegalArgumentException.class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testEmptyList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234562" y="1015739"/>
            <a:ext cx="2726507" cy="1323439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Note that Java generics don’t prevent clients from using raw types!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050705" y="5739190"/>
            <a:ext cx="3871913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Special case: Testing for the empty list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</a:t>
            </a:r>
            <a:r>
              <a:rPr lang="tr-TR" dirty="0" smtClean="0"/>
              <a:t>Test</a:t>
            </a:r>
            <a:r>
              <a:rPr lang="en-US" dirty="0" smtClean="0"/>
              <a:t> </a:t>
            </a:r>
            <a:r>
              <a:rPr lang="tr-TR" dirty="0" smtClean="0"/>
              <a:t>Case</a:t>
            </a:r>
            <a:r>
              <a:rPr lang="en-US" dirty="0" smtClean="0"/>
              <a:t>s for Min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889634" y="5532141"/>
            <a:ext cx="2714324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Finally! A couple of “Happy Path” tests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9883" y="891095"/>
            <a:ext cx="5986913" cy="452431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testSingleElement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Object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("Single Element List",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obj.equals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testDoubleElement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("dog");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Object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("Double Element List",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obj.equals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97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Seven Tests for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622" y="1248748"/>
            <a:ext cx="6269171" cy="4468399"/>
          </a:xfrm>
        </p:spPr>
        <p:txBody>
          <a:bodyPr/>
          <a:lstStyle/>
          <a:p>
            <a:r>
              <a:rPr lang="en-US" dirty="0" smtClean="0"/>
              <a:t>Five tests with exceptions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null </a:t>
            </a:r>
            <a:r>
              <a:rPr lang="en-US" dirty="0"/>
              <a:t>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element with multiple elements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single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incomparable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empty elements</a:t>
            </a:r>
          </a:p>
          <a:p>
            <a:r>
              <a:rPr lang="en-US" dirty="0" smtClean="0"/>
              <a:t>Two </a:t>
            </a:r>
            <a:r>
              <a:rPr lang="en-US" dirty="0"/>
              <a:t>without exceptions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dirty="0"/>
              <a:t>single element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dirty="0"/>
              <a:t>two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8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3275635"/>
            <a:ext cx="8966200" cy="3285586"/>
          </a:xfrm>
        </p:spPr>
        <p:txBody>
          <a:bodyPr/>
          <a:lstStyle/>
          <a:p>
            <a:r>
              <a:rPr lang="en-US" sz="2800" dirty="0" smtClean="0"/>
              <a:t>Reduces </a:t>
            </a:r>
            <a:r>
              <a:rPr lang="en-US" sz="2800" dirty="0" smtClean="0">
                <a:solidFill>
                  <a:schemeClr val="tx2"/>
                </a:solidFill>
              </a:rPr>
              <a:t>cost</a:t>
            </a:r>
          </a:p>
          <a:p>
            <a:r>
              <a:rPr lang="en-US" sz="2800" dirty="0" smtClean="0"/>
              <a:t>Reduces </a:t>
            </a:r>
            <a:r>
              <a:rPr lang="en-US" sz="2800" dirty="0" smtClean="0">
                <a:solidFill>
                  <a:schemeClr val="tx2"/>
                </a:solidFill>
              </a:rPr>
              <a:t>human error</a:t>
            </a:r>
          </a:p>
          <a:p>
            <a:r>
              <a:rPr lang="en-US" sz="2800" dirty="0" smtClean="0"/>
              <a:t>Reduces </a:t>
            </a:r>
            <a:r>
              <a:rPr lang="en-US" sz="2800" dirty="0" smtClean="0">
                <a:solidFill>
                  <a:schemeClr val="tx2"/>
                </a:solidFill>
              </a:rPr>
              <a:t>variance</a:t>
            </a:r>
            <a:r>
              <a:rPr lang="en-US" sz="2800" dirty="0" smtClean="0"/>
              <a:t> in test quality from different individuals</a:t>
            </a:r>
          </a:p>
          <a:p>
            <a:r>
              <a:rPr lang="en-US" sz="2800" dirty="0" smtClean="0"/>
              <a:t>Significantly reduces the cost of </a:t>
            </a:r>
            <a:r>
              <a:rPr lang="en-US" sz="2800" dirty="0" smtClean="0">
                <a:solidFill>
                  <a:schemeClr val="tx2"/>
                </a:solidFill>
              </a:rPr>
              <a:t>regression</a:t>
            </a:r>
            <a:r>
              <a:rPr lang="en-US" sz="2800" dirty="0" smtClean="0"/>
              <a:t> testing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9918" y="1108295"/>
            <a:ext cx="8727311" cy="1815882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use of software to control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execution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tests,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comparison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actual outcomes to predicted outcomes,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setting up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test preconditions, and other test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control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and test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reporting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functions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74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Problem</a:t>
            </a:r>
            <a:r>
              <a:rPr lang="en-US" sz="2800" dirty="0" smtClean="0"/>
              <a:t> :  </a:t>
            </a:r>
            <a:r>
              <a:rPr lang="en-US" sz="2800" dirty="0"/>
              <a:t>Testing a function multiple times with similar values</a:t>
            </a:r>
          </a:p>
          <a:p>
            <a:pPr lvl="1"/>
            <a:r>
              <a:rPr lang="en-US" sz="2400" dirty="0"/>
              <a:t>How to avoid test code bloat?</a:t>
            </a:r>
          </a:p>
          <a:p>
            <a:r>
              <a:rPr lang="en-US" sz="2800" dirty="0">
                <a:solidFill>
                  <a:schemeClr val="tx2"/>
                </a:solidFill>
              </a:rPr>
              <a:t>Simple </a:t>
            </a:r>
            <a:r>
              <a:rPr lang="en-US" sz="2800" dirty="0" smtClean="0">
                <a:solidFill>
                  <a:schemeClr val="tx2"/>
                </a:solidFill>
              </a:rPr>
              <a:t>example</a:t>
            </a:r>
            <a:r>
              <a:rPr lang="en-US" sz="2800" dirty="0" smtClean="0"/>
              <a:t> : </a:t>
            </a:r>
            <a:r>
              <a:rPr lang="en-US" sz="2800" dirty="0"/>
              <a:t>Adding </a:t>
            </a:r>
            <a:r>
              <a:rPr lang="en-US" sz="2800" dirty="0" smtClean="0"/>
              <a:t>two numbers</a:t>
            </a:r>
            <a:endParaRPr lang="en-US" sz="2800" dirty="0"/>
          </a:p>
          <a:p>
            <a:pPr lvl="1"/>
            <a:r>
              <a:rPr lang="en-US" sz="2400" dirty="0"/>
              <a:t>Adding a given pair of numbers is just like adding any other pair</a:t>
            </a:r>
          </a:p>
          <a:p>
            <a:pPr lvl="1"/>
            <a:r>
              <a:rPr lang="en-US" sz="2400" dirty="0"/>
              <a:t>You really only want to write one test</a:t>
            </a:r>
          </a:p>
          <a:p>
            <a:r>
              <a:rPr lang="en-US" sz="2800" dirty="0">
                <a:solidFill>
                  <a:schemeClr val="tx2"/>
                </a:solidFill>
              </a:rPr>
              <a:t>Data-driven</a:t>
            </a:r>
            <a:r>
              <a:rPr lang="en-US" sz="2800" dirty="0"/>
              <a:t> unit tests call </a:t>
            </a:r>
            <a:r>
              <a:rPr lang="en-US" sz="2800" dirty="0" smtClean="0"/>
              <a:t>a constructor </a:t>
            </a:r>
            <a:r>
              <a:rPr lang="en-US" sz="2800" dirty="0"/>
              <a:t>for each </a:t>
            </a:r>
            <a:r>
              <a:rPr lang="en-US" sz="2800" dirty="0" smtClean="0"/>
              <a:t>collection of test values</a:t>
            </a:r>
            <a:endParaRPr lang="en-US" sz="2800" dirty="0"/>
          </a:p>
          <a:p>
            <a:pPr lvl="1"/>
            <a:r>
              <a:rPr lang="en-US" sz="2400" dirty="0" smtClean="0"/>
              <a:t>Same </a:t>
            </a:r>
            <a:r>
              <a:rPr lang="en-US" sz="2400" dirty="0"/>
              <a:t>tests are then run on each set of data values</a:t>
            </a:r>
          </a:p>
          <a:p>
            <a:pPr lvl="1"/>
            <a:r>
              <a:rPr lang="en-US" sz="2400" dirty="0"/>
              <a:t>Collection of data values defined by method tagged with @Parameters </a:t>
            </a:r>
            <a:r>
              <a:rPr lang="en-US" sz="2400" dirty="0" smtClean="0"/>
              <a:t>annotation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0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70128-8402-45B6-8E88-66AC68E17A5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</a:t>
            </a:r>
            <a:r>
              <a:rPr lang="en-US" sz="3200" dirty="0" err="1" smtClean="0"/>
              <a:t>JUnit</a:t>
            </a:r>
            <a:r>
              <a:rPr lang="en-US" sz="3200" dirty="0" smtClean="0"/>
              <a:t> </a:t>
            </a:r>
            <a:r>
              <a:rPr lang="en-US" dirty="0" smtClean="0"/>
              <a:t>D</a:t>
            </a:r>
            <a:r>
              <a:rPr lang="en-US" sz="3200" dirty="0" smtClean="0"/>
              <a:t>ata</a:t>
            </a:r>
            <a:r>
              <a:rPr lang="en-US" dirty="0" smtClean="0"/>
              <a:t>-D</a:t>
            </a:r>
            <a:r>
              <a:rPr lang="en-US" sz="3200" dirty="0" smtClean="0"/>
              <a:t>riven </a:t>
            </a:r>
            <a:r>
              <a:rPr lang="en-US" dirty="0" smtClean="0"/>
              <a:t>Unit Test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2712" y="856648"/>
            <a:ext cx="8462962" cy="5632311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org.junit.runner.RunWith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org.junit.runners.Parameterized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org.junit.runners.Parameterized.Parameters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static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org.junit.Assert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RunWith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Parameterized.class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DataDrivenCalcTest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  public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a, b, sum;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public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DataDrivenCalcTest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v1,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v2,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expected)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{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v1;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v2; this.sum = expected; }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@Parameters public static Collection&lt;Object[]&gt; parameters()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{ return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Arrays.asList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(new Object [][] {{1, 1, 2}, {2, 3, 5}}); }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@Test public void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additionTest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assertTrue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("Addition Test", sum ==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(a, b)); }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5915326" y="2455287"/>
            <a:ext cx="2233548" cy="1089498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Test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Test values: 1,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Expected: 2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153114" y="3544785"/>
            <a:ext cx="893235" cy="1494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Rounded Rectangle 11"/>
          <p:cNvSpPr/>
          <p:nvPr/>
        </p:nvSpPr>
        <p:spPr bwMode="auto">
          <a:xfrm>
            <a:off x="6499538" y="3636012"/>
            <a:ext cx="2233548" cy="1089498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Test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Test values: 2,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Expected: 5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046350" y="4492160"/>
            <a:ext cx="453188" cy="5467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3965248" y="2691925"/>
            <a:ext cx="1862984" cy="980878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Constructor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is called for each triple of values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 bwMode="auto">
          <a:xfrm flipH="1">
            <a:off x="2980506" y="3182364"/>
            <a:ext cx="984742" cy="727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67907" y="5400941"/>
            <a:ext cx="1579547" cy="398339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Test method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 bwMode="auto">
          <a:xfrm flipH="1">
            <a:off x="4289989" y="5600111"/>
            <a:ext cx="2577918" cy="1991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Tests with Parameters</a:t>
            </a:r>
            <a:r>
              <a:rPr lang="en-US" sz="2800" dirty="0"/>
              <a:t>: </a:t>
            </a:r>
            <a:r>
              <a:rPr lang="en-US" sz="3200" dirty="0" err="1"/>
              <a:t>JUnit</a:t>
            </a:r>
            <a:r>
              <a:rPr lang="en-US" sz="3200" dirty="0"/>
              <a:t>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2761345"/>
          </a:xfrm>
        </p:spPr>
        <p:txBody>
          <a:bodyPr/>
          <a:lstStyle/>
          <a:p>
            <a:r>
              <a:rPr lang="en-US" sz="2800" dirty="0"/>
              <a:t>Unit tests can have actual parameters</a:t>
            </a:r>
          </a:p>
          <a:p>
            <a:pPr lvl="1"/>
            <a:r>
              <a:rPr lang="en-US" dirty="0"/>
              <a:t>So far, we’ve only seen </a:t>
            </a:r>
            <a:r>
              <a:rPr lang="en-US" dirty="0" err="1"/>
              <a:t>parameterless</a:t>
            </a:r>
            <a:r>
              <a:rPr lang="en-US" dirty="0"/>
              <a:t> test methods</a:t>
            </a:r>
          </a:p>
          <a:p>
            <a:r>
              <a:rPr lang="en-US" sz="2800" dirty="0"/>
              <a:t>Contract model: Assume, </a:t>
            </a:r>
            <a:r>
              <a:rPr lang="en-US" sz="2800" dirty="0" smtClean="0"/>
              <a:t>Act</a:t>
            </a:r>
            <a:r>
              <a:rPr lang="en-US" sz="2800" dirty="0"/>
              <a:t>, Assert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Assumptions</a:t>
            </a:r>
            <a:r>
              <a:rPr lang="en-US" dirty="0"/>
              <a:t> (preconditions) limit values appropriately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Action</a:t>
            </a:r>
            <a:r>
              <a:rPr lang="en-US" dirty="0"/>
              <a:t> performs activity under scrutiny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Assertions</a:t>
            </a:r>
            <a:r>
              <a:rPr lang="en-US" dirty="0"/>
              <a:t> (</a:t>
            </a:r>
            <a:r>
              <a:rPr lang="en-US" dirty="0" err="1"/>
              <a:t>postconditions</a:t>
            </a:r>
            <a:r>
              <a:rPr lang="en-US" dirty="0"/>
              <a:t>) check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1475" y="3686175"/>
            <a:ext cx="8475663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@Theory public void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removeThenAddDoesNotChangeSet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Set&lt;String&gt;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String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 {                      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Parameters!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assumeTrue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!= null)                                     // Assume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assumeTrue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someSet.contains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)) ;     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//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Assume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Set&lt;String&gt; copy = new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&lt;String&gt;(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  //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Act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copy.remove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copy.add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someSet.equals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copy));                       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// Assert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99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06968-A15A-4C4C-9D41-C363DD435C8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8"/>
            <a:ext cx="9048750" cy="1386905"/>
          </a:xfrm>
        </p:spPr>
        <p:txBody>
          <a:bodyPr/>
          <a:lstStyle/>
          <a:p>
            <a:r>
              <a:rPr lang="en-US" dirty="0" smtClean="0"/>
              <a:t>Question: Where Do The Data Values Come From?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79" y="854075"/>
            <a:ext cx="8821821" cy="5503863"/>
          </a:xfrm>
        </p:spPr>
        <p:txBody>
          <a:bodyPr/>
          <a:lstStyle/>
          <a:p>
            <a:r>
              <a:rPr lang="en-US" sz="2800" dirty="0" smtClean="0"/>
              <a:t>Answer:</a:t>
            </a:r>
          </a:p>
          <a:p>
            <a:pPr lvl="1"/>
            <a:r>
              <a:rPr lang="en-US" dirty="0" smtClean="0"/>
              <a:t>All combinations of values from @</a:t>
            </a:r>
            <a:r>
              <a:rPr lang="en-US" dirty="0" err="1" smtClean="0"/>
              <a:t>DataPoints</a:t>
            </a:r>
            <a:r>
              <a:rPr lang="en-US" dirty="0" smtClean="0"/>
              <a:t> annotations where assume clause is </a:t>
            </a:r>
            <a:r>
              <a:rPr lang="en-US" dirty="0"/>
              <a:t>t</a:t>
            </a:r>
            <a:r>
              <a:rPr lang="en-US" dirty="0" smtClean="0"/>
              <a:t>rue</a:t>
            </a:r>
          </a:p>
          <a:p>
            <a:pPr lvl="1"/>
            <a:r>
              <a:rPr lang="en-US" dirty="0" smtClean="0"/>
              <a:t>Four (of nine) combinations in this particular </a:t>
            </a:r>
            <a:r>
              <a:rPr lang="en-US" dirty="0"/>
              <a:t>c</a:t>
            </a:r>
            <a:r>
              <a:rPr lang="en-US" dirty="0" smtClean="0"/>
              <a:t>ase</a:t>
            </a:r>
          </a:p>
          <a:p>
            <a:pPr lvl="1"/>
            <a:r>
              <a:rPr lang="en-US" dirty="0" smtClean="0"/>
              <a:t>Note:  @</a:t>
            </a:r>
            <a:r>
              <a:rPr lang="en-US" dirty="0" err="1" smtClean="0"/>
              <a:t>DataPoints</a:t>
            </a:r>
            <a:r>
              <a:rPr lang="en-US" dirty="0" smtClean="0"/>
              <a:t> format is an array</a:t>
            </a:r>
          </a:p>
          <a:p>
            <a:pPr lvl="1">
              <a:buFontTx/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9435" y="3087955"/>
            <a:ext cx="8475663" cy="341632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DataPoints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public static String[]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animals =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{"ant", "bat", "cat"};</a:t>
            </a:r>
          </a:p>
          <a:p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@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DataPoints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public static Set[]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animalSets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ant", "bat")),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bat", “cat", “dog“, “elk”)),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Snap”, “Crackle”, “Pop"))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};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30208" y="4014820"/>
            <a:ext cx="3745150" cy="1089498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Nine combinations of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animalSets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].contains (animals[j])</a:t>
            </a:r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is false for five combinations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 bwMode="auto">
          <a:xfrm flipH="1">
            <a:off x="5939327" y="5104318"/>
            <a:ext cx="1263456" cy="347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1"/>
          </p:cNvCxnSpPr>
          <p:nvPr/>
        </p:nvCxnSpPr>
        <p:spPr bwMode="auto">
          <a:xfrm flipH="1" flipV="1">
            <a:off x="4871103" y="4084890"/>
            <a:ext cx="459105" cy="4746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0EBAE-B4A4-4ACD-8598-99F8E488273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Theories Need </a:t>
            </a:r>
            <a:r>
              <a:rPr lang="en-US" dirty="0" err="1" smtClean="0"/>
              <a:t>BoilerPlate</a:t>
            </a:r>
            <a:endParaRPr lang="en-US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854075"/>
            <a:ext cx="8356600" cy="4897438"/>
          </a:xfrm>
        </p:spPr>
        <p:txBody>
          <a:bodyPr/>
          <a:lstStyle/>
          <a:p>
            <a:pPr lvl="1">
              <a:buFontTx/>
              <a:buNone/>
            </a:pPr>
            <a:endParaRPr lang="en-US" sz="240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838" y="879475"/>
            <a:ext cx="8475662" cy="532453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org.junit.runner.RunWith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org.junit.Assume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org.junit.experimental.theories.DataPoint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org.junit.experimental.theories.DataPoints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org.junit.experimental.theories.Theories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org.junit.experimental.theories.Theory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RunWith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Theories.class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SetTheoryTest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…  // See Earlier Slides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7F0555-5087-4D60-BDC1-94636290460A}" type="slidenum">
              <a:rPr lang="en-US" sz="900" b="0" smtClean="0">
                <a:solidFill>
                  <a:schemeClr val="tx1"/>
                </a:solidFill>
              </a:rPr>
              <a:pPr/>
              <a:t>25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from a Command Line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2214563"/>
            <a:ext cx="8966200" cy="2408237"/>
          </a:xfrm>
        </p:spPr>
        <p:txBody>
          <a:bodyPr/>
          <a:lstStyle/>
          <a:p>
            <a:r>
              <a:rPr lang="en-US" dirty="0" smtClean="0"/>
              <a:t>This is all we need to run </a:t>
            </a:r>
            <a:r>
              <a:rPr lang="en-US" dirty="0" err="1" smtClean="0"/>
              <a:t>JUnit</a:t>
            </a:r>
            <a:r>
              <a:rPr lang="en-US" dirty="0" smtClean="0"/>
              <a:t> in an </a:t>
            </a:r>
            <a:r>
              <a:rPr lang="en-US" dirty="0" smtClean="0">
                <a:solidFill>
                  <a:schemeClr val="tx2"/>
                </a:solidFill>
              </a:rPr>
              <a:t>IDE</a:t>
            </a:r>
            <a:r>
              <a:rPr lang="en-US" dirty="0" smtClean="0"/>
              <a:t> (like Eclipse)</a:t>
            </a:r>
          </a:p>
          <a:p>
            <a:endParaRPr lang="en-US" dirty="0" smtClean="0"/>
          </a:p>
          <a:p>
            <a:r>
              <a:rPr lang="en-US" dirty="0" smtClean="0"/>
              <a:t>We need a </a:t>
            </a:r>
            <a:r>
              <a:rPr lang="en-US" dirty="0" smtClean="0">
                <a:solidFill>
                  <a:schemeClr val="tx2"/>
                </a:solidFill>
              </a:rPr>
              <a:t>main()</a:t>
            </a:r>
            <a:r>
              <a:rPr lang="en-US" dirty="0" smtClean="0"/>
              <a:t> for command line execution …</a:t>
            </a:r>
          </a:p>
        </p:txBody>
      </p:sp>
    </p:spTree>
    <p:extLst>
      <p:ext uri="{BB962C8B-B14F-4D97-AF65-F5344CB8AC3E}">
        <p14:creationId xmlns:p14="http://schemas.microsoft.com/office/powerpoint/2010/main" val="104066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287906-FB0D-4B17-9808-1AAEA166E1A0}" type="slidenum">
              <a:rPr lang="en-US" sz="900" b="0" smtClean="0">
                <a:solidFill>
                  <a:schemeClr val="tx1"/>
                </a:solidFill>
              </a:rPr>
              <a:pPr/>
              <a:t>26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AllTests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9788" y="813963"/>
            <a:ext cx="7462837" cy="57531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 Unicode MS" pitchFamily="34" charset="-128"/>
              </a:rPr>
              <a:t>import </a:t>
            </a:r>
            <a:r>
              <a:rPr lang="en-US" sz="1600" dirty="0" err="1">
                <a:latin typeface="Arial Unicode MS" pitchFamily="34" charset="-128"/>
              </a:rPr>
              <a:t>org.junit.runner.RunWith</a:t>
            </a:r>
            <a:r>
              <a:rPr lang="en-US" sz="1600" dirty="0">
                <a:latin typeface="Arial Unicode MS" pitchFamily="34" charset="-128"/>
              </a:rPr>
              <a:t>;</a:t>
            </a:r>
          </a:p>
          <a:p>
            <a:r>
              <a:rPr lang="en-US" sz="1600" dirty="0">
                <a:latin typeface="Arial Unicode MS" pitchFamily="34" charset="-128"/>
              </a:rPr>
              <a:t>import </a:t>
            </a:r>
            <a:r>
              <a:rPr lang="en-US" sz="1600" dirty="0" err="1">
                <a:latin typeface="Arial Unicode MS" pitchFamily="34" charset="-128"/>
              </a:rPr>
              <a:t>org.junit.runners.Suite</a:t>
            </a:r>
            <a:r>
              <a:rPr lang="en-US" sz="1600" dirty="0">
                <a:latin typeface="Arial Unicode MS" pitchFamily="34" charset="-128"/>
              </a:rPr>
              <a:t>;</a:t>
            </a:r>
          </a:p>
          <a:p>
            <a:r>
              <a:rPr lang="en-US" sz="1600" dirty="0">
                <a:latin typeface="Arial Unicode MS" pitchFamily="34" charset="-128"/>
              </a:rPr>
              <a:t>import junit.framework.JUnit4TestAdapter;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// This section declares all of the test classes in the program.</a:t>
            </a:r>
          </a:p>
          <a:p>
            <a:r>
              <a:rPr lang="en-US" sz="1600" dirty="0">
                <a:latin typeface="Arial Unicode MS" pitchFamily="34" charset="-128"/>
              </a:rPr>
              <a:t>@</a:t>
            </a:r>
            <a:r>
              <a:rPr lang="en-US" sz="1600" dirty="0" err="1">
                <a:latin typeface="Arial Unicode MS" pitchFamily="34" charset="-128"/>
              </a:rPr>
              <a:t>RunWith</a:t>
            </a:r>
            <a:r>
              <a:rPr lang="en-US" sz="1600" dirty="0">
                <a:latin typeface="Arial Unicode MS" pitchFamily="34" charset="-128"/>
              </a:rPr>
              <a:t> (</a:t>
            </a:r>
            <a:r>
              <a:rPr lang="en-US" sz="1600" dirty="0" err="1">
                <a:latin typeface="Arial Unicode MS" pitchFamily="34" charset="-128"/>
              </a:rPr>
              <a:t>Suite.class</a:t>
            </a:r>
            <a:r>
              <a:rPr lang="en-US" sz="1600" dirty="0">
                <a:latin typeface="Arial Unicode MS" pitchFamily="34" charset="-128"/>
              </a:rPr>
              <a:t>)</a:t>
            </a:r>
          </a:p>
          <a:p>
            <a:r>
              <a:rPr lang="en-US" sz="1600" dirty="0">
                <a:latin typeface="Arial Unicode MS" pitchFamily="34" charset="-128"/>
              </a:rPr>
              <a:t>@</a:t>
            </a:r>
            <a:r>
              <a:rPr lang="en-US" sz="1600" dirty="0" err="1">
                <a:latin typeface="Arial Unicode MS" pitchFamily="34" charset="-128"/>
              </a:rPr>
              <a:t>Suite.SuiteClasses</a:t>
            </a:r>
            <a:r>
              <a:rPr lang="en-US" sz="1600" dirty="0">
                <a:latin typeface="Arial Unicode MS" pitchFamily="34" charset="-128"/>
              </a:rPr>
              <a:t> ({ </a:t>
            </a:r>
            <a:r>
              <a:rPr lang="en-US" sz="1600" dirty="0" err="1">
                <a:latin typeface="Arial Unicode MS" pitchFamily="34" charset="-128"/>
              </a:rPr>
              <a:t>StackTest.class</a:t>
            </a:r>
            <a:r>
              <a:rPr lang="en-US" sz="1600" dirty="0">
                <a:latin typeface="Arial Unicode MS" pitchFamily="34" charset="-128"/>
              </a:rPr>
              <a:t> })  // Add test classes here.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public class </a:t>
            </a:r>
            <a:r>
              <a:rPr lang="en-US" sz="1600" dirty="0" err="1">
                <a:latin typeface="Arial Unicode MS" pitchFamily="34" charset="-128"/>
              </a:rPr>
              <a:t>AllTests</a:t>
            </a:r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{</a:t>
            </a:r>
          </a:p>
          <a:p>
            <a:r>
              <a:rPr lang="en-US" sz="1600" dirty="0">
                <a:latin typeface="Arial Unicode MS" pitchFamily="34" charset="-128"/>
              </a:rPr>
              <a:t>    // Execution begins </a:t>
            </a:r>
            <a:r>
              <a:rPr lang="en-US" sz="1600" dirty="0" smtClean="0">
                <a:latin typeface="Arial Unicode MS" pitchFamily="34" charset="-128"/>
              </a:rPr>
              <a:t>in main</a:t>
            </a:r>
            <a:r>
              <a:rPr lang="en-US" sz="1600" dirty="0">
                <a:latin typeface="Arial Unicode MS" pitchFamily="34" charset="-128"/>
              </a:rPr>
              <a:t>(). </a:t>
            </a:r>
            <a:r>
              <a:rPr lang="en-US" sz="1600" dirty="0" smtClean="0">
                <a:latin typeface="Arial Unicode MS" pitchFamily="34" charset="-128"/>
              </a:rPr>
              <a:t>This </a:t>
            </a:r>
            <a:r>
              <a:rPr lang="en-US" sz="1600" dirty="0">
                <a:latin typeface="Arial Unicode MS" pitchFamily="34" charset="-128"/>
              </a:rPr>
              <a:t>test </a:t>
            </a:r>
            <a:r>
              <a:rPr lang="en-US" sz="1600" dirty="0" smtClean="0">
                <a:latin typeface="Arial Unicode MS" pitchFamily="34" charset="-128"/>
              </a:rPr>
              <a:t>class executes a</a:t>
            </a:r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    // </a:t>
            </a:r>
            <a:r>
              <a:rPr lang="en-US" sz="1600" dirty="0" smtClean="0">
                <a:latin typeface="Arial Unicode MS" pitchFamily="34" charset="-128"/>
              </a:rPr>
              <a:t>test </a:t>
            </a:r>
            <a:r>
              <a:rPr lang="en-US" sz="1600" dirty="0">
                <a:latin typeface="Arial Unicode MS" pitchFamily="34" charset="-128"/>
              </a:rPr>
              <a:t>runner that </a:t>
            </a:r>
            <a:r>
              <a:rPr lang="en-US" sz="1600" dirty="0" smtClean="0">
                <a:latin typeface="Arial Unicode MS" pitchFamily="34" charset="-128"/>
              </a:rPr>
              <a:t>tells the tester if </a:t>
            </a:r>
            <a:r>
              <a:rPr lang="en-US" sz="1600" dirty="0">
                <a:latin typeface="Arial Unicode MS" pitchFamily="34" charset="-128"/>
              </a:rPr>
              <a:t>any </a:t>
            </a:r>
            <a:r>
              <a:rPr lang="en-US" sz="1600" dirty="0" smtClean="0">
                <a:latin typeface="Arial Unicode MS" pitchFamily="34" charset="-128"/>
              </a:rPr>
              <a:t>fail</a:t>
            </a:r>
            <a:r>
              <a:rPr lang="en-US" sz="1600" dirty="0">
                <a:latin typeface="Arial Unicode MS" pitchFamily="34" charset="-128"/>
              </a:rPr>
              <a:t>.</a:t>
            </a:r>
          </a:p>
          <a:p>
            <a:r>
              <a:rPr lang="en-US" sz="1600" dirty="0">
                <a:latin typeface="Arial Unicode MS" pitchFamily="34" charset="-128"/>
              </a:rPr>
              <a:t>    public static void main (String[] </a:t>
            </a:r>
            <a:r>
              <a:rPr lang="en-US" sz="1600" dirty="0" err="1">
                <a:latin typeface="Arial Unicode MS" pitchFamily="34" charset="-128"/>
              </a:rPr>
              <a:t>args</a:t>
            </a:r>
            <a:r>
              <a:rPr lang="en-US" sz="1600" dirty="0">
                <a:latin typeface="Arial Unicode MS" pitchFamily="34" charset="-128"/>
              </a:rPr>
              <a:t>)</a:t>
            </a:r>
          </a:p>
          <a:p>
            <a:r>
              <a:rPr lang="en-US" sz="1600" dirty="0">
                <a:latin typeface="Arial Unicode MS" pitchFamily="34" charset="-128"/>
              </a:rPr>
              <a:t>    {</a:t>
            </a:r>
          </a:p>
          <a:p>
            <a:r>
              <a:rPr lang="en-US" sz="1600" dirty="0">
                <a:latin typeface="Arial Unicode MS" pitchFamily="34" charset="-128"/>
              </a:rPr>
              <a:t>       </a:t>
            </a:r>
            <a:r>
              <a:rPr lang="en-US" sz="1600" dirty="0" err="1">
                <a:latin typeface="Arial Unicode MS" pitchFamily="34" charset="-128"/>
              </a:rPr>
              <a:t>junit.textui.TestRunner.run</a:t>
            </a:r>
            <a:r>
              <a:rPr lang="en-US" sz="1600" dirty="0">
                <a:latin typeface="Arial Unicode MS" pitchFamily="34" charset="-128"/>
              </a:rPr>
              <a:t> (suite());</a:t>
            </a:r>
          </a:p>
          <a:p>
            <a:r>
              <a:rPr lang="en-US" sz="1600" dirty="0">
                <a:latin typeface="Arial Unicode MS" pitchFamily="34" charset="-128"/>
              </a:rPr>
              <a:t>    }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    // The suite() method </a:t>
            </a:r>
            <a:r>
              <a:rPr lang="en-US" sz="1600" dirty="0" smtClean="0">
                <a:latin typeface="Arial Unicode MS" pitchFamily="34" charset="-128"/>
              </a:rPr>
              <a:t>helps </a:t>
            </a:r>
            <a:r>
              <a:rPr lang="en-US" sz="1600" dirty="0">
                <a:latin typeface="Arial Unicode MS" pitchFamily="34" charset="-128"/>
              </a:rPr>
              <a:t>when using </a:t>
            </a:r>
            <a:r>
              <a:rPr lang="en-US" sz="1600" dirty="0" err="1">
                <a:latin typeface="Arial Unicode MS" pitchFamily="34" charset="-128"/>
              </a:rPr>
              <a:t>JUnit</a:t>
            </a:r>
            <a:r>
              <a:rPr lang="en-US" sz="1600" dirty="0">
                <a:latin typeface="Arial Unicode MS" pitchFamily="34" charset="-128"/>
              </a:rPr>
              <a:t> 3 Test Runners or Ant.</a:t>
            </a:r>
          </a:p>
          <a:p>
            <a:r>
              <a:rPr lang="en-US" sz="1600" dirty="0">
                <a:latin typeface="Arial Unicode MS" pitchFamily="34" charset="-128"/>
              </a:rPr>
              <a:t>    public static </a:t>
            </a:r>
            <a:r>
              <a:rPr lang="en-US" sz="1600" dirty="0" err="1">
                <a:latin typeface="Arial Unicode MS" pitchFamily="34" charset="-128"/>
              </a:rPr>
              <a:t>junit.framework.Test</a:t>
            </a:r>
            <a:r>
              <a:rPr lang="en-US" sz="1600" dirty="0">
                <a:latin typeface="Arial Unicode MS" pitchFamily="34" charset="-128"/>
              </a:rPr>
              <a:t> suite()</a:t>
            </a:r>
          </a:p>
          <a:p>
            <a:r>
              <a:rPr lang="en-US" sz="1600" dirty="0">
                <a:latin typeface="Arial Unicode MS" pitchFamily="34" charset="-128"/>
              </a:rPr>
              <a:t>    {</a:t>
            </a:r>
          </a:p>
          <a:p>
            <a:r>
              <a:rPr lang="en-US" sz="1600" dirty="0">
                <a:latin typeface="Arial Unicode MS" pitchFamily="34" charset="-128"/>
              </a:rPr>
              <a:t>       return new JUnit4TestAdapter (</a:t>
            </a:r>
            <a:r>
              <a:rPr lang="en-US" sz="1600" dirty="0" err="1">
                <a:latin typeface="Arial Unicode MS" pitchFamily="34" charset="-128"/>
              </a:rPr>
              <a:t>AllTests.class</a:t>
            </a:r>
            <a:r>
              <a:rPr lang="en-US" sz="1600" dirty="0">
                <a:latin typeface="Arial Unicode MS" pitchFamily="34" charset="-128"/>
              </a:rPr>
              <a:t>);</a:t>
            </a:r>
          </a:p>
          <a:p>
            <a:r>
              <a:rPr lang="en-US" sz="1600" dirty="0">
                <a:latin typeface="Arial Unicode MS" pitchFamily="34" charset="-128"/>
              </a:rPr>
              <a:t>    }</a:t>
            </a:r>
          </a:p>
          <a:p>
            <a:r>
              <a:rPr lang="en-US" sz="1600" dirty="0">
                <a:latin typeface="Arial Unicode MS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850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27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5 changes:  min() Example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0154" y="1677296"/>
            <a:ext cx="7532132" cy="1200329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</a:rPr>
              <a:t>@Test public void </a:t>
            </a:r>
            <a:r>
              <a:rPr lang="en-US" sz="1800" dirty="0" err="1" smtClean="0">
                <a:latin typeface="Arial Unicode MS" pitchFamily="34" charset="-128"/>
              </a:rPr>
              <a:t>testForNullList</a:t>
            </a:r>
            <a:r>
              <a:rPr lang="en-US" sz="1800" dirty="0" smtClean="0">
                <a:latin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assertThrows</a:t>
            </a:r>
            <a:r>
              <a:rPr lang="en-US" sz="1800" dirty="0" smtClean="0">
                <a:latin typeface="Arial Unicode MS" pitchFamily="34" charset="-128"/>
              </a:rPr>
              <a:t>(</a:t>
            </a:r>
            <a:r>
              <a:rPr lang="en-US" sz="1800" dirty="0" err="1" smtClean="0">
                <a:latin typeface="Arial Unicode MS" pitchFamily="34" charset="-128"/>
              </a:rPr>
              <a:t>NullPointerException.class</a:t>
            </a:r>
            <a:r>
              <a:rPr lang="en-US" sz="1800" dirty="0" smtClean="0">
                <a:latin typeface="Arial Unicode MS" pitchFamily="34" charset="-128"/>
              </a:rPr>
              <a:t>,  () -&gt; </a:t>
            </a:r>
            <a:r>
              <a:rPr lang="en-US" sz="1800" dirty="0" err="1" smtClean="0">
                <a:latin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</a:rPr>
              <a:t>(null));</a:t>
            </a:r>
          </a:p>
          <a:p>
            <a:r>
              <a:rPr lang="en-US" sz="1800" dirty="0" smtClean="0">
                <a:latin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17585" y="991872"/>
            <a:ext cx="8807570" cy="5124257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JUnit 5 uses assertions, not annotations, for exceptions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Other JUnit 5 differences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/>
              <a:t>Java lambda expressions play a role</a:t>
            </a:r>
          </a:p>
          <a:p>
            <a:pPr lvl="1"/>
            <a:r>
              <a:rPr lang="en-US" dirty="0" smtClean="0"/>
              <a:t>@Before, @After change to @</a:t>
            </a:r>
            <a:r>
              <a:rPr lang="en-US" dirty="0" err="1" smtClean="0"/>
              <a:t>BeforeEach</a:t>
            </a:r>
            <a:r>
              <a:rPr lang="en-US" dirty="0" smtClean="0"/>
              <a:t>, @</a:t>
            </a:r>
            <a:r>
              <a:rPr lang="en-US" dirty="0" err="1" smtClean="0"/>
              <a:t>AfterEach</a:t>
            </a:r>
            <a:endParaRPr lang="en-US" dirty="0" smtClean="0"/>
          </a:p>
          <a:p>
            <a:pPr lvl="1"/>
            <a:r>
              <a:rPr lang="en-US" dirty="0" smtClean="0"/>
              <a:t>imports, some assertions </a:t>
            </a:r>
            <a:r>
              <a:rPr lang="en-US" dirty="0" smtClean="0"/>
              <a:t>change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runners change (no simple replacement for AllTests.java)</a:t>
            </a:r>
          </a:p>
          <a:p>
            <a:pPr lvl="1"/>
            <a:r>
              <a:rPr lang="en-US" dirty="0" smtClean="0"/>
              <a:t>@Theory construct moved to 3</a:t>
            </a:r>
            <a:r>
              <a:rPr lang="en-US" baseline="30000" dirty="0" smtClean="0"/>
              <a:t>rd</a:t>
            </a:r>
            <a:r>
              <a:rPr lang="en-US" dirty="0" smtClean="0"/>
              <a:t> party extensions </a:t>
            </a:r>
          </a:p>
          <a:p>
            <a:pPr lvl="2"/>
            <a:r>
              <a:rPr lang="en-US" dirty="0" smtClean="0"/>
              <a:t>google “</a:t>
            </a:r>
            <a:r>
              <a:rPr lang="en-US" dirty="0" smtClean="0"/>
              <a:t>p</a:t>
            </a:r>
            <a:r>
              <a:rPr lang="en-US" dirty="0" smtClean="0"/>
              <a:t>roperty based testing”</a:t>
            </a:r>
            <a:endParaRPr lang="en-US" dirty="0" smtClean="0"/>
          </a:p>
          <a:p>
            <a:r>
              <a:rPr lang="en-US" smtClean="0">
                <a:solidFill>
                  <a:schemeClr val="tx2"/>
                </a:solidFill>
              </a:rPr>
              <a:t>See </a:t>
            </a:r>
            <a:r>
              <a:rPr lang="en-US" smtClean="0">
                <a:solidFill>
                  <a:schemeClr val="tx2"/>
                </a:solidFill>
              </a:rPr>
              <a:t>MinTest</a:t>
            </a:r>
            <a:r>
              <a:rPr lang="en-US" smtClean="0">
                <a:solidFill>
                  <a:schemeClr val="tx2"/>
                </a:solidFill>
              </a:rPr>
              <a:t>JUnit5.java </a:t>
            </a:r>
            <a:r>
              <a:rPr lang="en-US" dirty="0" smtClean="0">
                <a:solidFill>
                  <a:schemeClr val="tx2"/>
                </a:solidFill>
              </a:rPr>
              <a:t>on the book </a:t>
            </a:r>
            <a:r>
              <a:rPr lang="en-US" dirty="0" smtClean="0">
                <a:solidFill>
                  <a:schemeClr val="tx2"/>
                </a:solidFill>
              </a:rPr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6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683A084-057F-4368-B44F-98D10AB27575}" type="slidenum">
              <a:rPr lang="en-US" sz="900" b="0" smtClean="0">
                <a:solidFill>
                  <a:schemeClr val="tx1"/>
                </a:solidFill>
              </a:rPr>
              <a:pPr/>
              <a:t>28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Run Tests</a:t>
            </a:r>
          </a:p>
        </p:txBody>
      </p:sp>
      <p:sp>
        <p:nvSpPr>
          <p:cNvPr id="24582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provides </a:t>
            </a:r>
            <a:r>
              <a:rPr lang="en-US" dirty="0" smtClean="0">
                <a:solidFill>
                  <a:schemeClr val="tx2"/>
                </a:solidFill>
              </a:rPr>
              <a:t>test drivers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Character-based</a:t>
            </a:r>
            <a:r>
              <a:rPr lang="en-US" dirty="0" smtClean="0"/>
              <a:t> test driver runs from the command line</a:t>
            </a:r>
          </a:p>
          <a:p>
            <a:pPr lvl="1"/>
            <a:r>
              <a:rPr lang="en-US" dirty="0" smtClean="0"/>
              <a:t>GUI-based test driver-</a:t>
            </a:r>
            <a:r>
              <a:rPr lang="en-US" i="1" dirty="0" err="1" smtClean="0">
                <a:solidFill>
                  <a:schemeClr val="tx2"/>
                </a:solidFill>
              </a:rPr>
              <a:t>junit.swingui.TestRunner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Allows programmer to specify the test class to run</a:t>
            </a:r>
          </a:p>
          <a:p>
            <a:pPr lvl="2"/>
            <a:r>
              <a:rPr lang="en-US" dirty="0" smtClean="0"/>
              <a:t>Creates a “</a:t>
            </a:r>
            <a:r>
              <a:rPr lang="en-US" dirty="0" smtClean="0">
                <a:solidFill>
                  <a:schemeClr val="tx2"/>
                </a:solidFill>
              </a:rPr>
              <a:t>Run</a:t>
            </a:r>
            <a:r>
              <a:rPr lang="en-US" dirty="0" smtClean="0"/>
              <a:t>” button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If a test fails, </a:t>
            </a:r>
            <a:r>
              <a:rPr lang="en-US" dirty="0" err="1" smtClean="0"/>
              <a:t>JUnit</a:t>
            </a:r>
            <a:r>
              <a:rPr lang="en-US" dirty="0" smtClean="0"/>
              <a:t> gives the </a:t>
            </a:r>
            <a:r>
              <a:rPr lang="en-US" dirty="0" smtClean="0">
                <a:solidFill>
                  <a:schemeClr val="tx2"/>
                </a:solidFill>
              </a:rPr>
              <a:t>location</a:t>
            </a:r>
            <a:r>
              <a:rPr lang="en-US" dirty="0" smtClean="0"/>
              <a:t> of the failure and any </a:t>
            </a:r>
            <a:r>
              <a:rPr lang="en-US" dirty="0" smtClean="0">
                <a:solidFill>
                  <a:schemeClr val="tx2"/>
                </a:solidFill>
              </a:rPr>
              <a:t>exceptions</a:t>
            </a:r>
            <a:r>
              <a:rPr lang="en-US" dirty="0" smtClean="0"/>
              <a:t> that were thrown</a:t>
            </a:r>
          </a:p>
        </p:txBody>
      </p:sp>
    </p:spTree>
    <p:extLst>
      <p:ext uri="{BB962C8B-B14F-4D97-AF65-F5344CB8AC3E}">
        <p14:creationId xmlns:p14="http://schemas.microsoft.com/office/powerpoint/2010/main" val="1398376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8343D1C-EAFE-4E84-9771-485F1C49A1B3}" type="slidenum">
              <a:rPr lang="en-US" sz="900" b="0" smtClean="0">
                <a:solidFill>
                  <a:schemeClr val="tx1"/>
                </a:solidFill>
              </a:rPr>
              <a:pPr/>
              <a:t>29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5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Resources</a:t>
            </a:r>
          </a:p>
        </p:txBody>
      </p:sp>
      <p:sp>
        <p:nvSpPr>
          <p:cNvPr id="25606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JUnit</a:t>
            </a:r>
            <a:r>
              <a:rPr lang="en-US" dirty="0" smtClean="0"/>
              <a:t> tutorials</a:t>
            </a:r>
          </a:p>
          <a:p>
            <a:pPr lvl="1"/>
            <a:r>
              <a:rPr lang="en-US" dirty="0" smtClean="0">
                <a:hlinkClick r:id="rId2"/>
              </a:rPr>
              <a:t>http://open.ncsu.edu/se/tutorials/junit/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	(Laurie Williams, </a:t>
            </a:r>
            <a:r>
              <a:rPr lang="en-US" dirty="0" err="1" smtClean="0"/>
              <a:t>Dright</a:t>
            </a:r>
            <a:r>
              <a:rPr lang="en-US" dirty="0" smtClean="0"/>
              <a:t> Ho, and Sarah Smith )</a:t>
            </a:r>
          </a:p>
          <a:p>
            <a:pPr lvl="1"/>
            <a:r>
              <a:rPr lang="en-US" dirty="0" smtClean="0">
                <a:hlinkClick r:id="rId3"/>
              </a:rPr>
              <a:t>http://www.laliluna.de/eclipse-junit-testing-tutorial.html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	(</a:t>
            </a:r>
            <a:r>
              <a:rPr lang="en-US" dirty="0" err="1" smtClean="0"/>
              <a:t>Sascha</a:t>
            </a:r>
            <a:r>
              <a:rPr lang="en-US" dirty="0" smtClean="0"/>
              <a:t> </a:t>
            </a:r>
            <a:r>
              <a:rPr lang="en-US" dirty="0" err="1" smtClean="0"/>
              <a:t>Wolski</a:t>
            </a:r>
            <a:r>
              <a:rPr lang="en-US" dirty="0" smtClean="0"/>
              <a:t> and Sebastian </a:t>
            </a:r>
            <a:r>
              <a:rPr lang="en-US" dirty="0" err="1" smtClean="0"/>
              <a:t>Hennebrueder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smtClean="0">
                <a:hlinkClick r:id="rId4"/>
              </a:rPr>
              <a:t>http://www.diasparsoftware.com/template.php?content=jUnitStarterGuide</a:t>
            </a:r>
            <a:endParaRPr lang="en-US" sz="1800" dirty="0" smtClean="0"/>
          </a:p>
          <a:p>
            <a:pPr lvl="2">
              <a:buFontTx/>
              <a:buNone/>
            </a:pPr>
            <a:r>
              <a:rPr lang="en-US" dirty="0" smtClean="0"/>
              <a:t>(</a:t>
            </a:r>
            <a:r>
              <a:rPr lang="en-US" dirty="0" err="1" smtClean="0"/>
              <a:t>Diaspar</a:t>
            </a:r>
            <a:r>
              <a:rPr lang="en-US" dirty="0" smtClean="0"/>
              <a:t> software)</a:t>
            </a:r>
          </a:p>
          <a:p>
            <a:pPr lvl="1"/>
            <a:r>
              <a:rPr lang="en-US" dirty="0" smtClean="0">
                <a:hlinkClick r:id="rId5"/>
              </a:rPr>
              <a:t>http://www.clarkware.com/articles/JUnitPrimer.html</a:t>
            </a:r>
            <a:endParaRPr lang="en-US" dirty="0" smtClean="0"/>
          </a:p>
          <a:p>
            <a:pPr lvl="2">
              <a:buFontTx/>
              <a:buNone/>
            </a:pPr>
            <a:r>
              <a:rPr lang="en-US" dirty="0" smtClean="0"/>
              <a:t>(</a:t>
            </a:r>
            <a:r>
              <a:rPr lang="en-US" dirty="0" err="1" smtClean="0"/>
              <a:t>Clarkware</a:t>
            </a:r>
            <a:r>
              <a:rPr lang="en-US" dirty="0" smtClean="0"/>
              <a:t> consulting)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: Download, Documentation</a:t>
            </a:r>
          </a:p>
          <a:p>
            <a:pPr lvl="1"/>
            <a:r>
              <a:rPr lang="en-US" dirty="0" smtClean="0">
                <a:hlinkClick r:id="rId6"/>
              </a:rPr>
              <a:t>http://www.junit.org/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115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Testability </a:t>
            </a:r>
            <a:r>
              <a:rPr lang="en-US" sz="2800" dirty="0" smtClean="0"/>
              <a:t>(3.1)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766349"/>
            <a:ext cx="8966200" cy="3794873"/>
          </a:xfrm>
        </p:spPr>
        <p:txBody>
          <a:bodyPr/>
          <a:lstStyle/>
          <a:p>
            <a:r>
              <a:rPr lang="en-US" sz="2800" dirty="0" smtClean="0"/>
              <a:t>Plainly speaking – </a:t>
            </a:r>
            <a:r>
              <a:rPr lang="en-US" sz="2800" dirty="0" smtClean="0">
                <a:solidFill>
                  <a:schemeClr val="tx2"/>
                </a:solidFill>
              </a:rPr>
              <a:t>how hard it is to find faults</a:t>
            </a:r>
            <a:r>
              <a:rPr lang="en-US" sz="2800" dirty="0" smtClean="0"/>
              <a:t> in the software</a:t>
            </a:r>
          </a:p>
          <a:p>
            <a:r>
              <a:rPr lang="en-US" sz="2800" dirty="0" smtClean="0"/>
              <a:t>Testability is dominated by </a:t>
            </a:r>
            <a:r>
              <a:rPr lang="en-US" sz="2800" dirty="0" smtClean="0">
                <a:solidFill>
                  <a:schemeClr val="tx2"/>
                </a:solidFill>
              </a:rPr>
              <a:t>two</a:t>
            </a:r>
            <a:r>
              <a:rPr lang="en-US" sz="2800" dirty="0" smtClean="0"/>
              <a:t> practical problems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 smtClean="0">
                <a:solidFill>
                  <a:schemeClr val="tx2"/>
                </a:solidFill>
              </a:rPr>
              <a:t>provide the test values</a:t>
            </a:r>
            <a:r>
              <a:rPr lang="en-US" sz="2400" dirty="0" smtClean="0"/>
              <a:t> to the software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 smtClean="0">
                <a:solidFill>
                  <a:schemeClr val="tx2"/>
                </a:solidFill>
              </a:rPr>
              <a:t>observe the results</a:t>
            </a:r>
            <a:r>
              <a:rPr lang="en-US" sz="2400" dirty="0" smtClean="0"/>
              <a:t> of test execution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918" y="1034819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degree to which a system or component facilitates the establishment of test criteria and the performance of tests to determine whether those criteria have been met</a:t>
            </a:r>
          </a:p>
        </p:txBody>
      </p:sp>
    </p:spTree>
    <p:extLst>
      <p:ext uri="{BB962C8B-B14F-4D97-AF65-F5344CB8AC3E}">
        <p14:creationId xmlns:p14="http://schemas.microsoft.com/office/powerpoint/2010/main" val="1176764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70F76D6-732F-487A-87E7-23DF3BCB439B}" type="slidenum">
              <a:rPr lang="en-US" sz="900" b="0" smtClean="0">
                <a:solidFill>
                  <a:schemeClr val="tx1"/>
                </a:solidFill>
              </a:rPr>
              <a:pPr/>
              <a:t>30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33350" y="898525"/>
            <a:ext cx="8966200" cy="2084388"/>
          </a:xfrm>
        </p:spPr>
        <p:txBody>
          <a:bodyPr/>
          <a:lstStyle/>
          <a:p>
            <a:r>
              <a:rPr lang="en-US" dirty="0" smtClean="0"/>
              <a:t>The only way to make testing </a:t>
            </a:r>
            <a:r>
              <a:rPr lang="en-US" dirty="0" smtClean="0">
                <a:solidFill>
                  <a:schemeClr val="tx2"/>
                </a:solidFill>
              </a:rPr>
              <a:t>efficient</a:t>
            </a:r>
            <a:r>
              <a:rPr lang="en-US" dirty="0" smtClean="0"/>
              <a:t> as well as </a:t>
            </a:r>
            <a:r>
              <a:rPr lang="en-US" dirty="0" smtClean="0">
                <a:solidFill>
                  <a:schemeClr val="tx2"/>
                </a:solidFill>
              </a:rPr>
              <a:t>effective</a:t>
            </a:r>
            <a:r>
              <a:rPr lang="en-US" dirty="0" smtClean="0"/>
              <a:t> is to </a:t>
            </a:r>
            <a:r>
              <a:rPr lang="en-US" dirty="0" smtClean="0">
                <a:solidFill>
                  <a:schemeClr val="tx2"/>
                </a:solidFill>
              </a:rPr>
              <a:t>automate</a:t>
            </a:r>
            <a:r>
              <a:rPr lang="en-US" dirty="0" smtClean="0"/>
              <a:t> as much as possible</a:t>
            </a:r>
          </a:p>
          <a:p>
            <a:r>
              <a:rPr lang="en-US" dirty="0" smtClean="0"/>
              <a:t>Test frameworks provide very simple ways to </a:t>
            </a:r>
            <a:r>
              <a:rPr lang="en-US" dirty="0" smtClean="0">
                <a:solidFill>
                  <a:schemeClr val="tx2"/>
                </a:solidFill>
              </a:rPr>
              <a:t>automate</a:t>
            </a:r>
            <a:r>
              <a:rPr lang="en-US" dirty="0" smtClean="0"/>
              <a:t> our tests</a:t>
            </a:r>
          </a:p>
          <a:p>
            <a:r>
              <a:rPr lang="en-US" dirty="0" smtClean="0"/>
              <a:t>It is no “</a:t>
            </a:r>
            <a:r>
              <a:rPr lang="en-US" dirty="0" smtClean="0">
                <a:solidFill>
                  <a:schemeClr val="tx2"/>
                </a:solidFill>
              </a:rPr>
              <a:t>silver bullet</a:t>
            </a:r>
            <a:r>
              <a:rPr lang="en-US" dirty="0" smtClean="0"/>
              <a:t>” however … it does not solve the hard problem of testing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5137" y="3601272"/>
            <a:ext cx="5099050" cy="523875"/>
          </a:xfrm>
          <a:prstGeom prst="rect">
            <a:avLst/>
          </a:prstGeom>
          <a:solidFill>
            <a:srgbClr val="0033CC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 test values to use 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3350" y="4299389"/>
            <a:ext cx="896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9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This is test design … the purpose of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test </a:t>
            </a:r>
            <a:r>
              <a:rPr lang="en-US" sz="2800" b="0" dirty="0" smtClean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endParaRPr lang="en-US" sz="2800" b="0" dirty="0">
              <a:solidFill>
                <a:schemeClr val="tx2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19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7" grpId="0" animBg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Observability</a:t>
            </a:r>
            <a:r>
              <a:rPr lang="en-US" dirty="0" smtClean="0"/>
              <a:t> and Controllability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3377"/>
            <a:ext cx="8966200" cy="5727845"/>
          </a:xfrm>
        </p:spPr>
        <p:txBody>
          <a:bodyPr/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Observability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/>
              <a:t>Software that affects hardware devices, databases, or remote files have low </a:t>
            </a:r>
            <a:r>
              <a:rPr lang="en-US" sz="2400" dirty="0" err="1" smtClean="0"/>
              <a:t>observability</a:t>
            </a:r>
            <a:endParaRPr lang="en-US" sz="2800" dirty="0" smtClean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Controllability</a:t>
            </a:r>
          </a:p>
          <a:p>
            <a:endParaRPr lang="en-US" sz="2800" dirty="0"/>
          </a:p>
          <a:p>
            <a:endParaRPr lang="en-US" sz="2800" dirty="0" smtClean="0"/>
          </a:p>
          <a:p>
            <a:pPr lvl="1"/>
            <a:r>
              <a:rPr lang="en-US" sz="2400" dirty="0"/>
              <a:t>Easy to control software with inputs from keyboards</a:t>
            </a:r>
          </a:p>
          <a:p>
            <a:pPr lvl="1"/>
            <a:r>
              <a:rPr lang="en-US" sz="2400" dirty="0"/>
              <a:t>Inputs from hardware sensors or distributed software is </a:t>
            </a:r>
            <a:r>
              <a:rPr lang="en-US" sz="2400" dirty="0" smtClean="0"/>
              <a:t>harder</a:t>
            </a:r>
            <a:endParaRPr lang="en-US" dirty="0" smtClean="0"/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Data </a:t>
            </a:r>
            <a:r>
              <a:rPr lang="en-US" sz="2800" dirty="0">
                <a:solidFill>
                  <a:schemeClr val="tx2"/>
                </a:solidFill>
              </a:rPr>
              <a:t>abstraction</a:t>
            </a:r>
            <a:r>
              <a:rPr lang="en-US" sz="2800" dirty="0"/>
              <a:t> reduces controllability and </a:t>
            </a:r>
            <a:r>
              <a:rPr lang="en-US" sz="2800" dirty="0" err="1" smtClean="0"/>
              <a:t>observability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918" y="1363154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How easy it is to observe the behavior of a program in terms of its outputs, effects on the environment and other hardware and software components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2" y="4147328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How easy it is to provide a program with the needed inputs, in terms of values, operations, and behaviors</a:t>
            </a:r>
          </a:p>
        </p:txBody>
      </p:sp>
    </p:spTree>
    <p:extLst>
      <p:ext uri="{BB962C8B-B14F-4D97-AF65-F5344CB8AC3E}">
        <p14:creationId xmlns:p14="http://schemas.microsoft.com/office/powerpoint/2010/main" val="305575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Test </a:t>
            </a:r>
            <a:r>
              <a:rPr lang="en-US" dirty="0" smtClean="0"/>
              <a:t>Case </a:t>
            </a:r>
            <a:r>
              <a:rPr lang="en-US" sz="2800" dirty="0" smtClean="0"/>
              <a:t>(3.2)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test case is a </a:t>
            </a:r>
            <a:r>
              <a:rPr lang="en-US" sz="2800" dirty="0" smtClean="0">
                <a:solidFill>
                  <a:schemeClr val="tx2"/>
                </a:solidFill>
              </a:rPr>
              <a:t>multipart artifact</a:t>
            </a:r>
            <a:r>
              <a:rPr lang="en-US" sz="2800" dirty="0" smtClean="0"/>
              <a:t> with a definite structure</a:t>
            </a:r>
          </a:p>
          <a:p>
            <a:pPr lvl="1"/>
            <a:endParaRPr lang="en-US" dirty="0" smtClean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Test case values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Expected results</a:t>
            </a:r>
            <a:r>
              <a:rPr lang="en-US" sz="2800" dirty="0" smtClean="0"/>
              <a:t>	</a:t>
            </a:r>
          </a:p>
          <a:p>
            <a:endParaRPr lang="en-US" dirty="0"/>
          </a:p>
          <a:p>
            <a:endParaRPr lang="en-US" sz="28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test oracle</a:t>
            </a:r>
            <a:r>
              <a:rPr lang="en-US" sz="2400" dirty="0" smtClean="0"/>
              <a:t> uses expected results </a:t>
            </a:r>
            <a:r>
              <a:rPr lang="en-US" dirty="0"/>
              <a:t>to </a:t>
            </a:r>
            <a:r>
              <a:rPr lang="en-US" dirty="0" smtClean="0"/>
              <a:t>decide </a:t>
            </a:r>
            <a:r>
              <a:rPr lang="en-US" dirty="0"/>
              <a:t>whether </a:t>
            </a:r>
            <a:r>
              <a:rPr lang="en-US" sz="2400" dirty="0" smtClean="0"/>
              <a:t>a test passed or failed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8692" y="4292255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result that will be produced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by the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if the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software behaves as expected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1" y="2355155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input values needed to complete an execution of the software under test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14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7"/>
            <a:ext cx="9048750" cy="1412786"/>
          </a:xfrm>
        </p:spPr>
        <p:txBody>
          <a:bodyPr/>
          <a:lstStyle/>
          <a:p>
            <a:r>
              <a:rPr lang="en-US" dirty="0" smtClean="0"/>
              <a:t>Affecting </a:t>
            </a:r>
            <a:r>
              <a:rPr lang="en-US" dirty="0"/>
              <a:t>Controllability and </a:t>
            </a:r>
            <a:r>
              <a:rPr lang="en-US" dirty="0" err="1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266978"/>
            <a:ext cx="8966200" cy="4751694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Prefix values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Postfix values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800100" lvl="1" indent="-342900">
              <a:buFontTx/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Verification Values</a:t>
            </a:r>
            <a:r>
              <a:rPr lang="en-US" dirty="0"/>
              <a:t> : Values </a:t>
            </a:r>
            <a:r>
              <a:rPr lang="en-US" dirty="0" smtClean="0"/>
              <a:t>needed to </a:t>
            </a:r>
            <a:r>
              <a:rPr lang="en-US" dirty="0"/>
              <a:t>see the results of the test case values</a:t>
            </a:r>
          </a:p>
          <a:p>
            <a:pPr marL="800100" lvl="1" indent="-342900">
              <a:buFontTx/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Exit </a:t>
            </a:r>
            <a:r>
              <a:rPr lang="en-US" i="1" dirty="0" smtClean="0">
                <a:solidFill>
                  <a:schemeClr val="tx2"/>
                </a:solidFill>
              </a:rPr>
              <a:t>Values</a:t>
            </a:r>
            <a:r>
              <a:rPr lang="en-US" dirty="0" smtClean="0"/>
              <a:t> : </a:t>
            </a:r>
            <a:r>
              <a:rPr lang="en-US" dirty="0"/>
              <a:t>Values </a:t>
            </a:r>
            <a:r>
              <a:rPr lang="en-US" dirty="0" smtClean="0"/>
              <a:t>or commands needed </a:t>
            </a:r>
            <a:r>
              <a:rPr lang="en-US" dirty="0"/>
              <a:t>to terminate the program or otherwise return it to a stable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8692" y="3326039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0" dirty="0">
                <a:latin typeface="Gill Sans MT" pitchFamily="34" charset="0"/>
              </a:rPr>
              <a:t>Any inputs that need to be sent to the software after the test case </a:t>
            </a:r>
            <a:r>
              <a:rPr lang="en-US" sz="2800" b="0" dirty="0" smtClean="0">
                <a:latin typeface="Gill Sans MT" pitchFamily="34" charset="0"/>
              </a:rPr>
              <a:t>values are sent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1" y="1812459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800" b="0" dirty="0" smtClean="0">
                <a:latin typeface="Gill Sans MT" pitchFamily="34" charset="0"/>
              </a:rPr>
              <a:t>Inputs </a:t>
            </a:r>
            <a:r>
              <a:rPr lang="en-US" sz="2800" b="0" dirty="0">
                <a:latin typeface="Gill Sans MT" pitchFamily="34" charset="0"/>
              </a:rPr>
              <a:t>necessary to put the software into the appropriate state to receive the test case values</a:t>
            </a:r>
          </a:p>
        </p:txBody>
      </p:sp>
    </p:spTree>
    <p:extLst>
      <p:ext uri="{BB962C8B-B14F-4D97-AF65-F5344CB8AC3E}">
        <p14:creationId xmlns:p14="http://schemas.microsoft.com/office/powerpoint/2010/main" val="3360304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Tests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 case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 set</a:t>
            </a: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Executable test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script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9728" y="1334779"/>
            <a:ext cx="891235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 smtClean="0">
                <a:latin typeface="Gill Sans MT" pitchFamily="34" charset="0"/>
              </a:rPr>
              <a:t>The test case values, prefix values, postfix values, and expected results necessary for a complete execution and evaluation of the software under test</a:t>
            </a:r>
            <a:endParaRPr lang="en-US" sz="2800" b="0" dirty="0">
              <a:latin typeface="Gill Sans MT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3632" y="3502891"/>
            <a:ext cx="8912351" cy="523220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 smtClean="0">
                <a:latin typeface="Gill Sans MT" pitchFamily="34" charset="0"/>
              </a:rPr>
              <a:t>A set of test cases</a:t>
            </a:r>
            <a:endParaRPr lang="en-US" sz="2800" b="0" dirty="0">
              <a:latin typeface="Gill Sans MT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632" y="4830487"/>
            <a:ext cx="891235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>
                <a:latin typeface="Gill Sans MT" pitchFamily="34" charset="0"/>
              </a:rPr>
              <a:t>A test case that is prepared in a form to be executed automatically on the test software and produce a report</a:t>
            </a:r>
          </a:p>
        </p:txBody>
      </p:sp>
    </p:spTree>
    <p:extLst>
      <p:ext uri="{BB962C8B-B14F-4D97-AF65-F5344CB8AC3E}">
        <p14:creationId xmlns:p14="http://schemas.microsoft.com/office/powerpoint/2010/main" val="3908640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Framework</a:t>
            </a:r>
            <a:r>
              <a:rPr lang="en-US" sz="2800" dirty="0" smtClean="0"/>
              <a:t> (3.3)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6236" y="2062402"/>
            <a:ext cx="7339693" cy="1077218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A set of assumptions, concepts, and tools that support test automation</a:t>
            </a:r>
            <a:endParaRPr lang="en-US" altLang="zh-CN" sz="32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40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6234D50-F2C9-4B80-95EF-64B7C8DD65BF}" type="slidenum">
              <a:rPr lang="en-US" sz="900" b="0" smtClean="0">
                <a:solidFill>
                  <a:schemeClr val="tx1"/>
                </a:solidFill>
              </a:rPr>
              <a:pPr/>
              <a:t>9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JUnit?</a:t>
            </a:r>
          </a:p>
        </p:txBody>
      </p:sp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smtClean="0"/>
              <a:t>Open source Java testing framework used to write and run repeatable </a:t>
            </a:r>
            <a:r>
              <a:rPr lang="en-US" dirty="0" smtClean="0">
                <a:solidFill>
                  <a:schemeClr val="tx2"/>
                </a:solidFill>
              </a:rPr>
              <a:t>automated tests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is open source (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junit.org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structure for writing </a:t>
            </a:r>
            <a:r>
              <a:rPr lang="en-US" dirty="0" smtClean="0">
                <a:solidFill>
                  <a:schemeClr val="tx2"/>
                </a:solidFill>
              </a:rPr>
              <a:t>test drivers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features</a:t>
            </a:r>
            <a:r>
              <a:rPr lang="en-US" dirty="0" smtClean="0"/>
              <a:t> include:</a:t>
            </a:r>
          </a:p>
          <a:p>
            <a:pPr marL="742950" lvl="1" indent="-285750"/>
            <a:r>
              <a:rPr lang="en-US" dirty="0" smtClean="0">
                <a:solidFill>
                  <a:schemeClr val="tx2"/>
                </a:solidFill>
              </a:rPr>
              <a:t>Assertions</a:t>
            </a:r>
            <a:r>
              <a:rPr lang="en-US" dirty="0" smtClean="0"/>
              <a:t> for testing expected results</a:t>
            </a:r>
          </a:p>
          <a:p>
            <a:pPr marL="742950" lvl="1" indent="-285750"/>
            <a:r>
              <a:rPr lang="en-US" dirty="0" smtClean="0"/>
              <a:t>Test features for sharing </a:t>
            </a:r>
            <a:r>
              <a:rPr lang="en-US" dirty="0" smtClean="0">
                <a:solidFill>
                  <a:schemeClr val="tx2"/>
                </a:solidFill>
              </a:rPr>
              <a:t>common test data</a:t>
            </a:r>
          </a:p>
          <a:p>
            <a:pPr marL="742950" lvl="1" indent="-285750"/>
            <a:r>
              <a:rPr lang="en-US" dirty="0" smtClean="0"/>
              <a:t>Test </a:t>
            </a:r>
            <a:r>
              <a:rPr lang="en-US" dirty="0" smtClean="0">
                <a:solidFill>
                  <a:schemeClr val="tx2"/>
                </a:solidFill>
              </a:rPr>
              <a:t>suites</a:t>
            </a:r>
            <a:r>
              <a:rPr lang="en-US" dirty="0" smtClean="0"/>
              <a:t> for easily organizing and running tests</a:t>
            </a:r>
          </a:p>
          <a:p>
            <a:pPr marL="742950" lvl="1" indent="-285750"/>
            <a:r>
              <a:rPr lang="en-US" dirty="0" smtClean="0"/>
              <a:t>Graphical and textual </a:t>
            </a:r>
            <a:r>
              <a:rPr lang="en-US" dirty="0" smtClean="0">
                <a:solidFill>
                  <a:schemeClr val="tx2"/>
                </a:solidFill>
              </a:rPr>
              <a:t>test runners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/>
                </a:solidFill>
              </a:rPr>
              <a:t>widely used</a:t>
            </a:r>
            <a:r>
              <a:rPr lang="en-US" dirty="0" smtClean="0"/>
              <a:t> in industry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can be used as </a:t>
            </a:r>
            <a:r>
              <a:rPr lang="en-US" dirty="0" smtClean="0">
                <a:solidFill>
                  <a:schemeClr val="tx2"/>
                </a:solidFill>
              </a:rPr>
              <a:t>stand alone</a:t>
            </a:r>
            <a:r>
              <a:rPr lang="en-US" dirty="0" smtClean="0"/>
              <a:t> Java programs (from the command line) or </a:t>
            </a:r>
            <a:r>
              <a:rPr lang="en-US" dirty="0" smtClean="0">
                <a:solidFill>
                  <a:schemeClr val="tx2"/>
                </a:solidFill>
              </a:rPr>
              <a:t>within an IDE</a:t>
            </a:r>
            <a:r>
              <a:rPr lang="en-US" dirty="0" smtClean="0"/>
              <a:t> such as Eclipse</a:t>
            </a:r>
          </a:p>
        </p:txBody>
      </p:sp>
    </p:spTree>
    <p:extLst>
      <p:ext uri="{BB962C8B-B14F-4D97-AF65-F5344CB8AC3E}">
        <p14:creationId xmlns:p14="http://schemas.microsoft.com/office/powerpoint/2010/main" val="3860917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2071</TotalTime>
  <Pages>49</Pages>
  <Words>2923</Words>
  <Application>Microsoft Office PowerPoint</Application>
  <PresentationFormat>On-screen Show (4:3)</PresentationFormat>
  <Paragraphs>517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intro</vt:lpstr>
      <vt:lpstr>Introduction to Software Testing (2nd edition) Chapter 3  Test Automation</vt:lpstr>
      <vt:lpstr>What is Test Automation?</vt:lpstr>
      <vt:lpstr>Software Testability (3.1)</vt:lpstr>
      <vt:lpstr>Observability and Controllability</vt:lpstr>
      <vt:lpstr>Components of a Test Case (3.2)</vt:lpstr>
      <vt:lpstr>Affecting Controllability and Observability</vt:lpstr>
      <vt:lpstr>Putting Tests Together</vt:lpstr>
      <vt:lpstr>Test Automation Framework (3.3)</vt:lpstr>
      <vt:lpstr>What is JUnit?</vt:lpstr>
      <vt:lpstr>JUnit Tests</vt:lpstr>
      <vt:lpstr>Writing Tests for JUnit</vt:lpstr>
      <vt:lpstr>JUnit Test Fixtures</vt:lpstr>
      <vt:lpstr>Simple JUnit Example</vt:lpstr>
      <vt:lpstr>Testing the Min Class</vt:lpstr>
      <vt:lpstr>MinTest Class</vt:lpstr>
      <vt:lpstr>Min Test Cases: NullPointerException</vt:lpstr>
      <vt:lpstr>More Exception Test Cases for Min</vt:lpstr>
      <vt:lpstr>Remaining Test Cases for Min</vt:lpstr>
      <vt:lpstr>Summary: Seven Tests for Min</vt:lpstr>
      <vt:lpstr>Data-Driven Tests</vt:lpstr>
      <vt:lpstr>Example JUnit Data-Driven Unit Test</vt:lpstr>
      <vt:lpstr>Tests with Parameters: JUnit Theories</vt:lpstr>
      <vt:lpstr>Question: Where Do The Data Values Come From?</vt:lpstr>
      <vt:lpstr>JUnit Theories Need BoilerPlate</vt:lpstr>
      <vt:lpstr>Running from a Command Line</vt:lpstr>
      <vt:lpstr>AllTests</vt:lpstr>
      <vt:lpstr>JUnit 5 changes:  min() Example</vt:lpstr>
      <vt:lpstr>How to Run Tests</vt:lpstr>
      <vt:lpstr>JUnit Resources</vt:lpstr>
      <vt:lpstr>Summary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Paul Ammann</cp:lastModifiedBy>
  <cp:revision>320</cp:revision>
  <cp:lastPrinted>1996-04-04T10:27:56Z</cp:lastPrinted>
  <dcterms:created xsi:type="dcterms:W3CDTF">1996-06-15T03:21:08Z</dcterms:created>
  <dcterms:modified xsi:type="dcterms:W3CDTF">2018-10-17T21:49:08Z</dcterms:modified>
</cp:coreProperties>
</file>