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77" r:id="rId3"/>
    <p:sldId id="369" r:id="rId4"/>
    <p:sldId id="375" r:id="rId5"/>
    <p:sldId id="374" r:id="rId6"/>
    <p:sldId id="373" r:id="rId7"/>
    <p:sldId id="372" r:id="rId8"/>
    <p:sldId id="371" r:id="rId9"/>
    <p:sldId id="370" r:id="rId10"/>
    <p:sldId id="376" r:id="rId1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FF0000"/>
    <a:srgbClr val="FFFF00"/>
    <a:srgbClr val="000099"/>
    <a:srgbClr val="0000CC"/>
    <a:srgbClr val="000058"/>
    <a:srgbClr val="000066"/>
    <a:srgbClr val="000000"/>
    <a:srgbClr val="33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7407" autoAdjust="0"/>
    <p:restoredTop sz="96522" autoAdjust="0"/>
  </p:normalViewPr>
  <p:slideViewPr>
    <p:cSldViewPr>
      <p:cViewPr varScale="1">
        <p:scale>
          <a:sx n="58" d="100"/>
          <a:sy n="58" d="100"/>
        </p:scale>
        <p:origin x="166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20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4" tIns="48287" rIns="96574" bIns="48287" numCol="1" anchor="t" anchorCtr="0" compatLnSpc="1">
            <a:prstTxWarp prst="textNoShape">
              <a:avLst/>
            </a:prstTxWarp>
          </a:bodyPr>
          <a:lstStyle>
            <a:lvl1pPr defTabSz="96607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6" y="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4" tIns="48287" rIns="96574" bIns="48287" numCol="1" anchor="t" anchorCtr="0" compatLnSpc="1">
            <a:prstTxWarp prst="textNoShape">
              <a:avLst/>
            </a:prstTxWarp>
          </a:bodyPr>
          <a:lstStyle>
            <a:lvl1pPr algn="r" defTabSz="96607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" y="912178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4" tIns="48287" rIns="96574" bIns="48287" numCol="1" anchor="b" anchorCtr="0" compatLnSpc="1">
            <a:prstTxWarp prst="textNoShape">
              <a:avLst/>
            </a:prstTxWarp>
          </a:bodyPr>
          <a:lstStyle>
            <a:lvl1pPr defTabSz="96607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6" y="912178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4" tIns="48287" rIns="96574" bIns="48287" numCol="1" anchor="b" anchorCtr="0" compatLnSpc="1">
            <a:prstTxWarp prst="textNoShape">
              <a:avLst/>
            </a:prstTxWarp>
          </a:bodyPr>
          <a:lstStyle>
            <a:lvl1pPr algn="r" defTabSz="966078">
              <a:defRPr sz="1300"/>
            </a:lvl1pPr>
          </a:lstStyle>
          <a:p>
            <a:pPr>
              <a:defRPr/>
            </a:pPr>
            <a:fld id="{886A0B9C-2024-49F5-A130-92C09FA5A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67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4" tIns="48287" rIns="96574" bIns="48287" numCol="1" anchor="t" anchorCtr="0" compatLnSpc="1">
            <a:prstTxWarp prst="textNoShape">
              <a:avLst/>
            </a:prstTxWarp>
          </a:bodyPr>
          <a:lstStyle>
            <a:lvl1pPr defTabSz="96607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6" y="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4" tIns="48287" rIns="96574" bIns="48287" numCol="1" anchor="t" anchorCtr="0" compatLnSpc="1">
            <a:prstTxWarp prst="textNoShape">
              <a:avLst/>
            </a:prstTxWarp>
          </a:bodyPr>
          <a:lstStyle>
            <a:lvl1pPr algn="r" defTabSz="96607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94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4" tIns="48287" rIns="96574" bIns="482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912178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4" tIns="48287" rIns="96574" bIns="48287" numCol="1" anchor="b" anchorCtr="0" compatLnSpc="1">
            <a:prstTxWarp prst="textNoShape">
              <a:avLst/>
            </a:prstTxWarp>
          </a:bodyPr>
          <a:lstStyle>
            <a:lvl1pPr defTabSz="96607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6" y="912178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4" tIns="48287" rIns="96574" bIns="48287" numCol="1" anchor="b" anchorCtr="0" compatLnSpc="1">
            <a:prstTxWarp prst="textNoShape">
              <a:avLst/>
            </a:prstTxWarp>
          </a:bodyPr>
          <a:lstStyle>
            <a:lvl1pPr algn="r" defTabSz="966078">
              <a:defRPr sz="1300"/>
            </a:lvl1pPr>
          </a:lstStyle>
          <a:p>
            <a:pPr>
              <a:defRPr/>
            </a:pPr>
            <a:fld id="{A08218E7-BD20-44C0-8885-BEB4990E5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559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58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8B352-8B64-431F-BB84-1D1BF3F17722}" type="datetime5">
              <a:rPr lang="en-US" smtClean="0"/>
              <a:t>20-Apr-21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Jeff Offutt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3AF25-BB77-4AAD-9633-D600BF90B2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4D23A-1197-4A5C-907C-8F500B9DEE06}" type="datetime5">
              <a:rPr lang="en-US" smtClean="0"/>
              <a:t>20-Apr-21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Jeff Offutt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B341D-7F62-4B39-A8F3-3CCB7E3C9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76200"/>
            <a:ext cx="222885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" y="76200"/>
            <a:ext cx="653415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3A659-0883-4361-94DF-BE68F8405381}" type="datetime5">
              <a:rPr lang="en-US" smtClean="0"/>
              <a:t>20-Apr-21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Jeff Offutt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C785-855B-46B5-B93B-53692101F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  <a:lvl2pPr>
              <a:defRPr>
                <a:latin typeface="Gill Sans MT" pitchFamily="34" charset="0"/>
              </a:defRPr>
            </a:lvl2pPr>
            <a:lvl3pPr>
              <a:defRPr>
                <a:latin typeface="Gill Sans MT" pitchFamily="34" charset="0"/>
              </a:defRPr>
            </a:lvl3pPr>
            <a:lvl4pPr>
              <a:defRPr>
                <a:latin typeface="Gill Sans MT" pitchFamily="34" charset="0"/>
              </a:defRPr>
            </a:lvl4pPr>
            <a:lvl5pPr>
              <a:defRPr>
                <a:latin typeface="Gill Sans M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1C372-A2ED-4EF8-B531-05F0EBC57C0A}" type="datetime5">
              <a:rPr lang="en-US" smtClean="0"/>
              <a:t>20-Apr-21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Jeff Offutt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03B15-55C7-43DE-A324-26A9946933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D498F-F7A0-40E6-8933-F40326DEDD1E}" type="datetime5">
              <a:rPr lang="en-US" smtClean="0"/>
              <a:t>20-Apr-21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Jeff Offutt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C1D48-181F-432E-A7BB-818ECC4EA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066800"/>
            <a:ext cx="43815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815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9CD3D-F5DB-49AE-880F-5A04A1A109D2}" type="datetime5">
              <a:rPr lang="en-US" smtClean="0"/>
              <a:t>20-Apr-21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Jeff Offutt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3002E-4C33-4B66-ADCB-FD9D70DE2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6C45B-9C78-4787-9DCA-AE99492B59D4}" type="datetime5">
              <a:rPr lang="en-US" smtClean="0"/>
              <a:t>20-Apr-21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Jeff Offutt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ECC5E-0EEC-4CB9-9810-92ED39173E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D53B7-3C6C-4B97-A36A-0E71056C3222}" type="datetime5">
              <a:rPr lang="en-US" smtClean="0"/>
              <a:t>20-Apr-21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Jeff Offutt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40EF4-D64E-44A6-B00D-886101941E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BFFB4-A742-44CE-8B45-570CBD8735FE}" type="datetime5">
              <a:rPr lang="en-US" smtClean="0"/>
              <a:t>20-Apr-21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Jeff Offutt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D9053-DFEA-4BC1-A64F-A178814A0E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6AF94-4C20-4294-8AB2-E27D3667BBA8}" type="datetime5">
              <a:rPr lang="en-US" smtClean="0"/>
              <a:t>20-Apr-21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Jeff Offutt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BD6C4-6BB6-4761-AE33-4D9D939A04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0C9D2-C190-4F2F-9C0C-A7D13900C8C9}" type="datetime5">
              <a:rPr lang="en-US" smtClean="0"/>
              <a:t>20-Apr-21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Jeff Offutt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EA075-9BA6-41C3-8C9A-AAD9B0C3DF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0099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99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838200"/>
            <a:ext cx="8915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>
                <a:latin typeface="Arial" charset="0"/>
              </a:defRPr>
            </a:lvl1pPr>
          </a:lstStyle>
          <a:p>
            <a:pPr>
              <a:defRPr/>
            </a:pPr>
            <a:fld id="{A41FD892-71DD-4664-BB97-9BE34D0DEE84}" type="datetime5">
              <a:rPr lang="en-US" smtClean="0"/>
              <a:t>20-Apr-21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©  Jeff Offutt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fld id="{76EE9AF4-423B-4DB1-A822-86BC73668B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omic Sans MS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685800"/>
            <a:ext cx="8991600" cy="2514600"/>
          </a:xfrm>
        </p:spPr>
        <p:txBody>
          <a:bodyPr/>
          <a:lstStyle/>
          <a:p>
            <a:pPr eaLnBrk="1" hangingPunct="1"/>
            <a:r>
              <a:rPr lang="en-US" sz="4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Krug Chapter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  <a:br>
              <a:rPr lang="en-US" sz="4000" b="1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4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Mobile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03600"/>
            <a:ext cx="6477000" cy="2844800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Gill Sans MT" pitchFamily="34" charset="0"/>
              </a:rPr>
              <a:t>Paul Ammann</a:t>
            </a:r>
          </a:p>
          <a:p>
            <a:pPr eaLnBrk="1" hangingPunct="1"/>
            <a:endParaRPr lang="en-US" sz="1800" b="1" dirty="0">
              <a:latin typeface="Gill Sans MT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800" b="1" dirty="0">
                <a:latin typeface="Gill Sans MT" pitchFamily="34" charset="0"/>
              </a:rPr>
              <a:t>https://www.cs.gmu.edu/~pammann/</a:t>
            </a:r>
          </a:p>
          <a:p>
            <a:pPr eaLnBrk="1" hangingPunct="1"/>
            <a:endParaRPr lang="en-US" sz="1800" b="1" dirty="0">
              <a:latin typeface="Gill Sans MT" pitchFamily="34" charset="0"/>
            </a:endParaRPr>
          </a:p>
          <a:p>
            <a:pPr eaLnBrk="1" hangingPunct="1"/>
            <a:r>
              <a:rPr lang="en-US" sz="2800" b="1" dirty="0">
                <a:latin typeface="Gill Sans MT" pitchFamily="34" charset="0"/>
              </a:rPr>
              <a:t>SWE 205</a:t>
            </a:r>
          </a:p>
          <a:p>
            <a:pPr eaLnBrk="1" hangingPunct="1"/>
            <a:r>
              <a:rPr lang="en-US" sz="2800" b="1" dirty="0">
                <a:latin typeface="Gill Sans MT" pitchFamily="34" charset="0"/>
              </a:rPr>
              <a:t>Software Usability and 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</a:t>
            </a:r>
            <a:r>
              <a:rPr lang="en-US"/>
              <a:t>usability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736" y="988979"/>
            <a:ext cx="8915400" cy="5715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Same idea</a:t>
            </a:r>
          </a:p>
          <a:p>
            <a:r>
              <a:rPr lang="en-US" dirty="0">
                <a:solidFill>
                  <a:schemeClr val="tx2"/>
                </a:solidFill>
              </a:rPr>
              <a:t>Some different technology required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A5F47A-60E3-4F45-9052-139FC2FDA117}" type="datetime5">
              <a:rPr lang="en-US" smtClean="0"/>
              <a:t>20-Apr-21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Jeff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028" name="Picture 4" descr="Photograph of a Brundleyfly camera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95" y="2971800"/>
            <a:ext cx="8836025" cy="219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45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What’s different</a:t>
            </a:r>
          </a:p>
          <a:p>
            <a:r>
              <a:rPr lang="en-US" dirty="0">
                <a:solidFill>
                  <a:schemeClr val="tx2"/>
                </a:solidFill>
              </a:rPr>
              <a:t>It’s all about trade-offs</a:t>
            </a:r>
          </a:p>
          <a:p>
            <a:r>
              <a:rPr lang="en-US" dirty="0">
                <a:solidFill>
                  <a:schemeClr val="tx2"/>
                </a:solidFill>
              </a:rPr>
              <a:t>The tyranny of itty-bitty</a:t>
            </a:r>
          </a:p>
          <a:p>
            <a:r>
              <a:rPr lang="en-US" dirty="0">
                <a:solidFill>
                  <a:schemeClr val="tx2"/>
                </a:solidFill>
              </a:rPr>
              <a:t>Scalable design</a:t>
            </a:r>
          </a:p>
          <a:p>
            <a:r>
              <a:rPr lang="en-US" dirty="0">
                <a:solidFill>
                  <a:schemeClr val="tx2"/>
                </a:solidFill>
              </a:rPr>
              <a:t>Affordances (really, signifiers)</a:t>
            </a:r>
          </a:p>
          <a:p>
            <a:r>
              <a:rPr lang="en-US" dirty="0">
                <a:solidFill>
                  <a:schemeClr val="tx2"/>
                </a:solidFill>
              </a:rPr>
              <a:t>Speed and usability</a:t>
            </a:r>
          </a:p>
          <a:p>
            <a:r>
              <a:rPr lang="en-US" dirty="0">
                <a:solidFill>
                  <a:schemeClr val="tx2"/>
                </a:solidFill>
              </a:rPr>
              <a:t>Krug’s 3 core usability attributes</a:t>
            </a:r>
          </a:p>
          <a:p>
            <a:r>
              <a:rPr lang="en-US" dirty="0">
                <a:solidFill>
                  <a:schemeClr val="tx2"/>
                </a:solidFill>
              </a:rPr>
              <a:t>Mobile usability testing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A5F47A-60E3-4F45-9052-139FC2FDA117}" type="datetime5">
              <a:rPr lang="en-US" smtClean="0"/>
              <a:t>20-Apr-21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Jeff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2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different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The display is really small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It’s a design constraint</a:t>
            </a:r>
          </a:p>
          <a:p>
            <a:r>
              <a:rPr lang="en-US" dirty="0">
                <a:solidFill>
                  <a:schemeClr val="tx2"/>
                </a:solidFill>
              </a:rPr>
              <a:t>No mouse; no cursor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But we do have swipe and pinch 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Fast</a:t>
            </a:r>
            <a:r>
              <a:rPr lang="en-US" dirty="0">
                <a:solidFill>
                  <a:schemeClr val="tx2"/>
                </a:solidFill>
              </a:rPr>
              <a:t> choose, scroll and zoom</a:t>
            </a:r>
          </a:p>
          <a:p>
            <a:r>
              <a:rPr lang="en-US" dirty="0">
                <a:solidFill>
                  <a:schemeClr val="tx2"/>
                </a:solidFill>
              </a:rPr>
              <a:t>Many of the same principles apply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Not a surprise; usability is about general design</a:t>
            </a:r>
          </a:p>
          <a:p>
            <a:r>
              <a:rPr lang="en-US" dirty="0">
                <a:solidFill>
                  <a:schemeClr val="tx2"/>
                </a:solidFill>
              </a:rPr>
              <a:t>Conventions are much less settled for mobile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Expect change!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A5F47A-60E3-4F45-9052-139FC2FDA117}" type="datetime5">
              <a:rPr lang="en-US" smtClean="0"/>
              <a:t>20-Apr-21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Jeff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15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the 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Krug’s observation</a:t>
            </a:r>
          </a:p>
          <a:p>
            <a:pPr lvl="1"/>
            <a:r>
              <a:rPr lang="en-US" dirty="0"/>
              <a:t>Most serious usability problems are the result of poor tradeoff decisions</a:t>
            </a:r>
          </a:p>
          <a:p>
            <a:pPr lvl="1"/>
            <a:r>
              <a:rPr lang="en-US" dirty="0"/>
              <a:t>Example: news site that requires frequent slow page loads and excessive scrolling</a:t>
            </a:r>
          </a:p>
          <a:p>
            <a:pPr lvl="1"/>
            <a:r>
              <a:rPr lang="en-US" dirty="0"/>
              <a:t>Usability testing should have caught this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A5F47A-60E3-4F45-9052-139FC2FDA117}" type="datetime5">
              <a:rPr lang="en-US" smtClean="0"/>
              <a:t>20-Apr-21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Jeff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3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tyranny of itty-bitty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Mobile first:  Choose just the things users want when mobile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This doesn’t actually work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Mobile is used for everything</a:t>
            </a:r>
          </a:p>
          <a:p>
            <a:r>
              <a:rPr lang="en-US" dirty="0">
                <a:solidFill>
                  <a:schemeClr val="tx2"/>
                </a:solidFill>
              </a:rPr>
              <a:t>Including everything in mobile means much “deeper” sites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It’s either that or scroll, scroll, scroll</a:t>
            </a:r>
          </a:p>
          <a:p>
            <a:r>
              <a:rPr lang="en-US" dirty="0">
                <a:solidFill>
                  <a:schemeClr val="tx2"/>
                </a:solidFill>
              </a:rPr>
              <a:t>Managing real estate shouldn’t be done at the cost of usability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A5F47A-60E3-4F45-9052-139FC2FDA117}" type="datetime5">
              <a:rPr lang="en-US" smtClean="0"/>
              <a:t>20-Apr-21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Jeff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46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Scalable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Idea: one design-fits-all-screen-sizes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It tends to be a lot of work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It’s hard to do well</a:t>
            </a:r>
          </a:p>
          <a:p>
            <a:r>
              <a:rPr lang="en-US" dirty="0">
                <a:solidFill>
                  <a:schemeClr val="tx2"/>
                </a:solidFill>
              </a:rPr>
              <a:t>“Regular” websites have to work on all screens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Allow zooming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Don’t leave users at the main page; go to the right place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Make everything available</a:t>
            </a:r>
          </a:p>
          <a:p>
            <a:r>
              <a:rPr lang="en-US" dirty="0">
                <a:solidFill>
                  <a:schemeClr val="tx2"/>
                </a:solidFill>
              </a:rPr>
              <a:t>Current convention: mobile site/full site toggle</a:t>
            </a: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A5F47A-60E3-4F45-9052-139FC2FDA117}" type="datetime5">
              <a:rPr lang="en-US" smtClean="0"/>
              <a:t>20-Apr-21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Jeff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9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Affordances (really, signifiers)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Mobile devices have a different interface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No cursor = no hover = no clue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Designers have to provide alternatives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A5F47A-60E3-4F45-9052-139FC2FDA117}" type="datetime5">
              <a:rPr lang="en-US" smtClean="0"/>
              <a:t>20-Apr-21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Jeff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1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and 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Speed matters a lot more for mobile than desktop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5G should relax this constraint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But 5G won’t be for everyone for a long time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So don’t pack too much stuff on your pages!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A5F47A-60E3-4F45-9052-139FC2FDA117}" type="datetime5">
              <a:rPr lang="en-US" smtClean="0"/>
              <a:t>20-Apr-21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Jeff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3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Krug’s 3 core usability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Learnable</a:t>
            </a:r>
          </a:p>
          <a:p>
            <a:r>
              <a:rPr lang="en-US" dirty="0">
                <a:solidFill>
                  <a:schemeClr val="tx2"/>
                </a:solidFill>
              </a:rPr>
              <a:t>Effective</a:t>
            </a:r>
          </a:p>
          <a:p>
            <a:r>
              <a:rPr lang="en-US" dirty="0">
                <a:solidFill>
                  <a:schemeClr val="tx2"/>
                </a:solidFill>
              </a:rPr>
              <a:t>Efficient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2"/>
                </a:solidFill>
              </a:rPr>
              <a:t>A person of average (or even below average) ability and experience can figure out how to use the thing [i.e. its </a:t>
            </a:r>
            <a:r>
              <a:rPr lang="en-US" b="1" i="1" dirty="0">
                <a:solidFill>
                  <a:schemeClr val="tx2"/>
                </a:solidFill>
              </a:rPr>
              <a:t>learnable</a:t>
            </a:r>
            <a:r>
              <a:rPr lang="en-US" i="1" dirty="0">
                <a:solidFill>
                  <a:schemeClr val="tx2"/>
                </a:solidFill>
              </a:rPr>
              <a:t>] to accomplish something [</a:t>
            </a:r>
            <a:r>
              <a:rPr lang="en-US" b="1" i="1" dirty="0">
                <a:solidFill>
                  <a:schemeClr val="tx2"/>
                </a:solidFill>
              </a:rPr>
              <a:t>effective</a:t>
            </a:r>
            <a:r>
              <a:rPr lang="en-US" i="1" dirty="0">
                <a:solidFill>
                  <a:schemeClr val="tx2"/>
                </a:solidFill>
              </a:rPr>
              <a:t>] without it being more trouble than it’s worth [</a:t>
            </a:r>
            <a:r>
              <a:rPr lang="en-US" b="1" i="1" dirty="0">
                <a:solidFill>
                  <a:schemeClr val="tx2"/>
                </a:solidFill>
              </a:rPr>
              <a:t>efficient</a:t>
            </a:r>
            <a:r>
              <a:rPr lang="en-US" i="1" dirty="0">
                <a:solidFill>
                  <a:schemeClr val="tx2"/>
                </a:solidFill>
              </a:rPr>
              <a:t>].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A5F47A-60E3-4F45-9052-139FC2FDA117}" type="datetime5">
              <a:rPr lang="en-US" smtClean="0"/>
              <a:t>20-Apr-21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Jeff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552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808080"/>
      </a:dk1>
      <a:lt1>
        <a:srgbClr val="FFFFFF"/>
      </a:lt1>
      <a:dk2>
        <a:srgbClr val="333399"/>
      </a:dk2>
      <a:lt2>
        <a:srgbClr val="FFFF00"/>
      </a:lt2>
      <a:accent1>
        <a:srgbClr val="00CC99"/>
      </a:accent1>
      <a:accent2>
        <a:srgbClr val="3333CC"/>
      </a:accent2>
      <a:accent3>
        <a:srgbClr val="ADADC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808080"/>
        </a:dk1>
        <a:lt1>
          <a:srgbClr val="FFFF99"/>
        </a:lt1>
        <a:dk2>
          <a:srgbClr val="3333CC"/>
        </a:dk2>
        <a:lt2>
          <a:srgbClr val="FFFF00"/>
        </a:lt2>
        <a:accent1>
          <a:srgbClr val="00CC99"/>
        </a:accent1>
        <a:accent2>
          <a:srgbClr val="3333CC"/>
        </a:accent2>
        <a:accent3>
          <a:srgbClr val="ADADE2"/>
        </a:accent3>
        <a:accent4>
          <a:srgbClr val="DADA82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7329</TotalTime>
  <Words>426</Words>
  <Application>Microsoft Office PowerPoint</Application>
  <PresentationFormat>On-screen Show (4:3)</PresentationFormat>
  <Paragraphs>93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Comic Sans MS</vt:lpstr>
      <vt:lpstr>Gill Sans MT</vt:lpstr>
      <vt:lpstr>Times New Roman</vt:lpstr>
      <vt:lpstr>Verdana</vt:lpstr>
      <vt:lpstr>Default Design</vt:lpstr>
      <vt:lpstr>Krug Chapter 10 Mobile</vt:lpstr>
      <vt:lpstr>Topics</vt:lpstr>
      <vt:lpstr>What’s different</vt:lpstr>
      <vt:lpstr>It’s all about the tradeoffs</vt:lpstr>
      <vt:lpstr>The tyranny of itty-bitty</vt:lpstr>
      <vt:lpstr>Scalable Design</vt:lpstr>
      <vt:lpstr>Affordances (really, signifiers)</vt:lpstr>
      <vt:lpstr>Speed and usability</vt:lpstr>
      <vt:lpstr>Krug’s 3 core usability attributes</vt:lpstr>
      <vt:lpstr>Mobile usability testing</vt:lpstr>
    </vt:vector>
  </TitlesOfParts>
  <Company>GMU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632: Introduction &amp; Overview</dc:title>
  <dc:creator>Offutt</dc:creator>
  <cp:lastModifiedBy>Paul Ammann</cp:lastModifiedBy>
  <cp:revision>250</cp:revision>
  <dcterms:created xsi:type="dcterms:W3CDTF">2001-01-12T21:45:59Z</dcterms:created>
  <dcterms:modified xsi:type="dcterms:W3CDTF">2021-04-20T13:11:57Z</dcterms:modified>
</cp:coreProperties>
</file>