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33" r:id="rId3"/>
    <p:sldId id="321" r:id="rId4"/>
    <p:sldId id="329" r:id="rId5"/>
    <p:sldId id="331" r:id="rId6"/>
    <p:sldId id="332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99"/>
    <a:srgbClr val="0000CC"/>
    <a:srgbClr val="FFFF00"/>
    <a:srgbClr val="000058"/>
    <a:srgbClr val="000099"/>
    <a:srgbClr val="000066"/>
    <a:srgbClr val="000000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65" autoAdjust="0"/>
    <p:restoredTop sz="96435" autoAdjust="0"/>
  </p:normalViewPr>
  <p:slideViewPr>
    <p:cSldViewPr>
      <p:cViewPr varScale="1">
        <p:scale>
          <a:sx n="63" d="100"/>
          <a:sy n="63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28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2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76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65DC4-0E33-4D77-ACC2-0B47D3E0F019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3AF25-BB77-4AAD-9633-D600BF90B2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90BD8-9602-44B4-8443-5E88FD3A8B2D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B341D-7F62-4B39-A8F3-3CCB7E3C9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904680-AA24-4AED-BCC8-3CB5285AC6FA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DC785-855B-46B5-B93B-53692101F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6444C-66B3-4DE4-B53D-C50987A9D518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80295-8345-4DAD-908C-2E888EC77E03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C1D48-181F-432E-A7BB-818ECC4EA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7C1C7-3627-471B-B567-72FBDFA4370F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002E-4C33-4B66-ADCB-FD9D70DE26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5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4962B-D18A-4BD7-B276-7D0357B4884F}" type="datetime5">
              <a:rPr lang="en-US" smtClean="0"/>
              <a:t>24-Mar-20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ECC5E-0EEC-4CB9-9810-92ED39173E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817B8-11EC-4A9E-8936-6A96D2E00BCD}" type="datetime5">
              <a:rPr lang="en-US" smtClean="0"/>
              <a:t>24-Mar-20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8EFFE-274A-4A08-B138-1DD414C7D5C4}" type="datetime5">
              <a:rPr lang="en-US" smtClean="0"/>
              <a:t>24-Mar-20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D9053-DFEA-4BC1-A64F-A178814A0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5C3EF-F826-4887-BB68-3229D0CD6C83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BD6C4-6BB6-4761-AE33-4D9D939A0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53556-9964-4CA8-B25A-6CDFE26B133E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EA075-9BA6-41C3-8C9A-AAD9B0C3D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EF9BF8-AB73-4FAF-84DE-234147485CD8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EE9AF4-423B-4DB1-A822-86BC73668B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514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Krug Chapter </a:t>
            </a:r>
            <a:r>
              <a:rPr lang="en-US" dirty="0" smtClean="0"/>
              <a:t>2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dirty="0" smtClean="0"/>
              <a:t>How We Really Use the Web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Web Site Design</a:t>
            </a:r>
            <a:endParaRPr lang="en-US" sz="40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Jeff Offutt, modified by Paul Ammann</a:t>
            </a:r>
          </a:p>
          <a:p>
            <a:pPr eaLnBrk="1" hangingPunct="1"/>
            <a:endParaRPr lang="en-US" sz="1800" b="1" dirty="0" smtClean="0"/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/>
              <a:t>https://</a:t>
            </a:r>
            <a:r>
              <a:rPr lang="en-US" sz="2800" b="1" smtClean="0"/>
              <a:t>www.cs.gmu.edu/~pammann/</a:t>
            </a:r>
            <a:endParaRPr lang="en-US" sz="2800" b="1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2800" b="1" dirty="0" smtClean="0"/>
              <a:t>SWE 205</a:t>
            </a:r>
          </a:p>
          <a:p>
            <a:pPr eaLnBrk="1" hangingPunct="1"/>
            <a:r>
              <a:rPr lang="en-US" sz="2800" b="1" dirty="0" smtClean="0"/>
              <a:t>Software Usability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Designers vs. Reality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6444C-66B3-4DE4-B53D-C50987A9D518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Two webpages titled &quot;What we design for&quot; and &quot;The Reality&quot; are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690689"/>
            <a:ext cx="82200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8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295400"/>
          </a:xfrm>
        </p:spPr>
        <p:txBody>
          <a:bodyPr/>
          <a:lstStyle/>
          <a:p>
            <a:r>
              <a:rPr lang="en-US" dirty="0" smtClean="0"/>
              <a:t>Fact 1: We don’t read pages.  </a:t>
            </a:r>
            <a:br>
              <a:rPr lang="en-US" dirty="0" smtClean="0"/>
            </a:br>
            <a:r>
              <a:rPr lang="en-US" dirty="0" smtClean="0"/>
              <a:t>We scan them.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89" y="1371600"/>
            <a:ext cx="8915400" cy="5221111"/>
          </a:xfrm>
        </p:spPr>
        <p:txBody>
          <a:bodyPr/>
          <a:lstStyle/>
          <a:p>
            <a:r>
              <a:rPr lang="en-US" dirty="0" smtClean="0"/>
              <a:t>Web page </a:t>
            </a:r>
            <a:r>
              <a:rPr lang="en-US" dirty="0" smtClean="0">
                <a:solidFill>
                  <a:schemeClr val="tx2"/>
                </a:solidFill>
              </a:rPr>
              <a:t>authors</a:t>
            </a:r>
            <a:r>
              <a:rPr lang="en-US" dirty="0" smtClean="0"/>
              <a:t> want users to study web sites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</a:t>
            </a:r>
            <a:r>
              <a:rPr lang="en-US" dirty="0" smtClean="0"/>
              <a:t> … users 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Glance</a:t>
            </a:r>
            <a:r>
              <a:rPr lang="en-US" dirty="0" smtClean="0"/>
              <a:t> at a page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Scan</a:t>
            </a:r>
            <a:r>
              <a:rPr lang="en-US" dirty="0" smtClean="0"/>
              <a:t> some text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Click</a:t>
            </a:r>
            <a:r>
              <a:rPr lang="en-US" dirty="0" smtClean="0"/>
              <a:t> on the first link that looks interesting</a:t>
            </a:r>
          </a:p>
          <a:p>
            <a:r>
              <a:rPr lang="en-US" dirty="0" smtClean="0"/>
              <a:t>Web page authors 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think in terms of </a:t>
            </a:r>
            <a:r>
              <a:rPr lang="en-US" dirty="0" smtClean="0">
                <a:solidFill>
                  <a:schemeClr val="tx2"/>
                </a:solidFill>
              </a:rPr>
              <a:t>telling a story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think </a:t>
            </a:r>
            <a:r>
              <a:rPr lang="en-US" dirty="0" smtClean="0"/>
              <a:t>in terms of a </a:t>
            </a:r>
            <a:r>
              <a:rPr lang="en-US" dirty="0" smtClean="0">
                <a:solidFill>
                  <a:schemeClr val="tx2"/>
                </a:solidFill>
              </a:rPr>
              <a:t>sign</a:t>
            </a:r>
            <a:r>
              <a:rPr lang="en-US" dirty="0" smtClean="0"/>
              <a:t> on a busy highway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241A-0BB5-45A3-8743-5F69003B6020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Scan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8915400" cy="471011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We’re on a mission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know we don’t need to read everything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We’re good at it</a:t>
            </a:r>
          </a:p>
          <a:p>
            <a:r>
              <a:rPr lang="en-US" dirty="0" smtClean="0"/>
              <a:t>The obvious exception?</a:t>
            </a:r>
          </a:p>
          <a:p>
            <a:pPr lvl="1"/>
            <a:r>
              <a:rPr lang="en-US" dirty="0" smtClean="0"/>
              <a:t>Web documents</a:t>
            </a:r>
          </a:p>
          <a:p>
            <a:pPr lvl="2"/>
            <a:r>
              <a:rPr lang="en-US" dirty="0" smtClean="0"/>
              <a:t>News stories</a:t>
            </a:r>
          </a:p>
          <a:p>
            <a:pPr lvl="2"/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Product descriptions</a:t>
            </a:r>
          </a:p>
          <a:p>
            <a:pPr lvl="1"/>
            <a:r>
              <a:rPr lang="en-US" dirty="0" smtClean="0"/>
              <a:t>Even then, there’s a lot of scanning going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B364AC-DF92-48F3-BF0B-8F199E1EF4B0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76200" y="152400"/>
            <a:ext cx="9235722" cy="1676400"/>
          </a:xfrm>
        </p:spPr>
        <p:txBody>
          <a:bodyPr/>
          <a:lstStyle/>
          <a:p>
            <a:r>
              <a:rPr lang="en-US" dirty="0"/>
              <a:t>Fact </a:t>
            </a:r>
            <a:r>
              <a:rPr lang="en-US" dirty="0" smtClean="0"/>
              <a:t>2: We </a:t>
            </a:r>
            <a:r>
              <a:rPr lang="en-US" dirty="0"/>
              <a:t>don’t </a:t>
            </a:r>
            <a:r>
              <a:rPr lang="en-US" dirty="0" smtClean="0"/>
              <a:t>make optimal choices.  </a:t>
            </a:r>
            <a:br>
              <a:rPr lang="en-US" dirty="0" smtClean="0"/>
            </a:br>
            <a:r>
              <a:rPr lang="en-US" dirty="0" smtClean="0"/>
              <a:t>We satisfice (= satisfy + suffice).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2" y="1371600"/>
            <a:ext cx="8915400" cy="5029200"/>
          </a:xfrm>
        </p:spPr>
        <p:txBody>
          <a:bodyPr/>
          <a:lstStyle/>
          <a:p>
            <a:r>
              <a:rPr lang="en-US" dirty="0" smtClean="0"/>
              <a:t>Humans do not make </a:t>
            </a:r>
            <a:r>
              <a:rPr lang="en-US" dirty="0" smtClean="0">
                <a:solidFill>
                  <a:schemeClr val="tx2"/>
                </a:solidFill>
              </a:rPr>
              <a:t>optimal</a:t>
            </a:r>
            <a:r>
              <a:rPr lang="en-US" dirty="0" smtClean="0"/>
              <a:t> decisions</a:t>
            </a:r>
          </a:p>
          <a:p>
            <a:pPr lvl="1"/>
            <a:r>
              <a:rPr lang="en-US" dirty="0" smtClean="0"/>
              <a:t>We take the first option that looks </a:t>
            </a:r>
            <a:r>
              <a:rPr lang="en-US" dirty="0" smtClean="0">
                <a:solidFill>
                  <a:schemeClr val="tx2"/>
                </a:solidFill>
              </a:rPr>
              <a:t>reasonable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Even critical decision makers do this!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Why</a:t>
            </a:r>
            <a:r>
              <a:rPr lang="en-US" dirty="0" smtClean="0"/>
              <a:t> do we compromise ?</a:t>
            </a:r>
          </a:p>
          <a:p>
            <a:pPr lvl="1"/>
            <a:r>
              <a:rPr lang="en-US" dirty="0" smtClean="0"/>
              <a:t>We’re in a </a:t>
            </a:r>
            <a:r>
              <a:rPr lang="en-US" dirty="0" smtClean="0">
                <a:solidFill>
                  <a:schemeClr val="tx2"/>
                </a:solidFill>
              </a:rPr>
              <a:t>hurry</a:t>
            </a:r>
          </a:p>
          <a:p>
            <a:pPr lvl="1"/>
            <a:r>
              <a:rPr lang="en-US" dirty="0" smtClean="0"/>
              <a:t>We usually don’t lose much for </a:t>
            </a:r>
            <a:r>
              <a:rPr lang="en-US" dirty="0" smtClean="0">
                <a:solidFill>
                  <a:schemeClr val="tx2"/>
                </a:solidFill>
              </a:rPr>
              <a:t>guessing wrong</a:t>
            </a:r>
          </a:p>
          <a:p>
            <a:pPr lvl="1"/>
            <a:r>
              <a:rPr lang="en-US" dirty="0" smtClean="0"/>
              <a:t>Comparing options doesn’t lead to </a:t>
            </a:r>
            <a:r>
              <a:rPr lang="en-US" dirty="0" smtClean="0">
                <a:solidFill>
                  <a:schemeClr val="tx2"/>
                </a:solidFill>
              </a:rPr>
              <a:t>better</a:t>
            </a:r>
            <a:r>
              <a:rPr lang="en-US" dirty="0" smtClean="0"/>
              <a:t> decisions</a:t>
            </a:r>
          </a:p>
          <a:p>
            <a:pPr lvl="1"/>
            <a:r>
              <a:rPr lang="en-US" dirty="0" smtClean="0"/>
              <a:t>Comparing options is </a:t>
            </a:r>
            <a:r>
              <a:rPr lang="en-US" dirty="0" smtClean="0">
                <a:solidFill>
                  <a:schemeClr val="tx2"/>
                </a:solidFill>
              </a:rPr>
              <a:t>hard work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no fun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6F6E7-4579-4E84-A3AD-59C765D97296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4" y="372208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 3: We don’t figure out how things work.  We muddle through.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54" y="1600200"/>
            <a:ext cx="8915400" cy="4724400"/>
          </a:xfrm>
        </p:spPr>
        <p:txBody>
          <a:bodyPr/>
          <a:lstStyle/>
          <a:p>
            <a:r>
              <a:rPr lang="en-US" dirty="0" smtClean="0"/>
              <a:t>Few users fully </a:t>
            </a:r>
            <a:r>
              <a:rPr lang="en-US" dirty="0" smtClean="0">
                <a:solidFill>
                  <a:schemeClr val="tx2"/>
                </a:solidFill>
              </a:rPr>
              <a:t>understand</a:t>
            </a:r>
            <a:r>
              <a:rPr lang="en-US" dirty="0" smtClean="0"/>
              <a:t> systems before use</a:t>
            </a:r>
          </a:p>
          <a:p>
            <a:pPr lvl="1"/>
            <a:r>
              <a:rPr lang="en-US" dirty="0" smtClean="0"/>
              <a:t>Or even after use! </a:t>
            </a:r>
          </a:p>
          <a:p>
            <a:pPr lvl="1"/>
            <a:r>
              <a:rPr lang="en-US" dirty="0" smtClean="0"/>
              <a:t>Engineers </a:t>
            </a:r>
            <a:r>
              <a:rPr lang="en-US" dirty="0" smtClean="0">
                <a:solidFill>
                  <a:schemeClr val="tx2"/>
                </a:solidFill>
              </a:rPr>
              <a:t>expect</a:t>
            </a:r>
            <a:r>
              <a:rPr lang="en-US" dirty="0" smtClean="0"/>
              <a:t> users to understand</a:t>
            </a:r>
          </a:p>
          <a:p>
            <a:pPr lvl="2"/>
            <a:r>
              <a:rPr lang="en-US" dirty="0" smtClean="0"/>
              <a:t>We don’t.  And we won’t!  So there!</a:t>
            </a:r>
          </a:p>
          <a:p>
            <a:r>
              <a:rPr lang="en-US" dirty="0" smtClean="0"/>
              <a:t>Users usually </a:t>
            </a:r>
            <a:r>
              <a:rPr lang="en-US" dirty="0" smtClean="0">
                <a:solidFill>
                  <a:schemeClr val="tx2"/>
                </a:solidFill>
              </a:rPr>
              <a:t>waste time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make mistakes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Why</a:t>
            </a:r>
            <a:r>
              <a:rPr lang="en-US" dirty="0" smtClean="0"/>
              <a:t> do we muddle through?</a:t>
            </a:r>
          </a:p>
          <a:p>
            <a:pPr lvl="1"/>
            <a:r>
              <a:rPr lang="en-US" dirty="0" smtClean="0"/>
              <a:t>It’s not important to us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If we find something that works, we stick with it.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87F0D2-8C3F-4CA1-8394-BF5B21E306C2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288</Words>
  <Application>Microsoft Office PowerPoint</Application>
  <PresentationFormat>On-screen Show 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Krug Chapter 2 How We Really Use the Web and Web Site Design</vt:lpstr>
      <vt:lpstr>Designers vs. Reality</vt:lpstr>
      <vt:lpstr>Fact 1: We don’t read pages.   We scan them.</vt:lpstr>
      <vt:lpstr>Users Scan Web Pages</vt:lpstr>
      <vt:lpstr>Fact 2: We don’t make optimal choices.   We satisfice (= satisfy + suffice). </vt:lpstr>
      <vt:lpstr>Fact 3: We don’t figure out how things work.  We muddle through.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Rebecca S Hartley</cp:lastModifiedBy>
  <cp:revision>148</cp:revision>
  <dcterms:created xsi:type="dcterms:W3CDTF">2001-01-12T21:45:59Z</dcterms:created>
  <dcterms:modified xsi:type="dcterms:W3CDTF">2020-03-24T13:47:41Z</dcterms:modified>
</cp:coreProperties>
</file>