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333" r:id="rId3"/>
    <p:sldId id="338" r:id="rId4"/>
    <p:sldId id="339" r:id="rId5"/>
    <p:sldId id="337" r:id="rId6"/>
    <p:sldId id="336" r:id="rId7"/>
    <p:sldId id="335" r:id="rId8"/>
    <p:sldId id="340" r:id="rId9"/>
    <p:sldId id="341" r:id="rId10"/>
    <p:sldId id="343" r:id="rId11"/>
    <p:sldId id="342" r:id="rId12"/>
    <p:sldId id="344" r:id="rId1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00"/>
    <a:srgbClr val="000058"/>
    <a:srgbClr val="000099"/>
    <a:srgbClr val="000066"/>
    <a:srgbClr val="000000"/>
    <a:srgbClr val="66CCFF"/>
    <a:srgbClr val="3399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7367" autoAdjust="0"/>
    <p:restoredTop sz="96496" autoAdjust="0"/>
  </p:normalViewPr>
  <p:slideViewPr>
    <p:cSldViewPr>
      <p:cViewPr varScale="1">
        <p:scale>
          <a:sx n="63" d="100"/>
          <a:sy n="63" d="100"/>
        </p:scale>
        <p:origin x="9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varScale="1">
        <p:scale>
          <a:sx n="83" d="100"/>
          <a:sy n="83" d="100"/>
        </p:scale>
        <p:origin x="-192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4"/>
            <a:ext cx="3170238" cy="479425"/>
          </a:xfrm>
          <a:prstGeom prst="rect">
            <a:avLst/>
          </a:prstGeom>
          <a:noFill/>
          <a:ln w="9525">
            <a:noFill/>
            <a:miter lim="800000"/>
            <a:headEnd/>
            <a:tailEnd/>
          </a:ln>
          <a:effectLst/>
        </p:spPr>
        <p:txBody>
          <a:bodyPr vert="horz" wrap="square" lIns="96602" tIns="48301" rIns="96602" bIns="48301" numCol="1" anchor="t" anchorCtr="0" compatLnSpc="1">
            <a:prstTxWarp prst="textNoShape">
              <a:avLst/>
            </a:prstTxWarp>
          </a:bodyPr>
          <a:lstStyle>
            <a:lvl1pPr defTabSz="966362">
              <a:defRPr sz="1300"/>
            </a:lvl1pPr>
          </a:lstStyle>
          <a:p>
            <a:pPr>
              <a:defRPr/>
            </a:pPr>
            <a:endParaRPr lang="en-US"/>
          </a:p>
        </p:txBody>
      </p:sp>
      <p:sp>
        <p:nvSpPr>
          <p:cNvPr id="5123" name="Rectangle 3"/>
          <p:cNvSpPr>
            <a:spLocks noGrp="1" noChangeArrowheads="1"/>
          </p:cNvSpPr>
          <p:nvPr>
            <p:ph type="dt" sz="quarter" idx="1"/>
          </p:nvPr>
        </p:nvSpPr>
        <p:spPr bwMode="auto">
          <a:xfrm>
            <a:off x="4144966" y="4"/>
            <a:ext cx="3170237" cy="479425"/>
          </a:xfrm>
          <a:prstGeom prst="rect">
            <a:avLst/>
          </a:prstGeom>
          <a:noFill/>
          <a:ln w="9525">
            <a:noFill/>
            <a:miter lim="800000"/>
            <a:headEnd/>
            <a:tailEnd/>
          </a:ln>
          <a:effectLst/>
        </p:spPr>
        <p:txBody>
          <a:bodyPr vert="horz" wrap="square" lIns="96602" tIns="48301" rIns="96602" bIns="48301" numCol="1" anchor="t" anchorCtr="0" compatLnSpc="1">
            <a:prstTxWarp prst="textNoShape">
              <a:avLst/>
            </a:prstTxWarp>
          </a:bodyPr>
          <a:lstStyle>
            <a:lvl1pPr algn="r" defTabSz="966362">
              <a:defRPr sz="1300"/>
            </a:lvl1pPr>
          </a:lstStyle>
          <a:p>
            <a:pPr>
              <a:defRPr/>
            </a:pPr>
            <a:endParaRPr lang="en-US"/>
          </a:p>
        </p:txBody>
      </p:sp>
      <p:sp>
        <p:nvSpPr>
          <p:cNvPr id="5124" name="Rectangle 4"/>
          <p:cNvSpPr>
            <a:spLocks noGrp="1" noChangeArrowheads="1"/>
          </p:cNvSpPr>
          <p:nvPr>
            <p:ph type="ftr" sz="quarter" idx="2"/>
          </p:nvPr>
        </p:nvSpPr>
        <p:spPr bwMode="auto">
          <a:xfrm>
            <a:off x="3" y="9121778"/>
            <a:ext cx="3170238" cy="479425"/>
          </a:xfrm>
          <a:prstGeom prst="rect">
            <a:avLst/>
          </a:prstGeom>
          <a:noFill/>
          <a:ln w="9525">
            <a:noFill/>
            <a:miter lim="800000"/>
            <a:headEnd/>
            <a:tailEnd/>
          </a:ln>
          <a:effectLst/>
        </p:spPr>
        <p:txBody>
          <a:bodyPr vert="horz" wrap="square" lIns="96602" tIns="48301" rIns="96602" bIns="48301" numCol="1" anchor="b" anchorCtr="0" compatLnSpc="1">
            <a:prstTxWarp prst="textNoShape">
              <a:avLst/>
            </a:prstTxWarp>
          </a:bodyPr>
          <a:lstStyle>
            <a:lvl1pPr defTabSz="966362">
              <a:defRPr sz="1300"/>
            </a:lvl1pPr>
          </a:lstStyle>
          <a:p>
            <a:pPr>
              <a:defRPr/>
            </a:pPr>
            <a:endParaRPr lang="en-US"/>
          </a:p>
        </p:txBody>
      </p:sp>
      <p:sp>
        <p:nvSpPr>
          <p:cNvPr id="5125" name="Rectangle 5"/>
          <p:cNvSpPr>
            <a:spLocks noGrp="1" noChangeArrowheads="1"/>
          </p:cNvSpPr>
          <p:nvPr>
            <p:ph type="sldNum" sz="quarter" idx="3"/>
          </p:nvPr>
        </p:nvSpPr>
        <p:spPr bwMode="auto">
          <a:xfrm>
            <a:off x="4144966" y="9121778"/>
            <a:ext cx="3170237" cy="479425"/>
          </a:xfrm>
          <a:prstGeom prst="rect">
            <a:avLst/>
          </a:prstGeom>
          <a:noFill/>
          <a:ln w="9525">
            <a:noFill/>
            <a:miter lim="800000"/>
            <a:headEnd/>
            <a:tailEnd/>
          </a:ln>
          <a:effectLst/>
        </p:spPr>
        <p:txBody>
          <a:bodyPr vert="horz" wrap="square" lIns="96602" tIns="48301" rIns="96602" bIns="48301" numCol="1" anchor="b" anchorCtr="0" compatLnSpc="1">
            <a:prstTxWarp prst="textNoShape">
              <a:avLst/>
            </a:prstTxWarp>
          </a:bodyPr>
          <a:lstStyle>
            <a:lvl1pPr algn="r" defTabSz="966362">
              <a:defRPr sz="1300"/>
            </a:lvl1pPr>
          </a:lstStyle>
          <a:p>
            <a:pPr>
              <a:defRPr/>
            </a:pPr>
            <a:fld id="{886A0B9C-2024-49F5-A130-92C09FA5AEC1}" type="slidenum">
              <a:rPr lang="en-US"/>
              <a:pPr>
                <a:defRPr/>
              </a:pPr>
              <a:t>‹#›</a:t>
            </a:fld>
            <a:endParaRPr lang="en-US"/>
          </a:p>
        </p:txBody>
      </p:sp>
    </p:spTree>
    <p:extLst>
      <p:ext uri="{BB962C8B-B14F-4D97-AF65-F5344CB8AC3E}">
        <p14:creationId xmlns:p14="http://schemas.microsoft.com/office/powerpoint/2010/main" val="1383347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 y="4"/>
            <a:ext cx="3170238" cy="479425"/>
          </a:xfrm>
          <a:prstGeom prst="rect">
            <a:avLst/>
          </a:prstGeom>
          <a:noFill/>
          <a:ln w="9525">
            <a:noFill/>
            <a:miter lim="800000"/>
            <a:headEnd/>
            <a:tailEnd/>
          </a:ln>
          <a:effectLst/>
        </p:spPr>
        <p:txBody>
          <a:bodyPr vert="horz" wrap="square" lIns="96602" tIns="48301" rIns="96602" bIns="48301" numCol="1" anchor="t" anchorCtr="0" compatLnSpc="1">
            <a:prstTxWarp prst="textNoShape">
              <a:avLst/>
            </a:prstTxWarp>
          </a:bodyPr>
          <a:lstStyle>
            <a:lvl1pPr defTabSz="966362">
              <a:defRPr sz="1300"/>
            </a:lvl1pPr>
          </a:lstStyle>
          <a:p>
            <a:pPr>
              <a:defRPr/>
            </a:pPr>
            <a:endParaRPr lang="en-US"/>
          </a:p>
        </p:txBody>
      </p:sp>
      <p:sp>
        <p:nvSpPr>
          <p:cNvPr id="3075" name="Rectangle 3"/>
          <p:cNvSpPr>
            <a:spLocks noGrp="1" noChangeArrowheads="1"/>
          </p:cNvSpPr>
          <p:nvPr>
            <p:ph type="dt" idx="1"/>
          </p:nvPr>
        </p:nvSpPr>
        <p:spPr bwMode="auto">
          <a:xfrm>
            <a:off x="4144966" y="4"/>
            <a:ext cx="3170237" cy="479425"/>
          </a:xfrm>
          <a:prstGeom prst="rect">
            <a:avLst/>
          </a:prstGeom>
          <a:noFill/>
          <a:ln w="9525">
            <a:noFill/>
            <a:miter lim="800000"/>
            <a:headEnd/>
            <a:tailEnd/>
          </a:ln>
          <a:effectLst/>
        </p:spPr>
        <p:txBody>
          <a:bodyPr vert="horz" wrap="square" lIns="96602" tIns="48301" rIns="96602" bIns="48301" numCol="1" anchor="t" anchorCtr="0" compatLnSpc="1">
            <a:prstTxWarp prst="textNoShape">
              <a:avLst/>
            </a:prstTxWarp>
          </a:bodyPr>
          <a:lstStyle>
            <a:lvl1pPr algn="r" defTabSz="966362">
              <a:defRPr sz="13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6" y="4560892"/>
            <a:ext cx="5365750" cy="4319587"/>
          </a:xfrm>
          <a:prstGeom prst="rect">
            <a:avLst/>
          </a:prstGeom>
          <a:noFill/>
          <a:ln w="9525">
            <a:noFill/>
            <a:miter lim="800000"/>
            <a:headEnd/>
            <a:tailEnd/>
          </a:ln>
          <a:effectLst/>
        </p:spPr>
        <p:txBody>
          <a:bodyPr vert="horz" wrap="square" lIns="96602" tIns="48301" rIns="96602" bIns="4830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3" y="9121778"/>
            <a:ext cx="3170238" cy="479425"/>
          </a:xfrm>
          <a:prstGeom prst="rect">
            <a:avLst/>
          </a:prstGeom>
          <a:noFill/>
          <a:ln w="9525">
            <a:noFill/>
            <a:miter lim="800000"/>
            <a:headEnd/>
            <a:tailEnd/>
          </a:ln>
          <a:effectLst/>
        </p:spPr>
        <p:txBody>
          <a:bodyPr vert="horz" wrap="square" lIns="96602" tIns="48301" rIns="96602" bIns="48301" numCol="1" anchor="b" anchorCtr="0" compatLnSpc="1">
            <a:prstTxWarp prst="textNoShape">
              <a:avLst/>
            </a:prstTxWarp>
          </a:bodyPr>
          <a:lstStyle>
            <a:lvl1pPr defTabSz="966362">
              <a:defRPr sz="1300"/>
            </a:lvl1pPr>
          </a:lstStyle>
          <a:p>
            <a:pPr>
              <a:defRPr/>
            </a:pPr>
            <a:endParaRPr lang="en-US"/>
          </a:p>
        </p:txBody>
      </p:sp>
      <p:sp>
        <p:nvSpPr>
          <p:cNvPr id="3079" name="Rectangle 7"/>
          <p:cNvSpPr>
            <a:spLocks noGrp="1" noChangeArrowheads="1"/>
          </p:cNvSpPr>
          <p:nvPr>
            <p:ph type="sldNum" sz="quarter" idx="5"/>
          </p:nvPr>
        </p:nvSpPr>
        <p:spPr bwMode="auto">
          <a:xfrm>
            <a:off x="4144966" y="9121778"/>
            <a:ext cx="3170237" cy="479425"/>
          </a:xfrm>
          <a:prstGeom prst="rect">
            <a:avLst/>
          </a:prstGeom>
          <a:noFill/>
          <a:ln w="9525">
            <a:noFill/>
            <a:miter lim="800000"/>
            <a:headEnd/>
            <a:tailEnd/>
          </a:ln>
          <a:effectLst/>
        </p:spPr>
        <p:txBody>
          <a:bodyPr vert="horz" wrap="square" lIns="96602" tIns="48301" rIns="96602" bIns="48301" numCol="1" anchor="b" anchorCtr="0" compatLnSpc="1">
            <a:prstTxWarp prst="textNoShape">
              <a:avLst/>
            </a:prstTxWarp>
          </a:bodyPr>
          <a:lstStyle>
            <a:lvl1pPr algn="r" defTabSz="966362">
              <a:defRPr sz="1300"/>
            </a:lvl1pPr>
          </a:lstStyle>
          <a:p>
            <a:pPr>
              <a:defRPr/>
            </a:pPr>
            <a:fld id="{A08218E7-BD20-44C0-8885-BEB4990E5EA0}" type="slidenum">
              <a:rPr lang="en-US"/>
              <a:pPr>
                <a:defRPr/>
              </a:pPr>
              <a:t>‹#›</a:t>
            </a:fld>
            <a:endParaRPr lang="en-US"/>
          </a:p>
        </p:txBody>
      </p:sp>
    </p:spTree>
    <p:extLst>
      <p:ext uri="{BB962C8B-B14F-4D97-AF65-F5344CB8AC3E}">
        <p14:creationId xmlns:p14="http://schemas.microsoft.com/office/powerpoint/2010/main" val="3577895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555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C0A102B9-3135-4210-837F-79725EB8BDFC}"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1693AF25-BB77-4AAD-9633-D600BF90B2BF}" type="slidenum">
              <a:rPr lang="en-US" smtClean="0"/>
              <a:pPr>
                <a:defRPr/>
              </a:pPr>
              <a:t>‹#›</a:t>
            </a:fld>
            <a:endParaRPr lang="en-US"/>
          </a:p>
        </p:txBody>
      </p:sp>
    </p:spTree>
    <p:extLst>
      <p:ext uri="{BB962C8B-B14F-4D97-AF65-F5344CB8AC3E}">
        <p14:creationId xmlns:p14="http://schemas.microsoft.com/office/powerpoint/2010/main" val="61668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8FC2DC8-8603-43D1-8821-8927492E5931}"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BB0B341D-7F62-4B39-A8F3-3CCB7E3C9F81}" type="slidenum">
              <a:rPr lang="en-US" smtClean="0"/>
              <a:pPr>
                <a:defRPr/>
              </a:pPr>
              <a:t>‹#›</a:t>
            </a:fld>
            <a:endParaRPr lang="en-US"/>
          </a:p>
        </p:txBody>
      </p:sp>
      <p:cxnSp>
        <p:nvCxnSpPr>
          <p:cNvPr id="7" name="Straight Connector 6"/>
          <p:cNvCxnSpPr/>
          <p:nvPr userDrawn="1"/>
        </p:nvCxnSpPr>
        <p:spPr>
          <a:xfrm>
            <a:off x="0" y="685800"/>
            <a:ext cx="91440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09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0DBEA60-B695-4AA1-8E0C-6458D7D93857}"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B0DDC785-855B-46B5-B93B-53692101F2D4}" type="slidenum">
              <a:rPr lang="en-US" smtClean="0"/>
              <a:pPr>
                <a:defRPr/>
              </a:pPr>
              <a:t>‹#›</a:t>
            </a:fld>
            <a:endParaRPr lang="en-US"/>
          </a:p>
        </p:txBody>
      </p:sp>
    </p:spTree>
    <p:extLst>
      <p:ext uri="{BB962C8B-B14F-4D97-AF65-F5344CB8AC3E}">
        <p14:creationId xmlns:p14="http://schemas.microsoft.com/office/powerpoint/2010/main" val="225962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74B28BD-3BA4-497F-B65B-9336068DF832}"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a:t>
            </a:fld>
            <a:endParaRPr lang="en-US"/>
          </a:p>
        </p:txBody>
      </p:sp>
      <p:cxnSp>
        <p:nvCxnSpPr>
          <p:cNvPr id="7" name="Straight Connector 6"/>
          <p:cNvCxnSpPr/>
          <p:nvPr userDrawn="1"/>
        </p:nvCxnSpPr>
        <p:spPr>
          <a:xfrm>
            <a:off x="0" y="685800"/>
            <a:ext cx="91440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4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548FF58-6C17-478B-BA84-A615C9E9EA28}"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3EDC1D48-181F-432E-A7BB-818ECC4EA708}" type="slidenum">
              <a:rPr lang="en-US" smtClean="0"/>
              <a:pPr>
                <a:defRPr/>
              </a:pPr>
              <a:t>‹#›</a:t>
            </a:fld>
            <a:endParaRPr lang="en-US"/>
          </a:p>
        </p:txBody>
      </p:sp>
    </p:spTree>
    <p:extLst>
      <p:ext uri="{BB962C8B-B14F-4D97-AF65-F5344CB8AC3E}">
        <p14:creationId xmlns:p14="http://schemas.microsoft.com/office/powerpoint/2010/main" val="98381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630BEC9-CB5A-4DFD-AE72-D146232ADF0C}" type="datetime5">
              <a:rPr lang="en-US" smtClean="0"/>
              <a:t>26-Mar-20</a:t>
            </a:fld>
            <a:endParaRPr lang="en-US"/>
          </a:p>
        </p:txBody>
      </p:sp>
      <p:sp>
        <p:nvSpPr>
          <p:cNvPr id="6" name="Footer Placeholder 5"/>
          <p:cNvSpPr>
            <a:spLocks noGrp="1"/>
          </p:cNvSpPr>
          <p:nvPr>
            <p:ph type="ftr" sz="quarter" idx="11"/>
          </p:nvPr>
        </p:nvSpPr>
        <p:spPr/>
        <p:txBody>
          <a:bodyPr/>
          <a:lstStyle/>
          <a:p>
            <a:pPr>
              <a:defRPr/>
            </a:pPr>
            <a:r>
              <a:rPr lang="en-US" smtClean="0"/>
              <a:t>©  Jeff Offutt</a:t>
            </a:r>
            <a:endParaRPr lang="en-US"/>
          </a:p>
        </p:txBody>
      </p:sp>
      <p:sp>
        <p:nvSpPr>
          <p:cNvPr id="7" name="Slide Number Placeholder 6"/>
          <p:cNvSpPr>
            <a:spLocks noGrp="1"/>
          </p:cNvSpPr>
          <p:nvPr>
            <p:ph type="sldNum" sz="quarter" idx="12"/>
          </p:nvPr>
        </p:nvSpPr>
        <p:spPr/>
        <p:txBody>
          <a:bodyPr/>
          <a:lstStyle/>
          <a:p>
            <a:pPr>
              <a:defRPr/>
            </a:pPr>
            <a:fld id="{B513002E-4C33-4B66-ADCB-FD9D70DE269A}" type="slidenum">
              <a:rPr lang="en-US" smtClean="0"/>
              <a:pPr>
                <a:defRPr/>
              </a:pPr>
              <a:t>‹#›</a:t>
            </a:fld>
            <a:endParaRPr lang="en-US"/>
          </a:p>
        </p:txBody>
      </p:sp>
      <p:cxnSp>
        <p:nvCxnSpPr>
          <p:cNvPr id="8" name="Straight Connector 7"/>
          <p:cNvCxnSpPr/>
          <p:nvPr userDrawn="1"/>
        </p:nvCxnSpPr>
        <p:spPr>
          <a:xfrm>
            <a:off x="0" y="685800"/>
            <a:ext cx="91440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2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9FBB9EB5-366E-4AD4-A8E9-865C9F9469C7}" type="datetime5">
              <a:rPr lang="en-US" smtClean="0"/>
              <a:t>26-Mar-20</a:t>
            </a:fld>
            <a:endParaRPr lang="en-US"/>
          </a:p>
        </p:txBody>
      </p:sp>
      <p:sp>
        <p:nvSpPr>
          <p:cNvPr id="8" name="Footer Placeholder 7"/>
          <p:cNvSpPr>
            <a:spLocks noGrp="1"/>
          </p:cNvSpPr>
          <p:nvPr>
            <p:ph type="ftr" sz="quarter" idx="11"/>
          </p:nvPr>
        </p:nvSpPr>
        <p:spPr/>
        <p:txBody>
          <a:bodyPr/>
          <a:lstStyle/>
          <a:p>
            <a:pPr>
              <a:defRPr/>
            </a:pPr>
            <a:r>
              <a:rPr lang="en-US" smtClean="0"/>
              <a:t>©  Jeff Offutt</a:t>
            </a:r>
            <a:endParaRPr lang="en-US"/>
          </a:p>
        </p:txBody>
      </p:sp>
      <p:sp>
        <p:nvSpPr>
          <p:cNvPr id="9" name="Slide Number Placeholder 8"/>
          <p:cNvSpPr>
            <a:spLocks noGrp="1"/>
          </p:cNvSpPr>
          <p:nvPr>
            <p:ph type="sldNum" sz="quarter" idx="12"/>
          </p:nvPr>
        </p:nvSpPr>
        <p:spPr/>
        <p:txBody>
          <a:bodyPr/>
          <a:lstStyle/>
          <a:p>
            <a:pPr>
              <a:defRPr/>
            </a:pPr>
            <a:fld id="{FA7ECC5E-0EEC-4CB9-9810-92ED39173E6E}" type="slidenum">
              <a:rPr lang="en-US" smtClean="0"/>
              <a:pPr>
                <a:defRPr/>
              </a:pPr>
              <a:t>‹#›</a:t>
            </a:fld>
            <a:endParaRPr lang="en-US"/>
          </a:p>
        </p:txBody>
      </p:sp>
    </p:spTree>
    <p:extLst>
      <p:ext uri="{BB962C8B-B14F-4D97-AF65-F5344CB8AC3E}">
        <p14:creationId xmlns:p14="http://schemas.microsoft.com/office/powerpoint/2010/main" val="80513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D61B048-17E6-480C-B8EC-92EB72EBF8CA}" type="datetime5">
              <a:rPr lang="en-US" smtClean="0"/>
              <a:t>26-Mar-20</a:t>
            </a:fld>
            <a:endParaRPr lang="en-US"/>
          </a:p>
        </p:txBody>
      </p:sp>
      <p:sp>
        <p:nvSpPr>
          <p:cNvPr id="4" name="Footer Placeholder 3"/>
          <p:cNvSpPr>
            <a:spLocks noGrp="1"/>
          </p:cNvSpPr>
          <p:nvPr>
            <p:ph type="ftr" sz="quarter" idx="11"/>
          </p:nvPr>
        </p:nvSpPr>
        <p:spPr/>
        <p:txBody>
          <a:bodyPr/>
          <a:lstStyle/>
          <a:p>
            <a:pPr>
              <a:defRPr/>
            </a:pPr>
            <a:r>
              <a:rPr lang="en-US" smtClean="0"/>
              <a:t>©  Jeff Offutt</a:t>
            </a:r>
            <a:endParaRPr lang="en-US"/>
          </a:p>
        </p:txBody>
      </p:sp>
      <p:sp>
        <p:nvSpPr>
          <p:cNvPr id="5" name="Slide Number Placeholder 4"/>
          <p:cNvSpPr>
            <a:spLocks noGrp="1"/>
          </p:cNvSpPr>
          <p:nvPr>
            <p:ph type="sldNum" sz="quarter" idx="12"/>
          </p:nvPr>
        </p:nvSpPr>
        <p:spPr/>
        <p:txBody>
          <a:bodyPr/>
          <a:lstStyle/>
          <a:p>
            <a:pPr>
              <a:defRPr/>
            </a:pPr>
            <a:fld id="{3C040EF4-D64E-44A6-B00D-886101941E36}" type="slidenum">
              <a:rPr lang="en-US" smtClean="0"/>
              <a:pPr>
                <a:defRPr/>
              </a:pPr>
              <a:t>‹#›</a:t>
            </a:fld>
            <a:endParaRPr lang="en-US"/>
          </a:p>
        </p:txBody>
      </p:sp>
      <p:cxnSp>
        <p:nvCxnSpPr>
          <p:cNvPr id="6" name="Straight Connector 5"/>
          <p:cNvCxnSpPr/>
          <p:nvPr userDrawn="1"/>
        </p:nvCxnSpPr>
        <p:spPr>
          <a:xfrm>
            <a:off x="0" y="685800"/>
            <a:ext cx="91440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93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6469CF7-7FF2-4B27-AC69-97F582A2C05B}" type="datetime5">
              <a:rPr lang="en-US" smtClean="0"/>
              <a:t>26-Mar-20</a:t>
            </a:fld>
            <a:endParaRPr lang="en-US"/>
          </a:p>
        </p:txBody>
      </p:sp>
      <p:sp>
        <p:nvSpPr>
          <p:cNvPr id="3" name="Footer Placeholder 2"/>
          <p:cNvSpPr>
            <a:spLocks noGrp="1"/>
          </p:cNvSpPr>
          <p:nvPr>
            <p:ph type="ftr" sz="quarter" idx="11"/>
          </p:nvPr>
        </p:nvSpPr>
        <p:spPr/>
        <p:txBody>
          <a:bodyPr/>
          <a:lstStyle/>
          <a:p>
            <a:pPr>
              <a:defRPr/>
            </a:pPr>
            <a:r>
              <a:rPr lang="en-US" smtClean="0"/>
              <a:t>©  Jeff Offutt</a:t>
            </a:r>
            <a:endParaRPr lang="en-US"/>
          </a:p>
        </p:txBody>
      </p:sp>
      <p:sp>
        <p:nvSpPr>
          <p:cNvPr id="4" name="Slide Number Placeholder 3"/>
          <p:cNvSpPr>
            <a:spLocks noGrp="1"/>
          </p:cNvSpPr>
          <p:nvPr>
            <p:ph type="sldNum" sz="quarter" idx="12"/>
          </p:nvPr>
        </p:nvSpPr>
        <p:spPr/>
        <p:txBody>
          <a:bodyPr/>
          <a:lstStyle/>
          <a:p>
            <a:pPr>
              <a:defRPr/>
            </a:pPr>
            <a:fld id="{2DDD9053-DFEA-4BC1-A64F-A178814A0EB6}" type="slidenum">
              <a:rPr lang="en-US" smtClean="0"/>
              <a:pPr>
                <a:defRPr/>
              </a:pPr>
              <a:t>‹#›</a:t>
            </a:fld>
            <a:endParaRPr lang="en-US"/>
          </a:p>
        </p:txBody>
      </p:sp>
    </p:spTree>
    <p:extLst>
      <p:ext uri="{BB962C8B-B14F-4D97-AF65-F5344CB8AC3E}">
        <p14:creationId xmlns:p14="http://schemas.microsoft.com/office/powerpoint/2010/main" val="77768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C4F51D6-F6E4-4146-BAF1-7D6BC31F8920}" type="datetime5">
              <a:rPr lang="en-US" smtClean="0"/>
              <a:t>26-Mar-20</a:t>
            </a:fld>
            <a:endParaRPr lang="en-US"/>
          </a:p>
        </p:txBody>
      </p:sp>
      <p:sp>
        <p:nvSpPr>
          <p:cNvPr id="6" name="Footer Placeholder 5"/>
          <p:cNvSpPr>
            <a:spLocks noGrp="1"/>
          </p:cNvSpPr>
          <p:nvPr>
            <p:ph type="ftr" sz="quarter" idx="11"/>
          </p:nvPr>
        </p:nvSpPr>
        <p:spPr/>
        <p:txBody>
          <a:bodyPr/>
          <a:lstStyle/>
          <a:p>
            <a:pPr>
              <a:defRPr/>
            </a:pPr>
            <a:r>
              <a:rPr lang="en-US" smtClean="0"/>
              <a:t>©  Jeff Offutt</a:t>
            </a:r>
            <a:endParaRPr lang="en-US"/>
          </a:p>
        </p:txBody>
      </p:sp>
      <p:sp>
        <p:nvSpPr>
          <p:cNvPr id="7" name="Slide Number Placeholder 6"/>
          <p:cNvSpPr>
            <a:spLocks noGrp="1"/>
          </p:cNvSpPr>
          <p:nvPr>
            <p:ph type="sldNum" sz="quarter" idx="12"/>
          </p:nvPr>
        </p:nvSpPr>
        <p:spPr/>
        <p:txBody>
          <a:bodyPr/>
          <a:lstStyle/>
          <a:p>
            <a:pPr>
              <a:defRPr/>
            </a:pPr>
            <a:fld id="{DB3BD6C4-6BB6-4761-AE33-4D9D939A0475}" type="slidenum">
              <a:rPr lang="en-US" smtClean="0"/>
              <a:pPr>
                <a:defRPr/>
              </a:pPr>
              <a:t>‹#›</a:t>
            </a:fld>
            <a:endParaRPr lang="en-US"/>
          </a:p>
        </p:txBody>
      </p:sp>
    </p:spTree>
    <p:extLst>
      <p:ext uri="{BB962C8B-B14F-4D97-AF65-F5344CB8AC3E}">
        <p14:creationId xmlns:p14="http://schemas.microsoft.com/office/powerpoint/2010/main" val="264479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D0280E89-7748-4425-B05D-97F90F2625A8}" type="datetime5">
              <a:rPr lang="en-US" smtClean="0"/>
              <a:t>26-Mar-20</a:t>
            </a:fld>
            <a:endParaRPr lang="en-US"/>
          </a:p>
        </p:txBody>
      </p:sp>
      <p:sp>
        <p:nvSpPr>
          <p:cNvPr id="6" name="Footer Placeholder 5"/>
          <p:cNvSpPr>
            <a:spLocks noGrp="1"/>
          </p:cNvSpPr>
          <p:nvPr>
            <p:ph type="ftr" sz="quarter" idx="11"/>
          </p:nvPr>
        </p:nvSpPr>
        <p:spPr/>
        <p:txBody>
          <a:bodyPr/>
          <a:lstStyle/>
          <a:p>
            <a:pPr>
              <a:defRPr/>
            </a:pPr>
            <a:r>
              <a:rPr lang="en-US" smtClean="0"/>
              <a:t>©  Jeff Offutt</a:t>
            </a:r>
            <a:endParaRPr lang="en-US"/>
          </a:p>
        </p:txBody>
      </p:sp>
      <p:sp>
        <p:nvSpPr>
          <p:cNvPr id="7" name="Slide Number Placeholder 6"/>
          <p:cNvSpPr>
            <a:spLocks noGrp="1"/>
          </p:cNvSpPr>
          <p:nvPr>
            <p:ph type="sldNum" sz="quarter" idx="12"/>
          </p:nvPr>
        </p:nvSpPr>
        <p:spPr/>
        <p:txBody>
          <a:bodyPr/>
          <a:lstStyle/>
          <a:p>
            <a:pPr>
              <a:defRPr/>
            </a:pPr>
            <a:fld id="{1F0EA075-9BA6-41C3-8C9A-AAD9B0C3DF8C}" type="slidenum">
              <a:rPr lang="en-US" smtClean="0"/>
              <a:pPr>
                <a:defRPr/>
              </a:pPr>
              <a:t>‹#›</a:t>
            </a:fld>
            <a:endParaRPr lang="en-US"/>
          </a:p>
        </p:txBody>
      </p:sp>
    </p:spTree>
    <p:extLst>
      <p:ext uri="{BB962C8B-B14F-4D97-AF65-F5344CB8AC3E}">
        <p14:creationId xmlns:p14="http://schemas.microsoft.com/office/powerpoint/2010/main" val="332256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1876DA83-CE17-415F-A957-34B877FF92DC}" type="datetime5">
              <a:rPr lang="en-US" smtClean="0"/>
              <a:t>26-Mar-20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  Jeff Offutt</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6EE9AF4-423B-4DB1-A822-86BC73668B6D}" type="slidenum">
              <a:rPr lang="en-US" smtClean="0"/>
              <a:pPr>
                <a:defRPr/>
              </a:pPr>
              <a:t>‹#›</a:t>
            </a:fld>
            <a:endParaRPr lang="en-US"/>
          </a:p>
        </p:txBody>
      </p:sp>
    </p:spTree>
    <p:extLst>
      <p:ext uri="{BB962C8B-B14F-4D97-AF65-F5344CB8AC3E}">
        <p14:creationId xmlns:p14="http://schemas.microsoft.com/office/powerpoint/2010/main" val="1604755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nytimes.com/" TargetMode="External"/><Relationship Id="rId2" Type="http://schemas.openxmlformats.org/officeDocument/2006/relationships/hyperlink" Target="https://www.ft.com/" TargetMode="External"/><Relationship Id="rId1" Type="http://schemas.openxmlformats.org/officeDocument/2006/relationships/slideLayout" Target="../slideLayouts/slideLayout2.xml"/><Relationship Id="rId4" Type="http://schemas.openxmlformats.org/officeDocument/2006/relationships/hyperlink" Target="https://www.wsj.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19100" y="533400"/>
            <a:ext cx="8305800" cy="2514600"/>
          </a:xfrm>
        </p:spPr>
        <p:txBody>
          <a:bodyPr/>
          <a:lstStyle/>
          <a:p>
            <a:pPr eaLnBrk="1" hangingPunct="1"/>
            <a:r>
              <a:rPr lang="en-US" sz="4000" b="1" dirty="0" smtClean="0"/>
              <a:t>Krug Chapter </a:t>
            </a:r>
            <a:r>
              <a:rPr lang="en-US" dirty="0" smtClean="0"/>
              <a:t>3</a:t>
            </a:r>
            <a:r>
              <a:rPr lang="en-US" sz="4000" b="1" dirty="0" smtClean="0"/>
              <a:t/>
            </a:r>
            <a:br>
              <a:rPr lang="en-US" sz="4000" b="1" dirty="0" smtClean="0"/>
            </a:br>
            <a:r>
              <a:rPr lang="en-US" dirty="0" smtClean="0"/>
              <a:t>Billboard Design 101</a:t>
            </a:r>
            <a:endParaRPr lang="en-US" sz="4000" b="1" dirty="0" smtClean="0"/>
          </a:p>
        </p:txBody>
      </p:sp>
      <p:sp>
        <p:nvSpPr>
          <p:cNvPr id="2051" name="Rectangle 3"/>
          <p:cNvSpPr>
            <a:spLocks noGrp="1" noChangeArrowheads="1"/>
          </p:cNvSpPr>
          <p:nvPr>
            <p:ph type="subTitle" idx="1"/>
          </p:nvPr>
        </p:nvSpPr>
        <p:spPr>
          <a:xfrm>
            <a:off x="1447800" y="3403600"/>
            <a:ext cx="6477000" cy="2844800"/>
          </a:xfrm>
        </p:spPr>
        <p:txBody>
          <a:bodyPr/>
          <a:lstStyle/>
          <a:p>
            <a:pPr eaLnBrk="1" hangingPunct="1"/>
            <a:r>
              <a:rPr lang="en-US" sz="2800" b="1" dirty="0" smtClean="0"/>
              <a:t>Jeff Offutt, modified by Paul Ammann</a:t>
            </a:r>
          </a:p>
          <a:p>
            <a:pPr eaLnBrk="1" hangingPunct="1"/>
            <a:endParaRPr lang="en-US" sz="1800" b="1" dirty="0" smtClean="0"/>
          </a:p>
          <a:p>
            <a:pPr eaLnBrk="1" hangingPunct="1">
              <a:spcBef>
                <a:spcPct val="0"/>
              </a:spcBef>
            </a:pPr>
            <a:r>
              <a:rPr lang="en-US" sz="2800" b="1" dirty="0" smtClean="0"/>
              <a:t>https://</a:t>
            </a:r>
            <a:r>
              <a:rPr lang="en-US" sz="2800" b="1" smtClean="0"/>
              <a:t>www.cs.gmu.edu/~pammann/</a:t>
            </a:r>
            <a:endParaRPr lang="en-US" sz="2800" b="1" dirty="0" smtClean="0"/>
          </a:p>
          <a:p>
            <a:pPr eaLnBrk="1" hangingPunct="1"/>
            <a:endParaRPr lang="en-US" sz="1800" b="1" dirty="0" smtClean="0"/>
          </a:p>
          <a:p>
            <a:pPr eaLnBrk="1" hangingPunct="1"/>
            <a:r>
              <a:rPr lang="en-US" sz="2800" b="1" dirty="0" smtClean="0"/>
              <a:t>SWE 205</a:t>
            </a:r>
          </a:p>
          <a:p>
            <a:pPr eaLnBrk="1" hangingPunct="1"/>
            <a:r>
              <a:rPr lang="en-US" sz="2800" b="1" dirty="0" smtClean="0"/>
              <a:t>Software Usability and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Headings</a:t>
            </a:r>
            <a:endParaRPr lang="en-US" dirty="0"/>
          </a:p>
        </p:txBody>
      </p:sp>
      <p:sp>
        <p:nvSpPr>
          <p:cNvPr id="4" name="Date Placeholder 3"/>
          <p:cNvSpPr>
            <a:spLocks noGrp="1"/>
          </p:cNvSpPr>
          <p:nvPr>
            <p:ph type="dt" sz="half" idx="10"/>
          </p:nvPr>
        </p:nvSpPr>
        <p:spPr/>
        <p:txBody>
          <a:bodyPr/>
          <a:lstStyle/>
          <a:p>
            <a:pPr>
              <a:defRPr/>
            </a:pPr>
            <a:fld id="{6FF200AD-CAC5-4EEB-A6AC-544B40AA524F}"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10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4057731" cy="1874199"/>
          </a:xfrm>
          <a:prstGeom prst="rect">
            <a:avLst/>
          </a:prstGeom>
        </p:spPr>
      </p:pic>
      <p:pic>
        <p:nvPicPr>
          <p:cNvPr id="2050" name="Picture 2" descr="Webpage shows 3 headings. The top-level heading is in bold. The second level heading is in bold and smaller than the first heading. The third level heading is in bold with the same size as the second level he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711" y="1292578"/>
            <a:ext cx="4333875" cy="200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947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219200"/>
          </a:xfrm>
        </p:spPr>
        <p:txBody>
          <a:bodyPr/>
          <a:lstStyle/>
          <a:p>
            <a:r>
              <a:rPr lang="en-US" dirty="0" smtClean="0"/>
              <a:t>Example: Headings</a:t>
            </a:r>
            <a:br>
              <a:rPr lang="en-US" dirty="0" smtClean="0"/>
            </a:br>
            <a:endParaRPr lang="en-US" dirty="0"/>
          </a:p>
        </p:txBody>
      </p:sp>
      <p:sp>
        <p:nvSpPr>
          <p:cNvPr id="4" name="Date Placeholder 3"/>
          <p:cNvSpPr>
            <a:spLocks noGrp="1"/>
          </p:cNvSpPr>
          <p:nvPr>
            <p:ph type="dt" sz="half" idx="10"/>
          </p:nvPr>
        </p:nvSpPr>
        <p:spPr/>
        <p:txBody>
          <a:bodyPr/>
          <a:lstStyle/>
          <a:p>
            <a:pPr>
              <a:defRPr/>
            </a:pPr>
            <a:fld id="{6FF200AD-CAC5-4EEB-A6AC-544B40AA524F}"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11</a:t>
            </a:fld>
            <a:endParaRPr lang="en-US"/>
          </a:p>
        </p:txBody>
      </p:sp>
      <p:sp>
        <p:nvSpPr>
          <p:cNvPr id="8" name="Rectangle 1"/>
          <p:cNvSpPr>
            <a:spLocks noChangeArrowheads="1"/>
          </p:cNvSpPr>
          <p:nvPr/>
        </p:nvSpPr>
        <p:spPr bwMode="auto">
          <a:xfrm>
            <a:off x="-2362200" y="2620962"/>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348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Verdana" panose="020B0604030504040204" pitchFamily="34" charset="0"/>
              </a:rPr>
              <a:t/>
            </a:r>
            <a:br>
              <a:rPr kumimoji="0" lang="en-US" altLang="en-US" sz="1500" b="0" i="0" u="none" strike="noStrike" cap="none" normalizeH="0" baseline="0" smtClean="0">
                <a:ln>
                  <a:noFill/>
                </a:ln>
                <a:solidFill>
                  <a:srgbClr val="000000"/>
                </a:solidFill>
                <a:effectLst/>
                <a:latin typeface="Verdana" panose="020B0604030504040204" pitchFamily="34" charset="0"/>
              </a:rPr>
            </a:br>
            <a:r>
              <a:rPr kumimoji="0" lang="en-US" altLang="en-US" sz="1500" b="0" i="0" u="none" strike="noStrike" cap="none" normalizeH="0" baseline="0" smtClean="0">
                <a:ln>
                  <a:noFill/>
                </a:ln>
                <a:solidFill>
                  <a:srgbClr val="000000"/>
                </a:solidFill>
                <a:effectLst/>
                <a:latin typeface="Verdana" panose="020B0604030504040204" pitchFamily="34" charset="0"/>
              </a:rPr>
              <a:t>  </a:t>
            </a:r>
            <a:endParaRPr kumimoji="0" lang="en-US" altLang="en-US" sz="18100" b="0" i="0" u="none" strike="noStrike" cap="none" normalizeH="0" baseline="0" smtClean="0">
              <a:ln>
                <a:noFill/>
              </a:ln>
              <a:solidFill>
                <a:srgbClr val="000000"/>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00"/>
                </a:solidFill>
                <a:effectLst/>
                <a:latin typeface="Verdana" panose="020B0604030504040204" pitchFamily="34" charset="0"/>
              </a:rPr>
              <a:t>Bad</a:t>
            </a:r>
            <a:endParaRPr kumimoji="0" lang="en-US" altLang="en-US" sz="1500" b="0" i="0" u="none" strike="noStrike" cap="none" normalizeH="0" baseline="0" smtClean="0">
              <a:ln>
                <a:noFill/>
              </a:ln>
              <a:solidFill>
                <a:srgbClr val="000000"/>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Verdana" panose="020B0604030504040204" pitchFamily="34" charset="0"/>
              </a:rPr>
              <a:t>  </a:t>
            </a:r>
            <a:endParaRPr kumimoji="0" lang="en-US" altLang="en-US" sz="17900" b="0" i="0" u="none" strike="noStrike" cap="none" normalizeH="0" baseline="0" smtClean="0">
              <a:ln>
                <a:noFill/>
              </a:ln>
              <a:solidFill>
                <a:srgbClr val="000000"/>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00"/>
                </a:solidFill>
                <a:effectLst/>
                <a:latin typeface="Verdana" panose="020B0604030504040204" pitchFamily="34" charset="0"/>
              </a:rPr>
              <a:t>Better</a:t>
            </a:r>
            <a:endParaRPr kumimoji="0" lang="en-US" altLang="en-US" sz="1500" b="0" i="0" u="none" strike="noStrike" cap="none" normalizeH="0" baseline="0" smtClean="0">
              <a:ln>
                <a:noFill/>
              </a:ln>
              <a:solidFill>
                <a:srgbClr val="000000"/>
              </a:solidFill>
              <a:effectLst/>
              <a:latin typeface="Verdana" panose="020B0604030504040204" pitchFamily="34" charset="0"/>
            </a:endParaRPr>
          </a:p>
        </p:txBody>
      </p:sp>
      <p:pic>
        <p:nvPicPr>
          <p:cNvPr id="1026" name="Picture 2" descr="Webpage shows a heading placed exactly in the middle of 2 se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3952875" cy="28860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Webpage shows a heading between 2 sections. The heading is closer to the section below than the one abo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24000"/>
            <a:ext cx="4067175"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928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219200"/>
          </a:xfrm>
        </p:spPr>
        <p:txBody>
          <a:bodyPr/>
          <a:lstStyle/>
          <a:p>
            <a:r>
              <a:rPr lang="en-US" dirty="0" smtClean="0"/>
              <a:t>Example: Bulleted list</a:t>
            </a:r>
            <a:br>
              <a:rPr lang="en-US" dirty="0" smtClean="0"/>
            </a:br>
            <a:endParaRPr lang="en-US" dirty="0"/>
          </a:p>
        </p:txBody>
      </p:sp>
      <p:sp>
        <p:nvSpPr>
          <p:cNvPr id="4" name="Date Placeholder 3"/>
          <p:cNvSpPr>
            <a:spLocks noGrp="1"/>
          </p:cNvSpPr>
          <p:nvPr>
            <p:ph type="dt" sz="half" idx="10"/>
          </p:nvPr>
        </p:nvSpPr>
        <p:spPr/>
        <p:txBody>
          <a:bodyPr/>
          <a:lstStyle/>
          <a:p>
            <a:pPr>
              <a:defRPr/>
            </a:pPr>
            <a:fld id="{6FF200AD-CAC5-4EEB-A6AC-544B40AA524F}"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12</a:t>
            </a:fld>
            <a:endParaRPr lang="en-US"/>
          </a:p>
        </p:txBody>
      </p:sp>
      <p:sp>
        <p:nvSpPr>
          <p:cNvPr id="8" name="Rectangle 1"/>
          <p:cNvSpPr>
            <a:spLocks noChangeArrowheads="1"/>
          </p:cNvSpPr>
          <p:nvPr/>
        </p:nvSpPr>
        <p:spPr bwMode="auto">
          <a:xfrm>
            <a:off x="-2362200" y="2620962"/>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348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Verdana" panose="020B0604030504040204" pitchFamily="34" charset="0"/>
              </a:rPr>
              <a:t/>
            </a:r>
            <a:br>
              <a:rPr kumimoji="0" lang="en-US" altLang="en-US" sz="1500" b="0" i="0" u="none" strike="noStrike" cap="none" normalizeH="0" baseline="0" smtClean="0">
                <a:ln>
                  <a:noFill/>
                </a:ln>
                <a:solidFill>
                  <a:srgbClr val="000000"/>
                </a:solidFill>
                <a:effectLst/>
                <a:latin typeface="Verdana" panose="020B0604030504040204" pitchFamily="34" charset="0"/>
              </a:rPr>
            </a:br>
            <a:r>
              <a:rPr kumimoji="0" lang="en-US" altLang="en-US" sz="1500" b="0" i="0" u="none" strike="noStrike" cap="none" normalizeH="0" baseline="0" smtClean="0">
                <a:ln>
                  <a:noFill/>
                </a:ln>
                <a:solidFill>
                  <a:srgbClr val="000000"/>
                </a:solidFill>
                <a:effectLst/>
                <a:latin typeface="Verdana" panose="020B0604030504040204" pitchFamily="34" charset="0"/>
              </a:rPr>
              <a:t>  </a:t>
            </a:r>
            <a:endParaRPr kumimoji="0" lang="en-US" altLang="en-US" sz="18100" b="0" i="0" u="none" strike="noStrike" cap="none" normalizeH="0" baseline="0" smtClean="0">
              <a:ln>
                <a:noFill/>
              </a:ln>
              <a:solidFill>
                <a:srgbClr val="000000"/>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00"/>
                </a:solidFill>
                <a:effectLst/>
                <a:latin typeface="Verdana" panose="020B0604030504040204" pitchFamily="34" charset="0"/>
              </a:rPr>
              <a:t>Bad</a:t>
            </a:r>
            <a:endParaRPr kumimoji="0" lang="en-US" altLang="en-US" sz="1500" b="0" i="0" u="none" strike="noStrike" cap="none" normalizeH="0" baseline="0" smtClean="0">
              <a:ln>
                <a:noFill/>
              </a:ln>
              <a:solidFill>
                <a:srgbClr val="000000"/>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000000"/>
                </a:solidFill>
                <a:effectLst/>
                <a:latin typeface="Verdana" panose="020B0604030504040204" pitchFamily="34" charset="0"/>
              </a:rPr>
              <a:t>  </a:t>
            </a:r>
            <a:endParaRPr kumimoji="0" lang="en-US" altLang="en-US" sz="17900" b="0" i="0" u="none" strike="noStrike" cap="none" normalizeH="0" baseline="0" smtClean="0">
              <a:ln>
                <a:noFill/>
              </a:ln>
              <a:solidFill>
                <a:srgbClr val="000000"/>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000000"/>
                </a:solidFill>
                <a:effectLst/>
                <a:latin typeface="Verdana" panose="020B0604030504040204" pitchFamily="34" charset="0"/>
              </a:rPr>
              <a:t>Better</a:t>
            </a:r>
            <a:endParaRPr kumimoji="0" lang="en-US" altLang="en-US" sz="1500" b="0" i="0" u="none" strike="noStrike" cap="none" normalizeH="0" baseline="0" smtClean="0">
              <a:ln>
                <a:noFill/>
              </a:ln>
              <a:solidFill>
                <a:srgbClr val="000000"/>
              </a:solidFill>
              <a:effectLst/>
              <a:latin typeface="Verdana" panose="020B0604030504040204" pitchFamily="34" charset="0"/>
            </a:endParaRPr>
          </a:p>
        </p:txBody>
      </p:sp>
      <p:pic>
        <p:nvPicPr>
          <p:cNvPr id="3074" name="Picture 2" descr="Webpage shows a bulleted list with little space between each list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14400"/>
            <a:ext cx="509587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bpage shows a bulleted list with abundant space between each list i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609975"/>
            <a:ext cx="50768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364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Ways to Attract Drive-By Users</a:t>
            </a:r>
            <a:endParaRPr lang="en-US" dirty="0"/>
          </a:p>
        </p:txBody>
      </p:sp>
      <p:sp>
        <p:nvSpPr>
          <p:cNvPr id="3" name="Content Placeholder 2"/>
          <p:cNvSpPr>
            <a:spLocks noGrp="1"/>
          </p:cNvSpPr>
          <p:nvPr>
            <p:ph idx="1"/>
          </p:nvPr>
        </p:nvSpPr>
        <p:spPr>
          <a:xfrm>
            <a:off x="0" y="3719513"/>
            <a:ext cx="8915400" cy="2819400"/>
          </a:xfrm>
        </p:spPr>
        <p:txBody>
          <a:bodyPr/>
          <a:lstStyle/>
          <a:p>
            <a:pPr marL="514350" indent="-514350">
              <a:buFont typeface="+mj-lt"/>
              <a:buAutoNum type="arabicPeriod"/>
            </a:pPr>
            <a:r>
              <a:rPr lang="en-US" dirty="0" smtClean="0"/>
              <a:t>Conventions are your friend.</a:t>
            </a:r>
          </a:p>
          <a:p>
            <a:pPr marL="514350" indent="-514350">
              <a:buFont typeface="+mj-lt"/>
              <a:buAutoNum type="arabicPeriod"/>
            </a:pPr>
            <a:r>
              <a:rPr lang="en-US" dirty="0" smtClean="0"/>
              <a:t>Create effective visual hierarchies</a:t>
            </a:r>
          </a:p>
          <a:p>
            <a:pPr marL="514350" indent="-514350">
              <a:buFont typeface="+mj-lt"/>
              <a:buAutoNum type="arabicPeriod"/>
            </a:pPr>
            <a:r>
              <a:rPr lang="en-US" dirty="0" smtClean="0">
                <a:solidFill>
                  <a:schemeClr val="tx2"/>
                </a:solidFill>
              </a:rPr>
              <a:t>Break pages</a:t>
            </a:r>
            <a:r>
              <a:rPr lang="en-US" dirty="0" smtClean="0"/>
              <a:t> into clearly defined areas</a:t>
            </a:r>
          </a:p>
          <a:p>
            <a:pPr marL="514350" indent="-514350">
              <a:buFont typeface="+mj-lt"/>
              <a:buAutoNum type="arabicPeriod"/>
            </a:pPr>
            <a:r>
              <a:rPr lang="en-US" dirty="0" smtClean="0"/>
              <a:t>Make it obvious what’s </a:t>
            </a:r>
            <a:r>
              <a:rPr lang="en-US" dirty="0" smtClean="0">
                <a:solidFill>
                  <a:schemeClr val="tx2"/>
                </a:solidFill>
              </a:rPr>
              <a:t>clickable</a:t>
            </a:r>
          </a:p>
          <a:p>
            <a:pPr marL="514350" indent="-514350">
              <a:buFont typeface="+mj-lt"/>
              <a:buAutoNum type="arabicPeriod"/>
            </a:pPr>
            <a:r>
              <a:rPr lang="en-US" dirty="0" smtClean="0"/>
              <a:t>Eliminate distractions</a:t>
            </a:r>
          </a:p>
          <a:p>
            <a:pPr marL="514350" indent="-514350">
              <a:buFont typeface="+mj-lt"/>
              <a:buAutoNum type="arabicPeriod"/>
            </a:pPr>
            <a:r>
              <a:rPr lang="en-US" dirty="0" smtClean="0">
                <a:solidFill>
                  <a:schemeClr val="tx2"/>
                </a:solidFill>
              </a:rPr>
              <a:t>Format content to support scanning</a:t>
            </a:r>
            <a:endParaRPr lang="en-US" dirty="0">
              <a:solidFill>
                <a:schemeClr val="tx2"/>
              </a:solidFill>
            </a:endParaRPr>
          </a:p>
        </p:txBody>
      </p:sp>
      <p:sp>
        <p:nvSpPr>
          <p:cNvPr id="4" name="Date Placeholder 3"/>
          <p:cNvSpPr>
            <a:spLocks noGrp="1"/>
          </p:cNvSpPr>
          <p:nvPr>
            <p:ph type="dt" sz="half" idx="10"/>
          </p:nvPr>
        </p:nvSpPr>
        <p:spPr/>
        <p:txBody>
          <a:bodyPr/>
          <a:lstStyle/>
          <a:p>
            <a:pPr>
              <a:defRPr/>
            </a:pPr>
            <a:fld id="{7E5CCB24-6232-4360-983D-5FCDA2B9113C}"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2</a:t>
            </a:fld>
            <a:endParaRPr lang="en-US"/>
          </a:p>
        </p:txBody>
      </p:sp>
      <p:sp>
        <p:nvSpPr>
          <p:cNvPr id="7" name="Text Box 4"/>
          <p:cNvSpPr txBox="1">
            <a:spLocks noChangeArrowheads="1"/>
          </p:cNvSpPr>
          <p:nvPr/>
        </p:nvSpPr>
        <p:spPr bwMode="auto">
          <a:xfrm>
            <a:off x="914400" y="1616264"/>
            <a:ext cx="7315200" cy="1569660"/>
          </a:xfrm>
          <a:prstGeom prst="rect">
            <a:avLst/>
          </a:prstGeom>
          <a:noFill/>
          <a:ln w="19050">
            <a:solidFill>
              <a:schemeClr val="tx1"/>
            </a:solidFill>
            <a:miter lim="800000"/>
            <a:headEnd/>
            <a:tailEnd/>
          </a:ln>
          <a:effectLst/>
        </p:spPr>
        <p:txBody>
          <a:bodyPr>
            <a:spAutoFit/>
          </a:bodyPr>
          <a:lstStyle/>
          <a:p>
            <a:pPr algn="ctr">
              <a:lnSpc>
                <a:spcPct val="100000"/>
              </a:lnSpc>
              <a:spcBef>
                <a:spcPct val="50000"/>
              </a:spcBef>
              <a:buFontTx/>
              <a:buNone/>
            </a:pPr>
            <a:r>
              <a:rPr lang="en-US" sz="3200" dirty="0" smtClean="0">
                <a:solidFill>
                  <a:schemeClr val="tx2"/>
                </a:solidFill>
                <a:effectLst>
                  <a:outerShdw blurRad="38100" dist="38100" dir="2700000" algn="tl">
                    <a:srgbClr val="000000"/>
                  </a:outerShdw>
                </a:effectLst>
                <a:latin typeface="Gill Sans MT" pitchFamily="34" charset="0"/>
              </a:rPr>
              <a:t>Users whizz by your website at 70 miles an hour … don’t try to slow them down, try to adapt to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t>
            </a:r>
            <a:r>
              <a:rPr lang="en-US" dirty="0" smtClean="0"/>
              <a:t>ake </a:t>
            </a:r>
            <a:r>
              <a:rPr lang="en-US" sz="3200" dirty="0" smtClean="0"/>
              <a:t>A</a:t>
            </a:r>
            <a:r>
              <a:rPr lang="en-US" dirty="0" smtClean="0"/>
              <a:t>dvantage of </a:t>
            </a:r>
            <a:r>
              <a:rPr lang="en-US" sz="3200" dirty="0" smtClean="0"/>
              <a:t>Conventions</a:t>
            </a:r>
            <a:endParaRPr lang="en-US" dirty="0"/>
          </a:p>
        </p:txBody>
      </p:sp>
      <p:sp>
        <p:nvSpPr>
          <p:cNvPr id="3" name="Content Placeholder 2"/>
          <p:cNvSpPr>
            <a:spLocks noGrp="1"/>
          </p:cNvSpPr>
          <p:nvPr>
            <p:ph idx="1"/>
          </p:nvPr>
        </p:nvSpPr>
        <p:spPr/>
        <p:txBody>
          <a:bodyPr/>
          <a:lstStyle/>
          <a:p>
            <a:r>
              <a:rPr lang="en-US" dirty="0" smtClean="0"/>
              <a:t>Conventions are </a:t>
            </a:r>
            <a:r>
              <a:rPr lang="en-US" dirty="0" smtClean="0">
                <a:solidFill>
                  <a:schemeClr val="tx2"/>
                </a:solidFill>
              </a:rPr>
              <a:t>commonly accepted</a:t>
            </a:r>
            <a:r>
              <a:rPr lang="en-US" dirty="0" smtClean="0"/>
              <a:t> ways to tell users things without explicitly telling them</a:t>
            </a:r>
          </a:p>
          <a:p>
            <a:pPr lvl="1"/>
            <a:r>
              <a:rPr lang="en-US" dirty="0" smtClean="0"/>
              <a:t>Where things are located on a page</a:t>
            </a:r>
          </a:p>
          <a:p>
            <a:pPr lvl="1"/>
            <a:r>
              <a:rPr lang="en-US" dirty="0" smtClean="0">
                <a:solidFill>
                  <a:schemeClr val="tx2"/>
                </a:solidFill>
              </a:rPr>
              <a:t>How things work – e.g. shopping carts</a:t>
            </a:r>
          </a:p>
          <a:p>
            <a:pPr lvl="1"/>
            <a:r>
              <a:rPr lang="en-US" dirty="0" smtClean="0">
                <a:solidFill>
                  <a:schemeClr val="tx2"/>
                </a:solidFill>
              </a:rPr>
              <a:t>How things look – e.g. icon for video</a:t>
            </a:r>
            <a:endParaRPr lang="en-US" dirty="0" smtClean="0"/>
          </a:p>
          <a:p>
            <a:r>
              <a:rPr lang="en-US" dirty="0" smtClean="0"/>
              <a:t>Conventions vary by type of site</a:t>
            </a:r>
          </a:p>
          <a:p>
            <a:pPr lvl="1"/>
            <a:r>
              <a:rPr lang="en-US" dirty="0" smtClean="0"/>
              <a:t>Commerce vs. colleges vs. blogs vs restaurants etc.</a:t>
            </a:r>
          </a:p>
          <a:p>
            <a:r>
              <a:rPr lang="en-US" dirty="0" smtClean="0"/>
              <a:t>Some designers like to be </a:t>
            </a:r>
            <a:r>
              <a:rPr lang="en-US" dirty="0" smtClean="0">
                <a:solidFill>
                  <a:schemeClr val="tx2"/>
                </a:solidFill>
              </a:rPr>
              <a:t>creative</a:t>
            </a:r>
            <a:endParaRPr lang="en-US" dirty="0"/>
          </a:p>
          <a:p>
            <a:pPr lvl="1"/>
            <a:r>
              <a:rPr lang="en-US" dirty="0" smtClean="0"/>
              <a:t>What’s good for </a:t>
            </a:r>
            <a:r>
              <a:rPr lang="en-US" dirty="0" smtClean="0">
                <a:solidFill>
                  <a:schemeClr val="tx2"/>
                </a:solidFill>
              </a:rPr>
              <a:t>users</a:t>
            </a:r>
            <a:r>
              <a:rPr lang="en-US" dirty="0" smtClean="0"/>
              <a:t>?</a:t>
            </a:r>
          </a:p>
          <a:p>
            <a:pPr lvl="1"/>
            <a:r>
              <a:rPr lang="en-US" dirty="0" smtClean="0"/>
              <a:t>New ideas are great, but be </a:t>
            </a:r>
            <a:r>
              <a:rPr lang="en-US" dirty="0" smtClean="0">
                <a:solidFill>
                  <a:schemeClr val="tx2"/>
                </a:solidFill>
              </a:rPr>
              <a:t>very careful</a:t>
            </a:r>
            <a:endParaRPr lang="en-US" dirty="0">
              <a:solidFill>
                <a:schemeClr val="tx2"/>
              </a:solidFill>
            </a:endParaRPr>
          </a:p>
        </p:txBody>
      </p:sp>
      <p:sp>
        <p:nvSpPr>
          <p:cNvPr id="4" name="Date Placeholder 3"/>
          <p:cNvSpPr>
            <a:spLocks noGrp="1"/>
          </p:cNvSpPr>
          <p:nvPr>
            <p:ph type="dt" sz="half" idx="10"/>
          </p:nvPr>
        </p:nvSpPr>
        <p:spPr/>
        <p:txBody>
          <a:bodyPr/>
          <a:lstStyle/>
          <a:p>
            <a:pPr>
              <a:defRPr/>
            </a:pPr>
            <a:fld id="{A7E7E080-901D-41CE-9A74-1E854485C77C}"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76200"/>
            <a:ext cx="9067800" cy="762000"/>
          </a:xfrm>
        </p:spPr>
        <p:txBody>
          <a:bodyPr/>
          <a:lstStyle/>
          <a:p>
            <a:r>
              <a:rPr lang="en-US" dirty="0" smtClean="0"/>
              <a:t>Create Effective Visual Hierarchies</a:t>
            </a:r>
            <a:endParaRPr lang="en-US" dirty="0"/>
          </a:p>
        </p:txBody>
      </p:sp>
      <p:sp>
        <p:nvSpPr>
          <p:cNvPr id="3" name="Content Placeholder 2"/>
          <p:cNvSpPr>
            <a:spLocks noGrp="1"/>
          </p:cNvSpPr>
          <p:nvPr>
            <p:ph idx="1"/>
          </p:nvPr>
        </p:nvSpPr>
        <p:spPr>
          <a:xfrm>
            <a:off x="114300" y="914400"/>
            <a:ext cx="8915400" cy="5638800"/>
          </a:xfrm>
        </p:spPr>
        <p:txBody>
          <a:bodyPr/>
          <a:lstStyle/>
          <a:p>
            <a:r>
              <a:rPr lang="en-US" dirty="0" smtClean="0"/>
              <a:t>More important stuff is more prominent</a:t>
            </a:r>
          </a:p>
          <a:p>
            <a:r>
              <a:rPr lang="en-US" dirty="0" smtClean="0"/>
              <a:t>Logically related things are also visually related</a:t>
            </a:r>
          </a:p>
          <a:p>
            <a:r>
              <a:rPr lang="en-US" dirty="0" smtClean="0"/>
              <a:t>Nested structures show what is part of what</a:t>
            </a:r>
          </a:p>
          <a:p>
            <a:endParaRPr lang="en-US" dirty="0" smtClean="0"/>
          </a:p>
        </p:txBody>
      </p:sp>
      <p:sp>
        <p:nvSpPr>
          <p:cNvPr id="4" name="Date Placeholder 3"/>
          <p:cNvSpPr>
            <a:spLocks noGrp="1"/>
          </p:cNvSpPr>
          <p:nvPr>
            <p:ph type="dt" sz="half" idx="10"/>
          </p:nvPr>
        </p:nvSpPr>
        <p:spPr/>
        <p:txBody>
          <a:bodyPr/>
          <a:lstStyle/>
          <a:p>
            <a:pPr>
              <a:defRPr/>
            </a:pPr>
            <a:fld id="{EB866365-02DA-4CC8-9ACD-44D88A401794}"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4</a:t>
            </a:fld>
            <a:endParaRPr lang="en-US"/>
          </a:p>
        </p:txBody>
      </p:sp>
      <p:pic>
        <p:nvPicPr>
          <p:cNvPr id="1030" name="Picture 6" descr="Screenshot of a page shows 3 different texts: ?Very important? in bold with a large font size, ?A little less important? in a smaller font size than first text, and ?Nowhere near as important? in the smallest font s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64" y="3147578"/>
            <a:ext cx="2492236" cy="21215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eenshot of a page displays a list: ?Books. Music. Movies. Games,? one below the other on the left s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142051"/>
            <a:ext cx="2590800" cy="21197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reenshot shows a page with heading ?Computer Books? consisting of 2 sections ?One particular computer book? and ?Another computer book.? Both sections are shown one below the other and display a thumbnail of the book and a text: ?blah bla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3142937"/>
            <a:ext cx="2514600" cy="21188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ebpage shows 2 sections and header ?Computer Books? spanning both the sections. In the left section, ?Books, Music, Movies, and Games? are lis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645" y="3081801"/>
            <a:ext cx="3574979" cy="30141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ebpage shows 2 sections and header ?Computer Books? spanning the right section alone. In the left section, ?Books, Music, Movies, and Games? are list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048000"/>
            <a:ext cx="3600891"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Break Pages Up</a:t>
            </a:r>
            <a:endParaRPr lang="en-US" dirty="0"/>
          </a:p>
        </p:txBody>
      </p:sp>
      <p:sp>
        <p:nvSpPr>
          <p:cNvPr id="3" name="Content Placeholder 2"/>
          <p:cNvSpPr>
            <a:spLocks noGrp="1"/>
          </p:cNvSpPr>
          <p:nvPr>
            <p:ph idx="1"/>
          </p:nvPr>
        </p:nvSpPr>
        <p:spPr/>
        <p:txBody>
          <a:bodyPr/>
          <a:lstStyle/>
          <a:p>
            <a:r>
              <a:rPr lang="en-US" dirty="0" smtClean="0"/>
              <a:t>Users need to </a:t>
            </a:r>
            <a:r>
              <a:rPr lang="en-US" dirty="0" smtClean="0">
                <a:solidFill>
                  <a:schemeClr val="tx2"/>
                </a:solidFill>
              </a:rPr>
              <a:t>see</a:t>
            </a:r>
            <a:r>
              <a:rPr lang="en-US" dirty="0" smtClean="0"/>
              <a:t> and </a:t>
            </a:r>
            <a:r>
              <a:rPr lang="en-US" dirty="0" smtClean="0">
                <a:solidFill>
                  <a:schemeClr val="tx2"/>
                </a:solidFill>
              </a:rPr>
              <a:t>identify</a:t>
            </a:r>
            <a:r>
              <a:rPr lang="en-US" dirty="0" smtClean="0"/>
              <a:t> the different areas on a web page immediately</a:t>
            </a:r>
          </a:p>
          <a:p>
            <a:pPr lvl="1"/>
            <a:r>
              <a:rPr lang="en-US" dirty="0" smtClean="0"/>
              <a:t>Without thinking !</a:t>
            </a:r>
          </a:p>
          <a:p>
            <a:r>
              <a:rPr lang="en-US" dirty="0" smtClean="0">
                <a:solidFill>
                  <a:schemeClr val="tx2"/>
                </a:solidFill>
              </a:rPr>
              <a:t>Consistency</a:t>
            </a:r>
            <a:r>
              <a:rPr lang="en-US" dirty="0" smtClean="0"/>
              <a:t> helps</a:t>
            </a:r>
          </a:p>
          <a:p>
            <a:r>
              <a:rPr lang="en-US" dirty="0" smtClean="0">
                <a:solidFill>
                  <a:schemeClr val="tx2"/>
                </a:solidFill>
              </a:rPr>
              <a:t>Borders</a:t>
            </a:r>
            <a:r>
              <a:rPr lang="en-US" dirty="0" smtClean="0"/>
              <a:t> and </a:t>
            </a:r>
            <a:r>
              <a:rPr lang="en-US" dirty="0" smtClean="0">
                <a:solidFill>
                  <a:schemeClr val="tx2"/>
                </a:solidFill>
              </a:rPr>
              <a:t>colors</a:t>
            </a:r>
            <a:r>
              <a:rPr lang="en-US" dirty="0" smtClean="0"/>
              <a:t> are important</a:t>
            </a:r>
          </a:p>
          <a:p>
            <a:r>
              <a:rPr lang="en-US" dirty="0" smtClean="0"/>
              <a:t>Examples</a:t>
            </a:r>
          </a:p>
          <a:p>
            <a:pPr lvl="1"/>
            <a:r>
              <a:rPr lang="en-US" dirty="0" smtClean="0"/>
              <a:t>Newspapers have been doing this for years</a:t>
            </a:r>
          </a:p>
          <a:p>
            <a:pPr lvl="2"/>
            <a:r>
              <a:rPr lang="en-US" dirty="0" smtClean="0">
                <a:hlinkClick r:id="rId2"/>
              </a:rPr>
              <a:t>Financial Times</a:t>
            </a:r>
            <a:endParaRPr lang="en-US" dirty="0" smtClean="0"/>
          </a:p>
          <a:p>
            <a:pPr lvl="2"/>
            <a:r>
              <a:rPr lang="en-US" dirty="0" smtClean="0">
                <a:hlinkClick r:id="rId3"/>
              </a:rPr>
              <a:t>New York Times</a:t>
            </a:r>
            <a:endParaRPr lang="en-US" dirty="0" smtClean="0"/>
          </a:p>
          <a:p>
            <a:pPr lvl="2"/>
            <a:r>
              <a:rPr lang="en-US" dirty="0" smtClean="0">
                <a:hlinkClick r:id="rId4"/>
              </a:rPr>
              <a:t>Wall Street Journal</a:t>
            </a:r>
            <a:endParaRPr lang="en-US" dirty="0" smtClean="0"/>
          </a:p>
        </p:txBody>
      </p:sp>
      <p:sp>
        <p:nvSpPr>
          <p:cNvPr id="4" name="Date Placeholder 3"/>
          <p:cNvSpPr>
            <a:spLocks noGrp="1"/>
          </p:cNvSpPr>
          <p:nvPr>
            <p:ph type="dt" sz="half" idx="10"/>
          </p:nvPr>
        </p:nvSpPr>
        <p:spPr/>
        <p:txBody>
          <a:bodyPr/>
          <a:lstStyle/>
          <a:p>
            <a:pPr>
              <a:defRPr/>
            </a:pPr>
            <a:fld id="{438CD20D-6298-439C-BE00-754CCB5AD5FC}"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244474"/>
          </a:xfrm>
        </p:spPr>
        <p:txBody>
          <a:bodyPr>
            <a:normAutofit fontScale="90000"/>
          </a:bodyPr>
          <a:lstStyle/>
          <a:p>
            <a:r>
              <a:rPr lang="en-US" dirty="0" smtClean="0"/>
              <a:t>Make What’s Clickable O</a:t>
            </a:r>
            <a:r>
              <a:rPr lang="en-US" sz="3200" dirty="0" smtClean="0"/>
              <a:t>bvious </a:t>
            </a:r>
            <a:endParaRPr lang="en-US" dirty="0"/>
          </a:p>
        </p:txBody>
      </p:sp>
      <p:sp>
        <p:nvSpPr>
          <p:cNvPr id="3" name="Content Placeholder 2"/>
          <p:cNvSpPr>
            <a:spLocks noGrp="1"/>
          </p:cNvSpPr>
          <p:nvPr>
            <p:ph idx="1"/>
          </p:nvPr>
        </p:nvSpPr>
        <p:spPr>
          <a:xfrm>
            <a:off x="114300" y="914400"/>
            <a:ext cx="8915400" cy="5638800"/>
          </a:xfrm>
        </p:spPr>
        <p:txBody>
          <a:bodyPr/>
          <a:lstStyle/>
          <a:p>
            <a:r>
              <a:rPr lang="en-US" dirty="0" smtClean="0"/>
              <a:t>This has evolved over time</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And continues to do so in mobile (more later)</a:t>
            </a:r>
          </a:p>
        </p:txBody>
      </p:sp>
      <p:sp>
        <p:nvSpPr>
          <p:cNvPr id="4" name="Date Placeholder 3"/>
          <p:cNvSpPr>
            <a:spLocks noGrp="1"/>
          </p:cNvSpPr>
          <p:nvPr>
            <p:ph type="dt" sz="half" idx="10"/>
          </p:nvPr>
        </p:nvSpPr>
        <p:spPr/>
        <p:txBody>
          <a:bodyPr/>
          <a:lstStyle/>
          <a:p>
            <a:pPr>
              <a:defRPr/>
            </a:pPr>
            <a:fld id="{784A67C3-7621-45B6-B39A-41997281D68C}"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6</a:t>
            </a:fld>
            <a:endParaRPr lang="en-US"/>
          </a:p>
        </p:txBody>
      </p:sp>
      <p:pic>
        <p:nvPicPr>
          <p:cNvPr id="2052" name="Picture 4" descr="The timeline of the evolution of the ease of identifying what?s clickable on a webpage is sh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 y="1676400"/>
            <a:ext cx="8836443"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Eliminate distractions</a:t>
            </a:r>
            <a:endParaRPr lang="en-US" dirty="0"/>
          </a:p>
        </p:txBody>
      </p:sp>
      <p:sp>
        <p:nvSpPr>
          <p:cNvPr id="3" name="Content Placeholder 2"/>
          <p:cNvSpPr>
            <a:spLocks noGrp="1"/>
          </p:cNvSpPr>
          <p:nvPr>
            <p:ph idx="1"/>
          </p:nvPr>
        </p:nvSpPr>
        <p:spPr/>
        <p:txBody>
          <a:bodyPr/>
          <a:lstStyle/>
          <a:p>
            <a:r>
              <a:rPr lang="en-US" dirty="0" smtClean="0"/>
              <a:t>Avoid shouting</a:t>
            </a:r>
          </a:p>
          <a:p>
            <a:pPr lvl="1"/>
            <a:r>
              <a:rPr lang="en-US" dirty="0" smtClean="0"/>
              <a:t>Exclamation points, color, lots of typeface, animation</a:t>
            </a:r>
          </a:p>
          <a:p>
            <a:r>
              <a:rPr lang="en-US" dirty="0" smtClean="0"/>
              <a:t>Disorganization</a:t>
            </a:r>
          </a:p>
          <a:p>
            <a:pPr lvl="1"/>
            <a:r>
              <a:rPr lang="en-US" dirty="0" smtClean="0"/>
              <a:t>Does the website look like a dorm room?</a:t>
            </a:r>
          </a:p>
          <a:p>
            <a:r>
              <a:rPr lang="en-US" dirty="0" smtClean="0"/>
              <a:t>Clutter</a:t>
            </a:r>
          </a:p>
          <a:p>
            <a:pPr lvl="1"/>
            <a:r>
              <a:rPr lang="en-US" dirty="0" smtClean="0"/>
              <a:t>Too much stuff</a:t>
            </a:r>
          </a:p>
          <a:p>
            <a:pPr lvl="1"/>
            <a:r>
              <a:rPr lang="en-US" dirty="0" smtClean="0"/>
              <a:t>Specific advice coming in Chapter 5</a:t>
            </a:r>
            <a:endParaRPr lang="en-US" dirty="0"/>
          </a:p>
        </p:txBody>
      </p:sp>
      <p:sp>
        <p:nvSpPr>
          <p:cNvPr id="4" name="Date Placeholder 3"/>
          <p:cNvSpPr>
            <a:spLocks noGrp="1"/>
          </p:cNvSpPr>
          <p:nvPr>
            <p:ph type="dt" sz="half" idx="10"/>
          </p:nvPr>
        </p:nvSpPr>
        <p:spPr/>
        <p:txBody>
          <a:bodyPr/>
          <a:lstStyle/>
          <a:p>
            <a:pPr>
              <a:defRPr/>
            </a:pPr>
            <a:fld id="{6FF200AD-CAC5-4EEB-A6AC-544B40AA524F}"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to support scanning</a:t>
            </a:r>
            <a:endParaRPr lang="en-US" dirty="0"/>
          </a:p>
        </p:txBody>
      </p:sp>
      <p:sp>
        <p:nvSpPr>
          <p:cNvPr id="3" name="Content Placeholder 2"/>
          <p:cNvSpPr>
            <a:spLocks noGrp="1"/>
          </p:cNvSpPr>
          <p:nvPr>
            <p:ph idx="1"/>
          </p:nvPr>
        </p:nvSpPr>
        <p:spPr/>
        <p:txBody>
          <a:bodyPr/>
          <a:lstStyle/>
          <a:p>
            <a:r>
              <a:rPr lang="en-US" dirty="0" smtClean="0"/>
              <a:t>Use plenty of headings</a:t>
            </a:r>
          </a:p>
          <a:p>
            <a:r>
              <a:rPr lang="en-US" dirty="0" smtClean="0"/>
              <a:t>Keep paragraphs short</a:t>
            </a:r>
          </a:p>
          <a:p>
            <a:r>
              <a:rPr lang="en-US" dirty="0" smtClean="0"/>
              <a:t>Use bulleted lists</a:t>
            </a:r>
          </a:p>
          <a:p>
            <a:r>
              <a:rPr lang="en-US" dirty="0" smtClean="0"/>
              <a:t>Highlight key terms</a:t>
            </a:r>
          </a:p>
          <a:p>
            <a:pPr lvl="1"/>
            <a:endParaRPr lang="en-US" dirty="0"/>
          </a:p>
        </p:txBody>
      </p:sp>
      <p:sp>
        <p:nvSpPr>
          <p:cNvPr id="4" name="Date Placeholder 3"/>
          <p:cNvSpPr>
            <a:spLocks noGrp="1"/>
          </p:cNvSpPr>
          <p:nvPr>
            <p:ph type="dt" sz="half" idx="10"/>
          </p:nvPr>
        </p:nvSpPr>
        <p:spPr/>
        <p:txBody>
          <a:bodyPr/>
          <a:lstStyle/>
          <a:p>
            <a:pPr>
              <a:defRPr/>
            </a:pPr>
            <a:fld id="{6FF200AD-CAC5-4EEB-A6AC-544B40AA524F}"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8</a:t>
            </a:fld>
            <a:endParaRPr lang="en-US"/>
          </a:p>
        </p:txBody>
      </p:sp>
    </p:spTree>
    <p:extLst>
      <p:ext uri="{BB962C8B-B14F-4D97-AF65-F5344CB8AC3E}">
        <p14:creationId xmlns:p14="http://schemas.microsoft.com/office/powerpoint/2010/main" val="4162711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Format for scanning</a:t>
            </a:r>
            <a:endParaRPr lang="en-US" dirty="0"/>
          </a:p>
        </p:txBody>
      </p:sp>
      <p:sp>
        <p:nvSpPr>
          <p:cNvPr id="4" name="Date Placeholder 3"/>
          <p:cNvSpPr>
            <a:spLocks noGrp="1"/>
          </p:cNvSpPr>
          <p:nvPr>
            <p:ph type="dt" sz="half" idx="10"/>
          </p:nvPr>
        </p:nvSpPr>
        <p:spPr/>
        <p:txBody>
          <a:bodyPr/>
          <a:lstStyle/>
          <a:p>
            <a:pPr>
              <a:defRPr/>
            </a:pPr>
            <a:fld id="{6FF200AD-CAC5-4EEB-A6AC-544B40AA524F}" type="datetime5">
              <a:rPr lang="en-US" smtClean="0"/>
              <a:t>26-Mar-20</a:t>
            </a:fld>
            <a:endParaRPr lang="en-US"/>
          </a:p>
        </p:txBody>
      </p:sp>
      <p:sp>
        <p:nvSpPr>
          <p:cNvPr id="5" name="Footer Placeholder 4"/>
          <p:cNvSpPr>
            <a:spLocks noGrp="1"/>
          </p:cNvSpPr>
          <p:nvPr>
            <p:ph type="ftr" sz="quarter" idx="11"/>
          </p:nvPr>
        </p:nvSpPr>
        <p:spPr/>
        <p:txBody>
          <a:bodyPr/>
          <a:lstStyle/>
          <a:p>
            <a:pPr>
              <a:defRPr/>
            </a:pPr>
            <a:r>
              <a:rPr lang="en-US" smtClean="0"/>
              <a:t>©  Jeff Offutt</a:t>
            </a:r>
            <a:endParaRPr lang="en-US"/>
          </a:p>
        </p:txBody>
      </p:sp>
      <p:sp>
        <p:nvSpPr>
          <p:cNvPr id="6" name="Slide Number Placeholder 5"/>
          <p:cNvSpPr>
            <a:spLocks noGrp="1"/>
          </p:cNvSpPr>
          <p:nvPr>
            <p:ph type="sldNum" sz="quarter" idx="12"/>
          </p:nvPr>
        </p:nvSpPr>
        <p:spPr/>
        <p:txBody>
          <a:bodyPr/>
          <a:lstStyle/>
          <a:p>
            <a:pPr>
              <a:defRPr/>
            </a:pPr>
            <a:fld id="{E8903B15-55C7-43DE-A324-26A9946933FC}" type="slidenum">
              <a:rPr lang="en-US" smtClean="0"/>
              <a:pPr>
                <a:defRPr/>
              </a:pPr>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44" y="1143000"/>
            <a:ext cx="8763000" cy="4797743"/>
          </a:xfrm>
          <a:prstGeom prst="rect">
            <a:avLst/>
          </a:prstGeom>
        </p:spPr>
      </p:pic>
    </p:spTree>
    <p:extLst>
      <p:ext uri="{BB962C8B-B14F-4D97-AF65-F5344CB8AC3E}">
        <p14:creationId xmlns:p14="http://schemas.microsoft.com/office/powerpoint/2010/main" val="1009721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3486</TotalTime>
  <Words>366</Words>
  <Application>Microsoft Office PowerPoint</Application>
  <PresentationFormat>On-screen Show (4:3)</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Gill Sans MT</vt:lpstr>
      <vt:lpstr>Times New Roman</vt:lpstr>
      <vt:lpstr>Verdana</vt:lpstr>
      <vt:lpstr>Office Theme</vt:lpstr>
      <vt:lpstr>Krug Chapter 3 Billboard Design 101</vt:lpstr>
      <vt:lpstr>6 Ways to Attract Drive-By Users</vt:lpstr>
      <vt:lpstr>Take Advantage of Conventions</vt:lpstr>
      <vt:lpstr>Create Effective Visual Hierarchies</vt:lpstr>
      <vt:lpstr> Break Pages Up</vt:lpstr>
      <vt:lpstr>Make What’s Clickable Obvious </vt:lpstr>
      <vt:lpstr>Eliminate distractions</vt:lpstr>
      <vt:lpstr>Format to support scanning</vt:lpstr>
      <vt:lpstr>Example: Format for scanning</vt:lpstr>
      <vt:lpstr>Example: Headings</vt:lpstr>
      <vt:lpstr>Example: Headings </vt:lpstr>
      <vt:lpstr>Example: Bulleted list </vt:lpstr>
    </vt:vector>
  </TitlesOfParts>
  <Company>GMU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632: Introduction &amp; Overview</dc:title>
  <dc:creator>Offutt</dc:creator>
  <cp:lastModifiedBy>Rebecca S Hartley</cp:lastModifiedBy>
  <cp:revision>157</cp:revision>
  <dcterms:created xsi:type="dcterms:W3CDTF">2001-01-12T21:45:59Z</dcterms:created>
  <dcterms:modified xsi:type="dcterms:W3CDTF">2020-03-26T13:06:53Z</dcterms:modified>
</cp:coreProperties>
</file>