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49" r:id="rId3"/>
    <p:sldId id="344" r:id="rId4"/>
    <p:sldId id="345" r:id="rId5"/>
    <p:sldId id="346" r:id="rId6"/>
    <p:sldId id="342" r:id="rId7"/>
    <p:sldId id="348" r:id="rId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66FF"/>
    <a:srgbClr val="3399FF"/>
    <a:srgbClr val="000099"/>
    <a:srgbClr val="FF0000"/>
    <a:srgbClr val="0000CC"/>
    <a:srgbClr val="000058"/>
    <a:srgbClr val="000066"/>
    <a:srgbClr val="00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407" autoAdjust="0"/>
    <p:restoredTop sz="97411" autoAdjust="0"/>
  </p:normalViewPr>
  <p:slideViewPr>
    <p:cSldViewPr>
      <p:cViewPr varScale="1">
        <p:scale>
          <a:sx n="105" d="100"/>
          <a:sy n="105" d="100"/>
        </p:scale>
        <p:origin x="5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20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defTabSz="96622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6" y="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 defTabSz="96622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12177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defTabSz="96622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6" y="9121779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 defTabSz="966220">
              <a:defRPr sz="1300"/>
            </a:lvl1pPr>
          </a:lstStyle>
          <a:p>
            <a:pPr>
              <a:defRPr/>
            </a:pPr>
            <a:fld id="{886A0B9C-2024-49F5-A130-92C09FA5A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72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defTabSz="96622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6" y="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 defTabSz="96622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3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12177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defTabSz="96622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6" y="9121779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 defTabSz="966220">
              <a:defRPr sz="1300"/>
            </a:lvl1pPr>
          </a:lstStyle>
          <a:p>
            <a:pPr>
              <a:defRPr/>
            </a:pPr>
            <a:fld id="{A08218E7-BD20-44C0-8885-BEB4990E5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07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01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6C7F3-7DC3-4BB0-8DDA-F13A796503FE}" type="datetime5">
              <a:rPr lang="en-US" smtClean="0"/>
              <a:t>7-Apr-20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3AF25-BB77-4AAD-9633-D600BF90B2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8E2B9-A02B-4DFE-925F-E1291DBD2376}" type="datetime5">
              <a:rPr lang="en-US" smtClean="0"/>
              <a:t>7-Apr-20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B341D-7F62-4B39-A8F3-3CCB7E3C9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6200"/>
            <a:ext cx="222885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" y="76200"/>
            <a:ext cx="653415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C2C89-5E2B-4ED5-9485-055205217430}" type="datetime5">
              <a:rPr lang="en-US" smtClean="0"/>
              <a:t>7-Apr-20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C785-855B-46B5-B93B-53692101F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fld id="{7CEBE672-925C-476F-ABB8-971559ABC807}" type="datetime5">
              <a:rPr lang="en-US" smtClean="0"/>
              <a:t>7-Apr-20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fld id="{E8903B15-55C7-43DE-A324-26A9946933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889AF-5909-42B9-A873-14E78EE90660}" type="datetime5">
              <a:rPr lang="en-US" smtClean="0"/>
              <a:t>7-Apr-20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C1D48-181F-432E-A7BB-818ECC4EA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066800"/>
            <a:ext cx="43815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815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4D597-4939-4F41-BA31-82D2A38F7433}" type="datetime5">
              <a:rPr lang="en-US" smtClean="0"/>
              <a:t>7-Apr-20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3002E-4C33-4B66-ADCB-FD9D70DE2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83A69-0D59-4807-9DD4-55B4638240D1}" type="datetime5">
              <a:rPr lang="en-US" smtClean="0"/>
              <a:t>7-Apr-20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ECC5E-0EEC-4CB9-9810-92ED39173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88948-8540-4D79-BFB7-B3D610C46AFE}" type="datetime5">
              <a:rPr lang="en-US" smtClean="0"/>
              <a:t>7-Apr-20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40EF4-D64E-44A6-B00D-886101941E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3E3F7-A4B7-4978-903C-0FDD297FEB99}" type="datetime5">
              <a:rPr lang="en-US" smtClean="0"/>
              <a:t>7-Apr-20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D9053-DFEA-4BC1-A64F-A178814A0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2330F-D20E-4DA1-BF12-FC8F5BD76C7D}" type="datetime5">
              <a:rPr lang="en-US" smtClean="0"/>
              <a:t>7-Apr-20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BD6C4-6BB6-4761-AE33-4D9D939A0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E19F9-1585-4C84-B1A4-2F7490E8AEF6}" type="datetime5">
              <a:rPr lang="en-US" smtClean="0"/>
              <a:t>7-Apr-20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EA075-9BA6-41C3-8C9A-AAD9B0C3D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0099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838200"/>
            <a:ext cx="8915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latin typeface="Arial" charset="0"/>
              </a:defRPr>
            </a:lvl1pPr>
          </a:lstStyle>
          <a:p>
            <a:pPr>
              <a:defRPr/>
            </a:pPr>
            <a:fld id="{1AA8B55F-544B-47A9-95E9-F70E1DB132EC}" type="datetime5">
              <a:rPr lang="en-US" smtClean="0"/>
              <a:t>7-Apr-20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fld id="{76EE9AF4-423B-4DB1-A822-86BC73668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Gill Sans MT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 MT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 M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762000"/>
            <a:ext cx="8305800" cy="20574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Krug Chapter </a:t>
            </a:r>
            <a:r>
              <a:rPr lang="en-US" dirty="0" smtClean="0"/>
              <a:t>5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dirty="0" smtClean="0"/>
              <a:t>Omit Needless Words</a:t>
            </a:r>
            <a:br>
              <a:rPr lang="en-US" dirty="0" smtClean="0"/>
            </a:br>
            <a:endParaRPr lang="en-US" sz="4000" b="1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03600"/>
            <a:ext cx="6477000" cy="2844800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Jeff Offutt, modified by Paul Ammann</a:t>
            </a:r>
          </a:p>
          <a:p>
            <a:pPr eaLnBrk="1" hangingPunct="1"/>
            <a:endParaRPr lang="en-US" sz="1800" b="1" dirty="0" smtClean="0"/>
          </a:p>
          <a:p>
            <a:pPr eaLnBrk="1" hangingPunct="1">
              <a:spcBef>
                <a:spcPct val="0"/>
              </a:spcBef>
            </a:pPr>
            <a:r>
              <a:rPr lang="en-US" sz="2800" b="1" dirty="0" smtClean="0"/>
              <a:t>https://www.cs.gmu.edu/~pammann/</a:t>
            </a:r>
          </a:p>
          <a:p>
            <a:pPr eaLnBrk="1" hangingPunct="1"/>
            <a:endParaRPr lang="en-US" sz="1800" b="1" dirty="0" smtClean="0"/>
          </a:p>
          <a:p>
            <a:pPr eaLnBrk="1" hangingPunct="1"/>
            <a:r>
              <a:rPr lang="en-US" sz="2800" b="1" dirty="0" smtClean="0"/>
              <a:t>SWE 205</a:t>
            </a:r>
          </a:p>
          <a:p>
            <a:pPr eaLnBrk="1" hangingPunct="1"/>
            <a:r>
              <a:rPr lang="en-US" sz="2800" b="1" dirty="0" smtClean="0"/>
              <a:t>Software Usability and Design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124200" y="1638300"/>
            <a:ext cx="2286000" cy="304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Omit Needless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 B. </a:t>
            </a:r>
            <a:r>
              <a:rPr lang="en-US" dirty="0" err="1" smtClean="0"/>
              <a:t>Strunk</a:t>
            </a:r>
            <a:r>
              <a:rPr lang="en-US" dirty="0" smtClean="0"/>
              <a:t>, The Elements of Style</a:t>
            </a:r>
          </a:p>
          <a:p>
            <a:pPr lvl="1"/>
            <a:r>
              <a:rPr lang="en-US" dirty="0" smtClean="0"/>
              <a:t>Vigorous writing is concise</a:t>
            </a:r>
          </a:p>
          <a:p>
            <a:pPr lvl="1"/>
            <a:r>
              <a:rPr lang="en-US" dirty="0" smtClean="0"/>
              <a:t>A sentence should contain no unnecessary words, a paragraph no unnecessary sentences</a:t>
            </a:r>
          </a:p>
          <a:p>
            <a:r>
              <a:rPr lang="en-US" dirty="0" smtClean="0"/>
              <a:t>Many words on web pages will never be read</a:t>
            </a:r>
          </a:p>
          <a:p>
            <a:r>
              <a:rPr lang="en-US" dirty="0" smtClean="0"/>
              <a:t>Get rid of half the words</a:t>
            </a:r>
          </a:p>
          <a:p>
            <a:pPr lvl="1"/>
            <a:r>
              <a:rPr lang="en-US" dirty="0" smtClean="0"/>
              <a:t>Then get rid of half of what’s left!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DC5050-0701-4A71-A1DE-D19AD60B9B23}" type="datetime5">
              <a:rPr lang="en-US" smtClean="0"/>
              <a:t>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0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 smtClean="0"/>
              <a:t>There are no great writers, just great editors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Chris Offutt, author</a:t>
            </a:r>
          </a:p>
          <a:p>
            <a:r>
              <a:rPr lang="en-US" dirty="0" smtClean="0"/>
              <a:t>Sometimes I ask him to check something I write</a:t>
            </a:r>
          </a:p>
          <a:p>
            <a:pPr lvl="1"/>
            <a:r>
              <a:rPr lang="en-US" dirty="0" smtClean="0"/>
              <a:t>He cuts at least 25%, and the paper says MORE, not less</a:t>
            </a:r>
          </a:p>
          <a:p>
            <a:r>
              <a:rPr lang="en-US" dirty="0" smtClean="0"/>
              <a:t>Why is editing our writing so hard?</a:t>
            </a:r>
          </a:p>
          <a:p>
            <a:pPr lvl="1"/>
            <a:r>
              <a:rPr lang="en-US" dirty="0" smtClean="0"/>
              <a:t>When we first wrote a word, we thought it had a purpose in the sentence</a:t>
            </a:r>
          </a:p>
          <a:p>
            <a:pPr lvl="1"/>
            <a:r>
              <a:rPr lang="en-US" dirty="0" smtClean="0"/>
              <a:t>Cutting somebody else’s excess verbiage is easier than cutting our own words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0AEF6-E442-4D0C-8CB3-4564E303941E}" type="datetime5">
              <a:rPr lang="en-US" smtClean="0"/>
              <a:t>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Explosion 2 6"/>
          <p:cNvSpPr/>
          <p:nvPr/>
        </p:nvSpPr>
        <p:spPr>
          <a:xfrm>
            <a:off x="5257800" y="5257800"/>
            <a:ext cx="3657600" cy="1524000"/>
          </a:xfrm>
          <a:prstGeom prst="irregularSeal2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Gill Sans MT" pitchFamily="34" charset="0"/>
              </a:rPr>
              <a:t>This slide is verbose!</a:t>
            </a:r>
            <a:endParaRPr lang="en-US" dirty="0">
              <a:solidFill>
                <a:schemeClr val="tx2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Takes Discipline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 smtClean="0"/>
              <a:t>There are no great writers, just great editors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Chris Offutt, author</a:t>
            </a:r>
          </a:p>
          <a:p>
            <a:r>
              <a:rPr lang="en-US" dirty="0" smtClean="0"/>
              <a:t>Sometimes I ask him to 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smtClean="0"/>
              <a:t> check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 something I   write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He cuts at least 25%, and the paper says MORE, not less</a:t>
            </a:r>
          </a:p>
          <a:p>
            <a:r>
              <a:rPr lang="en-US" dirty="0" smtClean="0"/>
              <a:t>Why is editing our writing so hard?</a:t>
            </a:r>
          </a:p>
          <a:p>
            <a:pPr lvl="1"/>
            <a:r>
              <a:rPr lang="en-US" dirty="0" smtClean="0"/>
              <a:t>When we first wrote a word, we thought it had a purpose in the sentence</a:t>
            </a:r>
          </a:p>
          <a:p>
            <a:pPr lvl="1"/>
            <a:r>
              <a:rPr lang="en-US" dirty="0" smtClean="0"/>
              <a:t>Cutting somebody else’s excess verbiage is easier than cutting our own words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49D4CC-8F4B-41D1-8913-6271620B86A1}" type="datetime5">
              <a:rPr lang="en-US" smtClean="0"/>
              <a:t>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438400" y="2209800"/>
            <a:ext cx="190500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1143000" y="2667000"/>
            <a:ext cx="30480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048000" y="4191000"/>
            <a:ext cx="182880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772400" y="3124200"/>
            <a:ext cx="685800" cy="228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172200" y="2133600"/>
            <a:ext cx="2057400" cy="228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3733800" y="3276600"/>
            <a:ext cx="30480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133600" y="3200400"/>
            <a:ext cx="99060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14400" y="3581400"/>
            <a:ext cx="685800" cy="228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438400" y="4724400"/>
            <a:ext cx="60960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14400" y="6096000"/>
            <a:ext cx="327660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229600" y="5715000"/>
            <a:ext cx="60960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209800" y="5181600"/>
            <a:ext cx="220980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19600" y="1929825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he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67400" y="1929825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95400" y="2438400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ing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53400" y="1929825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my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Helps Clarity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 smtClean="0"/>
              <a:t>There are no great writers, just great editors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Chris Offutt, author</a:t>
            </a:r>
          </a:p>
          <a:p>
            <a:r>
              <a:rPr lang="en-US" dirty="0" smtClean="0"/>
              <a:t>Sometimes he checks my writing</a:t>
            </a:r>
          </a:p>
          <a:p>
            <a:pPr lvl="1"/>
            <a:r>
              <a:rPr lang="en-US" dirty="0" smtClean="0"/>
              <a:t>He cuts 25% and the paper says MORE</a:t>
            </a:r>
          </a:p>
          <a:p>
            <a:r>
              <a:rPr lang="en-US" dirty="0" smtClean="0"/>
              <a:t>Why is editing so hard?</a:t>
            </a:r>
          </a:p>
          <a:p>
            <a:pPr lvl="1"/>
            <a:r>
              <a:rPr lang="en-US" dirty="0" smtClean="0"/>
              <a:t>When we wrote a word, we thought it had a purpose</a:t>
            </a:r>
          </a:p>
          <a:p>
            <a:pPr lvl="1"/>
            <a:r>
              <a:rPr lang="en-US" dirty="0" smtClean="0"/>
              <a:t>Cutting somebody else’s excess verbiage is easier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32843D-1EE1-4190-88B1-2058233A1F38}" type="datetime5">
              <a:rPr lang="en-US" smtClean="0"/>
              <a:t>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0" name="Explosion 2 19"/>
          <p:cNvSpPr/>
          <p:nvPr/>
        </p:nvSpPr>
        <p:spPr>
          <a:xfrm>
            <a:off x="4495800" y="4724400"/>
            <a:ext cx="4419600" cy="1676400"/>
          </a:xfrm>
          <a:prstGeom prst="irregularSeal2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Gill Sans MT" pitchFamily="34" charset="0"/>
              </a:rPr>
              <a:t>Much better!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  <a:latin typeface="Gill Sans MT" pitchFamily="34" charset="0"/>
              </a:rPr>
              <a:t>30% shorter</a:t>
            </a:r>
            <a:endParaRPr lang="en-US" sz="2000" dirty="0">
              <a:solidFill>
                <a:schemeClr val="tx2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Talk Must Die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you’re not sure what it is, Krug has a test:</a:t>
            </a:r>
            <a:endParaRPr lang="en-US" dirty="0" smtClean="0"/>
          </a:p>
          <a:p>
            <a:pPr lvl="1"/>
            <a:r>
              <a:rPr lang="en-US" dirty="0" smtClean="0"/>
              <a:t>Read the text</a:t>
            </a:r>
            <a:endParaRPr lang="en-US" dirty="0" smtClean="0"/>
          </a:p>
          <a:p>
            <a:pPr lvl="1"/>
            <a:r>
              <a:rPr lang="en-US" dirty="0" smtClean="0"/>
              <a:t>Listen carefully</a:t>
            </a:r>
          </a:p>
          <a:p>
            <a:pPr lvl="1"/>
            <a:r>
              <a:rPr lang="en-US" dirty="0" smtClean="0"/>
              <a:t>Do you hear “blah, blah, blah”?</a:t>
            </a:r>
            <a:endParaRPr lang="en-US" dirty="0" smtClean="0"/>
          </a:p>
          <a:p>
            <a:r>
              <a:rPr lang="en-US" dirty="0" smtClean="0"/>
              <a:t>Happy talk is often small talk</a:t>
            </a:r>
          </a:p>
          <a:p>
            <a:pPr lvl="1"/>
            <a:r>
              <a:rPr lang="en-US" dirty="0" smtClean="0"/>
              <a:t>Sociable, but web users don’t have time</a:t>
            </a:r>
            <a:endParaRPr lang="en-US" dirty="0" smtClean="0"/>
          </a:p>
          <a:p>
            <a:r>
              <a:rPr lang="en-US" dirty="0" smtClean="0"/>
              <a:t>Home pages are often full of happy talk</a:t>
            </a:r>
          </a:p>
          <a:p>
            <a:pPr lvl="1"/>
            <a:r>
              <a:rPr lang="en-US" dirty="0" smtClean="0"/>
              <a:t>“We’re great!”</a:t>
            </a:r>
          </a:p>
          <a:p>
            <a:pPr lvl="1"/>
            <a:r>
              <a:rPr lang="en-US" dirty="0" smtClean="0"/>
              <a:t>“And here’s where stuff is!”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DC5050-0701-4A71-A1DE-D19AD60B9B23}" type="datetime5">
              <a:rPr lang="en-US" smtClean="0"/>
              <a:t>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Must Die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need instructions</a:t>
            </a:r>
            <a:r>
              <a:rPr lang="en-US" dirty="0" smtClean="0"/>
              <a:t>, </a:t>
            </a:r>
            <a:r>
              <a:rPr lang="en-US" dirty="0" smtClean="0"/>
              <a:t>interface has already </a:t>
            </a:r>
            <a:r>
              <a:rPr lang="en-US" dirty="0" smtClean="0">
                <a:solidFill>
                  <a:schemeClr val="tx2"/>
                </a:solidFill>
              </a:rPr>
              <a:t>failed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E8C796-818E-41C1-9E4D-9657956E86BD}" type="datetime5">
              <a:rPr lang="en-US" smtClean="0"/>
              <a:t>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28" name="Picture 4" descr="The instructions at the beginning of a site survey are show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6200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808080"/>
      </a:dk1>
      <a:lt1>
        <a:srgbClr val="FFFFFF"/>
      </a:lt1>
      <a:dk2>
        <a:srgbClr val="333399"/>
      </a:dk2>
      <a:lt2>
        <a:srgbClr val="FFFF00"/>
      </a:lt2>
      <a:accent1>
        <a:srgbClr val="00CC99"/>
      </a:accent1>
      <a:accent2>
        <a:srgbClr val="3333CC"/>
      </a:accent2>
      <a:accent3>
        <a:srgbClr val="ADADC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808080"/>
        </a:dk1>
        <a:lt1>
          <a:srgbClr val="FFFF99"/>
        </a:lt1>
        <a:dk2>
          <a:srgbClr val="3333CC"/>
        </a:dk2>
        <a:lt2>
          <a:srgbClr val="FFFF00"/>
        </a:lt2>
        <a:accent1>
          <a:srgbClr val="00CC99"/>
        </a:accent1>
        <a:accent2>
          <a:srgbClr val="3333CC"/>
        </a:accent2>
        <a:accent3>
          <a:srgbClr val="ADADE2"/>
        </a:accent3>
        <a:accent4>
          <a:srgbClr val="DADA82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3511</TotalTime>
  <Words>409</Words>
  <Application>Microsoft Office PowerPoint</Application>
  <PresentationFormat>On-screen Show (4:3)</PresentationFormat>
  <Paragraphs>75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Times New Roman</vt:lpstr>
      <vt:lpstr>Verdana</vt:lpstr>
      <vt:lpstr>Default Design</vt:lpstr>
      <vt:lpstr>Krug Chapter 5 Omit Needless Words </vt:lpstr>
      <vt:lpstr>Omit Needless Words</vt:lpstr>
      <vt:lpstr>Editing Is Hard</vt:lpstr>
      <vt:lpstr>Editing Takes Discipline</vt:lpstr>
      <vt:lpstr>Editing Helps Clarity</vt:lpstr>
      <vt:lpstr>Happy Talk Must Die</vt:lpstr>
      <vt:lpstr>Instructions Must Die</vt:lpstr>
    </vt:vector>
  </TitlesOfParts>
  <Company>GMU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632: Introduction &amp; Overview</dc:title>
  <dc:creator>Offutt</dc:creator>
  <cp:lastModifiedBy>Rebecca S Hartley</cp:lastModifiedBy>
  <cp:revision>168</cp:revision>
  <dcterms:created xsi:type="dcterms:W3CDTF">2001-01-12T21:45:59Z</dcterms:created>
  <dcterms:modified xsi:type="dcterms:W3CDTF">2020-04-07T14:20:49Z</dcterms:modified>
</cp:coreProperties>
</file>