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95" r:id="rId3"/>
    <p:sldId id="367" r:id="rId4"/>
    <p:sldId id="368" r:id="rId5"/>
    <p:sldId id="388" r:id="rId6"/>
    <p:sldId id="369" r:id="rId7"/>
    <p:sldId id="370" r:id="rId8"/>
    <p:sldId id="389" r:id="rId9"/>
    <p:sldId id="371" r:id="rId10"/>
    <p:sldId id="385" r:id="rId11"/>
    <p:sldId id="374" r:id="rId12"/>
    <p:sldId id="390" r:id="rId13"/>
    <p:sldId id="375" r:id="rId14"/>
    <p:sldId id="391" r:id="rId15"/>
    <p:sldId id="376" r:id="rId16"/>
    <p:sldId id="377" r:id="rId17"/>
    <p:sldId id="378" r:id="rId18"/>
    <p:sldId id="393" r:id="rId19"/>
    <p:sldId id="392" r:id="rId20"/>
    <p:sldId id="394" r:id="rId21"/>
    <p:sldId id="387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0000"/>
    <a:srgbClr val="FFFF00"/>
    <a:srgbClr val="000099"/>
    <a:srgbClr val="0000CC"/>
    <a:srgbClr val="000058"/>
    <a:srgbClr val="000066"/>
    <a:srgbClr val="000000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407" autoAdjust="0"/>
    <p:restoredTop sz="96522" autoAdjust="0"/>
  </p:normalViewPr>
  <p:slideViewPr>
    <p:cSldViewPr>
      <p:cViewPr varScale="1">
        <p:scale>
          <a:sx n="81" d="100"/>
          <a:sy n="81" d="100"/>
        </p:scale>
        <p:origin x="7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6" y="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12178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6" y="912178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fld id="{886A0B9C-2024-49F5-A130-92C09FA5A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6" y="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4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12178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6" y="912178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fld id="{A08218E7-BD20-44C0-8885-BEB4990E5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5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992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8B352-8B64-431F-BB84-1D1BF3F17722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AF25-BB77-4AAD-9633-D600BF90B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4D23A-1197-4A5C-907C-8F500B9DEE06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B341D-7F62-4B39-A8F3-3CCB7E3C9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2288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76200"/>
            <a:ext cx="65341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3A659-0883-4361-94DF-BE68F8405381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C785-855B-46B5-B93B-53692101F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  <a:lvl2pPr>
              <a:defRPr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1C372-A2ED-4EF8-B531-05F0EBC57C0A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03B15-55C7-43DE-A324-26A994693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D498F-F7A0-40E6-8933-F40326DEDD1E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C1D48-181F-432E-A7BB-818ECC4EA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06680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9CD3D-F5DB-49AE-880F-5A04A1A109D2}" type="datetime5">
              <a:rPr lang="en-US" smtClean="0"/>
              <a:t>6-Apr-21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3002E-4C33-4B66-ADCB-FD9D70DE2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C45B-9C78-4787-9DCA-AE99492B59D4}" type="datetime5">
              <a:rPr lang="en-US" smtClean="0"/>
              <a:t>6-Apr-21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ECC5E-0EEC-4CB9-9810-92ED39173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D53B7-3C6C-4B97-A36A-0E71056C3222}" type="datetime5">
              <a:rPr lang="en-US" smtClean="0"/>
              <a:t>6-Apr-21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40EF4-D64E-44A6-B00D-886101941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BFFB4-A742-44CE-8B45-570CBD8735FE}" type="datetime5">
              <a:rPr lang="en-US" smtClean="0"/>
              <a:t>6-Apr-21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9053-DFEA-4BC1-A64F-A178814A0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6AF94-4C20-4294-8AB2-E27D3667BBA8}" type="datetime5">
              <a:rPr lang="en-US" smtClean="0"/>
              <a:t>6-Apr-21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BD6C4-6BB6-4761-AE33-4D9D939A0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0C9D2-C190-4F2F-9C0C-A7D13900C8C9}" type="datetime5">
              <a:rPr lang="en-US" smtClean="0"/>
              <a:t>6-Apr-21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EA075-9BA6-41C3-8C9A-AAD9B0C3D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0099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838200"/>
            <a:ext cx="8915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</a:defRPr>
            </a:lvl1pPr>
          </a:lstStyle>
          <a:p>
            <a:pPr>
              <a:defRPr/>
            </a:pPr>
            <a:fld id="{A41FD892-71DD-4664-BB97-9BE34D0DEE84}" type="datetime5">
              <a:rPr lang="en-US" smtClean="0"/>
              <a:t>6-Apr-21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fld id="{76EE9AF4-423B-4DB1-A822-86BC73668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685800"/>
            <a:ext cx="8991600" cy="25146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Krug Chapter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Street signs and Breadcrumbs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03600"/>
            <a:ext cx="6477000" cy="28448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Gill Sans MT" pitchFamily="34" charset="0"/>
              </a:rPr>
              <a:t>Jeff Offutt, modified by Paul Ammann</a:t>
            </a:r>
          </a:p>
          <a:p>
            <a:pPr eaLnBrk="1" hangingPunct="1"/>
            <a:endParaRPr lang="en-US" sz="1800" b="1" dirty="0" smtClean="0">
              <a:latin typeface="Gill Sans MT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 b="1" dirty="0" smtClean="0">
                <a:latin typeface="Gill Sans MT" pitchFamily="34" charset="0"/>
              </a:rPr>
              <a:t>https://www.cs.gmu.edu/~pammann/</a:t>
            </a:r>
          </a:p>
          <a:p>
            <a:pPr eaLnBrk="1" hangingPunct="1"/>
            <a:endParaRPr lang="en-US" sz="1800" b="1" dirty="0" smtClean="0">
              <a:latin typeface="Gill Sans MT" pitchFamily="34" charset="0"/>
            </a:endParaRPr>
          </a:p>
          <a:p>
            <a:pPr eaLnBrk="1" hangingPunct="1"/>
            <a:r>
              <a:rPr lang="en-US" sz="2800" b="1" dirty="0" smtClean="0">
                <a:latin typeface="Gill Sans MT" pitchFamily="34" charset="0"/>
              </a:rPr>
              <a:t>SWE 205</a:t>
            </a:r>
          </a:p>
          <a:p>
            <a:pPr eaLnBrk="1" hangingPunct="1"/>
            <a:r>
              <a:rPr lang="en-US" sz="2800" b="1" dirty="0" smtClean="0">
                <a:latin typeface="Gill Sans MT" pitchFamily="34" charset="0"/>
              </a:rPr>
              <a:t>Software Usability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143000"/>
            <a:ext cx="89154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Beyond finding stuff and telling us where we are, web navigation has to do 3 more things: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Tell users </a:t>
            </a:r>
            <a:r>
              <a:rPr lang="en-US" dirty="0" smtClean="0">
                <a:solidFill>
                  <a:schemeClr val="tx2"/>
                </a:solidFill>
              </a:rPr>
              <a:t>what’s there</a:t>
            </a:r>
          </a:p>
          <a:p>
            <a:r>
              <a:rPr lang="en-US" dirty="0" smtClean="0"/>
              <a:t>Tell users </a:t>
            </a:r>
            <a:r>
              <a:rPr lang="en-US" dirty="0" smtClean="0">
                <a:solidFill>
                  <a:schemeClr val="tx2"/>
                </a:solidFill>
              </a:rPr>
              <a:t>how to use</a:t>
            </a:r>
            <a:r>
              <a:rPr lang="en-US" dirty="0" smtClean="0"/>
              <a:t> the web site</a:t>
            </a:r>
          </a:p>
          <a:p>
            <a:r>
              <a:rPr lang="en-US" dirty="0" smtClean="0"/>
              <a:t>Tell users whether to </a:t>
            </a:r>
            <a:r>
              <a:rPr lang="en-US" dirty="0" smtClean="0">
                <a:solidFill>
                  <a:schemeClr val="tx2"/>
                </a:solidFill>
              </a:rPr>
              <a:t>trust the builders</a:t>
            </a:r>
            <a:r>
              <a:rPr lang="en-US" dirty="0" smtClean="0"/>
              <a:t> of the web site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179125-B39F-40F1-8C92-3008711B1779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Conventions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CDBC2D-C520-4DDF-BEA0-6B0FFEA98C46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074" name="Picture 2" descr="An online newsletter is shown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66" y="838200"/>
            <a:ext cx="5311234" cy="590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Conventions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CDBC2D-C520-4DDF-BEA0-6B0FFEA98C46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800" y="1619250"/>
            <a:ext cx="8788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55228" y="1219200"/>
            <a:ext cx="103586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MT" pitchFamily="34" charset="0"/>
              </a:rPr>
              <a:t>Site ID</a:t>
            </a:r>
            <a:endParaRPr lang="en-US" dirty="0">
              <a:latin typeface="Gill Sans MT" pitchFamily="34" charset="0"/>
            </a:endParaRPr>
          </a:p>
        </p:txBody>
      </p:sp>
      <p:cxnSp>
        <p:nvCxnSpPr>
          <p:cNvPr id="12" name="Straight Connector 11"/>
          <p:cNvCxnSpPr>
            <a:stCxn id="10" idx="2"/>
          </p:cNvCxnSpPr>
          <p:nvPr/>
        </p:nvCxnSpPr>
        <p:spPr>
          <a:xfrm>
            <a:off x="1173158" y="1680865"/>
            <a:ext cx="198442" cy="7575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9468" y="914400"/>
            <a:ext cx="1143262" cy="46166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MT" pitchFamily="34" charset="0"/>
              </a:rPr>
              <a:t>Utilities</a:t>
            </a:r>
            <a:endParaRPr lang="en-US" dirty="0">
              <a:latin typeface="Gill Sans MT" pitchFamily="34" charset="0"/>
            </a:endParaRPr>
          </a:p>
        </p:txBody>
      </p:sp>
      <p:cxnSp>
        <p:nvCxnSpPr>
          <p:cNvPr id="14" name="Straight Connector 13"/>
          <p:cNvCxnSpPr>
            <a:stCxn id="13" idx="2"/>
            <a:endCxn id="16" idx="1"/>
          </p:cNvCxnSpPr>
          <p:nvPr/>
        </p:nvCxnSpPr>
        <p:spPr>
          <a:xfrm>
            <a:off x="5591099" y="1376065"/>
            <a:ext cx="1076401" cy="5289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16200000">
            <a:off x="6477000" y="152400"/>
            <a:ext cx="381000" cy="3886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43475" y="1066800"/>
            <a:ext cx="1195006" cy="46166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MT" pitchFamily="34" charset="0"/>
              </a:rPr>
              <a:t>Current</a:t>
            </a:r>
            <a:endParaRPr lang="en-US" dirty="0">
              <a:latin typeface="Gill Sans MT" pitchFamily="34" charset="0"/>
            </a:endParaRPr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>
            <a:off x="3240978" y="1528465"/>
            <a:ext cx="492823" cy="10623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90198" y="6248400"/>
            <a:ext cx="1220206" cy="46166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MT" pitchFamily="34" charset="0"/>
              </a:rPr>
              <a:t>Sections</a:t>
            </a:r>
            <a:endParaRPr lang="en-US" dirty="0">
              <a:latin typeface="Gill Sans MT" pitchFamily="34" charset="0"/>
            </a:endParaRPr>
          </a:p>
        </p:txBody>
      </p:sp>
      <p:cxnSp>
        <p:nvCxnSpPr>
          <p:cNvPr id="25" name="Straight Connector 24"/>
          <p:cNvCxnSpPr>
            <a:stCxn id="24" idx="0"/>
            <a:endCxn id="26" idx="1"/>
          </p:cNvCxnSpPr>
          <p:nvPr/>
        </p:nvCxnSpPr>
        <p:spPr>
          <a:xfrm flipV="1">
            <a:off x="3000301" y="3124200"/>
            <a:ext cx="1861693" cy="3124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 rot="5400000">
            <a:off x="4671494" y="1090094"/>
            <a:ext cx="381000" cy="368721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58000" y="990600"/>
            <a:ext cx="1300356" cy="830997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itchFamily="34" charset="0"/>
              </a:rPr>
              <a:t>Search Box</a:t>
            </a:r>
            <a:endParaRPr lang="en-US" dirty="0">
              <a:latin typeface="Gill Sans MT" pitchFamily="34" charset="0"/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 rot="16200000" flipH="1">
            <a:off x="7293787" y="2035988"/>
            <a:ext cx="845404" cy="4166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1" grpId="0" animBg="1"/>
      <p:bldP spid="24" grpId="0" animBg="1"/>
      <p:bldP spid="26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Navigation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DD822-1C0D-46FB-A2C3-8CC4B8583DBE}" type="datetime5">
              <a:rPr lang="en-US" smtClean="0"/>
              <a:t>6-Apr-21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40EF4-D64E-44A6-B00D-886101941E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 descr="Top section of a webpage is show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6638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114300" y="838200"/>
            <a:ext cx="8915400" cy="5715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Four elements user needs always to have on hand</a:t>
            </a:r>
          </a:p>
          <a:p>
            <a:endParaRPr lang="en-US" kern="0" dirty="0">
              <a:solidFill>
                <a:schemeClr val="tx2"/>
              </a:solidFill>
            </a:endParaRPr>
          </a:p>
          <a:p>
            <a:endParaRPr lang="en-US" kern="0" dirty="0" smtClean="0">
              <a:solidFill>
                <a:schemeClr val="tx2"/>
              </a:solidFill>
            </a:endParaRPr>
          </a:p>
          <a:p>
            <a:endParaRPr lang="en-US" kern="0" dirty="0">
              <a:solidFill>
                <a:schemeClr val="tx2"/>
              </a:solidFill>
            </a:endParaRPr>
          </a:p>
          <a:p>
            <a:endParaRPr lang="en-US" kern="0" dirty="0" smtClean="0">
              <a:solidFill>
                <a:schemeClr val="tx2"/>
              </a:solidFill>
            </a:endParaRPr>
          </a:p>
          <a:p>
            <a:endParaRPr lang="en-US" kern="0" dirty="0">
              <a:solidFill>
                <a:schemeClr val="tx2"/>
              </a:solidFill>
            </a:endParaRPr>
          </a:p>
          <a:p>
            <a:endParaRPr lang="en-US" kern="0" dirty="0" smtClean="0">
              <a:solidFill>
                <a:schemeClr val="tx2"/>
              </a:solidFill>
            </a:endParaRPr>
          </a:p>
          <a:p>
            <a:r>
              <a:rPr lang="en-US" kern="0" dirty="0" smtClean="0">
                <a:solidFill>
                  <a:schemeClr val="tx2"/>
                </a:solidFill>
              </a:rPr>
              <a:t>Except for forms pages…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Navigation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DD822-1C0D-46FB-A2C3-8CC4B8583DBE}" type="datetime5">
              <a:rPr lang="en-US" smtClean="0"/>
              <a:t>6-Apr-21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40EF4-D64E-44A6-B00D-886101941E3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90600"/>
            <a:ext cx="5683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4871" y="2228671"/>
            <a:ext cx="1417759" cy="1200329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MT" pitchFamily="34" charset="0"/>
              </a:rPr>
              <a:t>Persistent</a:t>
            </a:r>
          </a:p>
          <a:p>
            <a:pPr algn="ctr"/>
            <a:r>
              <a:rPr lang="en-US" dirty="0" smtClean="0">
                <a:latin typeface="Gill Sans MT" pitchFamily="34" charset="0"/>
              </a:rPr>
              <a:t>navigation</a:t>
            </a:r>
          </a:p>
          <a:p>
            <a:pPr algn="ctr"/>
            <a:r>
              <a:rPr lang="en-US" dirty="0" smtClean="0">
                <a:latin typeface="Gill Sans MT" pitchFamily="34" charset="0"/>
              </a:rPr>
              <a:t>menu</a:t>
            </a:r>
            <a:endParaRPr lang="en-US" dirty="0">
              <a:latin typeface="Gill Sans MT" pitchFamily="34" charset="0"/>
            </a:endParaRPr>
          </a:p>
        </p:txBody>
      </p:sp>
      <p:cxnSp>
        <p:nvCxnSpPr>
          <p:cNvPr id="8" name="Straight Connector 7"/>
          <p:cNvCxnSpPr>
            <a:endCxn id="9" idx="1"/>
          </p:cNvCxnSpPr>
          <p:nvPr/>
        </p:nvCxnSpPr>
        <p:spPr>
          <a:xfrm rot="16200000" flipH="1">
            <a:off x="1809750" y="3600450"/>
            <a:ext cx="12573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 rot="10800000">
            <a:off x="2895600" y="3276600"/>
            <a:ext cx="457200" cy="2819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05200" y="5029200"/>
            <a:ext cx="838200" cy="152400"/>
          </a:xfrm>
          <a:prstGeom prst="rect">
            <a:avLst/>
          </a:prstGeom>
          <a:solidFill>
            <a:schemeClr val="tx2">
              <a:alpha val="3000"/>
            </a:schemeClr>
          </a:solidFill>
          <a:ln>
            <a:solidFill>
              <a:schemeClr val="tx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3926" y="1066800"/>
            <a:ext cx="1733616" cy="830997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MT" pitchFamily="34" charset="0"/>
              </a:rPr>
              <a:t>Overly-large</a:t>
            </a:r>
          </a:p>
          <a:p>
            <a:pPr algn="ctr"/>
            <a:r>
              <a:rPr lang="en-US" dirty="0" smtClean="0">
                <a:latin typeface="Gill Sans MT" pitchFamily="34" charset="0"/>
              </a:rPr>
              <a:t>banner</a:t>
            </a:r>
            <a:endParaRPr lang="en-US" dirty="0">
              <a:latin typeface="Gill Sans MT" pitchFamily="34" charset="0"/>
            </a:endParaRPr>
          </a:p>
        </p:txBody>
      </p:sp>
      <p:cxnSp>
        <p:nvCxnSpPr>
          <p:cNvPr id="18" name="Straight Connector 17"/>
          <p:cNvCxnSpPr>
            <a:stCxn id="17" idx="3"/>
          </p:cNvCxnSpPr>
          <p:nvPr/>
        </p:nvCxnSpPr>
        <p:spPr>
          <a:xfrm>
            <a:off x="2057542" y="1482299"/>
            <a:ext cx="873676" cy="6585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Navigation (2)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71F56A-0451-451F-81A4-2002A3720451}" type="datetime5">
              <a:rPr lang="en-US" smtClean="0"/>
              <a:t>6-Apr-21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40EF4-D64E-44A6-B00D-886101941E3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5683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582779" y="1371600"/>
            <a:ext cx="1943545" cy="830997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MT" pitchFamily="34" charset="0"/>
              </a:rPr>
              <a:t>Persistent</a:t>
            </a:r>
          </a:p>
          <a:p>
            <a:pPr algn="ctr"/>
            <a:r>
              <a:rPr lang="en-US" dirty="0" smtClean="0">
                <a:latin typeface="Gill Sans MT" pitchFamily="34" charset="0"/>
              </a:rPr>
              <a:t>sub-navigation</a:t>
            </a:r>
          </a:p>
        </p:txBody>
      </p:sp>
      <p:cxnSp>
        <p:nvCxnSpPr>
          <p:cNvPr id="9" name="Straight Connector 8"/>
          <p:cNvCxnSpPr>
            <a:stCxn id="8" idx="2"/>
            <a:endCxn id="10" idx="1"/>
          </p:cNvCxnSpPr>
          <p:nvPr/>
        </p:nvCxnSpPr>
        <p:spPr>
          <a:xfrm flipH="1">
            <a:off x="6096000" y="2202597"/>
            <a:ext cx="1458552" cy="18741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5562600" y="2362200"/>
            <a:ext cx="533400" cy="3429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5800" y="2992582"/>
            <a:ext cx="1143000" cy="207818"/>
          </a:xfrm>
          <a:prstGeom prst="rect">
            <a:avLst/>
          </a:prstGeom>
          <a:solidFill>
            <a:schemeClr val="tx2">
              <a:alpha val="3000"/>
            </a:schemeClr>
          </a:solidFill>
          <a:ln>
            <a:solidFill>
              <a:schemeClr val="tx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Navigation (3)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BA794A-9A2D-4DD0-8EDB-4A0E7CD6D6BD}" type="datetime5">
              <a:rPr lang="en-US" smtClean="0"/>
              <a:t>6-Apr-21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40EF4-D64E-44A6-B00D-886101941E3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568325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978574" y="1219200"/>
            <a:ext cx="1943545" cy="1200329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Gill Sans MT" pitchFamily="34" charset="0"/>
              </a:rPr>
              <a:t>Another</a:t>
            </a:r>
          </a:p>
          <a:p>
            <a:pPr algn="ctr"/>
            <a:r>
              <a:rPr lang="en-US" dirty="0" smtClean="0">
                <a:latin typeface="Gill Sans MT" pitchFamily="34" charset="0"/>
              </a:rPr>
              <a:t>persistent</a:t>
            </a:r>
          </a:p>
          <a:p>
            <a:pPr algn="ctr"/>
            <a:r>
              <a:rPr lang="en-US" dirty="0" smtClean="0">
                <a:latin typeface="Gill Sans MT" pitchFamily="34" charset="0"/>
              </a:rPr>
              <a:t>sub-navigation</a:t>
            </a:r>
          </a:p>
        </p:txBody>
      </p:sp>
      <p:cxnSp>
        <p:nvCxnSpPr>
          <p:cNvPr id="8" name="Straight Connector 7"/>
          <p:cNvCxnSpPr>
            <a:stCxn id="7" idx="2"/>
            <a:endCxn id="9" idx="1"/>
          </p:cNvCxnSpPr>
          <p:nvPr/>
        </p:nvCxnSpPr>
        <p:spPr>
          <a:xfrm flipH="1">
            <a:off x="6477000" y="2419529"/>
            <a:ext cx="1473347" cy="19619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5943600" y="2667000"/>
            <a:ext cx="533400" cy="3429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715000"/>
          </a:xfrm>
        </p:spPr>
        <p:txBody>
          <a:bodyPr/>
          <a:lstStyle/>
          <a:p>
            <a:r>
              <a:rPr lang="en-US" dirty="0" smtClean="0"/>
              <a:t>Every page needs a name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It has to be in the right place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It has to be prominent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It has to match what I clicked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D23CE-EDED-460E-A8D2-527C87D60802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126" name="Picture 6" descr="Screenshot with 4 boxes are show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75819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Are Here”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44685"/>
            <a:ext cx="89154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Users need to know where they are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Don’t be too subtle!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D23CE-EDED-460E-A8D2-527C87D60802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146" name="Picture 2" descr="Cartoon shows a bear in a national park looking at a ?You are here? indicator in a ma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032469"/>
            <a:ext cx="4141196" cy="259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creenshot of the top section of a webpage shows ?Bedroom? (selected) in the sections listed. Within the subsections menu of &quot;Bedroom,&quot; ?Lighting? subsection is highlighted. An observer looks at it and thinks ?Looks like I?m in bedroom lighting.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87" y="4914700"/>
            <a:ext cx="73914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Breadcrumbs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90600"/>
            <a:ext cx="8915400" cy="5715000"/>
          </a:xfrm>
        </p:spPr>
        <p:txBody>
          <a:bodyPr/>
          <a:lstStyle/>
          <a:p>
            <a:r>
              <a:rPr lang="en-US" dirty="0" smtClean="0"/>
              <a:t>Show the navigation path</a:t>
            </a:r>
          </a:p>
          <a:p>
            <a:r>
              <a:rPr lang="en-US" dirty="0" smtClean="0"/>
              <a:t>Another implementation of “You are here”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D23CE-EDED-460E-A8D2-527C87D60802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172" name="Picture 4" descr="Screenshot shows a webp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362200"/>
            <a:ext cx="862001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4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Scene from a mall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Web navigation 101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>
                <a:solidFill>
                  <a:schemeClr val="tx2"/>
                </a:solidFill>
              </a:rPr>
              <a:t>u</a:t>
            </a:r>
            <a:r>
              <a:rPr lang="en-US" dirty="0" smtClean="0">
                <a:solidFill>
                  <a:schemeClr val="tx2"/>
                </a:solidFill>
              </a:rPr>
              <a:t>nbearable lightness of browsing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>
                <a:solidFill>
                  <a:schemeClr val="tx2"/>
                </a:solidFill>
              </a:rPr>
              <a:t>o</a:t>
            </a:r>
            <a:r>
              <a:rPr lang="en-US" dirty="0" smtClean="0">
                <a:solidFill>
                  <a:schemeClr val="tx2"/>
                </a:solidFill>
              </a:rPr>
              <a:t>verlooked purposes of navigation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Web navigation conventions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 way to search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Secondary, tertiary, and whatever comes next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Page names, etc.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Tabs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Trunk test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Live Without Tabs?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77094"/>
            <a:ext cx="89154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Self-evident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Hard to miss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Slick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D23CE-EDED-460E-A8D2-527C87D60802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8196" name="Picture 4" descr="3 sketches of tabs in a webpage are displaye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76088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Trunk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743C6-40FF-4BEE-8814-CCB8D5B76897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page at random</a:t>
            </a:r>
          </a:p>
          <a:p>
            <a:r>
              <a:rPr lang="en-US" dirty="0" smtClean="0"/>
              <a:t>Hold it at “hard to see” range</a:t>
            </a:r>
          </a:p>
          <a:p>
            <a:r>
              <a:rPr lang="en-US" dirty="0" smtClean="0"/>
              <a:t>As quickly as possible, locate and circle</a:t>
            </a:r>
          </a:p>
          <a:p>
            <a:pPr lvl="1"/>
            <a:r>
              <a:rPr lang="en-US" dirty="0" smtClean="0"/>
              <a:t>Site ID</a:t>
            </a:r>
          </a:p>
          <a:p>
            <a:pPr lvl="1"/>
            <a:r>
              <a:rPr lang="en-US" dirty="0" smtClean="0"/>
              <a:t>Page Name</a:t>
            </a:r>
          </a:p>
          <a:p>
            <a:pPr lvl="1"/>
            <a:r>
              <a:rPr lang="en-US" dirty="0" smtClean="0"/>
              <a:t>Sections (</a:t>
            </a:r>
            <a:r>
              <a:rPr lang="en-US" smtClean="0"/>
              <a:t>Primary navigation)</a:t>
            </a:r>
            <a:endParaRPr lang="en-US" dirty="0" smtClean="0"/>
          </a:p>
          <a:p>
            <a:pPr lvl="1"/>
            <a:r>
              <a:rPr lang="en-US" dirty="0" smtClean="0"/>
              <a:t>Local Navigation</a:t>
            </a:r>
          </a:p>
          <a:p>
            <a:pPr lvl="1"/>
            <a:r>
              <a:rPr lang="en-US" dirty="0" smtClean="0"/>
              <a:t>“You are here” indicators</a:t>
            </a:r>
          </a:p>
          <a:p>
            <a:pPr lvl="1"/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Users Find Your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286000"/>
            <a:ext cx="8915400" cy="42672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Shoppers</a:t>
            </a:r>
            <a:r>
              <a:rPr lang="en-US" dirty="0" smtClean="0"/>
              <a:t> usually look for something specific</a:t>
            </a:r>
          </a:p>
          <a:p>
            <a:r>
              <a:rPr lang="en-US" dirty="0" smtClean="0"/>
              <a:t>Stores provide clues to help </a:t>
            </a:r>
            <a:r>
              <a:rPr lang="en-US" dirty="0" smtClean="0">
                <a:solidFill>
                  <a:schemeClr val="tx2"/>
                </a:solidFill>
              </a:rPr>
              <a:t>find things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Organization</a:t>
            </a:r>
            <a:r>
              <a:rPr lang="en-US" dirty="0" smtClean="0"/>
              <a:t> that makes sense – </a:t>
            </a:r>
            <a:r>
              <a:rPr lang="en-US" dirty="0" smtClean="0">
                <a:solidFill>
                  <a:schemeClr val="tx2"/>
                </a:solidFill>
              </a:rPr>
              <a:t>TO CUSTOMERS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Signs</a:t>
            </a:r>
            <a:r>
              <a:rPr lang="en-US" dirty="0" smtClean="0"/>
              <a:t> that provide </a:t>
            </a:r>
            <a:r>
              <a:rPr lang="en-US" dirty="0" smtClean="0">
                <a:solidFill>
                  <a:schemeClr val="tx2"/>
                </a:solidFill>
              </a:rPr>
              <a:t>useful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If customers have to ask for help, has the store failed?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CEABBC-7E09-4B01-8761-2DFC9260EC9F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8800" y="903982"/>
            <a:ext cx="5486400" cy="1077218"/>
          </a:xfrm>
          <a:prstGeom prst="rect">
            <a:avLst/>
          </a:prstGeom>
          <a:solidFill>
            <a:srgbClr val="0000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People won’t use your website if they can’t find things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Buying a chainsaw at Sears*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Department names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Tools, Housewares, Lawn and Garden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Could be first or last…</a:t>
            </a:r>
          </a:p>
          <a:p>
            <a:r>
              <a:rPr lang="en-US" dirty="0" smtClean="0"/>
              <a:t>Try One (say, Tools)  </a:t>
            </a:r>
          </a:p>
          <a:p>
            <a:pPr lvl="1"/>
            <a:r>
              <a:rPr lang="en-US" dirty="0" smtClean="0"/>
              <a:t>Power Tools, Hand Tools, Sanding and Grinding</a:t>
            </a:r>
          </a:p>
          <a:p>
            <a:pPr lvl="1"/>
            <a:r>
              <a:rPr lang="en-US" dirty="0" smtClean="0"/>
              <a:t>Choose again, down to aisle level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can individual products</a:t>
            </a:r>
          </a:p>
          <a:p>
            <a:pPr lvl="1"/>
            <a:r>
              <a:rPr lang="en-US" dirty="0" smtClean="0"/>
              <a:t>Backtrack on failure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* Bankrupt in 2018, but not dead yet…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Buying a chainsaw at Sears*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 descr="Flowchart explains the process of finding a product with the decision factor involve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8200"/>
            <a:ext cx="5372100" cy="557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2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Navigation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15400" cy="5029200"/>
          </a:xfrm>
        </p:spPr>
        <p:txBody>
          <a:bodyPr/>
          <a:lstStyle/>
          <a:p>
            <a:r>
              <a:rPr lang="en-US" dirty="0" smtClean="0"/>
              <a:t>You are usually trying to find something</a:t>
            </a:r>
          </a:p>
          <a:p>
            <a:r>
              <a:rPr lang="en-US" dirty="0" smtClean="0"/>
              <a:t>Decide on strategy</a:t>
            </a:r>
          </a:p>
          <a:p>
            <a:pPr lvl="1"/>
            <a:r>
              <a:rPr lang="en-US" dirty="0" smtClean="0"/>
              <a:t>Browse-first (“Link-dominant users”)</a:t>
            </a:r>
          </a:p>
          <a:p>
            <a:pPr lvl="2"/>
            <a:r>
              <a:rPr lang="en-US" dirty="0" smtClean="0"/>
              <a:t>Rely on main sections, subsections, etc.</a:t>
            </a:r>
          </a:p>
          <a:p>
            <a:pPr lvl="2"/>
            <a:r>
              <a:rPr lang="en-US" dirty="0" smtClean="0"/>
              <a:t>Similar to signs in a department store</a:t>
            </a:r>
          </a:p>
          <a:p>
            <a:pPr lvl="1"/>
            <a:r>
              <a:rPr lang="en-US" dirty="0"/>
              <a:t>Search first (“Search-dominant users”)</a:t>
            </a:r>
          </a:p>
          <a:p>
            <a:pPr lvl="2"/>
            <a:r>
              <a:rPr lang="en-US" smtClean="0"/>
              <a:t>Similar </a:t>
            </a:r>
            <a:r>
              <a:rPr lang="en-US" dirty="0" smtClean="0"/>
              <a:t>to asking a clerk for help</a:t>
            </a:r>
          </a:p>
          <a:p>
            <a:pPr lvl="2"/>
            <a:r>
              <a:rPr lang="en-US" dirty="0" smtClean="0"/>
              <a:t>But no social stigma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Frustration translates to leaving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Really easy to leave web sites!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388E4F-0C32-4EF6-BA78-258026BB52C1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Unbearable lightness of 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685800"/>
            <a:ext cx="8915400" cy="5867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No sense of scale</a:t>
            </a:r>
            <a:endParaRPr lang="en-US" dirty="0" smtClean="0"/>
          </a:p>
          <a:p>
            <a:pPr marL="971550" lvl="1" indent="-514350"/>
            <a:r>
              <a:rPr lang="en-US" dirty="0" smtClean="0"/>
              <a:t>We can look up and around to see how big Home Depot is</a:t>
            </a:r>
          </a:p>
          <a:p>
            <a:pPr marL="971550" lvl="1" indent="-514350"/>
            <a:r>
              <a:rPr lang="en-US" dirty="0" smtClean="0"/>
              <a:t>On the web, we don’t know how much we’ve seen</a:t>
            </a:r>
          </a:p>
          <a:p>
            <a:pPr marL="971550" lvl="1" indent="-514350"/>
            <a:r>
              <a:rPr lang="en-US" dirty="0" smtClean="0"/>
              <a:t>When do we stop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sense of direction</a:t>
            </a:r>
            <a:endParaRPr lang="en-US" dirty="0" smtClean="0"/>
          </a:p>
          <a:p>
            <a:pPr marL="971550" lvl="1" indent="-514350"/>
            <a:r>
              <a:rPr lang="en-US" dirty="0" smtClean="0"/>
              <a:t>No left, right, up, down … just a partial hierarchy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No sense of location</a:t>
            </a:r>
          </a:p>
          <a:p>
            <a:pPr marL="914400" lvl="1" indent="-514350"/>
            <a:r>
              <a:rPr lang="en-US" dirty="0"/>
              <a:t>Where are we in relation to the rest of the store</a:t>
            </a:r>
            <a:r>
              <a:rPr lang="en-US" dirty="0" smtClean="0"/>
              <a:t>?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EB27F-37C7-4670-9929-4FB9F47A50CB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Unbearable lightness of 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685800"/>
            <a:ext cx="8915400" cy="58674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What happens in a store?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On the web, your feet never hit the ground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Web navigation is conceptual, not physical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We never talk about “</a:t>
            </a:r>
            <a:r>
              <a:rPr lang="en-US" dirty="0" err="1" smtClean="0">
                <a:solidFill>
                  <a:schemeClr val="tx2"/>
                </a:solidFill>
              </a:rPr>
              <a:t>dept</a:t>
            </a:r>
            <a:r>
              <a:rPr lang="en-US" dirty="0" smtClean="0">
                <a:solidFill>
                  <a:schemeClr val="tx2"/>
                </a:solidFill>
              </a:rPr>
              <a:t> store navigation”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Generic navigation has two parts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Getting from one place to another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Figuring out where you are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Web navigation needs to do more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EB27F-37C7-4670-9929-4FB9F47A50CB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2" name="Picture 4" descr="Picture titled ?FIRST TIME? shows a random zigzag path ending at an X marked location. Picture titled ?SUBSEQUENT VISITS? shows an inverted L-shaped path ending at an X marked loc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49489"/>
            <a:ext cx="3733800" cy="169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UIs Must Help Users Navigate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smtClean="0">
                <a:solidFill>
                  <a:schemeClr val="tx2"/>
                </a:solidFill>
              </a:rPr>
              <a:t>mental model</a:t>
            </a:r>
            <a:r>
              <a:rPr lang="en-US" dirty="0" smtClean="0"/>
              <a:t> to navigate web sites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>
                <a:solidFill>
                  <a:schemeClr val="tx2"/>
                </a:solidFill>
              </a:rPr>
              <a:t>physical sense</a:t>
            </a:r>
            <a:r>
              <a:rPr lang="en-US" dirty="0" smtClean="0"/>
              <a:t> of location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Bookmarks</a:t>
            </a:r>
            <a:r>
              <a:rPr lang="en-US" dirty="0" smtClean="0"/>
              <a:t> become important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Back button</a:t>
            </a:r>
            <a:r>
              <a:rPr lang="en-US" dirty="0" smtClean="0"/>
              <a:t> is essential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Home pages</a:t>
            </a:r>
            <a:r>
              <a:rPr lang="en-US" dirty="0" smtClean="0"/>
              <a:t> give users comfort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Navigation</a:t>
            </a:r>
            <a:r>
              <a:rPr lang="en-US" dirty="0" smtClean="0"/>
              <a:t> must be very good 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C55E11-B506-4722-9B79-D66F8DECAA5F}" type="datetime5">
              <a:rPr lang="en-US" smtClean="0"/>
              <a:t>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7848600" cy="1461939"/>
          </a:xfrm>
          <a:prstGeom prst="rect">
            <a:avLst/>
          </a:prstGeom>
          <a:solidFill>
            <a:srgbClr val="0000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Generational Differences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 wonder if people born in the 21st century have a different mental model for navigating on the web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333399"/>
      </a:dk2>
      <a:lt2>
        <a:srgbClr val="FFFF00"/>
      </a:lt2>
      <a:accent1>
        <a:srgbClr val="00CC99"/>
      </a:accent1>
      <a:accent2>
        <a:srgbClr val="3333CC"/>
      </a:accent2>
      <a:accent3>
        <a:srgbClr val="ADAD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808080"/>
        </a:dk1>
        <a:lt1>
          <a:srgbClr val="FFFF99"/>
        </a:lt1>
        <a:dk2>
          <a:srgbClr val="3333CC"/>
        </a:dk2>
        <a:lt2>
          <a:srgbClr val="FFFF00"/>
        </a:lt2>
        <a:accent1>
          <a:srgbClr val="00CC99"/>
        </a:accent1>
        <a:accent2>
          <a:srgbClr val="3333CC"/>
        </a:accent2>
        <a:accent3>
          <a:srgbClr val="ADADE2"/>
        </a:accent3>
        <a:accent4>
          <a:srgbClr val="DADA82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734</Words>
  <Application>Microsoft Office PowerPoint</Application>
  <PresentationFormat>On-screen Show (4:3)</PresentationFormat>
  <Paragraphs>198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Comic Sans MS</vt:lpstr>
      <vt:lpstr>Gill Sans MT</vt:lpstr>
      <vt:lpstr>Times New Roman</vt:lpstr>
      <vt:lpstr>Verdana</vt:lpstr>
      <vt:lpstr>Wingdings</vt:lpstr>
      <vt:lpstr>Default Design</vt:lpstr>
      <vt:lpstr>Krug Chapter 6 Street signs and Breadcrumbs</vt:lpstr>
      <vt:lpstr>Outline</vt:lpstr>
      <vt:lpstr>Help Users Find Your Stuff</vt:lpstr>
      <vt:lpstr>Buying a chainsaw at Sears*</vt:lpstr>
      <vt:lpstr>Buying a chainsaw at Sears*</vt:lpstr>
      <vt:lpstr>Web Navigation 101</vt:lpstr>
      <vt:lpstr>Unbearable lightness of browsing</vt:lpstr>
      <vt:lpstr>Unbearable lightness of browsing</vt:lpstr>
      <vt:lpstr>UIs Must Help Users Navigate</vt:lpstr>
      <vt:lpstr>Benefits of Navigation</vt:lpstr>
      <vt:lpstr>Common Conventions</vt:lpstr>
      <vt:lpstr>Common Conventions</vt:lpstr>
      <vt:lpstr>Persistent Navigation</vt:lpstr>
      <vt:lpstr>Persistent Navigation</vt:lpstr>
      <vt:lpstr>Persistent Navigation (2)</vt:lpstr>
      <vt:lpstr>Persistent Navigation (3)</vt:lpstr>
      <vt:lpstr>Page Names</vt:lpstr>
      <vt:lpstr>“You Are Here”</vt:lpstr>
      <vt:lpstr>Breadcrumbs</vt:lpstr>
      <vt:lpstr>How Did We Live Without Tabs?</vt:lpstr>
      <vt:lpstr>Trunk Test</vt:lpstr>
    </vt:vector>
  </TitlesOfParts>
  <Company>GMU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632: Introduction &amp; Overview</dc:title>
  <dc:creator>Offutt</dc:creator>
  <cp:lastModifiedBy>Ammann</cp:lastModifiedBy>
  <cp:revision>235</cp:revision>
  <dcterms:created xsi:type="dcterms:W3CDTF">2001-01-12T21:45:59Z</dcterms:created>
  <dcterms:modified xsi:type="dcterms:W3CDTF">2021-04-06T16:49:46Z</dcterms:modified>
</cp:coreProperties>
</file>