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79" r:id="rId3"/>
    <p:sldId id="369" r:id="rId4"/>
    <p:sldId id="370" r:id="rId5"/>
    <p:sldId id="381" r:id="rId6"/>
    <p:sldId id="373" r:id="rId7"/>
    <p:sldId id="377" r:id="rId8"/>
    <p:sldId id="374" r:id="rId9"/>
    <p:sldId id="372" r:id="rId10"/>
    <p:sldId id="371" r:id="rId11"/>
    <p:sldId id="375" r:id="rId12"/>
    <p:sldId id="380" r:id="rId13"/>
    <p:sldId id="378" r:id="rId1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FF0000"/>
    <a:srgbClr val="FFFF00"/>
    <a:srgbClr val="000099"/>
    <a:srgbClr val="0000CC"/>
    <a:srgbClr val="000058"/>
    <a:srgbClr val="000066"/>
    <a:srgbClr val="000000"/>
    <a:srgbClr val="3399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 horzBarState="maximized">
    <p:restoredLeft sz="7407" autoAdjust="0"/>
    <p:restoredTop sz="96522" autoAdjust="0"/>
  </p:normalViewPr>
  <p:slideViewPr>
    <p:cSldViewPr>
      <p:cViewPr varScale="1">
        <p:scale>
          <a:sx n="58" d="100"/>
          <a:sy n="58" d="100"/>
        </p:scale>
        <p:origin x="166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20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4" tIns="48287" rIns="96574" bIns="48287" numCol="1" anchor="t" anchorCtr="0" compatLnSpc="1">
            <a:prstTxWarp prst="textNoShape">
              <a:avLst/>
            </a:prstTxWarp>
          </a:bodyPr>
          <a:lstStyle>
            <a:lvl1pPr defTabSz="96607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6" y="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4" tIns="48287" rIns="96574" bIns="48287" numCol="1" anchor="t" anchorCtr="0" compatLnSpc="1">
            <a:prstTxWarp prst="textNoShape">
              <a:avLst/>
            </a:prstTxWarp>
          </a:bodyPr>
          <a:lstStyle>
            <a:lvl1pPr algn="r" defTabSz="96607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" y="912178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4" tIns="48287" rIns="96574" bIns="48287" numCol="1" anchor="b" anchorCtr="0" compatLnSpc="1">
            <a:prstTxWarp prst="textNoShape">
              <a:avLst/>
            </a:prstTxWarp>
          </a:bodyPr>
          <a:lstStyle>
            <a:lvl1pPr defTabSz="96607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6" y="912178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4" tIns="48287" rIns="96574" bIns="48287" numCol="1" anchor="b" anchorCtr="0" compatLnSpc="1">
            <a:prstTxWarp prst="textNoShape">
              <a:avLst/>
            </a:prstTxWarp>
          </a:bodyPr>
          <a:lstStyle>
            <a:lvl1pPr algn="r" defTabSz="966078">
              <a:defRPr sz="1300"/>
            </a:lvl1pPr>
          </a:lstStyle>
          <a:p>
            <a:pPr>
              <a:defRPr/>
            </a:pPr>
            <a:fld id="{886A0B9C-2024-49F5-A130-92C09FA5AE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67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" y="6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4" tIns="48287" rIns="96574" bIns="48287" numCol="1" anchor="t" anchorCtr="0" compatLnSpc="1">
            <a:prstTxWarp prst="textNoShape">
              <a:avLst/>
            </a:prstTxWarp>
          </a:bodyPr>
          <a:lstStyle>
            <a:lvl1pPr defTabSz="96607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6" y="6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4" tIns="48287" rIns="96574" bIns="48287" numCol="1" anchor="t" anchorCtr="0" compatLnSpc="1">
            <a:prstTxWarp prst="textNoShape">
              <a:avLst/>
            </a:prstTxWarp>
          </a:bodyPr>
          <a:lstStyle>
            <a:lvl1pPr algn="r" defTabSz="96607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6" y="4560894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4" tIns="48287" rIns="96574" bIns="482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" y="912178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4" tIns="48287" rIns="96574" bIns="48287" numCol="1" anchor="b" anchorCtr="0" compatLnSpc="1">
            <a:prstTxWarp prst="textNoShape">
              <a:avLst/>
            </a:prstTxWarp>
          </a:bodyPr>
          <a:lstStyle>
            <a:lvl1pPr defTabSz="96607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6" y="912178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74" tIns="48287" rIns="96574" bIns="48287" numCol="1" anchor="b" anchorCtr="0" compatLnSpc="1">
            <a:prstTxWarp prst="textNoShape">
              <a:avLst/>
            </a:prstTxWarp>
          </a:bodyPr>
          <a:lstStyle>
            <a:lvl1pPr algn="r" defTabSz="966078">
              <a:defRPr sz="1300"/>
            </a:lvl1pPr>
          </a:lstStyle>
          <a:p>
            <a:pPr>
              <a:defRPr/>
            </a:pPr>
            <a:fld id="{A08218E7-BD20-44C0-8885-BEB4990E5E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559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95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8B352-8B64-431F-BB84-1D1BF3F17722}" type="datetime5">
              <a:rPr lang="en-US" smtClean="0"/>
              <a:t>20-Apr-21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 Jeff Offutt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3AF25-BB77-4AAD-9633-D600BF90B2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4D23A-1197-4A5C-907C-8F500B9DEE06}" type="datetime5">
              <a:rPr lang="en-US" smtClean="0"/>
              <a:t>20-Apr-21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 Jeff Offutt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0B341D-7F62-4B39-A8F3-3CCB7E3C9F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76200"/>
            <a:ext cx="222885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" y="76200"/>
            <a:ext cx="653415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33A659-0883-4361-94DF-BE68F8405381}" type="datetime5">
              <a:rPr lang="en-US" smtClean="0"/>
              <a:t>20-Apr-21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 Jeff Offutt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DC785-855B-46B5-B93B-53692101F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ill Sans MT" pitchFamily="34" charset="0"/>
              </a:defRPr>
            </a:lvl1pPr>
            <a:lvl2pPr>
              <a:defRPr>
                <a:latin typeface="Gill Sans MT" pitchFamily="34" charset="0"/>
              </a:defRPr>
            </a:lvl2pPr>
            <a:lvl3pPr>
              <a:defRPr>
                <a:latin typeface="Gill Sans MT" pitchFamily="34" charset="0"/>
              </a:defRPr>
            </a:lvl3pPr>
            <a:lvl4pPr>
              <a:defRPr>
                <a:latin typeface="Gill Sans MT" pitchFamily="34" charset="0"/>
              </a:defRPr>
            </a:lvl4pPr>
            <a:lvl5pPr>
              <a:defRPr>
                <a:latin typeface="Gill Sans MT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D1C372-A2ED-4EF8-B531-05F0EBC57C0A}" type="datetime5">
              <a:rPr lang="en-US" smtClean="0"/>
              <a:t>20-Apr-21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 Jeff Offutt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903B15-55C7-43DE-A324-26A9946933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D498F-F7A0-40E6-8933-F40326DEDD1E}" type="datetime5">
              <a:rPr lang="en-US" smtClean="0"/>
              <a:t>20-Apr-21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 Jeff Offutt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DC1D48-181F-432E-A7BB-818ECC4EA7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1066800"/>
            <a:ext cx="43815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815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9CD3D-F5DB-49AE-880F-5A04A1A109D2}" type="datetime5">
              <a:rPr lang="en-US" smtClean="0"/>
              <a:t>20-Apr-21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 Jeff Offutt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3002E-4C33-4B66-ADCB-FD9D70DE2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F6C45B-9C78-4787-9DCA-AE99492B59D4}" type="datetime5">
              <a:rPr lang="en-US" smtClean="0"/>
              <a:t>20-Apr-21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 Jeff Offutt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ECC5E-0EEC-4CB9-9810-92ED39173E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1D53B7-3C6C-4B97-A36A-0E71056C3222}" type="datetime5">
              <a:rPr lang="en-US" smtClean="0"/>
              <a:t>20-Apr-21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 Jeff Offutt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040EF4-D64E-44A6-B00D-886101941E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FBFFB4-A742-44CE-8B45-570CBD8735FE}" type="datetime5">
              <a:rPr lang="en-US" smtClean="0"/>
              <a:t>20-Apr-21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 Jeff Offutt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D9053-DFEA-4BC1-A64F-A178814A0E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F6AF94-4C20-4294-8AB2-E27D3667BBA8}" type="datetime5">
              <a:rPr lang="en-US" smtClean="0"/>
              <a:t>20-Apr-21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 Jeff Offutt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BD6C4-6BB6-4761-AE33-4D9D939A04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A0C9D2-C190-4F2F-9C0C-A7D13900C8C9}" type="datetime5">
              <a:rPr lang="en-US" smtClean="0"/>
              <a:t>20-Apr-21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 Jeff Offutt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EA075-9BA6-41C3-8C9A-AAD9B0C3DF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0">
          <a:gsLst>
            <a:gs pos="0">
              <a:srgbClr val="000099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6200"/>
            <a:ext cx="8991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" y="838200"/>
            <a:ext cx="89154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800">
                <a:latin typeface="Arial" charset="0"/>
              </a:defRPr>
            </a:lvl1pPr>
          </a:lstStyle>
          <a:p>
            <a:pPr>
              <a:defRPr/>
            </a:pPr>
            <a:fld id="{A41FD892-71DD-4664-BB97-9BE34D0DEE84}" type="datetime5">
              <a:rPr lang="en-US" smtClean="0"/>
              <a:t>20-Apr-21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©  Jeff Offutt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latin typeface="Arial" charset="0"/>
              </a:defRPr>
            </a:lvl1pPr>
          </a:lstStyle>
          <a:p>
            <a:pPr>
              <a:defRPr/>
            </a:pPr>
            <a:fld id="{76EE9AF4-423B-4DB1-A822-86BC73668B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omic Sans MS" pitchFamily="66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ckIzHC99X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685800"/>
            <a:ext cx="8991600" cy="2514600"/>
          </a:xfrm>
        </p:spPr>
        <p:txBody>
          <a:bodyPr/>
          <a:lstStyle/>
          <a:p>
            <a:pPr eaLnBrk="1" hangingPunct="1"/>
            <a:r>
              <a:rPr lang="en-US" sz="4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Krug Chapter </a:t>
            </a:r>
            <a:r>
              <a:rPr lang="en-US" dirty="0">
                <a:latin typeface="Verdana" pitchFamily="34" charset="0"/>
                <a:ea typeface="Verdana" pitchFamily="34" charset="0"/>
                <a:cs typeface="Verdana" pitchFamily="34" charset="0"/>
              </a:rPr>
              <a:t>9</a:t>
            </a:r>
            <a:br>
              <a:rPr lang="en-US" sz="4000" b="1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4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Usability testing on 10 cents a day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03600"/>
            <a:ext cx="6477000" cy="2844800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Gill Sans MT" pitchFamily="34" charset="0"/>
              </a:rPr>
              <a:t>Paul Ammann</a:t>
            </a:r>
          </a:p>
          <a:p>
            <a:pPr eaLnBrk="1" hangingPunct="1"/>
            <a:endParaRPr lang="en-US" sz="1800" b="1" dirty="0">
              <a:latin typeface="Gill Sans MT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800" b="1" dirty="0">
                <a:latin typeface="Gill Sans MT" pitchFamily="34" charset="0"/>
              </a:rPr>
              <a:t>https://www.cs.gmu.edu/~pammann/</a:t>
            </a:r>
          </a:p>
          <a:p>
            <a:pPr eaLnBrk="1" hangingPunct="1"/>
            <a:endParaRPr lang="en-US" sz="1800" b="1" dirty="0">
              <a:latin typeface="Gill Sans MT" pitchFamily="34" charset="0"/>
            </a:endParaRPr>
          </a:p>
          <a:p>
            <a:pPr eaLnBrk="1" hangingPunct="1"/>
            <a:r>
              <a:rPr lang="en-US" sz="2800" b="1" dirty="0">
                <a:latin typeface="Gill Sans MT" pitchFamily="34" charset="0"/>
              </a:rPr>
              <a:t>SWE 205</a:t>
            </a:r>
          </a:p>
          <a:p>
            <a:pPr eaLnBrk="1" hangingPunct="1"/>
            <a:r>
              <a:rPr lang="en-US" sz="2800" b="1" dirty="0">
                <a:latin typeface="Gill Sans MT" pitchFamily="34" charset="0"/>
              </a:rPr>
              <a:t>Software Usability and Design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Krug's demo test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A5F47A-60E3-4F45-9052-139FC2FDA117}" type="datetime5">
              <a:rPr lang="en-US" smtClean="0"/>
              <a:t>20-Apr-21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 Jeff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03B15-55C7-43DE-A324-26A9946933F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93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debrief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ruthlessly on fixing the most </a:t>
            </a:r>
            <a:r>
              <a:rPr lang="en-US" i="1" dirty="0"/>
              <a:t>serious </a:t>
            </a:r>
            <a:r>
              <a:rPr lang="en-US" dirty="0"/>
              <a:t>problems first</a:t>
            </a:r>
          </a:p>
          <a:p>
            <a:r>
              <a:rPr lang="en-US" dirty="0"/>
              <a:t>Collectively identify most serious problems that you actually plan to fix</a:t>
            </a:r>
          </a:p>
          <a:p>
            <a:r>
              <a:rPr lang="en-US" dirty="0"/>
              <a:t>Resist the impulse to add things (e.g. more instructions)</a:t>
            </a:r>
          </a:p>
          <a:p>
            <a:r>
              <a:rPr lang="en-US" dirty="0"/>
              <a:t>Be skeptical of new feature requests</a:t>
            </a:r>
          </a:p>
          <a:p>
            <a:r>
              <a:rPr lang="en-US" dirty="0"/>
              <a:t>Ignore “kayak” problems.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A5F47A-60E3-4F45-9052-139FC2FDA117}" type="datetime5">
              <a:rPr lang="en-US" smtClean="0"/>
              <a:t>20-Apr-21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 Jeff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03B15-55C7-43DE-A324-26A9946933F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50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Tweaks vs. Complex Changes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851647"/>
            <a:ext cx="3493482" cy="273477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A5F47A-60E3-4F45-9052-139FC2FDA117}" type="datetime5">
              <a:rPr lang="en-US" smtClean="0"/>
              <a:t>20-Apr-21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 Jeff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03B15-55C7-43DE-A324-26A9946933F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030" y="2209800"/>
            <a:ext cx="534154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913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excuses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don’t have the time</a:t>
            </a:r>
          </a:p>
          <a:p>
            <a:pPr lvl="1"/>
            <a:r>
              <a:rPr lang="en-US" dirty="0"/>
              <a:t>Usability testing will save time</a:t>
            </a:r>
          </a:p>
          <a:p>
            <a:r>
              <a:rPr lang="en-US" dirty="0"/>
              <a:t>We don’t have the money</a:t>
            </a:r>
          </a:p>
          <a:p>
            <a:pPr lvl="1"/>
            <a:r>
              <a:rPr lang="en-US" dirty="0"/>
              <a:t>Yes, you do.  It’s noise level money</a:t>
            </a:r>
          </a:p>
          <a:p>
            <a:r>
              <a:rPr lang="en-US" dirty="0"/>
              <a:t>We don’t have the expertise</a:t>
            </a:r>
          </a:p>
          <a:p>
            <a:pPr lvl="1"/>
            <a:r>
              <a:rPr lang="en-US" dirty="0"/>
              <a:t>Yes, you do.  Any developer can do this</a:t>
            </a:r>
          </a:p>
          <a:p>
            <a:r>
              <a:rPr lang="en-US" dirty="0"/>
              <a:t>We don’t have a usability lab</a:t>
            </a:r>
          </a:p>
          <a:p>
            <a:pPr lvl="1"/>
            <a:r>
              <a:rPr lang="en-US" dirty="0"/>
              <a:t>You don’t need one</a:t>
            </a:r>
          </a:p>
          <a:p>
            <a:r>
              <a:rPr lang="en-US" dirty="0"/>
              <a:t>We wouldn’t know how to interpret the results</a:t>
            </a:r>
          </a:p>
          <a:p>
            <a:pPr lvl="1"/>
            <a:r>
              <a:rPr lang="en-US" dirty="0"/>
              <a:t>The important lessons tend to be obvious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A5F47A-60E3-4F45-9052-139FC2FDA117}" type="datetime5">
              <a:rPr lang="en-US" smtClean="0"/>
              <a:t>20-Apr-21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 Jeff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03B15-55C7-43DE-A324-26A9946933F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62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Why didn’t we do this sooner?</a:t>
            </a:r>
          </a:p>
          <a:p>
            <a:r>
              <a:rPr lang="en-US" dirty="0">
                <a:solidFill>
                  <a:schemeClr val="tx2"/>
                </a:solidFill>
              </a:rPr>
              <a:t>Usability testing vs. focus groups</a:t>
            </a:r>
          </a:p>
          <a:p>
            <a:r>
              <a:rPr lang="en-US" dirty="0">
                <a:solidFill>
                  <a:schemeClr val="tx2"/>
                </a:solidFill>
              </a:rPr>
              <a:t>Three facts about usability testing</a:t>
            </a:r>
          </a:p>
          <a:p>
            <a:r>
              <a:rPr lang="en-US" dirty="0">
                <a:solidFill>
                  <a:schemeClr val="tx2"/>
                </a:solidFill>
              </a:rPr>
              <a:t>Do-it-yourself usability testing</a:t>
            </a:r>
          </a:p>
          <a:p>
            <a:r>
              <a:rPr lang="en-US" dirty="0">
                <a:solidFill>
                  <a:schemeClr val="tx2"/>
                </a:solidFill>
              </a:rPr>
              <a:t>How to do it</a:t>
            </a:r>
          </a:p>
          <a:p>
            <a:r>
              <a:rPr lang="en-US" dirty="0">
                <a:solidFill>
                  <a:schemeClr val="tx2"/>
                </a:solidFill>
              </a:rPr>
              <a:t>Example</a:t>
            </a:r>
          </a:p>
          <a:p>
            <a:r>
              <a:rPr lang="en-US" dirty="0">
                <a:solidFill>
                  <a:schemeClr val="tx2"/>
                </a:solidFill>
              </a:rPr>
              <a:t>How to debrief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A5F47A-60E3-4F45-9052-139FC2FDA117}" type="datetime5">
              <a:rPr lang="en-US" smtClean="0"/>
              <a:t>20-Apr-21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 Jeff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03B15-55C7-43DE-A324-26A9946933F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76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didn’t we do this sooner?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everyone says at some point during the first usability test of their web site</a:t>
            </a:r>
          </a:p>
          <a:p>
            <a:r>
              <a:rPr lang="en-US" dirty="0"/>
              <a:t>Done two weeks before launch?  </a:t>
            </a:r>
          </a:p>
          <a:p>
            <a:pPr lvl="1"/>
            <a:r>
              <a:rPr lang="en-US" dirty="0"/>
              <a:t>Disaster alert!</a:t>
            </a:r>
          </a:p>
          <a:p>
            <a:r>
              <a:rPr lang="en-US" dirty="0"/>
              <a:t>Done two months before launch?</a:t>
            </a:r>
          </a:p>
          <a:p>
            <a:pPr lvl="1"/>
            <a:r>
              <a:rPr lang="en-US" dirty="0"/>
              <a:t>Mechanism for settling internal design debates</a:t>
            </a:r>
          </a:p>
          <a:p>
            <a:r>
              <a:rPr lang="en-US" dirty="0"/>
              <a:t>Done as regular part of development process?</a:t>
            </a:r>
          </a:p>
          <a:p>
            <a:pPr lvl="1"/>
            <a:r>
              <a:rPr lang="en-US" dirty="0"/>
              <a:t>Good idea!</a:t>
            </a:r>
          </a:p>
          <a:p>
            <a:pPr lvl="1"/>
            <a:r>
              <a:rPr lang="en-US" dirty="0"/>
              <a:t>Process matters; Krug scales his recipe for typical web team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A5F47A-60E3-4F45-9052-139FC2FDA117}" type="datetime5">
              <a:rPr lang="en-US" smtClean="0"/>
              <a:t>20-Apr-21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 Jeff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03B15-55C7-43DE-A324-26A9946933F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66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Usability testing vs. focus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group</a:t>
            </a:r>
          </a:p>
          <a:p>
            <a:pPr lvl="1"/>
            <a:r>
              <a:rPr lang="en-US" dirty="0"/>
              <a:t>Small group (5-10) of people who sit around and talk</a:t>
            </a:r>
          </a:p>
          <a:p>
            <a:pPr lvl="1"/>
            <a:r>
              <a:rPr lang="en-US" dirty="0"/>
              <a:t>Answers the question: what does your audience want?</a:t>
            </a:r>
          </a:p>
          <a:p>
            <a:r>
              <a:rPr lang="en-US" dirty="0"/>
              <a:t>Usability test</a:t>
            </a:r>
          </a:p>
          <a:p>
            <a:pPr lvl="1"/>
            <a:r>
              <a:rPr lang="en-US" dirty="0"/>
              <a:t>Watching one person at a time try to actually do something specific</a:t>
            </a:r>
          </a:p>
          <a:p>
            <a:pPr lvl="1"/>
            <a:r>
              <a:rPr lang="en-US" dirty="0"/>
              <a:t>Answers the question: can your audience actually do what they want to do?</a:t>
            </a:r>
          </a:p>
          <a:p>
            <a:pPr lvl="2"/>
            <a:r>
              <a:rPr lang="en-US" dirty="0"/>
              <a:t>Often, it’s a surprise to developers that the answer is NO!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A5F47A-60E3-4F45-9052-139FC2FDA117}" type="datetime5">
              <a:rPr lang="en-US" smtClean="0"/>
              <a:t>20-Apr-21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 Jeff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03B15-55C7-43DE-A324-26A9946933F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0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Surprise to Developers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A5F47A-60E3-4F45-9052-139FC2FDA117}" type="datetime5">
              <a:rPr lang="en-US" smtClean="0"/>
              <a:t>20-Apr-21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 Jeff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03B15-55C7-43DE-A324-26A9946933F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119" y="869576"/>
            <a:ext cx="5961761" cy="46669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10200" y="44958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81200" y="5910453"/>
            <a:ext cx="5921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I have no idea what that (EVP 50) means…</a:t>
            </a:r>
          </a:p>
        </p:txBody>
      </p:sp>
    </p:spTree>
    <p:extLst>
      <p:ext uri="{BB962C8B-B14F-4D97-AF65-F5344CB8AC3E}">
        <p14:creationId xmlns:p14="http://schemas.microsoft.com/office/powerpoint/2010/main" val="2247674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facts about usability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990600"/>
            <a:ext cx="8915400" cy="5715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1) If you want a great site, you have to test</a:t>
            </a:r>
          </a:p>
          <a:p>
            <a:pPr lvl="1"/>
            <a:r>
              <a:rPr lang="en-US" dirty="0"/>
              <a:t>Developers simply know too much</a:t>
            </a:r>
          </a:p>
          <a:p>
            <a:pPr lvl="1"/>
            <a:r>
              <a:rPr lang="en-US" dirty="0"/>
              <a:t>It’s the “curse of knowledge”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A5F47A-60E3-4F45-9052-139FC2FDA117}" type="datetime5">
              <a:rPr lang="en-US" smtClean="0"/>
              <a:t>20-Apr-21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 Jeff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03B15-55C7-43DE-A324-26A9946933F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1028" name="Picture 4" descr="Image result for curse of knowled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00400"/>
            <a:ext cx="8330544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664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facts about usability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990600"/>
            <a:ext cx="8915400" cy="5715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2) Testing one user is 100 percent better than testing none</a:t>
            </a:r>
          </a:p>
          <a:p>
            <a:pPr lvl="1"/>
            <a:r>
              <a:rPr lang="en-US" dirty="0"/>
              <a:t>Even the worst test with the wrong user will reveal possible improvements to the site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3) Testing one user early in the project is better than testing 50 users near the end</a:t>
            </a:r>
          </a:p>
          <a:p>
            <a:pPr lvl="1"/>
            <a:r>
              <a:rPr lang="en-US" dirty="0"/>
              <a:t>You need to know the results in time to actually do something about them</a:t>
            </a:r>
          </a:p>
          <a:p>
            <a:pPr lvl="1"/>
            <a:r>
              <a:rPr lang="en-US" dirty="0"/>
              <a:t>Key focus:  make testing </a:t>
            </a:r>
            <a:r>
              <a:rPr lang="en-US" i="1" dirty="0"/>
              <a:t>cheap</a:t>
            </a:r>
            <a:r>
              <a:rPr lang="en-US" dirty="0"/>
              <a:t> so that testing </a:t>
            </a:r>
            <a:r>
              <a:rPr lang="en-US" i="1" dirty="0"/>
              <a:t>happens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A5F47A-60E3-4F45-9052-139FC2FDA117}" type="datetime5">
              <a:rPr lang="en-US" smtClean="0"/>
              <a:t>20-Apr-21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 Jeff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03B15-55C7-43DE-A324-26A9946933F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3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Do-it-yourself usability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usability testing</a:t>
            </a:r>
          </a:p>
          <a:p>
            <a:pPr lvl="1"/>
            <a:r>
              <a:rPr lang="en-US" dirty="0"/>
              <a:t>Usability lab, professional staff, lots of participants, significance tests, lots of $$</a:t>
            </a:r>
          </a:p>
          <a:p>
            <a:pPr lvl="1"/>
            <a:r>
              <a:rPr lang="en-US" dirty="0"/>
              <a:t>Fact: in many organizations, this </a:t>
            </a:r>
            <a:r>
              <a:rPr lang="en-US" dirty="0" err="1"/>
              <a:t>ain’t</a:t>
            </a:r>
            <a:r>
              <a:rPr lang="en-US" dirty="0"/>
              <a:t> happening</a:t>
            </a:r>
          </a:p>
          <a:p>
            <a:r>
              <a:rPr lang="en-US" dirty="0"/>
              <a:t>Krug’s discount usability testing</a:t>
            </a:r>
          </a:p>
          <a:p>
            <a:pPr lvl="1"/>
            <a:r>
              <a:rPr lang="en-US" dirty="0"/>
              <a:t>Half a day per month</a:t>
            </a:r>
          </a:p>
          <a:p>
            <a:pPr lvl="1"/>
            <a:r>
              <a:rPr lang="en-US" dirty="0"/>
              <a:t>Not a lot of $$</a:t>
            </a:r>
          </a:p>
          <a:p>
            <a:pPr lvl="1"/>
            <a:r>
              <a:rPr lang="en-US" dirty="0"/>
              <a:t>Development team retains control</a:t>
            </a:r>
          </a:p>
          <a:p>
            <a:pPr lvl="1"/>
            <a:r>
              <a:rPr lang="en-US" dirty="0"/>
              <a:t>Trade off statistical significance for timely engineering feedback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A5F47A-60E3-4F45-9052-139FC2FDA117}" type="datetime5">
              <a:rPr lang="en-US" smtClean="0"/>
              <a:t>20-Apr-21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 Jeff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03B15-55C7-43DE-A324-26A9946933F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18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enough, but not too often</a:t>
            </a:r>
          </a:p>
          <a:p>
            <a:pPr lvl="1"/>
            <a:r>
              <a:rPr lang="en-US" dirty="0"/>
              <a:t>Krug recommends once a month.</a:t>
            </a:r>
          </a:p>
          <a:p>
            <a:r>
              <a:rPr lang="en-US" dirty="0"/>
              <a:t>What participants?  </a:t>
            </a:r>
          </a:p>
          <a:p>
            <a:pPr lvl="1"/>
            <a:r>
              <a:rPr lang="en-US" dirty="0"/>
              <a:t>Recruit loosely and grade on a curve</a:t>
            </a:r>
          </a:p>
          <a:p>
            <a:r>
              <a:rPr lang="en-US" dirty="0"/>
              <a:t>Where?  In your normal office space.</a:t>
            </a:r>
          </a:p>
          <a:p>
            <a:r>
              <a:rPr lang="en-US" dirty="0"/>
              <a:t>Who? Anyone on your staff can fill the roles.</a:t>
            </a:r>
          </a:p>
          <a:p>
            <a:r>
              <a:rPr lang="en-US" dirty="0"/>
              <a:t>What and when?  As early as possible</a:t>
            </a:r>
          </a:p>
          <a:p>
            <a:pPr lvl="1"/>
            <a:r>
              <a:rPr lang="en-US" dirty="0"/>
              <a:t>Start with testing a competitor’s site!</a:t>
            </a:r>
          </a:p>
          <a:p>
            <a:pPr lvl="1"/>
            <a:r>
              <a:rPr lang="en-US" dirty="0"/>
              <a:t>No matter how good it is, it’s still broken somewhere</a:t>
            </a:r>
          </a:p>
          <a:p>
            <a:r>
              <a:rPr lang="en-US" dirty="0"/>
              <a:t>What tasks?  What a typical user might do.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A5F47A-60E3-4F45-9052-139FC2FDA117}" type="datetime5">
              <a:rPr lang="en-US" smtClean="0"/>
              <a:t>20-Apr-21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 Jeff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903B15-55C7-43DE-A324-26A9946933F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7247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808080"/>
      </a:dk1>
      <a:lt1>
        <a:srgbClr val="FFFFFF"/>
      </a:lt1>
      <a:dk2>
        <a:srgbClr val="333399"/>
      </a:dk2>
      <a:lt2>
        <a:srgbClr val="FFFF00"/>
      </a:lt2>
      <a:accent1>
        <a:srgbClr val="00CC99"/>
      </a:accent1>
      <a:accent2>
        <a:srgbClr val="3333CC"/>
      </a:accent2>
      <a:accent3>
        <a:srgbClr val="ADADCA"/>
      </a:accent3>
      <a:accent4>
        <a:srgbClr val="DADADA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808080"/>
        </a:dk1>
        <a:lt1>
          <a:srgbClr val="FFFF99"/>
        </a:lt1>
        <a:dk2>
          <a:srgbClr val="3333CC"/>
        </a:dk2>
        <a:lt2>
          <a:srgbClr val="FFFF00"/>
        </a:lt2>
        <a:accent1>
          <a:srgbClr val="00CC99"/>
        </a:accent1>
        <a:accent2>
          <a:srgbClr val="3333CC"/>
        </a:accent2>
        <a:accent3>
          <a:srgbClr val="ADADE2"/>
        </a:accent3>
        <a:accent4>
          <a:srgbClr val="DADA82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5766</TotalTime>
  <Words>644</Words>
  <Application>Microsoft Office PowerPoint</Application>
  <PresentationFormat>On-screen Show (4:3)</PresentationFormat>
  <Paragraphs>121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Comic Sans MS</vt:lpstr>
      <vt:lpstr>Gill Sans MT</vt:lpstr>
      <vt:lpstr>Times New Roman</vt:lpstr>
      <vt:lpstr>Verdana</vt:lpstr>
      <vt:lpstr>Default Design</vt:lpstr>
      <vt:lpstr>Krug Chapter 9 Usability testing on 10 cents a day</vt:lpstr>
      <vt:lpstr>Topics</vt:lpstr>
      <vt:lpstr>Why didn’t we do this sooner?</vt:lpstr>
      <vt:lpstr>Usability testing vs. focus groups</vt:lpstr>
      <vt:lpstr>Example: Surprise to Developers</vt:lpstr>
      <vt:lpstr>Three facts about usability testing</vt:lpstr>
      <vt:lpstr>Three facts about usability testing</vt:lpstr>
      <vt:lpstr>Do-it-yourself usability testing</vt:lpstr>
      <vt:lpstr>How to do it</vt:lpstr>
      <vt:lpstr>Example</vt:lpstr>
      <vt:lpstr>How to debrief</vt:lpstr>
      <vt:lpstr>Tweaks vs. Complex Changes</vt:lpstr>
      <vt:lpstr>Top 5 excuses</vt:lpstr>
    </vt:vector>
  </TitlesOfParts>
  <Company>GMU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632: Introduction &amp; Overview</dc:title>
  <dc:creator>Offutt</dc:creator>
  <cp:lastModifiedBy>Paul Ammann</cp:lastModifiedBy>
  <cp:revision>241</cp:revision>
  <dcterms:created xsi:type="dcterms:W3CDTF">2001-01-12T21:45:59Z</dcterms:created>
  <dcterms:modified xsi:type="dcterms:W3CDTF">2021-04-20T13:14:58Z</dcterms:modified>
</cp:coreProperties>
</file>