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3" r:id="rId2"/>
    <p:sldId id="354" r:id="rId3"/>
    <p:sldId id="422" r:id="rId4"/>
    <p:sldId id="399" r:id="rId5"/>
    <p:sldId id="359" r:id="rId6"/>
    <p:sldId id="421" r:id="rId7"/>
    <p:sldId id="361" r:id="rId8"/>
    <p:sldId id="408" r:id="rId9"/>
    <p:sldId id="368" r:id="rId10"/>
    <p:sldId id="423" r:id="rId11"/>
    <p:sldId id="404" r:id="rId12"/>
    <p:sldId id="374" r:id="rId13"/>
    <p:sldId id="376" r:id="rId14"/>
    <p:sldId id="424" r:id="rId15"/>
    <p:sldId id="382" r:id="rId16"/>
    <p:sldId id="427" r:id="rId17"/>
    <p:sldId id="428" r:id="rId18"/>
    <p:sldId id="429" r:id="rId19"/>
    <p:sldId id="430" r:id="rId20"/>
    <p:sldId id="431" r:id="rId21"/>
    <p:sldId id="413" r:id="rId22"/>
    <p:sldId id="401" r:id="rId23"/>
    <p:sldId id="419" r:id="rId24"/>
    <p:sldId id="420" r:id="rId25"/>
    <p:sldId id="432" r:id="rId26"/>
    <p:sldId id="299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man Old Styl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man Old Styl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man Old Styl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man Old Styl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man Old Style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man Old Style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man Old Style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man Old Style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man Old Styl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66FF99"/>
    <a:srgbClr val="0000CC"/>
    <a:srgbClr val="000066"/>
    <a:srgbClr val="0000FF"/>
    <a:srgbClr val="660066"/>
    <a:srgbClr val="CC3300"/>
    <a:srgbClr val="003300"/>
    <a:srgbClr val="FF99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53" autoAdjust="0"/>
    <p:restoredTop sz="86438" autoAdjust="0"/>
  </p:normalViewPr>
  <p:slideViewPr>
    <p:cSldViewPr>
      <p:cViewPr varScale="1">
        <p:scale>
          <a:sx n="80" d="100"/>
          <a:sy n="80" d="100"/>
        </p:scale>
        <p:origin x="96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86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D794A-67E6-40F8-B39D-90AEA6D378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A5FE2-F374-438A-8C61-46824B91394C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en-US" sz="2800" b="1" i="1" dirty="0" smtClean="0">
              <a:latin typeface="Gill Sans MT" panose="020B0502020104020203" pitchFamily="34" charset="0"/>
            </a:rPr>
            <a:t>“In the past decade our community has recognized a tension between security and usability: it is generally easy to provide more of one by offering less of the other.”</a:t>
          </a:r>
          <a:endParaRPr lang="en-US" sz="1200" b="1" i="1" dirty="0" smtClean="0">
            <a:latin typeface="Gill Sans MT" panose="020B0502020104020203" pitchFamily="34" charset="0"/>
          </a:endParaRPr>
        </a:p>
        <a:p>
          <a:pPr rtl="0"/>
          <a:r>
            <a:rPr lang="en-US" sz="1200" b="1" i="1" dirty="0" err="1" smtClean="0"/>
            <a:t>Bonneau</a:t>
          </a:r>
          <a:r>
            <a:rPr lang="en-US" sz="1200" b="1" i="1" dirty="0" smtClean="0"/>
            <a:t> et al., Oakland S&amp;P 2012</a:t>
          </a:r>
          <a:endParaRPr lang="en-US" sz="2800" dirty="0"/>
        </a:p>
      </dgm:t>
    </dgm:pt>
    <dgm:pt modelId="{0AD4BE55-9E2B-4E2A-A755-8FF7F5AB4ED2}" type="parTrans" cxnId="{8735F5F9-A025-48B4-99ED-FE4EDFBCC8DD}">
      <dgm:prSet/>
      <dgm:spPr/>
      <dgm:t>
        <a:bodyPr/>
        <a:lstStyle/>
        <a:p>
          <a:endParaRPr lang="en-US"/>
        </a:p>
      </dgm:t>
    </dgm:pt>
    <dgm:pt modelId="{C12F5B05-B3C0-4ED0-9C72-DC19C356CD0A}" type="sibTrans" cxnId="{8735F5F9-A025-48B4-99ED-FE4EDFBCC8DD}">
      <dgm:prSet/>
      <dgm:spPr/>
      <dgm:t>
        <a:bodyPr/>
        <a:lstStyle/>
        <a:p>
          <a:endParaRPr lang="en-US"/>
        </a:p>
      </dgm:t>
    </dgm:pt>
    <dgm:pt modelId="{4F80AAEB-8D63-4DD6-8916-43B83EA4E445}">
      <dgm:prSet custT="1"/>
      <dgm:spPr/>
      <dgm:t>
        <a:bodyPr/>
        <a:lstStyle/>
        <a:p>
          <a:pPr rtl="0"/>
          <a:endParaRPr lang="en-US" sz="2800" dirty="0"/>
        </a:p>
      </dgm:t>
    </dgm:pt>
    <dgm:pt modelId="{17319DC1-A93A-46A2-B44A-3E4272D5E37C}" type="parTrans" cxnId="{8398F0E1-A82A-4997-8465-A5F01988BEDF}">
      <dgm:prSet/>
      <dgm:spPr/>
      <dgm:t>
        <a:bodyPr/>
        <a:lstStyle/>
        <a:p>
          <a:endParaRPr lang="en-US"/>
        </a:p>
      </dgm:t>
    </dgm:pt>
    <dgm:pt modelId="{851E7EC2-2F68-4D2A-A6CD-148D0A97B1DF}" type="sibTrans" cxnId="{8398F0E1-A82A-4997-8465-A5F01988BEDF}">
      <dgm:prSet/>
      <dgm:spPr/>
      <dgm:t>
        <a:bodyPr/>
        <a:lstStyle/>
        <a:p>
          <a:endParaRPr lang="en-US"/>
        </a:p>
      </dgm:t>
    </dgm:pt>
    <dgm:pt modelId="{A42A7128-4240-4D1A-9600-805B374BFE79}" type="pres">
      <dgm:prSet presAssocID="{75CD794A-67E6-40F8-B39D-90AEA6D378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362E15-2256-426B-8C9E-4F571378BB4E}" type="pres">
      <dgm:prSet presAssocID="{A8BA5FE2-F374-438A-8C61-46824B91394C}" presName="parentText" presStyleLbl="node1" presStyleIdx="0" presStyleCnt="1" custScaleX="890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498D8-C0C8-4E1E-881B-9981A191E2AB}" type="pres">
      <dgm:prSet presAssocID="{A8BA5FE2-F374-438A-8C61-46824B91394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35F5F9-A025-48B4-99ED-FE4EDFBCC8DD}" srcId="{75CD794A-67E6-40F8-B39D-90AEA6D37894}" destId="{A8BA5FE2-F374-438A-8C61-46824B91394C}" srcOrd="0" destOrd="0" parTransId="{0AD4BE55-9E2B-4E2A-A755-8FF7F5AB4ED2}" sibTransId="{C12F5B05-B3C0-4ED0-9C72-DC19C356CD0A}"/>
    <dgm:cxn modelId="{22E6DD87-B1B0-44DA-ADB6-AAAFA7B477C4}" type="presOf" srcId="{4F80AAEB-8D63-4DD6-8916-43B83EA4E445}" destId="{DB4498D8-C0C8-4E1E-881B-9981A191E2AB}" srcOrd="0" destOrd="0" presId="urn:microsoft.com/office/officeart/2005/8/layout/vList2"/>
    <dgm:cxn modelId="{EA4E72AA-00B7-4594-B4B4-87163C0A6462}" type="presOf" srcId="{75CD794A-67E6-40F8-B39D-90AEA6D37894}" destId="{A42A7128-4240-4D1A-9600-805B374BFE79}" srcOrd="0" destOrd="0" presId="urn:microsoft.com/office/officeart/2005/8/layout/vList2"/>
    <dgm:cxn modelId="{8398F0E1-A82A-4997-8465-A5F01988BEDF}" srcId="{A8BA5FE2-F374-438A-8C61-46824B91394C}" destId="{4F80AAEB-8D63-4DD6-8916-43B83EA4E445}" srcOrd="0" destOrd="0" parTransId="{17319DC1-A93A-46A2-B44A-3E4272D5E37C}" sibTransId="{851E7EC2-2F68-4D2A-A6CD-148D0A97B1DF}"/>
    <dgm:cxn modelId="{27605BCA-F7CA-457A-B480-CFDC03DAB41B}" type="presOf" srcId="{A8BA5FE2-F374-438A-8C61-46824B91394C}" destId="{06362E15-2256-426B-8C9E-4F571378BB4E}" srcOrd="0" destOrd="0" presId="urn:microsoft.com/office/officeart/2005/8/layout/vList2"/>
    <dgm:cxn modelId="{246440AF-CC1E-400B-AD5C-551A479E8610}" type="presParOf" srcId="{A42A7128-4240-4D1A-9600-805B374BFE79}" destId="{06362E15-2256-426B-8C9E-4F571378BB4E}" srcOrd="0" destOrd="0" presId="urn:microsoft.com/office/officeart/2005/8/layout/vList2"/>
    <dgm:cxn modelId="{ADC6CD17-2655-4A5D-BE36-51FEB2F5B57D}" type="presParOf" srcId="{A42A7128-4240-4D1A-9600-805B374BFE79}" destId="{DB4498D8-C0C8-4E1E-881B-9981A191E2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62E15-2256-426B-8C9E-4F571378BB4E}">
      <dsp:nvSpPr>
        <dsp:cNvPr id="0" name=""/>
        <dsp:cNvSpPr/>
      </dsp:nvSpPr>
      <dsp:spPr>
        <a:xfrm>
          <a:off x="448744" y="7183"/>
          <a:ext cx="7289778" cy="222768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>
              <a:latin typeface="Gill Sans MT" panose="020B0502020104020203" pitchFamily="34" charset="0"/>
            </a:rPr>
            <a:t>“In the past decade our community has recognized a tension between security and usability: it is generally easy to provide more of one by offering less of the other.”</a:t>
          </a:r>
          <a:endParaRPr lang="en-US" sz="1200" b="1" i="1" kern="1200" dirty="0" smtClean="0">
            <a:latin typeface="Gill Sans MT" panose="020B0502020104020203" pitchFamily="34" charset="0"/>
          </a:endParaRPr>
        </a:p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err="1" smtClean="0"/>
            <a:t>Bonneau</a:t>
          </a:r>
          <a:r>
            <a:rPr lang="en-US" sz="1200" b="1" i="1" kern="1200" dirty="0" smtClean="0"/>
            <a:t> et al., Oakland S&amp;P 2012</a:t>
          </a:r>
          <a:endParaRPr lang="en-US" sz="2800" kern="1200" dirty="0"/>
        </a:p>
      </dsp:txBody>
      <dsp:txXfrm>
        <a:off x="557490" y="115929"/>
        <a:ext cx="7072286" cy="2010188"/>
      </dsp:txXfrm>
    </dsp:sp>
    <dsp:sp modelId="{DB4498D8-C0C8-4E1E-881B-9981A191E2AB}">
      <dsp:nvSpPr>
        <dsp:cNvPr id="0" name=""/>
        <dsp:cNvSpPr/>
      </dsp:nvSpPr>
      <dsp:spPr>
        <a:xfrm>
          <a:off x="0" y="2234863"/>
          <a:ext cx="8187267" cy="11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46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800" kern="1200" dirty="0"/>
        </a:p>
      </dsp:txBody>
      <dsp:txXfrm>
        <a:off x="0" y="2234863"/>
        <a:ext cx="8187267" cy="11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82526" cy="4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7" tIns="46204" rIns="92407" bIns="46204" numCol="1" anchor="t" anchorCtr="0" compatLnSpc="1">
            <a:prstTxWarp prst="textNoShape">
              <a:avLst/>
            </a:prstTxWarp>
          </a:bodyPr>
          <a:lstStyle>
            <a:lvl1pPr defTabSz="92504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289" y="0"/>
            <a:ext cx="2982526" cy="4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7" tIns="46204" rIns="92407" bIns="46204" numCol="1" anchor="t" anchorCtr="0" compatLnSpc="1">
            <a:prstTxWarp prst="textNoShape">
              <a:avLst/>
            </a:prstTxWarp>
          </a:bodyPr>
          <a:lstStyle>
            <a:lvl1pPr algn="r" defTabSz="92504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2518"/>
            <a:ext cx="2982526" cy="46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7" tIns="46204" rIns="92407" bIns="46204" numCol="1" anchor="b" anchorCtr="0" compatLnSpc="1">
            <a:prstTxWarp prst="textNoShape">
              <a:avLst/>
            </a:prstTxWarp>
          </a:bodyPr>
          <a:lstStyle>
            <a:lvl1pPr defTabSz="92504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289" y="8832518"/>
            <a:ext cx="2982526" cy="46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7" tIns="46204" rIns="92407" bIns="46204" numCol="1" anchor="b" anchorCtr="0" compatLnSpc="1">
            <a:prstTxWarp prst="textNoShape">
              <a:avLst/>
            </a:prstTxWarp>
          </a:bodyPr>
          <a:lstStyle>
            <a:lvl1pPr algn="r" defTabSz="925043">
              <a:defRPr sz="1200" smtClean="0"/>
            </a:lvl1pPr>
          </a:lstStyle>
          <a:p>
            <a:pPr>
              <a:defRPr/>
            </a:pPr>
            <a:fld id="{9F41ABBD-EACD-4A3E-A8A0-E5393969C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72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82526" cy="4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7" tIns="46204" rIns="92407" bIns="46204" numCol="1" anchor="t" anchorCtr="0" compatLnSpc="1">
            <a:prstTxWarp prst="textNoShape">
              <a:avLst/>
            </a:prstTxWarp>
          </a:bodyPr>
          <a:lstStyle>
            <a:lvl1pPr defTabSz="925043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289" y="0"/>
            <a:ext cx="2982526" cy="4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7" tIns="46204" rIns="92407" bIns="46204" numCol="1" anchor="t" anchorCtr="0" compatLnSpc="1">
            <a:prstTxWarp prst="textNoShape">
              <a:avLst/>
            </a:prstTxWarp>
          </a:bodyPr>
          <a:lstStyle>
            <a:lvl1pPr algn="r" defTabSz="925043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761" y="4415480"/>
            <a:ext cx="5048292" cy="418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7" tIns="46204" rIns="92407" bIns="462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2518"/>
            <a:ext cx="2982526" cy="46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7" tIns="46204" rIns="92407" bIns="46204" numCol="1" anchor="b" anchorCtr="0" compatLnSpc="1">
            <a:prstTxWarp prst="textNoShape">
              <a:avLst/>
            </a:prstTxWarp>
          </a:bodyPr>
          <a:lstStyle>
            <a:lvl1pPr defTabSz="925043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289" y="8832518"/>
            <a:ext cx="2982526" cy="46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07" tIns="46204" rIns="92407" bIns="46204" numCol="1" anchor="b" anchorCtr="0" compatLnSpc="1">
            <a:prstTxWarp prst="textNoShape">
              <a:avLst/>
            </a:prstTxWarp>
          </a:bodyPr>
          <a:lstStyle>
            <a:lvl1pPr algn="r" defTabSz="925043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8FB8ACA-86A6-4731-822D-B0B2620B8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5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394">
              <a:defRPr sz="18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6908" indent="-264196" defTabSz="892394">
              <a:defRPr sz="18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56783" indent="-211357" defTabSz="892394">
              <a:defRPr sz="18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479496" indent="-211357" defTabSz="892394">
              <a:defRPr sz="18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02209" indent="-211357" defTabSz="892394">
              <a:defRPr sz="18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24922" indent="-211357" defTabSz="892394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747634" indent="-211357" defTabSz="892394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170349" indent="-211357" defTabSz="892394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593061" indent="-211357" defTabSz="892394" eaLnBrk="0" fontAlgn="base" hangingPunct="0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C001866-5DB5-436F-ADB2-AF942AB27A5A}" type="slidenum">
              <a:rPr lang="zh-CN" altLang="en-US" sz="1100" b="0">
                <a:solidFill>
                  <a:schemeClr val="tx1"/>
                </a:solidFill>
              </a:rPr>
              <a:pPr/>
              <a:t>3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7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31210-205D-4FC4-BAE8-623BCDBF67F9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794C9-7AE2-4E53-835A-16677D04D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59C43-03B5-4DE0-8DA0-2979D81F6CBF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71D90-B1F1-49EC-B74B-7FF58FB9C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76200"/>
            <a:ext cx="22479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13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6DB0-D41C-4AC6-A985-2CE76D08F01F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8EDD5-0EB6-4A7D-A7C1-B02067DE4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3BF8B-B9D6-42AE-ADD4-79F3154C5E7F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2DD3C-9BEA-4B32-8DAA-0FB81E6DF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21E34-7E32-47C2-8D27-388947A64BCF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C9A76-3DDB-476B-B9CF-BC0EB0E5B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419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19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BC81C-EB2B-40DC-9495-643A16F232BE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F8E65-864D-4815-9CCA-730EB6996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CFB9B-A748-41DD-8EAF-6C57044A998B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6C7C9-CEDC-4C8A-8C3B-BAAB67651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3E9FC-E283-4E36-B236-5965C92D17C1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000E8-E351-49CA-8F2D-DC7EF31C5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E3702-C0F2-40E2-9E16-C836858EA5FA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DCDC6-A787-4D30-AEA6-74155F89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DC66-0CD4-4A71-892B-BF1AB91EB5FC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1C479-C667-41E4-A95E-CD8427A20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08079-8CC6-4E71-8315-BBD2AE0144EF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1175A-267F-4BD2-A069-11D5FA40C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14400"/>
            <a:ext cx="8991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pPr>
              <a:defRPr/>
            </a:pPr>
            <a:fld id="{256AC30C-85EA-4AA3-A2EF-26FB0F4BBD3E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6294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fld id="{D358D5EF-59A4-44C8-BAA6-6F6E736BDE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anose="020B05020201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anose="020B05020201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anose="020B0502020104020203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286000"/>
            <a:ext cx="7391400" cy="2514600"/>
          </a:xfrm>
        </p:spPr>
        <p:txBody>
          <a:bodyPr/>
          <a:lstStyle/>
          <a:p>
            <a:r>
              <a:rPr lang="en-US" dirty="0" smtClean="0"/>
              <a:t>Jeff Offutt</a:t>
            </a:r>
          </a:p>
          <a:p>
            <a:r>
              <a:rPr lang="en-US" i="1" dirty="0" smtClean="0"/>
              <a:t>http://www.cs.gmu.edu/~</a:t>
            </a:r>
            <a:r>
              <a:rPr lang="en-US" i="1" dirty="0" smtClean="0">
                <a:solidFill>
                  <a:srgbClr val="FFFFFF"/>
                </a:solidFill>
              </a:rPr>
              <a:t>offutt</a:t>
            </a:r>
            <a:r>
              <a:rPr lang="en-US" i="1" dirty="0" smtClean="0"/>
              <a:t>/</a:t>
            </a:r>
          </a:p>
          <a:p>
            <a:r>
              <a:rPr lang="en-US" dirty="0" smtClean="0"/>
              <a:t>SWE 205</a:t>
            </a:r>
          </a:p>
          <a:p>
            <a:r>
              <a:rPr lang="en-US" dirty="0"/>
              <a:t>Software Usability Analysis and Design</a:t>
            </a:r>
            <a:endParaRPr lang="en-US" dirty="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0772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Usable Security</a:t>
            </a:r>
            <a:br>
              <a:rPr lang="en-US" dirty="0" smtClean="0"/>
            </a:br>
            <a:r>
              <a:rPr lang="en-US" sz="3200" i="1" dirty="0" smtClean="0"/>
              <a:t>(unusable security </a:t>
            </a:r>
            <a:r>
              <a:rPr lang="en-US" sz="3200" i="1" dirty="0" err="1" smtClean="0"/>
              <a:t>ain’t</a:t>
            </a:r>
            <a:r>
              <a:rPr lang="en-US" sz="3200" i="1" dirty="0" smtClean="0"/>
              <a:t> secure)</a:t>
            </a:r>
            <a:endParaRPr lang="en-US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95400" y="49530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Based on slides from </a:t>
            </a: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Paul Ammann</a:t>
            </a:r>
          </a:p>
          <a:p>
            <a:pPr algn="ctr"/>
            <a:r>
              <a:rPr lang="en-US" dirty="0" smtClean="0">
                <a:latin typeface="Gill Sans MT" panose="020B0502020104020203" pitchFamily="34" charset="0"/>
              </a:rPr>
              <a:t>Keynote talk at SECTEST 2014</a:t>
            </a:r>
          </a:p>
          <a:p>
            <a:pPr algn="ctr"/>
            <a:r>
              <a:rPr lang="en-US" dirty="0" smtClean="0">
                <a:latin typeface="Gill Sans MT" panose="020B0502020104020203" pitchFamily="34" charset="0"/>
              </a:rPr>
              <a:t>(with liberal help from </a:t>
            </a: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Angela </a:t>
            </a:r>
            <a:r>
              <a:rPr lang="en-US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Sasse</a:t>
            </a:r>
            <a:r>
              <a:rPr lang="en-US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dirty="0" smtClean="0">
                <a:latin typeface="Gill Sans MT" panose="020B0502020104020203" pitchFamily="34" charset="0"/>
              </a:rPr>
              <a:t>of UCL)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Recovery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13BF8B-B9D6-42AE-ADD4-79F3154C5E7F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2DD3C-9BEA-4B32-8DAA-0FB81E6DF3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1981200"/>
            <a:ext cx="7315200" cy="2057400"/>
          </a:xfrm>
          <a:prstGeom prst="round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>
              <a:buNone/>
            </a:pPr>
            <a:r>
              <a:rPr lang="en-US" sz="2800" dirty="0" smtClean="0">
                <a:latin typeface="Gill Sans MT" panose="020B0502020104020203" pitchFamily="34" charset="0"/>
              </a:rPr>
              <a:t>“</a:t>
            </a:r>
            <a:r>
              <a:rPr lang="en-US" sz="3200" i="1" dirty="0" smtClean="0">
                <a:latin typeface="Gill Sans MT" panose="020B0502020104020203" pitchFamily="34" charset="0"/>
              </a:rPr>
              <a:t>A significant percentage of users use the password recovery system every time they log in to their bank account</a:t>
            </a:r>
            <a:r>
              <a:rPr lang="en-US" sz="2800" dirty="0" smtClean="0">
                <a:latin typeface="Gill Sans MT" panose="020B0502020104020203" pitchFamily="34" charset="0"/>
              </a:rPr>
              <a:t>”</a:t>
            </a:r>
          </a:p>
          <a:p>
            <a:pPr marL="0" lvl="1" indent="0">
              <a:buNone/>
            </a:pPr>
            <a:r>
              <a:rPr lang="en-US" sz="2800" dirty="0" smtClean="0">
                <a:latin typeface="Gill Sans MT" panose="020B0502020104020203" pitchFamily="34" charset="0"/>
              </a:rPr>
              <a:t>— Security executive at a major bank</a:t>
            </a:r>
            <a:endParaRPr lang="en-GB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8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5A9B1E-446D-4519-B7DE-C6B94901C3A4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DCDC6-A787-4D30-AEA6-74155F89EC5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32-Point Star 6"/>
          <p:cNvSpPr/>
          <p:nvPr/>
        </p:nvSpPr>
        <p:spPr>
          <a:xfrm>
            <a:off x="304800" y="533400"/>
            <a:ext cx="8458200" cy="5791200"/>
          </a:xfrm>
          <a:prstGeom prst="star32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Gill Sans MT" panose="020B0502020104020203" pitchFamily="34" charset="0"/>
              </a:rPr>
              <a:t>“Through 20 years of effort, we've successfully trained everyone to </a:t>
            </a:r>
            <a:r>
              <a:rPr lang="en-US" sz="3200" dirty="0" smtClean="0">
                <a:solidFill>
                  <a:schemeClr val="bg2"/>
                </a:solidFill>
                <a:latin typeface="Gill Sans MT" panose="020B0502020104020203" pitchFamily="34" charset="0"/>
              </a:rPr>
              <a:t>design passwords </a:t>
            </a:r>
            <a:r>
              <a:rPr lang="en-US" sz="3200" dirty="0">
                <a:solidFill>
                  <a:schemeClr val="bg2"/>
                </a:solidFill>
                <a:latin typeface="Gill Sans MT" panose="020B0502020104020203" pitchFamily="34" charset="0"/>
              </a:rPr>
              <a:t>that are hard for humans to remember, but easy for computers to guess.”</a:t>
            </a:r>
          </a:p>
        </p:txBody>
      </p:sp>
    </p:spTree>
    <p:extLst>
      <p:ext uri="{BB962C8B-B14F-4D97-AF65-F5344CB8AC3E}">
        <p14:creationId xmlns:p14="http://schemas.microsoft.com/office/powerpoint/2010/main" val="20511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Unusable Security Costs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2819400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User errors </a:t>
            </a:r>
            <a:r>
              <a:rPr lang="en-US" sz="3200" dirty="0" smtClean="0"/>
              <a:t>— even </a:t>
            </a:r>
            <a:r>
              <a:rPr lang="en-US" sz="3200" dirty="0"/>
              <a:t>when trying to be secure 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2"/>
                </a:solidFill>
              </a:rPr>
              <a:t>Non-compliance</a:t>
            </a:r>
            <a:r>
              <a:rPr lang="en-US" sz="3200" dirty="0" smtClean="0"/>
              <a:t> and workarounds </a:t>
            </a:r>
            <a:r>
              <a:rPr lang="en-US" sz="3200" dirty="0"/>
              <a:t>to get tasks done 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sz="3200" dirty="0"/>
              <a:t>Security policies that </a:t>
            </a:r>
            <a:r>
              <a:rPr lang="en-US" sz="3200" dirty="0">
                <a:solidFill>
                  <a:schemeClr val="tx2"/>
                </a:solidFill>
              </a:rPr>
              <a:t>cannot be followed</a:t>
            </a:r>
            <a:r>
              <a:rPr lang="en-US" sz="3200" dirty="0"/>
              <a:t> make effort seem futile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88A0B5-D1AC-4B3C-A1F4-441627F1DE63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2DD3C-9BEA-4B32-8DAA-0FB81E6DF3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4114800"/>
            <a:ext cx="8382000" cy="2057400"/>
          </a:xfrm>
          <a:prstGeom prst="round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>
              <a:buNone/>
            </a:pPr>
            <a:r>
              <a:rPr lang="en-US" sz="2800" i="1" dirty="0">
                <a:latin typeface="Gill Sans MT" panose="020B0502020104020203" pitchFamily="34" charset="0"/>
              </a:rPr>
              <a:t>“It creates a sense of paranoia and fear, which makes some people throw up their hands and say, </a:t>
            </a:r>
            <a:r>
              <a:rPr lang="en-US" sz="2800" i="1" dirty="0" smtClean="0">
                <a:latin typeface="Gill Sans MT" panose="020B0502020104020203" pitchFamily="34" charset="0"/>
              </a:rPr>
              <a:t> `there’s </a:t>
            </a:r>
            <a:r>
              <a:rPr lang="en-US" sz="2800" i="1" dirty="0">
                <a:latin typeface="Gill Sans MT" panose="020B0502020104020203" pitchFamily="34" charset="0"/>
              </a:rPr>
              <a:t>nothing to be done about security</a:t>
            </a:r>
            <a:r>
              <a:rPr lang="en-US" sz="2800" i="1" dirty="0" smtClean="0">
                <a:latin typeface="Gill Sans MT" panose="020B0502020104020203" pitchFamily="34" charset="0"/>
              </a:rPr>
              <a:t>,’ </a:t>
            </a:r>
            <a:r>
              <a:rPr lang="en-US" sz="2800" i="1" dirty="0">
                <a:latin typeface="Gill Sans MT" panose="020B0502020104020203" pitchFamily="34" charset="0"/>
              </a:rPr>
              <a:t>and then totally ignore it.”</a:t>
            </a:r>
          </a:p>
          <a:p>
            <a:pPr marL="0" lvl="1" indent="0">
              <a:buNone/>
            </a:pPr>
            <a:r>
              <a:rPr lang="en-US" sz="2800" i="1" dirty="0">
                <a:latin typeface="Gill Sans MT" panose="020B0502020104020203" pitchFamily="34" charset="0"/>
              </a:rPr>
              <a:t>Expert Round Table IEEE S&amp;P Jan/Feb 2014</a:t>
            </a:r>
            <a:endParaRPr lang="en-GB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6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Noncompliance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B723C-5E42-48ED-8284-053B17CA7D41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000E8-E351-49CA-8F2D-DC7EF31C5F8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9" y="1004254"/>
            <a:ext cx="8309410" cy="466795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133600" y="5876361"/>
            <a:ext cx="4876800" cy="699416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" indent="0" algn="ctr">
              <a:buFontTx/>
              <a:buNone/>
            </a:pPr>
            <a:r>
              <a:rPr lang="en-US" altLang="zh-CN" sz="3200" kern="0" dirty="0">
                <a:latin typeface="Gill Sans MT" panose="020B0502020104020203" pitchFamily="34" charset="0"/>
                <a:ea typeface="宋体" pitchFamily="2" charset="-122"/>
              </a:rPr>
              <a:t>Are these legitimate users?</a:t>
            </a:r>
          </a:p>
        </p:txBody>
      </p:sp>
    </p:spTree>
    <p:extLst>
      <p:ext uri="{BB962C8B-B14F-4D97-AF65-F5344CB8AC3E}">
        <p14:creationId xmlns:p14="http://schemas.microsoft.com/office/powerpoint/2010/main" val="244785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Errors (Norman)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3048000"/>
          </a:xfrm>
        </p:spPr>
        <p:txBody>
          <a:bodyPr/>
          <a:lstStyle/>
          <a:p>
            <a:r>
              <a:rPr lang="en-US" sz="3200" dirty="0"/>
              <a:t>Slips</a:t>
            </a:r>
            <a:endParaRPr lang="en-US" sz="3200" b="1" dirty="0"/>
          </a:p>
          <a:p>
            <a:pPr lvl="1"/>
            <a:r>
              <a:rPr lang="en-US" sz="2800" dirty="0" smtClean="0"/>
              <a:t>Goal </a:t>
            </a:r>
            <a:r>
              <a:rPr lang="en-US" sz="2800" dirty="0"/>
              <a:t>is correct </a:t>
            </a:r>
          </a:p>
          <a:p>
            <a:pPr lvl="1"/>
            <a:r>
              <a:rPr lang="en-US" sz="2800" dirty="0" smtClean="0"/>
              <a:t>But </a:t>
            </a:r>
            <a:r>
              <a:rPr lang="en-US" sz="2800" dirty="0"/>
              <a:t>execution is flawed </a:t>
            </a:r>
          </a:p>
          <a:p>
            <a:r>
              <a:rPr lang="en-US" sz="3200" dirty="0" smtClean="0"/>
              <a:t>Mistakes</a:t>
            </a:r>
            <a:endParaRPr lang="en-US" sz="3200" dirty="0"/>
          </a:p>
          <a:p>
            <a:pPr lvl="1"/>
            <a:r>
              <a:rPr lang="en-US" sz="2800" dirty="0"/>
              <a:t>G</a:t>
            </a:r>
            <a:r>
              <a:rPr lang="en-US" sz="2800" dirty="0" smtClean="0"/>
              <a:t>oal </a:t>
            </a:r>
            <a:r>
              <a:rPr lang="en-US" sz="2800" dirty="0"/>
              <a:t>is </a:t>
            </a:r>
            <a:r>
              <a:rPr lang="en-US" sz="2800" dirty="0" smtClean="0"/>
              <a:t>wrong</a:t>
            </a:r>
          </a:p>
          <a:p>
            <a:r>
              <a:rPr lang="en-US" sz="3200" dirty="0" smtClean="0"/>
              <a:t>Attacks</a:t>
            </a:r>
          </a:p>
          <a:p>
            <a:pPr lvl="1"/>
            <a:r>
              <a:rPr lang="en-US" sz="2800" dirty="0" smtClean="0"/>
              <a:t>Goal is immoral, anti-social, or illegal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C569D-C171-4FC6-92FC-DD21042BF74B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2DD3C-9BEA-4B32-8DAA-0FB81E6DF3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7716" y="838200"/>
            <a:ext cx="3415284" cy="33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228600" y="4953000"/>
            <a:ext cx="5029200" cy="609600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User </a:t>
            </a:r>
            <a:r>
              <a:rPr lang="en-US" sz="28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errors</a:t>
            </a:r>
            <a:r>
              <a:rPr lang="en-US" sz="2800" dirty="0" smtClean="0">
                <a:latin typeface="Gill Sans MT" panose="020B0502020104020203" pitchFamily="34" charset="0"/>
              </a:rPr>
              <a:t>  </a:t>
            </a:r>
            <a:r>
              <a:rPr lang="en-US" sz="3600" b="1" dirty="0" smtClean="0">
                <a:latin typeface="Gill Sans MT" panose="020B0502020104020203" pitchFamily="34" charset="0"/>
              </a:rPr>
              <a:t>≠ </a:t>
            </a:r>
            <a:r>
              <a:rPr lang="en-US" sz="2800" dirty="0" smtClean="0">
                <a:latin typeface="Gill Sans MT" panose="020B0502020104020203" pitchFamily="34" charset="0"/>
              </a:rPr>
              <a:t> security </a:t>
            </a:r>
            <a:r>
              <a:rPr lang="en-US" sz="28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attacks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5888236"/>
            <a:ext cx="7162800" cy="664964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Don’t treat legitimate users like criminals</a:t>
            </a:r>
            <a:endParaRPr lang="en-US" sz="3200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Security – Long-Term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2" indent="-457200">
              <a:buFont typeface="+mj-lt"/>
              <a:buAutoNum type="arabicPeriod"/>
            </a:pPr>
            <a:r>
              <a:rPr lang="en-US" sz="3200" dirty="0"/>
              <a:t>Increased likelihood of </a:t>
            </a:r>
            <a:r>
              <a:rPr lang="en-US" sz="3200" dirty="0">
                <a:solidFill>
                  <a:schemeClr val="tx2"/>
                </a:solidFill>
              </a:rPr>
              <a:t>security breaches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3200" dirty="0" smtClean="0"/>
              <a:t>“</a:t>
            </a:r>
            <a:r>
              <a:rPr lang="en-US" sz="3200" dirty="0" smtClean="0">
                <a:solidFill>
                  <a:schemeClr val="tx2"/>
                </a:solidFill>
              </a:rPr>
              <a:t>Noise</a:t>
            </a:r>
            <a:r>
              <a:rPr lang="en-US" sz="3200" dirty="0" smtClean="0"/>
              <a:t>” </a:t>
            </a:r>
            <a:r>
              <a:rPr lang="en-US" sz="3200" dirty="0"/>
              <a:t>created by habitual non-compliance makes malicious behavior harder to detect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3200" dirty="0"/>
              <a:t>Lack of appreciation of and </a:t>
            </a:r>
            <a:r>
              <a:rPr lang="en-US" sz="3200" dirty="0">
                <a:solidFill>
                  <a:schemeClr val="tx2"/>
                </a:solidFill>
              </a:rPr>
              <a:t>respect for security</a:t>
            </a:r>
            <a:r>
              <a:rPr lang="en-US" sz="3200" dirty="0"/>
              <a:t> creates a bad security culture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Frustration</a:t>
            </a:r>
            <a:r>
              <a:rPr lang="en-US" sz="3200" dirty="0"/>
              <a:t> can lead to disgruntlement: intentional malicious behavior </a:t>
            </a:r>
            <a:r>
              <a:rPr lang="en-US" sz="3200" dirty="0" smtClean="0"/>
              <a:t>— </a:t>
            </a:r>
            <a:r>
              <a:rPr lang="en-US" sz="3200" dirty="0"/>
              <a:t>insider attacks, </a:t>
            </a:r>
            <a:r>
              <a:rPr lang="en-US" sz="3200" dirty="0" smtClean="0"/>
              <a:t>sabotage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3183E5-EA05-4E23-B541-FB0B7EE41F75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2DD3C-9BEA-4B32-8DAA-0FB81E6DF3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06246-4917-4025-84D0-423D262B5A40}" type="datetime3">
              <a:rPr lang="en-US" smtClean="0"/>
              <a:t>11 April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95DF7-464C-4C6B-B5E3-424FA36E800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28600" y="1524000"/>
            <a:ext cx="8686800" cy="3200400"/>
          </a:xfrm>
          <a:prstGeom prst="roundRect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A Poll</a:t>
            </a:r>
          </a:p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Consequences </a:t>
            </a: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of unusable </a:t>
            </a: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security</a:t>
            </a:r>
          </a:p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Myths about usable security</a:t>
            </a:r>
            <a:endParaRPr lang="en-US" sz="3200" kern="0" dirty="0">
              <a:solidFill>
                <a:schemeClr val="tx1">
                  <a:lumMod val="95000"/>
                </a:schemeClr>
              </a:solidFill>
              <a:latin typeface="Gill Sans MT" panose="020B0502020104020203" pitchFamily="34" charset="0"/>
            </a:endParaRPr>
          </a:p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The </a:t>
            </a: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path </a:t>
            </a: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forward</a:t>
            </a:r>
            <a:endParaRPr lang="en-US" sz="3200" kern="0" dirty="0">
              <a:solidFill>
                <a:schemeClr val="tx1">
                  <a:lumMod val="9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116" y="2743200"/>
            <a:ext cx="5334000" cy="535067"/>
          </a:xfrm>
          <a:prstGeom prst="rect">
            <a:avLst/>
          </a:prstGeom>
          <a:solidFill>
            <a:srgbClr val="FFFF00">
              <a:alpha val="49020"/>
            </a:srgbClr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Beliefs of Usable 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13BF8B-B9D6-42AE-ADD4-79F3154C5E7F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2DD3C-9BEA-4B32-8DAA-0FB81E6DF3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28800" y="1910209"/>
            <a:ext cx="54864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Belief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Software </a:t>
            </a:r>
            <a:r>
              <a:rPr lang="en-US" sz="2800" dirty="0">
                <a:latin typeface="Gill Sans MT" panose="020B0502020104020203" pitchFamily="34" charset="0"/>
              </a:rPr>
              <a:t>engineers and security experts understand </a:t>
            </a:r>
            <a:r>
              <a:rPr lang="en-US" sz="2800" dirty="0" smtClean="0">
                <a:latin typeface="Gill Sans MT" panose="020B0502020104020203" pitchFamily="34" charset="0"/>
              </a:rPr>
              <a:t>usability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3820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Gill Sans MT" panose="020B0502020104020203" pitchFamily="34" charset="0"/>
              </a:rPr>
              <a:t>These are based on a survey of security and usability professionals at several companies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3506145"/>
            <a:ext cx="39624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Belief 2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Usability is the same as user interface design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57600" y="5097903"/>
            <a:ext cx="46482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Belief 3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Usability is a luxury, not a necessity</a:t>
            </a:r>
          </a:p>
        </p:txBody>
      </p:sp>
    </p:spTree>
    <p:extLst>
      <p:ext uri="{BB962C8B-B14F-4D97-AF65-F5344CB8AC3E}">
        <p14:creationId xmlns:p14="http://schemas.microsoft.com/office/powerpoint/2010/main" val="378979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Myths of Usable 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13BF8B-B9D6-42AE-ADD4-79F3154C5E7F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2DD3C-9BEA-4B32-8DAA-0FB81E6DF3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28800" y="1910209"/>
            <a:ext cx="54864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Belief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Software </a:t>
            </a:r>
            <a:r>
              <a:rPr lang="en-US" sz="2800" dirty="0">
                <a:latin typeface="Gill Sans MT" panose="020B0502020104020203" pitchFamily="34" charset="0"/>
              </a:rPr>
              <a:t>engineers and security experts understand </a:t>
            </a:r>
            <a:r>
              <a:rPr lang="en-US" sz="2800" dirty="0" smtClean="0">
                <a:latin typeface="Gill Sans MT" panose="020B0502020104020203" pitchFamily="34" charset="0"/>
              </a:rPr>
              <a:t>usability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3820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Gill Sans MT" panose="020B0502020104020203" pitchFamily="34" charset="0"/>
              </a:rPr>
              <a:t>These are based on a survey of security and usability professionals at several companies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3506145"/>
            <a:ext cx="39624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Belief 2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Usability is the same as user interface design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57600" y="5097903"/>
            <a:ext cx="46482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Belief 3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Usability is a luxury, not a necessity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28800" y="1910209"/>
            <a:ext cx="54864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Myth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Software </a:t>
            </a:r>
            <a:r>
              <a:rPr lang="en-US" sz="2800" dirty="0">
                <a:latin typeface="Gill Sans MT" panose="020B0502020104020203" pitchFamily="34" charset="0"/>
              </a:rPr>
              <a:t>engineers and security experts understand </a:t>
            </a:r>
            <a:r>
              <a:rPr lang="en-US" sz="2800" dirty="0" smtClean="0">
                <a:latin typeface="Gill Sans MT" panose="020B0502020104020203" pitchFamily="34" charset="0"/>
              </a:rPr>
              <a:t>usability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76400" y="1872109"/>
            <a:ext cx="5791200" cy="1284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76400" y="1866900"/>
            <a:ext cx="5791200" cy="1295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14400" y="3506145"/>
            <a:ext cx="39624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Myth 2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Usability is the same as user interface design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657600" y="5097903"/>
            <a:ext cx="46482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Myth 3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Usability is a luxury, not a necessity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6300" y="3510409"/>
            <a:ext cx="4038600" cy="1284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38200" y="3559942"/>
            <a:ext cx="4114800" cy="11859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5105400"/>
            <a:ext cx="4800600" cy="1284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81400" y="5105400"/>
            <a:ext cx="4800600" cy="1284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847850" y="5318550"/>
            <a:ext cx="7010400" cy="9801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Belief </a:t>
            </a:r>
            <a:r>
              <a:rPr lang="en-US" sz="2800" dirty="0" smtClean="0">
                <a:latin typeface="Gill Sans MT" panose="020B0502020104020203" pitchFamily="34" charset="0"/>
              </a:rPr>
              <a:t>6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The right process will lead to usable security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2000" y="3471163"/>
            <a:ext cx="45720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Belief </a:t>
            </a:r>
            <a:r>
              <a:rPr lang="en-US" sz="2800" dirty="0" smtClean="0">
                <a:latin typeface="Gill Sans MT" panose="020B0502020104020203" pitchFamily="34" charset="0"/>
              </a:rPr>
              <a:t>5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Usability and security conflict with each other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25000" y="1066309"/>
            <a:ext cx="6400800" cy="1828800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Belief 4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Making access more difficult for legitimate users </a:t>
            </a:r>
            <a:r>
              <a:rPr lang="en-US" sz="2800" dirty="0" smtClean="0">
                <a:latin typeface="Gill Sans MT" panose="020B0502020104020203" pitchFamily="34" charset="0"/>
              </a:rPr>
              <a:t>also makes </a:t>
            </a:r>
            <a:r>
              <a:rPr lang="en-US" sz="2800" dirty="0">
                <a:latin typeface="Gill Sans MT" panose="020B0502020104020203" pitchFamily="34" charset="0"/>
              </a:rPr>
              <a:t>access more difficult for illegitimate users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Beliefs of Usable Security</a:t>
            </a:r>
            <a:r>
              <a:rPr lang="en-US" sz="3200" dirty="0" smtClean="0"/>
              <a:t>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13BF8B-B9D6-42AE-ADD4-79F3154C5E7F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2DD3C-9BEA-4B32-8DAA-0FB81E6DF3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5D862-8D16-4C59-A76F-EFB0DC57C270}" type="datetime3">
              <a:rPr lang="en-US" smtClean="0"/>
              <a:t>11 April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95DF7-464C-4C6B-B5E3-424FA36E80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28600" y="1524000"/>
            <a:ext cx="8686800" cy="3200400"/>
          </a:xfrm>
          <a:prstGeom prst="roundRect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A Poll</a:t>
            </a:r>
          </a:p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Consequences </a:t>
            </a: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of unusable </a:t>
            </a: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security</a:t>
            </a:r>
          </a:p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Myths about usable security</a:t>
            </a:r>
          </a:p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The </a:t>
            </a: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path </a:t>
            </a: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forward</a:t>
            </a:r>
            <a:endParaRPr lang="en-US" sz="3200" kern="0" dirty="0">
              <a:solidFill>
                <a:schemeClr val="tx1">
                  <a:lumMod val="9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676400"/>
            <a:ext cx="1828800" cy="535067"/>
          </a:xfrm>
          <a:prstGeom prst="rect">
            <a:avLst/>
          </a:prstGeom>
          <a:solidFill>
            <a:srgbClr val="FFFF00">
              <a:alpha val="49020"/>
            </a:srgbClr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847850" y="5318550"/>
            <a:ext cx="7010400" cy="9801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Belief </a:t>
            </a:r>
            <a:r>
              <a:rPr lang="en-US" sz="2800" dirty="0" smtClean="0">
                <a:latin typeface="Gill Sans MT" panose="020B0502020104020203" pitchFamily="34" charset="0"/>
              </a:rPr>
              <a:t>6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The right process will lead to usable security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47850" y="5318550"/>
            <a:ext cx="7010400" cy="9801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Myth </a:t>
            </a:r>
            <a:r>
              <a:rPr lang="en-US" sz="2800" dirty="0" smtClean="0">
                <a:latin typeface="Gill Sans MT" panose="020B0502020104020203" pitchFamily="34" charset="0"/>
              </a:rPr>
              <a:t>6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The right process will lead to usable security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2000" y="3471163"/>
            <a:ext cx="45720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Belief </a:t>
            </a:r>
            <a:r>
              <a:rPr lang="en-US" sz="2800" dirty="0" smtClean="0">
                <a:latin typeface="Gill Sans MT" panose="020B0502020104020203" pitchFamily="34" charset="0"/>
              </a:rPr>
              <a:t>5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Usability and security conflict with each other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2000" y="3471163"/>
            <a:ext cx="45720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Myth </a:t>
            </a:r>
            <a:r>
              <a:rPr lang="en-US" sz="2800" dirty="0" smtClean="0">
                <a:latin typeface="Gill Sans MT" panose="020B0502020104020203" pitchFamily="34" charset="0"/>
              </a:rPr>
              <a:t>5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Usability and security conflict with each other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25000" y="1066309"/>
            <a:ext cx="6400800" cy="1828800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Belief 4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Making access more difficult for legitimate users </a:t>
            </a:r>
            <a:r>
              <a:rPr lang="en-US" sz="2800" dirty="0" smtClean="0">
                <a:latin typeface="Gill Sans MT" panose="020B0502020104020203" pitchFamily="34" charset="0"/>
              </a:rPr>
              <a:t>also makes </a:t>
            </a:r>
            <a:r>
              <a:rPr lang="en-US" sz="2800" dirty="0">
                <a:latin typeface="Gill Sans MT" panose="020B0502020104020203" pitchFamily="34" charset="0"/>
              </a:rPr>
              <a:t>access more difficult for illegitimate users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425000" y="1066309"/>
            <a:ext cx="6400800" cy="1828800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Myth </a:t>
            </a:r>
            <a:r>
              <a:rPr lang="en-US" sz="2800" dirty="0" smtClean="0">
                <a:latin typeface="Gill Sans MT" panose="020B0502020104020203" pitchFamily="34" charset="0"/>
              </a:rPr>
              <a:t>4</a:t>
            </a:r>
          </a:p>
          <a:p>
            <a:pPr algn="ctr"/>
            <a:r>
              <a:rPr lang="en-US" sz="2800" dirty="0">
                <a:latin typeface="Gill Sans MT" panose="020B0502020104020203" pitchFamily="34" charset="0"/>
              </a:rPr>
              <a:t>Making access more difficult for legitimate users </a:t>
            </a:r>
            <a:r>
              <a:rPr lang="en-US" sz="2800" dirty="0" smtClean="0">
                <a:latin typeface="Gill Sans MT" panose="020B0502020104020203" pitchFamily="34" charset="0"/>
              </a:rPr>
              <a:t>also makes </a:t>
            </a:r>
            <a:r>
              <a:rPr lang="en-US" sz="2800" dirty="0">
                <a:latin typeface="Gill Sans MT" panose="020B0502020104020203" pitchFamily="34" charset="0"/>
              </a:rPr>
              <a:t>access more difficult for illegitimate users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Myths of Usable Security</a:t>
            </a:r>
            <a:r>
              <a:rPr lang="en-US" sz="3200" dirty="0" smtClean="0"/>
              <a:t>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13BF8B-B9D6-42AE-ADD4-79F3154C5E7F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2DD3C-9BEA-4B32-8DAA-0FB81E6DF3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25000" y="1104409"/>
            <a:ext cx="6400800" cy="1752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386900" y="1142509"/>
            <a:ext cx="6477000" cy="1676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3900" y="3471163"/>
            <a:ext cx="4648200" cy="1284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900" y="3471163"/>
            <a:ext cx="4648200" cy="12849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47850" y="5318550"/>
            <a:ext cx="7010400" cy="9801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847851" y="5318550"/>
            <a:ext cx="7010399" cy="9801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Cost Confusion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53E9FC-E283-4E36-B236-5965C92D17C1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000E8-E351-49CA-8F2D-DC7EF31C5F8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1143000"/>
            <a:ext cx="8686800" cy="54102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76400" y="1600200"/>
            <a:ext cx="0" cy="411480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76400" y="5715000"/>
            <a:ext cx="6324600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14478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Low usable security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2558205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Cost for authorized users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6600" y="5646004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Cost for unauthorized users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44958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High usable security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5600" y="28194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Our goal is to drive this down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3" name="6-Point Star 22"/>
          <p:cNvSpPr/>
          <p:nvPr/>
        </p:nvSpPr>
        <p:spPr>
          <a:xfrm>
            <a:off x="1981200" y="1863298"/>
            <a:ext cx="1600200" cy="1413302"/>
          </a:xfrm>
          <a:prstGeom prst="star6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Death Zone</a:t>
            </a:r>
            <a:endParaRPr lang="en-US" b="1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6-Point Star 23"/>
          <p:cNvSpPr/>
          <p:nvPr/>
        </p:nvSpPr>
        <p:spPr>
          <a:xfrm>
            <a:off x="7162800" y="4191000"/>
            <a:ext cx="1676400" cy="1413302"/>
          </a:xfrm>
          <a:prstGeom prst="star6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Comic Sans MS" panose="030F0702030302020204" pitchFamily="66" charset="0"/>
              </a:rPr>
              <a:t>Sweet Spot</a:t>
            </a:r>
            <a:endParaRPr lang="en-US" b="1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76400" y="4973852"/>
            <a:ext cx="4267200" cy="283949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1"/>
          </p:cNvCxnSpPr>
          <p:nvPr/>
        </p:nvCxnSpPr>
        <p:spPr>
          <a:xfrm flipV="1">
            <a:off x="1676400" y="1863299"/>
            <a:ext cx="5029200" cy="3110553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86400" y="2819400"/>
            <a:ext cx="0" cy="1752600"/>
          </a:xfrm>
          <a:prstGeom prst="straightConnector1">
            <a:avLst/>
          </a:prstGeom>
          <a:ln w="57150">
            <a:solidFill>
              <a:srgbClr val="66FF99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6172200" y="2569949"/>
            <a:ext cx="685800" cy="139245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  <p:bldP spid="23" grpId="0" animBg="1"/>
      <p:bldP spid="24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13E855-61E2-445A-8A4D-7CC2A729B00E}" type="datetime3">
              <a:rPr lang="en-US" smtClean="0"/>
              <a:t>11 April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95DF7-464C-4C6B-B5E3-424FA36E800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28600" y="1524000"/>
            <a:ext cx="8686800" cy="3352800"/>
          </a:xfrm>
          <a:prstGeom prst="roundRect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A Poll</a:t>
            </a:r>
          </a:p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Consequences </a:t>
            </a: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of unusable security</a:t>
            </a:r>
          </a:p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Myths about usable security</a:t>
            </a:r>
          </a:p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The </a:t>
            </a: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path </a:t>
            </a: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forward</a:t>
            </a:r>
            <a:endParaRPr lang="en-US" sz="3200" kern="0" dirty="0">
              <a:solidFill>
                <a:schemeClr val="tx1">
                  <a:lumMod val="9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200400"/>
            <a:ext cx="3657600" cy="535067"/>
          </a:xfrm>
          <a:prstGeom prst="rect">
            <a:avLst/>
          </a:prstGeom>
          <a:solidFill>
            <a:srgbClr val="FFFF00">
              <a:alpha val="49020"/>
            </a:srgbClr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and Consequences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53E9FC-E283-4E36-B236-5965C92D17C1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000E8-E351-49CA-8F2D-DC7EF31C5F8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" y="3138845"/>
            <a:ext cx="1838325" cy="2195155"/>
            <a:chOff x="457200" y="2667000"/>
            <a:chExt cx="1838325" cy="2195155"/>
          </a:xfrm>
        </p:grpSpPr>
        <p:pic>
          <p:nvPicPr>
            <p:cNvPr id="6" name="Picture 2" descr="http://cdn.dice.com/wp-content/uploads/2014/03/User-Interfac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667000"/>
              <a:ext cx="1838325" cy="1736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1211" y="4338935"/>
              <a:ext cx="1834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MT" panose="020B0502020104020203" pitchFamily="34" charset="0"/>
                </a:rPr>
                <a:t>Designers</a:t>
              </a:r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09800" y="782360"/>
            <a:ext cx="2500312" cy="1960840"/>
            <a:chOff x="1828800" y="464556"/>
            <a:chExt cx="2500312" cy="1960840"/>
          </a:xfrm>
        </p:grpSpPr>
        <p:pic>
          <p:nvPicPr>
            <p:cNvPr id="9" name="Picture 6" descr="http://upload.wikimedia.org/wikipedia/commons/4/42/HackTX_2012_Student_programmers_workin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64556"/>
              <a:ext cx="2500312" cy="1960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828800" y="1902176"/>
              <a:ext cx="2500312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800" dirty="0" smtClean="0">
                  <a:latin typeface="Gill Sans MT" panose="020B0502020104020203" pitchFamily="34" charset="0"/>
                </a:rPr>
                <a:t>Programmers</a:t>
              </a:r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99483" y="4981574"/>
            <a:ext cx="2124076" cy="1647826"/>
            <a:chOff x="5477876" y="4372978"/>
            <a:chExt cx="2124076" cy="1789042"/>
          </a:xfrm>
        </p:grpSpPr>
        <p:pic>
          <p:nvPicPr>
            <p:cNvPr id="12" name="Picture 12" descr="https://encrypted-tbn3.gstatic.com/images?q=tbn:ANd9GcS6WUvBqFXdjqClDmGThH0N_OYzjl3Kvr9jniOPuV6XOKQNsa6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877" y="4372978"/>
              <a:ext cx="2124075" cy="141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477876" y="5638800"/>
              <a:ext cx="2124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MT" panose="020B0502020104020203" pitchFamily="34" charset="0"/>
                </a:rPr>
                <a:t>Users</a:t>
              </a:r>
              <a:endParaRPr lang="en-US" sz="28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43600" y="619780"/>
            <a:ext cx="2564230" cy="3637240"/>
            <a:chOff x="5943600" y="619780"/>
            <a:chExt cx="2564230" cy="3637240"/>
          </a:xfrm>
        </p:grpSpPr>
        <p:pic>
          <p:nvPicPr>
            <p:cNvPr id="15" name="Picture 10" descr="http://www.darienctchamber.com/sites/default/files/bmf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066800"/>
              <a:ext cx="2564230" cy="2763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5943600" y="3733800"/>
              <a:ext cx="2564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MT" panose="020B0502020104020203" pitchFamily="34" charset="0"/>
                </a:rPr>
                <a:t>Purchasing</a:t>
              </a:r>
              <a:endParaRPr lang="en-US" sz="2800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43600" y="619780"/>
              <a:ext cx="2564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MT" panose="020B0502020104020203" pitchFamily="34" charset="0"/>
                </a:rPr>
                <a:t>Executive</a:t>
              </a:r>
              <a:endParaRPr lang="en-US" sz="280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640100" y="5946817"/>
            <a:ext cx="1524000" cy="6096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pain</a:t>
            </a:r>
            <a:endParaRPr lang="en-US" sz="32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9" name="Picture 2" descr="Black ho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85349"/>
            <a:ext cx="2078548" cy="129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urved Connector 19"/>
          <p:cNvCxnSpPr>
            <a:stCxn id="6" idx="0"/>
            <a:endCxn id="9" idx="1"/>
          </p:cNvCxnSpPr>
          <p:nvPr/>
        </p:nvCxnSpPr>
        <p:spPr>
          <a:xfrm rot="5400000" flipH="1" flipV="1">
            <a:off x="952649" y="1881695"/>
            <a:ext cx="1376065" cy="1138237"/>
          </a:xfrm>
          <a:prstGeom prst="curvedConnector2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3"/>
            <a:endCxn id="15" idx="1"/>
          </p:cNvCxnSpPr>
          <p:nvPr/>
        </p:nvCxnSpPr>
        <p:spPr>
          <a:xfrm>
            <a:off x="4710112" y="1762780"/>
            <a:ext cx="1233488" cy="68561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2"/>
            <a:endCxn id="12" idx="0"/>
          </p:cNvCxnSpPr>
          <p:nvPr/>
        </p:nvCxnSpPr>
        <p:spPr>
          <a:xfrm rot="5400000">
            <a:off x="6517831" y="4273689"/>
            <a:ext cx="1151577" cy="26419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1"/>
            <a:endCxn id="18" idx="3"/>
          </p:cNvCxnSpPr>
          <p:nvPr/>
        </p:nvCxnSpPr>
        <p:spPr>
          <a:xfrm rot="10800000" flipV="1">
            <a:off x="5164100" y="5635175"/>
            <a:ext cx="735384" cy="61644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4402100" y="3829998"/>
            <a:ext cx="1617700" cy="2116819"/>
          </a:xfrm>
          <a:prstGeom prst="straightConnector1">
            <a:avLst/>
          </a:prstGeom>
          <a:ln w="762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19700" y="4085349"/>
            <a:ext cx="511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?</a:t>
            </a:r>
            <a:endParaRPr lang="en-US" sz="4800" b="1" dirty="0">
              <a:solidFill>
                <a:srgbClr val="FFFF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886200" y="3505200"/>
            <a:ext cx="2057400" cy="1143000"/>
          </a:xfrm>
          <a:prstGeom prst="straightConnector1">
            <a:avLst/>
          </a:prstGeom>
          <a:ln w="762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495800" y="2743200"/>
            <a:ext cx="533400" cy="3200196"/>
          </a:xfrm>
          <a:prstGeom prst="straightConnector1">
            <a:avLst/>
          </a:prstGeom>
          <a:ln w="762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36010" y="2999000"/>
            <a:ext cx="511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 panose="020B0604020202020204" pitchFamily="34" charset="0"/>
              </a:rPr>
              <a:t>?</a:t>
            </a:r>
            <a:endParaRPr lang="en-US" sz="4800" b="1" dirty="0">
              <a:solidFill>
                <a:srgbClr val="FFFF00"/>
              </a:solidFill>
              <a:latin typeface="Gulim" panose="020B0600000101010101" pitchFamily="34" charset="-127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>
            <a:stCxn id="10" idx="2"/>
          </p:cNvCxnSpPr>
          <p:nvPr/>
        </p:nvCxnSpPr>
        <p:spPr>
          <a:xfrm>
            <a:off x="3459956" y="2743200"/>
            <a:ext cx="93918" cy="1662585"/>
          </a:xfrm>
          <a:prstGeom prst="straightConnector1">
            <a:avLst/>
          </a:prstGeom>
          <a:ln w="762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728411" y="4018547"/>
            <a:ext cx="794084" cy="1925053"/>
          </a:xfrm>
          <a:custGeom>
            <a:avLst/>
            <a:gdLst>
              <a:gd name="connsiteX0" fmla="*/ 0 w 794084"/>
              <a:gd name="connsiteY0" fmla="*/ 1925053 h 1925053"/>
              <a:gd name="connsiteX1" fmla="*/ 36094 w 794084"/>
              <a:gd name="connsiteY1" fmla="*/ 1864895 h 1925053"/>
              <a:gd name="connsiteX2" fmla="*/ 60157 w 794084"/>
              <a:gd name="connsiteY2" fmla="*/ 1828800 h 1925053"/>
              <a:gd name="connsiteX3" fmla="*/ 72189 w 794084"/>
              <a:gd name="connsiteY3" fmla="*/ 1792706 h 1925053"/>
              <a:gd name="connsiteX4" fmla="*/ 108284 w 794084"/>
              <a:gd name="connsiteY4" fmla="*/ 1768642 h 1925053"/>
              <a:gd name="connsiteX5" fmla="*/ 180473 w 794084"/>
              <a:gd name="connsiteY5" fmla="*/ 1660358 h 1925053"/>
              <a:gd name="connsiteX6" fmla="*/ 204536 w 794084"/>
              <a:gd name="connsiteY6" fmla="*/ 1624264 h 1925053"/>
              <a:gd name="connsiteX7" fmla="*/ 252663 w 794084"/>
              <a:gd name="connsiteY7" fmla="*/ 1564106 h 1925053"/>
              <a:gd name="connsiteX8" fmla="*/ 276726 w 794084"/>
              <a:gd name="connsiteY8" fmla="*/ 1540042 h 1925053"/>
              <a:gd name="connsiteX9" fmla="*/ 324852 w 794084"/>
              <a:gd name="connsiteY9" fmla="*/ 1455821 h 1925053"/>
              <a:gd name="connsiteX10" fmla="*/ 360947 w 794084"/>
              <a:gd name="connsiteY10" fmla="*/ 1419727 h 1925053"/>
              <a:gd name="connsiteX11" fmla="*/ 421105 w 794084"/>
              <a:gd name="connsiteY11" fmla="*/ 1347537 h 1925053"/>
              <a:gd name="connsiteX12" fmla="*/ 433136 w 794084"/>
              <a:gd name="connsiteY12" fmla="*/ 1311442 h 1925053"/>
              <a:gd name="connsiteX13" fmla="*/ 457200 w 794084"/>
              <a:gd name="connsiteY13" fmla="*/ 1287379 h 1925053"/>
              <a:gd name="connsiteX14" fmla="*/ 493294 w 794084"/>
              <a:gd name="connsiteY14" fmla="*/ 1239253 h 1925053"/>
              <a:gd name="connsiteX15" fmla="*/ 541421 w 794084"/>
              <a:gd name="connsiteY15" fmla="*/ 1179095 h 1925053"/>
              <a:gd name="connsiteX16" fmla="*/ 577515 w 794084"/>
              <a:gd name="connsiteY16" fmla="*/ 1106906 h 1925053"/>
              <a:gd name="connsiteX17" fmla="*/ 613610 w 794084"/>
              <a:gd name="connsiteY17" fmla="*/ 1022685 h 1925053"/>
              <a:gd name="connsiteX18" fmla="*/ 637673 w 794084"/>
              <a:gd name="connsiteY18" fmla="*/ 998621 h 1925053"/>
              <a:gd name="connsiteX19" fmla="*/ 661736 w 794084"/>
              <a:gd name="connsiteY19" fmla="*/ 926432 h 1925053"/>
              <a:gd name="connsiteX20" fmla="*/ 673768 w 794084"/>
              <a:gd name="connsiteY20" fmla="*/ 890337 h 1925053"/>
              <a:gd name="connsiteX21" fmla="*/ 709863 w 794084"/>
              <a:gd name="connsiteY21" fmla="*/ 866274 h 1925053"/>
              <a:gd name="connsiteX22" fmla="*/ 745957 w 794084"/>
              <a:gd name="connsiteY22" fmla="*/ 709864 h 1925053"/>
              <a:gd name="connsiteX23" fmla="*/ 757989 w 794084"/>
              <a:gd name="connsiteY23" fmla="*/ 625642 h 1925053"/>
              <a:gd name="connsiteX24" fmla="*/ 770021 w 794084"/>
              <a:gd name="connsiteY24" fmla="*/ 553453 h 1925053"/>
              <a:gd name="connsiteX25" fmla="*/ 794084 w 794084"/>
              <a:gd name="connsiteY25" fmla="*/ 312821 h 1925053"/>
              <a:gd name="connsiteX26" fmla="*/ 782052 w 794084"/>
              <a:gd name="connsiteY26" fmla="*/ 96253 h 1925053"/>
              <a:gd name="connsiteX27" fmla="*/ 770021 w 794084"/>
              <a:gd name="connsiteY27" fmla="*/ 48127 h 1925053"/>
              <a:gd name="connsiteX28" fmla="*/ 745957 w 794084"/>
              <a:gd name="connsiteY28" fmla="*/ 0 h 192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94084" h="1925053">
                <a:moveTo>
                  <a:pt x="0" y="1925053"/>
                </a:moveTo>
                <a:cubicBezTo>
                  <a:pt x="12031" y="1905000"/>
                  <a:pt x="23700" y="1884726"/>
                  <a:pt x="36094" y="1864895"/>
                </a:cubicBezTo>
                <a:cubicBezTo>
                  <a:pt x="43758" y="1852633"/>
                  <a:pt x="53690" y="1841734"/>
                  <a:pt x="60157" y="1828800"/>
                </a:cubicBezTo>
                <a:cubicBezTo>
                  <a:pt x="65829" y="1817457"/>
                  <a:pt x="64266" y="1802609"/>
                  <a:pt x="72189" y="1792706"/>
                </a:cubicBezTo>
                <a:cubicBezTo>
                  <a:pt x="81222" y="1781414"/>
                  <a:pt x="96252" y="1776663"/>
                  <a:pt x="108284" y="1768642"/>
                </a:cubicBezTo>
                <a:lnTo>
                  <a:pt x="180473" y="1660358"/>
                </a:lnTo>
                <a:cubicBezTo>
                  <a:pt x="188494" y="1648327"/>
                  <a:pt x="194311" y="1634489"/>
                  <a:pt x="204536" y="1624264"/>
                </a:cubicBezTo>
                <a:cubicBezTo>
                  <a:pt x="262635" y="1566165"/>
                  <a:pt x="191957" y="1639989"/>
                  <a:pt x="252663" y="1564106"/>
                </a:cubicBezTo>
                <a:cubicBezTo>
                  <a:pt x="259749" y="1555248"/>
                  <a:pt x="269640" y="1548900"/>
                  <a:pt x="276726" y="1540042"/>
                </a:cubicBezTo>
                <a:cubicBezTo>
                  <a:pt x="352522" y="1445296"/>
                  <a:pt x="242495" y="1571121"/>
                  <a:pt x="324852" y="1455821"/>
                </a:cubicBezTo>
                <a:cubicBezTo>
                  <a:pt x="334742" y="1441975"/>
                  <a:pt x="350054" y="1432798"/>
                  <a:pt x="360947" y="1419727"/>
                </a:cubicBezTo>
                <a:cubicBezTo>
                  <a:pt x="444708" y="1319215"/>
                  <a:pt x="315644" y="1452998"/>
                  <a:pt x="421105" y="1347537"/>
                </a:cubicBezTo>
                <a:cubicBezTo>
                  <a:pt x="425115" y="1335505"/>
                  <a:pt x="426611" y="1322317"/>
                  <a:pt x="433136" y="1311442"/>
                </a:cubicBezTo>
                <a:cubicBezTo>
                  <a:pt x="438972" y="1301715"/>
                  <a:pt x="449938" y="1296093"/>
                  <a:pt x="457200" y="1287379"/>
                </a:cubicBezTo>
                <a:cubicBezTo>
                  <a:pt x="470037" y="1271974"/>
                  <a:pt x="481639" y="1255570"/>
                  <a:pt x="493294" y="1239253"/>
                </a:cubicBezTo>
                <a:cubicBezTo>
                  <a:pt x="531237" y="1186132"/>
                  <a:pt x="501180" y="1219335"/>
                  <a:pt x="541421" y="1179095"/>
                </a:cubicBezTo>
                <a:cubicBezTo>
                  <a:pt x="571659" y="1088375"/>
                  <a:pt x="530871" y="1200192"/>
                  <a:pt x="577515" y="1106906"/>
                </a:cubicBezTo>
                <a:cubicBezTo>
                  <a:pt x="609601" y="1042735"/>
                  <a:pt x="563536" y="1097796"/>
                  <a:pt x="613610" y="1022685"/>
                </a:cubicBezTo>
                <a:cubicBezTo>
                  <a:pt x="619902" y="1013246"/>
                  <a:pt x="629652" y="1006642"/>
                  <a:pt x="637673" y="998621"/>
                </a:cubicBezTo>
                <a:lnTo>
                  <a:pt x="661736" y="926432"/>
                </a:lnTo>
                <a:cubicBezTo>
                  <a:pt x="665747" y="914400"/>
                  <a:pt x="663215" y="897372"/>
                  <a:pt x="673768" y="890337"/>
                </a:cubicBezTo>
                <a:lnTo>
                  <a:pt x="709863" y="866274"/>
                </a:lnTo>
                <a:cubicBezTo>
                  <a:pt x="736413" y="733522"/>
                  <a:pt x="720993" y="784759"/>
                  <a:pt x="745957" y="709864"/>
                </a:cubicBezTo>
                <a:cubicBezTo>
                  <a:pt x="749968" y="681790"/>
                  <a:pt x="753677" y="653671"/>
                  <a:pt x="757989" y="625642"/>
                </a:cubicBezTo>
                <a:cubicBezTo>
                  <a:pt x="761699" y="601531"/>
                  <a:pt x="767708" y="577738"/>
                  <a:pt x="770021" y="553453"/>
                </a:cubicBezTo>
                <a:cubicBezTo>
                  <a:pt x="794370" y="297788"/>
                  <a:pt x="766511" y="450682"/>
                  <a:pt x="794084" y="312821"/>
                </a:cubicBezTo>
                <a:cubicBezTo>
                  <a:pt x="790073" y="240632"/>
                  <a:pt x="788598" y="168257"/>
                  <a:pt x="782052" y="96253"/>
                </a:cubicBezTo>
                <a:cubicBezTo>
                  <a:pt x="780555" y="79785"/>
                  <a:pt x="776535" y="63326"/>
                  <a:pt x="770021" y="48127"/>
                </a:cubicBezTo>
                <a:cubicBezTo>
                  <a:pt x="743732" y="-13213"/>
                  <a:pt x="745957" y="32569"/>
                  <a:pt x="745957" y="0"/>
                </a:cubicBezTo>
              </a:path>
            </a:pathLst>
          </a:cu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2009274" y="3344779"/>
            <a:ext cx="3465094" cy="697832"/>
          </a:xfrm>
          <a:custGeom>
            <a:avLst/>
            <a:gdLst>
              <a:gd name="connsiteX0" fmla="*/ 3465094 w 3465094"/>
              <a:gd name="connsiteY0" fmla="*/ 697832 h 697832"/>
              <a:gd name="connsiteX1" fmla="*/ 3380873 w 3465094"/>
              <a:gd name="connsiteY1" fmla="*/ 637674 h 697832"/>
              <a:gd name="connsiteX2" fmla="*/ 3332747 w 3465094"/>
              <a:gd name="connsiteY2" fmla="*/ 565484 h 697832"/>
              <a:gd name="connsiteX3" fmla="*/ 3308684 w 3465094"/>
              <a:gd name="connsiteY3" fmla="*/ 529389 h 697832"/>
              <a:gd name="connsiteX4" fmla="*/ 3236494 w 3465094"/>
              <a:gd name="connsiteY4" fmla="*/ 469232 h 697832"/>
              <a:gd name="connsiteX5" fmla="*/ 3128210 w 3465094"/>
              <a:gd name="connsiteY5" fmla="*/ 409074 h 697832"/>
              <a:gd name="connsiteX6" fmla="*/ 3043989 w 3465094"/>
              <a:gd name="connsiteY6" fmla="*/ 372979 h 697832"/>
              <a:gd name="connsiteX7" fmla="*/ 3007894 w 3465094"/>
              <a:gd name="connsiteY7" fmla="*/ 348916 h 697832"/>
              <a:gd name="connsiteX8" fmla="*/ 2971800 w 3465094"/>
              <a:gd name="connsiteY8" fmla="*/ 336884 h 697832"/>
              <a:gd name="connsiteX9" fmla="*/ 2899610 w 3465094"/>
              <a:gd name="connsiteY9" fmla="*/ 288758 h 697832"/>
              <a:gd name="connsiteX10" fmla="*/ 2851484 w 3465094"/>
              <a:gd name="connsiteY10" fmla="*/ 276726 h 697832"/>
              <a:gd name="connsiteX11" fmla="*/ 2779294 w 3465094"/>
              <a:gd name="connsiteY11" fmla="*/ 252663 h 697832"/>
              <a:gd name="connsiteX12" fmla="*/ 2671010 w 3465094"/>
              <a:gd name="connsiteY12" fmla="*/ 228600 h 697832"/>
              <a:gd name="connsiteX13" fmla="*/ 2598821 w 3465094"/>
              <a:gd name="connsiteY13" fmla="*/ 204537 h 697832"/>
              <a:gd name="connsiteX14" fmla="*/ 2526631 w 3465094"/>
              <a:gd name="connsiteY14" fmla="*/ 180474 h 697832"/>
              <a:gd name="connsiteX15" fmla="*/ 2454442 w 3465094"/>
              <a:gd name="connsiteY15" fmla="*/ 156410 h 697832"/>
              <a:gd name="connsiteX16" fmla="*/ 2394284 w 3465094"/>
              <a:gd name="connsiteY16" fmla="*/ 144379 h 697832"/>
              <a:gd name="connsiteX17" fmla="*/ 2322094 w 3465094"/>
              <a:gd name="connsiteY17" fmla="*/ 120316 h 697832"/>
              <a:gd name="connsiteX18" fmla="*/ 2093494 w 3465094"/>
              <a:gd name="connsiteY18" fmla="*/ 84221 h 697832"/>
              <a:gd name="connsiteX19" fmla="*/ 1997242 w 3465094"/>
              <a:gd name="connsiteY19" fmla="*/ 72189 h 697832"/>
              <a:gd name="connsiteX20" fmla="*/ 1949115 w 3465094"/>
              <a:gd name="connsiteY20" fmla="*/ 60158 h 697832"/>
              <a:gd name="connsiteX21" fmla="*/ 1804737 w 3465094"/>
              <a:gd name="connsiteY21" fmla="*/ 48126 h 697832"/>
              <a:gd name="connsiteX22" fmla="*/ 1660358 w 3465094"/>
              <a:gd name="connsiteY22" fmla="*/ 24063 h 697832"/>
              <a:gd name="connsiteX23" fmla="*/ 1359568 w 3465094"/>
              <a:gd name="connsiteY23" fmla="*/ 0 h 697832"/>
              <a:gd name="connsiteX24" fmla="*/ 1034715 w 3465094"/>
              <a:gd name="connsiteY24" fmla="*/ 12032 h 697832"/>
              <a:gd name="connsiteX25" fmla="*/ 854242 w 3465094"/>
              <a:gd name="connsiteY25" fmla="*/ 36095 h 697832"/>
              <a:gd name="connsiteX26" fmla="*/ 601579 w 3465094"/>
              <a:gd name="connsiteY26" fmla="*/ 60158 h 697832"/>
              <a:gd name="connsiteX27" fmla="*/ 529389 w 3465094"/>
              <a:gd name="connsiteY27" fmla="*/ 72189 h 697832"/>
              <a:gd name="connsiteX28" fmla="*/ 360947 w 3465094"/>
              <a:gd name="connsiteY28" fmla="*/ 84221 h 697832"/>
              <a:gd name="connsiteX29" fmla="*/ 300789 w 3465094"/>
              <a:gd name="connsiteY29" fmla="*/ 96253 h 697832"/>
              <a:gd name="connsiteX30" fmla="*/ 0 w 3465094"/>
              <a:gd name="connsiteY30" fmla="*/ 108284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65094" h="697832">
                <a:moveTo>
                  <a:pt x="3465094" y="697832"/>
                </a:moveTo>
                <a:cubicBezTo>
                  <a:pt x="3433259" y="678731"/>
                  <a:pt x="3403016" y="667198"/>
                  <a:pt x="3380873" y="637674"/>
                </a:cubicBezTo>
                <a:cubicBezTo>
                  <a:pt x="3363521" y="614538"/>
                  <a:pt x="3348789" y="589547"/>
                  <a:pt x="3332747" y="565484"/>
                </a:cubicBezTo>
                <a:cubicBezTo>
                  <a:pt x="3324726" y="553452"/>
                  <a:pt x="3320716" y="537410"/>
                  <a:pt x="3308684" y="529389"/>
                </a:cubicBezTo>
                <a:cubicBezTo>
                  <a:pt x="3179719" y="443414"/>
                  <a:pt x="3375434" y="577296"/>
                  <a:pt x="3236494" y="469232"/>
                </a:cubicBezTo>
                <a:cubicBezTo>
                  <a:pt x="3174435" y="420964"/>
                  <a:pt x="3182672" y="427227"/>
                  <a:pt x="3128210" y="409074"/>
                </a:cubicBezTo>
                <a:cubicBezTo>
                  <a:pt x="3037595" y="348662"/>
                  <a:pt x="3152755" y="419592"/>
                  <a:pt x="3043989" y="372979"/>
                </a:cubicBezTo>
                <a:cubicBezTo>
                  <a:pt x="3030698" y="367283"/>
                  <a:pt x="3020828" y="355383"/>
                  <a:pt x="3007894" y="348916"/>
                </a:cubicBezTo>
                <a:cubicBezTo>
                  <a:pt x="2996551" y="343244"/>
                  <a:pt x="2982886" y="343043"/>
                  <a:pt x="2971800" y="336884"/>
                </a:cubicBezTo>
                <a:cubicBezTo>
                  <a:pt x="2946519" y="322839"/>
                  <a:pt x="2927667" y="295773"/>
                  <a:pt x="2899610" y="288758"/>
                </a:cubicBezTo>
                <a:cubicBezTo>
                  <a:pt x="2883568" y="284747"/>
                  <a:pt x="2867322" y="281478"/>
                  <a:pt x="2851484" y="276726"/>
                </a:cubicBezTo>
                <a:cubicBezTo>
                  <a:pt x="2827189" y="269437"/>
                  <a:pt x="2804166" y="257637"/>
                  <a:pt x="2779294" y="252663"/>
                </a:cubicBezTo>
                <a:cubicBezTo>
                  <a:pt x="2744941" y="245793"/>
                  <a:pt x="2704998" y="238796"/>
                  <a:pt x="2671010" y="228600"/>
                </a:cubicBezTo>
                <a:cubicBezTo>
                  <a:pt x="2646715" y="221311"/>
                  <a:pt x="2622884" y="212558"/>
                  <a:pt x="2598821" y="204537"/>
                </a:cubicBezTo>
                <a:lnTo>
                  <a:pt x="2526631" y="180474"/>
                </a:lnTo>
                <a:cubicBezTo>
                  <a:pt x="2526627" y="180473"/>
                  <a:pt x="2454445" y="156411"/>
                  <a:pt x="2454442" y="156410"/>
                </a:cubicBezTo>
                <a:cubicBezTo>
                  <a:pt x="2434389" y="152400"/>
                  <a:pt x="2414013" y="149760"/>
                  <a:pt x="2394284" y="144379"/>
                </a:cubicBezTo>
                <a:cubicBezTo>
                  <a:pt x="2369813" y="137705"/>
                  <a:pt x="2347114" y="124486"/>
                  <a:pt x="2322094" y="120316"/>
                </a:cubicBezTo>
                <a:cubicBezTo>
                  <a:pt x="2214896" y="102450"/>
                  <a:pt x="2188145" y="96842"/>
                  <a:pt x="2093494" y="84221"/>
                </a:cubicBezTo>
                <a:cubicBezTo>
                  <a:pt x="2061444" y="79947"/>
                  <a:pt x="2029136" y="77505"/>
                  <a:pt x="1997242" y="72189"/>
                </a:cubicBezTo>
                <a:cubicBezTo>
                  <a:pt x="1980931" y="69471"/>
                  <a:pt x="1965523" y="62209"/>
                  <a:pt x="1949115" y="60158"/>
                </a:cubicBezTo>
                <a:cubicBezTo>
                  <a:pt x="1901195" y="54168"/>
                  <a:pt x="1852863" y="52137"/>
                  <a:pt x="1804737" y="48126"/>
                </a:cubicBezTo>
                <a:cubicBezTo>
                  <a:pt x="1731006" y="29694"/>
                  <a:pt x="1761746" y="35328"/>
                  <a:pt x="1660358" y="24063"/>
                </a:cubicBezTo>
                <a:cubicBezTo>
                  <a:pt x="1525148" y="9040"/>
                  <a:pt x="1512797" y="10216"/>
                  <a:pt x="1359568" y="0"/>
                </a:cubicBezTo>
                <a:cubicBezTo>
                  <a:pt x="1251284" y="4011"/>
                  <a:pt x="1142897" y="5850"/>
                  <a:pt x="1034715" y="12032"/>
                </a:cubicBezTo>
                <a:cubicBezTo>
                  <a:pt x="1008787" y="13514"/>
                  <a:pt x="884113" y="31828"/>
                  <a:pt x="854242" y="36095"/>
                </a:cubicBezTo>
                <a:cubicBezTo>
                  <a:pt x="745089" y="72477"/>
                  <a:pt x="856279" y="38933"/>
                  <a:pt x="601579" y="60158"/>
                </a:cubicBezTo>
                <a:cubicBezTo>
                  <a:pt x="577268" y="62184"/>
                  <a:pt x="553663" y="69762"/>
                  <a:pt x="529389" y="72189"/>
                </a:cubicBezTo>
                <a:cubicBezTo>
                  <a:pt x="473378" y="77790"/>
                  <a:pt x="417094" y="80210"/>
                  <a:pt x="360947" y="84221"/>
                </a:cubicBezTo>
                <a:cubicBezTo>
                  <a:pt x="340894" y="88232"/>
                  <a:pt x="321168" y="94555"/>
                  <a:pt x="300789" y="96253"/>
                </a:cubicBezTo>
                <a:cubicBezTo>
                  <a:pt x="141240" y="109549"/>
                  <a:pt x="119141" y="108284"/>
                  <a:pt x="0" y="108284"/>
                </a:cubicBezTo>
              </a:path>
            </a:pathLst>
          </a:custGeom>
          <a:noFill/>
          <a:ln w="57150">
            <a:solidFill>
              <a:srgbClr val="FFFF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4" grpId="0"/>
      <p:bldP spid="44" grpId="1"/>
      <p:bldP spid="56" grpId="0"/>
      <p:bldP spid="56" grpId="1"/>
      <p:bldP spid="61" grpId="0" animBg="1"/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and Consequences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53E9FC-E283-4E36-B236-5965C92D17C1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000E8-E351-49CA-8F2D-DC7EF31C5F8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" y="3138845"/>
            <a:ext cx="1838325" cy="2195155"/>
            <a:chOff x="457200" y="2667000"/>
            <a:chExt cx="1838325" cy="2195155"/>
          </a:xfrm>
        </p:grpSpPr>
        <p:pic>
          <p:nvPicPr>
            <p:cNvPr id="6" name="Picture 2" descr="http://cdn.dice.com/wp-content/uploads/2014/03/User-Interfac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667000"/>
              <a:ext cx="1838325" cy="1736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1211" y="4338935"/>
              <a:ext cx="1834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MT" panose="020B0502020104020203" pitchFamily="34" charset="0"/>
                </a:rPr>
                <a:t>Designers</a:t>
              </a:r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09800" y="782360"/>
            <a:ext cx="2500312" cy="1960840"/>
            <a:chOff x="1828800" y="464556"/>
            <a:chExt cx="2500312" cy="1960840"/>
          </a:xfrm>
        </p:grpSpPr>
        <p:pic>
          <p:nvPicPr>
            <p:cNvPr id="9" name="Picture 6" descr="http://upload.wikimedia.org/wikipedia/commons/4/42/HackTX_2012_Student_programmers_workin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64556"/>
              <a:ext cx="2500312" cy="1960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828800" y="1902176"/>
              <a:ext cx="2500312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800" dirty="0" smtClean="0">
                  <a:latin typeface="Gill Sans MT" panose="020B0502020104020203" pitchFamily="34" charset="0"/>
                </a:rPr>
                <a:t>Programmers</a:t>
              </a:r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99483" y="4981574"/>
            <a:ext cx="2124076" cy="1647826"/>
            <a:chOff x="5477876" y="4372978"/>
            <a:chExt cx="2124076" cy="1789042"/>
          </a:xfrm>
        </p:grpSpPr>
        <p:pic>
          <p:nvPicPr>
            <p:cNvPr id="12" name="Picture 12" descr="https://encrypted-tbn3.gstatic.com/images?q=tbn:ANd9GcS6WUvBqFXdjqClDmGThH0N_OYzjl3Kvr9jniOPuV6XOKQNsa6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877" y="4372978"/>
              <a:ext cx="2124075" cy="141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477876" y="5638800"/>
              <a:ext cx="2124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MT" panose="020B0502020104020203" pitchFamily="34" charset="0"/>
                </a:rPr>
                <a:t>Users</a:t>
              </a:r>
              <a:endParaRPr lang="en-US" sz="2800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43600" y="619780"/>
            <a:ext cx="2564230" cy="3637240"/>
            <a:chOff x="5943600" y="619780"/>
            <a:chExt cx="2564230" cy="3637240"/>
          </a:xfrm>
        </p:grpSpPr>
        <p:pic>
          <p:nvPicPr>
            <p:cNvPr id="15" name="Picture 10" descr="http://www.darienctchamber.com/sites/default/files/bmf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066800"/>
              <a:ext cx="2564230" cy="2763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5943600" y="3733800"/>
              <a:ext cx="2564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MT" panose="020B0502020104020203" pitchFamily="34" charset="0"/>
                </a:rPr>
                <a:t>Purchasing</a:t>
              </a:r>
              <a:endParaRPr lang="en-US" sz="2800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43600" y="619780"/>
              <a:ext cx="2564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MT" panose="020B0502020104020203" pitchFamily="34" charset="0"/>
                </a:rPr>
                <a:t>Executive</a:t>
              </a:r>
              <a:endParaRPr lang="en-US" sz="280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640100" y="5946817"/>
            <a:ext cx="1524000" cy="6096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Gill Sans MT" panose="020B0502020104020203" pitchFamily="34" charset="0"/>
              </a:rPr>
              <a:t>pain</a:t>
            </a:r>
            <a:endParaRPr lang="en-US" sz="32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9" name="Picture 2" descr="Black ho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85349"/>
            <a:ext cx="2078548" cy="129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urved Connector 19"/>
          <p:cNvCxnSpPr>
            <a:stCxn id="6" idx="0"/>
            <a:endCxn id="9" idx="1"/>
          </p:cNvCxnSpPr>
          <p:nvPr/>
        </p:nvCxnSpPr>
        <p:spPr>
          <a:xfrm rot="5400000" flipH="1" flipV="1">
            <a:off x="952649" y="1881695"/>
            <a:ext cx="1376065" cy="1138237"/>
          </a:xfrm>
          <a:prstGeom prst="curvedConnector2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3"/>
            <a:endCxn id="15" idx="1"/>
          </p:cNvCxnSpPr>
          <p:nvPr/>
        </p:nvCxnSpPr>
        <p:spPr>
          <a:xfrm>
            <a:off x="4710112" y="1762780"/>
            <a:ext cx="1233488" cy="68561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2"/>
            <a:endCxn id="12" idx="0"/>
          </p:cNvCxnSpPr>
          <p:nvPr/>
        </p:nvCxnSpPr>
        <p:spPr>
          <a:xfrm rot="5400000">
            <a:off x="6517831" y="4273689"/>
            <a:ext cx="1151577" cy="26419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1"/>
            <a:endCxn id="18" idx="3"/>
          </p:cNvCxnSpPr>
          <p:nvPr/>
        </p:nvCxnSpPr>
        <p:spPr>
          <a:xfrm rot="10800000" flipV="1">
            <a:off x="5164100" y="5635175"/>
            <a:ext cx="735384" cy="61644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728411" y="4018547"/>
            <a:ext cx="794084" cy="1925053"/>
          </a:xfrm>
          <a:custGeom>
            <a:avLst/>
            <a:gdLst>
              <a:gd name="connsiteX0" fmla="*/ 0 w 794084"/>
              <a:gd name="connsiteY0" fmla="*/ 1925053 h 1925053"/>
              <a:gd name="connsiteX1" fmla="*/ 36094 w 794084"/>
              <a:gd name="connsiteY1" fmla="*/ 1864895 h 1925053"/>
              <a:gd name="connsiteX2" fmla="*/ 60157 w 794084"/>
              <a:gd name="connsiteY2" fmla="*/ 1828800 h 1925053"/>
              <a:gd name="connsiteX3" fmla="*/ 72189 w 794084"/>
              <a:gd name="connsiteY3" fmla="*/ 1792706 h 1925053"/>
              <a:gd name="connsiteX4" fmla="*/ 108284 w 794084"/>
              <a:gd name="connsiteY4" fmla="*/ 1768642 h 1925053"/>
              <a:gd name="connsiteX5" fmla="*/ 180473 w 794084"/>
              <a:gd name="connsiteY5" fmla="*/ 1660358 h 1925053"/>
              <a:gd name="connsiteX6" fmla="*/ 204536 w 794084"/>
              <a:gd name="connsiteY6" fmla="*/ 1624264 h 1925053"/>
              <a:gd name="connsiteX7" fmla="*/ 252663 w 794084"/>
              <a:gd name="connsiteY7" fmla="*/ 1564106 h 1925053"/>
              <a:gd name="connsiteX8" fmla="*/ 276726 w 794084"/>
              <a:gd name="connsiteY8" fmla="*/ 1540042 h 1925053"/>
              <a:gd name="connsiteX9" fmla="*/ 324852 w 794084"/>
              <a:gd name="connsiteY9" fmla="*/ 1455821 h 1925053"/>
              <a:gd name="connsiteX10" fmla="*/ 360947 w 794084"/>
              <a:gd name="connsiteY10" fmla="*/ 1419727 h 1925053"/>
              <a:gd name="connsiteX11" fmla="*/ 421105 w 794084"/>
              <a:gd name="connsiteY11" fmla="*/ 1347537 h 1925053"/>
              <a:gd name="connsiteX12" fmla="*/ 433136 w 794084"/>
              <a:gd name="connsiteY12" fmla="*/ 1311442 h 1925053"/>
              <a:gd name="connsiteX13" fmla="*/ 457200 w 794084"/>
              <a:gd name="connsiteY13" fmla="*/ 1287379 h 1925053"/>
              <a:gd name="connsiteX14" fmla="*/ 493294 w 794084"/>
              <a:gd name="connsiteY14" fmla="*/ 1239253 h 1925053"/>
              <a:gd name="connsiteX15" fmla="*/ 541421 w 794084"/>
              <a:gd name="connsiteY15" fmla="*/ 1179095 h 1925053"/>
              <a:gd name="connsiteX16" fmla="*/ 577515 w 794084"/>
              <a:gd name="connsiteY16" fmla="*/ 1106906 h 1925053"/>
              <a:gd name="connsiteX17" fmla="*/ 613610 w 794084"/>
              <a:gd name="connsiteY17" fmla="*/ 1022685 h 1925053"/>
              <a:gd name="connsiteX18" fmla="*/ 637673 w 794084"/>
              <a:gd name="connsiteY18" fmla="*/ 998621 h 1925053"/>
              <a:gd name="connsiteX19" fmla="*/ 661736 w 794084"/>
              <a:gd name="connsiteY19" fmla="*/ 926432 h 1925053"/>
              <a:gd name="connsiteX20" fmla="*/ 673768 w 794084"/>
              <a:gd name="connsiteY20" fmla="*/ 890337 h 1925053"/>
              <a:gd name="connsiteX21" fmla="*/ 709863 w 794084"/>
              <a:gd name="connsiteY21" fmla="*/ 866274 h 1925053"/>
              <a:gd name="connsiteX22" fmla="*/ 745957 w 794084"/>
              <a:gd name="connsiteY22" fmla="*/ 709864 h 1925053"/>
              <a:gd name="connsiteX23" fmla="*/ 757989 w 794084"/>
              <a:gd name="connsiteY23" fmla="*/ 625642 h 1925053"/>
              <a:gd name="connsiteX24" fmla="*/ 770021 w 794084"/>
              <a:gd name="connsiteY24" fmla="*/ 553453 h 1925053"/>
              <a:gd name="connsiteX25" fmla="*/ 794084 w 794084"/>
              <a:gd name="connsiteY25" fmla="*/ 312821 h 1925053"/>
              <a:gd name="connsiteX26" fmla="*/ 782052 w 794084"/>
              <a:gd name="connsiteY26" fmla="*/ 96253 h 1925053"/>
              <a:gd name="connsiteX27" fmla="*/ 770021 w 794084"/>
              <a:gd name="connsiteY27" fmla="*/ 48127 h 1925053"/>
              <a:gd name="connsiteX28" fmla="*/ 745957 w 794084"/>
              <a:gd name="connsiteY28" fmla="*/ 0 h 192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94084" h="1925053">
                <a:moveTo>
                  <a:pt x="0" y="1925053"/>
                </a:moveTo>
                <a:cubicBezTo>
                  <a:pt x="12031" y="1905000"/>
                  <a:pt x="23700" y="1884726"/>
                  <a:pt x="36094" y="1864895"/>
                </a:cubicBezTo>
                <a:cubicBezTo>
                  <a:pt x="43758" y="1852633"/>
                  <a:pt x="53690" y="1841734"/>
                  <a:pt x="60157" y="1828800"/>
                </a:cubicBezTo>
                <a:cubicBezTo>
                  <a:pt x="65829" y="1817457"/>
                  <a:pt x="64266" y="1802609"/>
                  <a:pt x="72189" y="1792706"/>
                </a:cubicBezTo>
                <a:cubicBezTo>
                  <a:pt x="81222" y="1781414"/>
                  <a:pt x="96252" y="1776663"/>
                  <a:pt x="108284" y="1768642"/>
                </a:cubicBezTo>
                <a:lnTo>
                  <a:pt x="180473" y="1660358"/>
                </a:lnTo>
                <a:cubicBezTo>
                  <a:pt x="188494" y="1648327"/>
                  <a:pt x="194311" y="1634489"/>
                  <a:pt x="204536" y="1624264"/>
                </a:cubicBezTo>
                <a:cubicBezTo>
                  <a:pt x="262635" y="1566165"/>
                  <a:pt x="191957" y="1639989"/>
                  <a:pt x="252663" y="1564106"/>
                </a:cubicBezTo>
                <a:cubicBezTo>
                  <a:pt x="259749" y="1555248"/>
                  <a:pt x="269640" y="1548900"/>
                  <a:pt x="276726" y="1540042"/>
                </a:cubicBezTo>
                <a:cubicBezTo>
                  <a:pt x="352522" y="1445296"/>
                  <a:pt x="242495" y="1571121"/>
                  <a:pt x="324852" y="1455821"/>
                </a:cubicBezTo>
                <a:cubicBezTo>
                  <a:pt x="334742" y="1441975"/>
                  <a:pt x="350054" y="1432798"/>
                  <a:pt x="360947" y="1419727"/>
                </a:cubicBezTo>
                <a:cubicBezTo>
                  <a:pt x="444708" y="1319215"/>
                  <a:pt x="315644" y="1452998"/>
                  <a:pt x="421105" y="1347537"/>
                </a:cubicBezTo>
                <a:cubicBezTo>
                  <a:pt x="425115" y="1335505"/>
                  <a:pt x="426611" y="1322317"/>
                  <a:pt x="433136" y="1311442"/>
                </a:cubicBezTo>
                <a:cubicBezTo>
                  <a:pt x="438972" y="1301715"/>
                  <a:pt x="449938" y="1296093"/>
                  <a:pt x="457200" y="1287379"/>
                </a:cubicBezTo>
                <a:cubicBezTo>
                  <a:pt x="470037" y="1271974"/>
                  <a:pt x="481639" y="1255570"/>
                  <a:pt x="493294" y="1239253"/>
                </a:cubicBezTo>
                <a:cubicBezTo>
                  <a:pt x="531237" y="1186132"/>
                  <a:pt x="501180" y="1219335"/>
                  <a:pt x="541421" y="1179095"/>
                </a:cubicBezTo>
                <a:cubicBezTo>
                  <a:pt x="571659" y="1088375"/>
                  <a:pt x="530871" y="1200192"/>
                  <a:pt x="577515" y="1106906"/>
                </a:cubicBezTo>
                <a:cubicBezTo>
                  <a:pt x="609601" y="1042735"/>
                  <a:pt x="563536" y="1097796"/>
                  <a:pt x="613610" y="1022685"/>
                </a:cubicBezTo>
                <a:cubicBezTo>
                  <a:pt x="619902" y="1013246"/>
                  <a:pt x="629652" y="1006642"/>
                  <a:pt x="637673" y="998621"/>
                </a:cubicBezTo>
                <a:lnTo>
                  <a:pt x="661736" y="926432"/>
                </a:lnTo>
                <a:cubicBezTo>
                  <a:pt x="665747" y="914400"/>
                  <a:pt x="663215" y="897372"/>
                  <a:pt x="673768" y="890337"/>
                </a:cubicBezTo>
                <a:lnTo>
                  <a:pt x="709863" y="866274"/>
                </a:lnTo>
                <a:cubicBezTo>
                  <a:pt x="736413" y="733522"/>
                  <a:pt x="720993" y="784759"/>
                  <a:pt x="745957" y="709864"/>
                </a:cubicBezTo>
                <a:cubicBezTo>
                  <a:pt x="749968" y="681790"/>
                  <a:pt x="753677" y="653671"/>
                  <a:pt x="757989" y="625642"/>
                </a:cubicBezTo>
                <a:cubicBezTo>
                  <a:pt x="761699" y="601531"/>
                  <a:pt x="767708" y="577738"/>
                  <a:pt x="770021" y="553453"/>
                </a:cubicBezTo>
                <a:cubicBezTo>
                  <a:pt x="794370" y="297788"/>
                  <a:pt x="766511" y="450682"/>
                  <a:pt x="794084" y="312821"/>
                </a:cubicBezTo>
                <a:cubicBezTo>
                  <a:pt x="790073" y="240632"/>
                  <a:pt x="788598" y="168257"/>
                  <a:pt x="782052" y="96253"/>
                </a:cubicBezTo>
                <a:cubicBezTo>
                  <a:pt x="780555" y="79785"/>
                  <a:pt x="776535" y="63326"/>
                  <a:pt x="770021" y="48127"/>
                </a:cubicBezTo>
                <a:cubicBezTo>
                  <a:pt x="743732" y="-13213"/>
                  <a:pt x="745957" y="32569"/>
                  <a:pt x="745957" y="0"/>
                </a:cubicBezTo>
              </a:path>
            </a:pathLst>
          </a:cu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2009274" y="3344779"/>
            <a:ext cx="3465094" cy="697832"/>
          </a:xfrm>
          <a:custGeom>
            <a:avLst/>
            <a:gdLst>
              <a:gd name="connsiteX0" fmla="*/ 3465094 w 3465094"/>
              <a:gd name="connsiteY0" fmla="*/ 697832 h 697832"/>
              <a:gd name="connsiteX1" fmla="*/ 3380873 w 3465094"/>
              <a:gd name="connsiteY1" fmla="*/ 637674 h 697832"/>
              <a:gd name="connsiteX2" fmla="*/ 3332747 w 3465094"/>
              <a:gd name="connsiteY2" fmla="*/ 565484 h 697832"/>
              <a:gd name="connsiteX3" fmla="*/ 3308684 w 3465094"/>
              <a:gd name="connsiteY3" fmla="*/ 529389 h 697832"/>
              <a:gd name="connsiteX4" fmla="*/ 3236494 w 3465094"/>
              <a:gd name="connsiteY4" fmla="*/ 469232 h 697832"/>
              <a:gd name="connsiteX5" fmla="*/ 3128210 w 3465094"/>
              <a:gd name="connsiteY5" fmla="*/ 409074 h 697832"/>
              <a:gd name="connsiteX6" fmla="*/ 3043989 w 3465094"/>
              <a:gd name="connsiteY6" fmla="*/ 372979 h 697832"/>
              <a:gd name="connsiteX7" fmla="*/ 3007894 w 3465094"/>
              <a:gd name="connsiteY7" fmla="*/ 348916 h 697832"/>
              <a:gd name="connsiteX8" fmla="*/ 2971800 w 3465094"/>
              <a:gd name="connsiteY8" fmla="*/ 336884 h 697832"/>
              <a:gd name="connsiteX9" fmla="*/ 2899610 w 3465094"/>
              <a:gd name="connsiteY9" fmla="*/ 288758 h 697832"/>
              <a:gd name="connsiteX10" fmla="*/ 2851484 w 3465094"/>
              <a:gd name="connsiteY10" fmla="*/ 276726 h 697832"/>
              <a:gd name="connsiteX11" fmla="*/ 2779294 w 3465094"/>
              <a:gd name="connsiteY11" fmla="*/ 252663 h 697832"/>
              <a:gd name="connsiteX12" fmla="*/ 2671010 w 3465094"/>
              <a:gd name="connsiteY12" fmla="*/ 228600 h 697832"/>
              <a:gd name="connsiteX13" fmla="*/ 2598821 w 3465094"/>
              <a:gd name="connsiteY13" fmla="*/ 204537 h 697832"/>
              <a:gd name="connsiteX14" fmla="*/ 2526631 w 3465094"/>
              <a:gd name="connsiteY14" fmla="*/ 180474 h 697832"/>
              <a:gd name="connsiteX15" fmla="*/ 2454442 w 3465094"/>
              <a:gd name="connsiteY15" fmla="*/ 156410 h 697832"/>
              <a:gd name="connsiteX16" fmla="*/ 2394284 w 3465094"/>
              <a:gd name="connsiteY16" fmla="*/ 144379 h 697832"/>
              <a:gd name="connsiteX17" fmla="*/ 2322094 w 3465094"/>
              <a:gd name="connsiteY17" fmla="*/ 120316 h 697832"/>
              <a:gd name="connsiteX18" fmla="*/ 2093494 w 3465094"/>
              <a:gd name="connsiteY18" fmla="*/ 84221 h 697832"/>
              <a:gd name="connsiteX19" fmla="*/ 1997242 w 3465094"/>
              <a:gd name="connsiteY19" fmla="*/ 72189 h 697832"/>
              <a:gd name="connsiteX20" fmla="*/ 1949115 w 3465094"/>
              <a:gd name="connsiteY20" fmla="*/ 60158 h 697832"/>
              <a:gd name="connsiteX21" fmla="*/ 1804737 w 3465094"/>
              <a:gd name="connsiteY21" fmla="*/ 48126 h 697832"/>
              <a:gd name="connsiteX22" fmla="*/ 1660358 w 3465094"/>
              <a:gd name="connsiteY22" fmla="*/ 24063 h 697832"/>
              <a:gd name="connsiteX23" fmla="*/ 1359568 w 3465094"/>
              <a:gd name="connsiteY23" fmla="*/ 0 h 697832"/>
              <a:gd name="connsiteX24" fmla="*/ 1034715 w 3465094"/>
              <a:gd name="connsiteY24" fmla="*/ 12032 h 697832"/>
              <a:gd name="connsiteX25" fmla="*/ 854242 w 3465094"/>
              <a:gd name="connsiteY25" fmla="*/ 36095 h 697832"/>
              <a:gd name="connsiteX26" fmla="*/ 601579 w 3465094"/>
              <a:gd name="connsiteY26" fmla="*/ 60158 h 697832"/>
              <a:gd name="connsiteX27" fmla="*/ 529389 w 3465094"/>
              <a:gd name="connsiteY27" fmla="*/ 72189 h 697832"/>
              <a:gd name="connsiteX28" fmla="*/ 360947 w 3465094"/>
              <a:gd name="connsiteY28" fmla="*/ 84221 h 697832"/>
              <a:gd name="connsiteX29" fmla="*/ 300789 w 3465094"/>
              <a:gd name="connsiteY29" fmla="*/ 96253 h 697832"/>
              <a:gd name="connsiteX30" fmla="*/ 0 w 3465094"/>
              <a:gd name="connsiteY30" fmla="*/ 108284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465094" h="697832">
                <a:moveTo>
                  <a:pt x="3465094" y="697832"/>
                </a:moveTo>
                <a:cubicBezTo>
                  <a:pt x="3433259" y="678731"/>
                  <a:pt x="3403016" y="667198"/>
                  <a:pt x="3380873" y="637674"/>
                </a:cubicBezTo>
                <a:cubicBezTo>
                  <a:pt x="3363521" y="614538"/>
                  <a:pt x="3348789" y="589547"/>
                  <a:pt x="3332747" y="565484"/>
                </a:cubicBezTo>
                <a:cubicBezTo>
                  <a:pt x="3324726" y="553452"/>
                  <a:pt x="3320716" y="537410"/>
                  <a:pt x="3308684" y="529389"/>
                </a:cubicBezTo>
                <a:cubicBezTo>
                  <a:pt x="3179719" y="443414"/>
                  <a:pt x="3375434" y="577296"/>
                  <a:pt x="3236494" y="469232"/>
                </a:cubicBezTo>
                <a:cubicBezTo>
                  <a:pt x="3174435" y="420964"/>
                  <a:pt x="3182672" y="427227"/>
                  <a:pt x="3128210" y="409074"/>
                </a:cubicBezTo>
                <a:cubicBezTo>
                  <a:pt x="3037595" y="348662"/>
                  <a:pt x="3152755" y="419592"/>
                  <a:pt x="3043989" y="372979"/>
                </a:cubicBezTo>
                <a:cubicBezTo>
                  <a:pt x="3030698" y="367283"/>
                  <a:pt x="3020828" y="355383"/>
                  <a:pt x="3007894" y="348916"/>
                </a:cubicBezTo>
                <a:cubicBezTo>
                  <a:pt x="2996551" y="343244"/>
                  <a:pt x="2982886" y="343043"/>
                  <a:pt x="2971800" y="336884"/>
                </a:cubicBezTo>
                <a:cubicBezTo>
                  <a:pt x="2946519" y="322839"/>
                  <a:pt x="2927667" y="295773"/>
                  <a:pt x="2899610" y="288758"/>
                </a:cubicBezTo>
                <a:cubicBezTo>
                  <a:pt x="2883568" y="284747"/>
                  <a:pt x="2867322" y="281478"/>
                  <a:pt x="2851484" y="276726"/>
                </a:cubicBezTo>
                <a:cubicBezTo>
                  <a:pt x="2827189" y="269437"/>
                  <a:pt x="2804166" y="257637"/>
                  <a:pt x="2779294" y="252663"/>
                </a:cubicBezTo>
                <a:cubicBezTo>
                  <a:pt x="2744941" y="245793"/>
                  <a:pt x="2704998" y="238796"/>
                  <a:pt x="2671010" y="228600"/>
                </a:cubicBezTo>
                <a:cubicBezTo>
                  <a:pt x="2646715" y="221311"/>
                  <a:pt x="2622884" y="212558"/>
                  <a:pt x="2598821" y="204537"/>
                </a:cubicBezTo>
                <a:lnTo>
                  <a:pt x="2526631" y="180474"/>
                </a:lnTo>
                <a:cubicBezTo>
                  <a:pt x="2526627" y="180473"/>
                  <a:pt x="2454445" y="156411"/>
                  <a:pt x="2454442" y="156410"/>
                </a:cubicBezTo>
                <a:cubicBezTo>
                  <a:pt x="2434389" y="152400"/>
                  <a:pt x="2414013" y="149760"/>
                  <a:pt x="2394284" y="144379"/>
                </a:cubicBezTo>
                <a:cubicBezTo>
                  <a:pt x="2369813" y="137705"/>
                  <a:pt x="2347114" y="124486"/>
                  <a:pt x="2322094" y="120316"/>
                </a:cubicBezTo>
                <a:cubicBezTo>
                  <a:pt x="2214896" y="102450"/>
                  <a:pt x="2188145" y="96842"/>
                  <a:pt x="2093494" y="84221"/>
                </a:cubicBezTo>
                <a:cubicBezTo>
                  <a:pt x="2061444" y="79947"/>
                  <a:pt x="2029136" y="77505"/>
                  <a:pt x="1997242" y="72189"/>
                </a:cubicBezTo>
                <a:cubicBezTo>
                  <a:pt x="1980931" y="69471"/>
                  <a:pt x="1965523" y="62209"/>
                  <a:pt x="1949115" y="60158"/>
                </a:cubicBezTo>
                <a:cubicBezTo>
                  <a:pt x="1901195" y="54168"/>
                  <a:pt x="1852863" y="52137"/>
                  <a:pt x="1804737" y="48126"/>
                </a:cubicBezTo>
                <a:cubicBezTo>
                  <a:pt x="1731006" y="29694"/>
                  <a:pt x="1761746" y="35328"/>
                  <a:pt x="1660358" y="24063"/>
                </a:cubicBezTo>
                <a:cubicBezTo>
                  <a:pt x="1525148" y="9040"/>
                  <a:pt x="1512797" y="10216"/>
                  <a:pt x="1359568" y="0"/>
                </a:cubicBezTo>
                <a:cubicBezTo>
                  <a:pt x="1251284" y="4011"/>
                  <a:pt x="1142897" y="5850"/>
                  <a:pt x="1034715" y="12032"/>
                </a:cubicBezTo>
                <a:cubicBezTo>
                  <a:pt x="1008787" y="13514"/>
                  <a:pt x="884113" y="31828"/>
                  <a:pt x="854242" y="36095"/>
                </a:cubicBezTo>
                <a:cubicBezTo>
                  <a:pt x="745089" y="72477"/>
                  <a:pt x="856279" y="38933"/>
                  <a:pt x="601579" y="60158"/>
                </a:cubicBezTo>
                <a:cubicBezTo>
                  <a:pt x="577268" y="62184"/>
                  <a:pt x="553663" y="69762"/>
                  <a:pt x="529389" y="72189"/>
                </a:cubicBezTo>
                <a:cubicBezTo>
                  <a:pt x="473378" y="77790"/>
                  <a:pt x="417094" y="80210"/>
                  <a:pt x="360947" y="84221"/>
                </a:cubicBezTo>
                <a:cubicBezTo>
                  <a:pt x="340894" y="88232"/>
                  <a:pt x="321168" y="94555"/>
                  <a:pt x="300789" y="96253"/>
                </a:cubicBezTo>
                <a:cubicBezTo>
                  <a:pt x="141240" y="109549"/>
                  <a:pt x="119141" y="108284"/>
                  <a:pt x="0" y="108284"/>
                </a:cubicBezTo>
              </a:path>
            </a:pathLst>
          </a:custGeom>
          <a:noFill/>
          <a:ln w="57150">
            <a:solidFill>
              <a:srgbClr val="FFFF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2-Point Star 31"/>
          <p:cNvSpPr/>
          <p:nvPr/>
        </p:nvSpPr>
        <p:spPr>
          <a:xfrm>
            <a:off x="1302420" y="1955984"/>
            <a:ext cx="5791200" cy="3429000"/>
          </a:xfrm>
          <a:prstGeom prst="star32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Gill Sans MT" panose="020B0502020104020203" pitchFamily="34" charset="0"/>
              </a:rPr>
              <a:t>Achieving usable security requires a pain-path from the users to the designers</a:t>
            </a:r>
            <a:endParaRPr lang="en-US" sz="3200" dirty="0">
              <a:solidFill>
                <a:schemeClr val="bg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4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</p:spPr>
        <p:txBody>
          <a:bodyPr/>
          <a:lstStyle/>
          <a:p>
            <a:r>
              <a:rPr lang="en-GB" dirty="0"/>
              <a:t>Technology Should be </a:t>
            </a:r>
            <a:r>
              <a:rPr lang="en-GB" dirty="0" smtClean="0"/>
              <a:t>Smarter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486400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/>
              <a:t>Move from explicit to </a:t>
            </a:r>
            <a:r>
              <a:rPr lang="en-GB" sz="3600" dirty="0">
                <a:solidFill>
                  <a:schemeClr val="tx2"/>
                </a:solidFill>
              </a:rPr>
              <a:t>implicit authentication</a:t>
            </a:r>
            <a:r>
              <a:rPr lang="en-GB" sz="3600" dirty="0" smtClean="0"/>
              <a:t>:</a:t>
            </a:r>
            <a:endParaRPr lang="en-GB" sz="3600" dirty="0"/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GB" sz="3200" dirty="0">
                <a:solidFill>
                  <a:schemeClr val="tx2"/>
                </a:solidFill>
              </a:rPr>
              <a:t>Proximity</a:t>
            </a:r>
            <a:r>
              <a:rPr lang="en-GB" sz="3200" dirty="0"/>
              <a:t> </a:t>
            </a:r>
            <a:r>
              <a:rPr lang="en-GB" sz="3200" dirty="0" smtClean="0"/>
              <a:t>sensors</a:t>
            </a:r>
          </a:p>
          <a:p>
            <a:pPr marL="1257300" lvl="2" indent="-457200">
              <a:spcBef>
                <a:spcPts val="1800"/>
              </a:spcBef>
            </a:pPr>
            <a:r>
              <a:rPr lang="en-GB" sz="2800" dirty="0" smtClean="0"/>
              <a:t>Car key fobs</a:t>
            </a:r>
            <a:endParaRPr lang="en-GB" sz="2800" dirty="0"/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GB" sz="3200" dirty="0" smtClean="0"/>
              <a:t>Bio-metrics</a:t>
            </a:r>
          </a:p>
          <a:p>
            <a:pPr marL="1257300" lvl="2" indent="-457200">
              <a:spcBef>
                <a:spcPts val="1800"/>
              </a:spcBef>
            </a:pPr>
            <a:r>
              <a:rPr lang="en-GB" sz="2800" dirty="0" smtClean="0"/>
              <a:t>Thumbprints, facial recognition, etc. 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GB" sz="3200" dirty="0" smtClean="0">
                <a:solidFill>
                  <a:schemeClr val="tx2"/>
                </a:solidFill>
              </a:rPr>
              <a:t>Web fingerprinting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GB" sz="3200" dirty="0" smtClean="0">
                <a:solidFill>
                  <a:schemeClr val="tx2"/>
                </a:solidFill>
              </a:rPr>
              <a:t>Two-factor </a:t>
            </a:r>
            <a:r>
              <a:rPr lang="en-GB" sz="3200" dirty="0" smtClean="0"/>
              <a:t>authentication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787E13-62E3-42F7-9BEC-5B353C3C8939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2DD3C-9BEA-4B32-8DAA-0FB81E6DF3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2779B4E-4FF3-4014-91D1-7DC269D9A064}" type="datetime3">
              <a:rPr lang="en-US" smtClean="0"/>
              <a:t>11 April 2019</a:t>
            </a:fld>
            <a:endParaRPr lang="en-US" smtClean="0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C0FCE0-F7AB-405B-BFCB-455A5AB122C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Summary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914400" y="4191000"/>
            <a:ext cx="7315200" cy="1077218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Unusable Security</a:t>
            </a:r>
          </a:p>
          <a:p>
            <a:pPr algn="ctr">
              <a:defRPr/>
            </a:pPr>
            <a:r>
              <a:rPr lang="en-US" sz="3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Ain’t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14400" y="1483549"/>
            <a:ext cx="7315200" cy="156966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Security can only be achieved by designing security systems that are usable</a:t>
            </a:r>
            <a:endParaRPr lang="en-US" sz="3200" b="1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463"/>
            <a:ext cx="8831263" cy="65563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A Poll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508000" y="876300"/>
          <a:ext cx="8187267" cy="235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D82808-C71C-4013-B3BB-B43462E8AD46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43000" y="3310301"/>
            <a:ext cx="43434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How many of you 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ill Sans MT" panose="020B0502020104020203" pitchFamily="34" charset="0"/>
              </a:rPr>
              <a:t>Agree 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ill Sans MT" panose="020B0502020104020203" pitchFamily="34" charset="0"/>
              </a:rPr>
              <a:t>Disagree ?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05000" y="5105400"/>
            <a:ext cx="5257800" cy="1284982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ill Sans MT" panose="020B0502020104020203" pitchFamily="34" charset="0"/>
              </a:rPr>
              <a:t>I hope you will all disagree by the time I finish today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DD08CB-D068-4702-B8E7-29E5A5147F6B}" type="datetime3">
              <a:rPr lang="en-US" smtClean="0"/>
              <a:t>11 April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95DF7-464C-4C6B-B5E3-424FA36E80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28600" y="1524000"/>
            <a:ext cx="8686800" cy="3276600"/>
          </a:xfrm>
          <a:prstGeom prst="roundRect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A Poll</a:t>
            </a:r>
          </a:p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Consequences </a:t>
            </a: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of unusable </a:t>
            </a: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security</a:t>
            </a:r>
          </a:p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Myths about usable security</a:t>
            </a:r>
          </a:p>
          <a:p>
            <a:pPr marL="514350" indent="-514350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The </a:t>
            </a:r>
            <a:r>
              <a:rPr lang="en-US" sz="320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path </a:t>
            </a:r>
            <a:r>
              <a:rPr lang="en-US" sz="320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forward</a:t>
            </a:r>
            <a:endParaRPr lang="en-US" sz="3200" kern="0" dirty="0">
              <a:solidFill>
                <a:schemeClr val="tx1">
                  <a:lumMod val="9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9800"/>
            <a:ext cx="6553200" cy="535067"/>
          </a:xfrm>
          <a:prstGeom prst="rect">
            <a:avLst/>
          </a:prstGeom>
          <a:solidFill>
            <a:srgbClr val="FFFF00">
              <a:alpha val="49020"/>
            </a:srgbClr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Unusable Security Costs Money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D140CF-C6B8-43E2-9331-7B0E8C5BFDB3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000E8-E351-49CA-8F2D-DC7EF31C5F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8091924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371600"/>
          </a:xfrm>
        </p:spPr>
        <p:txBody>
          <a:bodyPr/>
          <a:lstStyle/>
          <a:p>
            <a:r>
              <a:rPr lang="en-US" dirty="0"/>
              <a:t>Standard Security Thinking: </a:t>
            </a:r>
            <a:br>
              <a:rPr lang="en-US" dirty="0"/>
            </a:br>
            <a:r>
              <a:rPr lang="en-US" i="1" dirty="0"/>
              <a:t>“Users Should Make the Effort”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74785-B701-473C-99EA-D5F97DA4FD36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2DD3C-9BEA-4B32-8DAA-0FB81E6DF3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2057400"/>
            <a:ext cx="7315200" cy="3124200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i="1" dirty="0">
                <a:latin typeface="Gill Sans MT" panose="020B0502020104020203" pitchFamily="34" charset="0"/>
              </a:rPr>
              <a:t>“</a:t>
            </a:r>
            <a:r>
              <a:rPr lang="en-US" sz="3200" dirty="0">
                <a:latin typeface="Gill Sans MT" panose="020B0502020104020203" pitchFamily="34" charset="0"/>
              </a:rPr>
              <a:t>An hour from each of the US’s 180 million online users is worth approximately US$2.5 billion.  A major error in security thinking has been to treat users’ time—an extremely valuable resource—as free.”</a:t>
            </a:r>
            <a:endParaRPr lang="en-US" sz="3200" i="1" dirty="0"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5658398"/>
            <a:ext cx="5730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 C. </a:t>
            </a:r>
            <a:r>
              <a:rPr lang="en-US" sz="3200" dirty="0" err="1">
                <a:latin typeface="Gill Sans MT" panose="020B0502020104020203" pitchFamily="34" charset="0"/>
              </a:rPr>
              <a:t>Herley</a:t>
            </a:r>
            <a:r>
              <a:rPr lang="en-US" sz="3200" dirty="0">
                <a:latin typeface="Gill Sans MT" panose="020B0502020104020203" pitchFamily="34" charset="0"/>
              </a:rPr>
              <a:t>, IEEE S&amp;P Jan/Feb 2014</a:t>
            </a:r>
          </a:p>
        </p:txBody>
      </p:sp>
    </p:spTree>
    <p:extLst>
      <p:ext uri="{BB962C8B-B14F-4D97-AF65-F5344CB8AC3E}">
        <p14:creationId xmlns:p14="http://schemas.microsoft.com/office/powerpoint/2010/main" val="2003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Really Help Security?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7EDC69-4D07-444B-87CE-C76617FDCDFB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000E8-E351-49CA-8F2D-DC7EF31C5F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286000"/>
            <a:ext cx="6254663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2" y="870857"/>
            <a:ext cx="5544457" cy="41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8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Impact – Lost Sales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13BF8B-B9D6-42AE-ADD4-79F3154C5E7F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2DD3C-9BEA-4B32-8DAA-0FB81E6DF3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000" y="1066800"/>
            <a:ext cx="6934200" cy="685800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Gill Sans MT" panose="020B0502020104020203" pitchFamily="34" charset="0"/>
              </a:rPr>
              <a:t>Not a particularly effective security measure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0" y="2209800"/>
            <a:ext cx="3660616" cy="1905000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Gill Sans MT" panose="020B0502020104020203" pitchFamily="34" charset="0"/>
              </a:rPr>
              <a:t>Not usable: failure rate around 40% </a:t>
            </a:r>
            <a:r>
              <a:rPr lang="en-US" sz="2800" dirty="0" smtClean="0">
                <a:latin typeface="Gill Sans MT" panose="020B0502020104020203" pitchFamily="34" charset="0"/>
              </a:rPr>
              <a:t>— so </a:t>
            </a:r>
            <a:r>
              <a:rPr lang="en-US" sz="2800" dirty="0">
                <a:latin typeface="Gill Sans MT" panose="020B0502020104020203" pitchFamily="34" charset="0"/>
              </a:rPr>
              <a:t>customers go elsewhere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6700" y="5249753"/>
            <a:ext cx="6934200" cy="1295400"/>
          </a:xfrm>
          <a:prstGeom prst="roundRect">
            <a:avLst/>
          </a:prstGeom>
          <a:solidFill>
            <a:srgbClr val="0000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Gill Sans MT" panose="020B0502020104020203" pitchFamily="34" charset="0"/>
              </a:rPr>
              <a:t>“</a:t>
            </a:r>
            <a:r>
              <a:rPr lang="en-US" sz="2800" i="1" dirty="0">
                <a:latin typeface="Gill Sans MT" panose="020B0502020104020203" pitchFamily="34" charset="0"/>
              </a:rPr>
              <a:t>CAPTCHAs </a:t>
            </a:r>
            <a:r>
              <a:rPr lang="en-US" sz="2800" i="1" dirty="0" smtClean="0">
                <a:latin typeface="Gill Sans MT" panose="020B0502020104020203" pitchFamily="34" charset="0"/>
              </a:rPr>
              <a:t>waste</a:t>
            </a:r>
          </a:p>
          <a:p>
            <a:r>
              <a:rPr lang="en-US" sz="2800" i="1" dirty="0" smtClean="0">
                <a:latin typeface="Gill Sans MT" panose="020B0502020104020203" pitchFamily="34" charset="0"/>
              </a:rPr>
              <a:t>17 </a:t>
            </a:r>
            <a:r>
              <a:rPr lang="en-US" sz="2800" i="1" dirty="0">
                <a:latin typeface="Gill Sans MT" panose="020B0502020104020203" pitchFamily="34" charset="0"/>
              </a:rPr>
              <a:t>years of human effort every day</a:t>
            </a:r>
            <a:r>
              <a:rPr lang="en-US" sz="2800" dirty="0">
                <a:latin typeface="Gill Sans MT" panose="020B0502020104020203" pitchFamily="34" charset="0"/>
              </a:rPr>
              <a:t>”</a:t>
            </a:r>
          </a:p>
          <a:p>
            <a:r>
              <a:rPr lang="en-US" sz="2800" dirty="0">
                <a:latin typeface="Gill Sans MT" panose="020B0502020104020203" pitchFamily="34" charset="0"/>
              </a:rPr>
              <a:t>    (</a:t>
            </a:r>
            <a:r>
              <a:rPr lang="en-US" dirty="0">
                <a:latin typeface="Gill Sans MT" panose="020B0502020104020203" pitchFamily="34" charset="0"/>
              </a:rPr>
              <a:t>Pogue, </a:t>
            </a:r>
            <a:r>
              <a:rPr lang="en-US" dirty="0" smtClean="0">
                <a:latin typeface="Gill Sans MT" panose="020B0502020104020203" pitchFamily="34" charset="0"/>
              </a:rPr>
              <a:t> Scientific </a:t>
            </a:r>
            <a:r>
              <a:rPr lang="en-US" dirty="0">
                <a:latin typeface="Gill Sans MT" panose="020B0502020104020203" pitchFamily="34" charset="0"/>
              </a:rPr>
              <a:t>American March 2012</a:t>
            </a:r>
            <a:r>
              <a:rPr lang="en-US" sz="2800" dirty="0">
                <a:latin typeface="Gill Sans MT" panose="020B0502020104020203" pitchFamily="34" charset="0"/>
              </a:rPr>
              <a:t>)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40284" y="1676400"/>
            <a:ext cx="5527516" cy="399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485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Unusable Security is Ridiculous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28E564-A915-4E32-80E8-A71DB5AD044E}" type="datetime3">
              <a:rPr lang="en-US" smtClean="0"/>
              <a:t>11 April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2DD3C-9BEA-4B32-8DAA-0FB81E6DF3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Content Placeholder 8" descr="dilbert.jpg"/>
          <p:cNvPicPr>
            <a:picLocks noGrp="1" noChangeAspect="1"/>
          </p:cNvPicPr>
          <p:nvPr>
            <p:ph idx="1"/>
          </p:nvPr>
        </p:nvPicPr>
        <p:blipFill>
          <a:blip r:embed="rId2"/>
          <a:srcRect t="-38654" b="-38654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22" y="1371600"/>
            <a:ext cx="4362974" cy="44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333399"/>
      </a:dk2>
      <a:lt2>
        <a:srgbClr val="FFFF00"/>
      </a:lt2>
      <a:accent1>
        <a:srgbClr val="FF9900"/>
      </a:accent1>
      <a:accent2>
        <a:srgbClr val="00FFFF"/>
      </a:accent2>
      <a:accent3>
        <a:srgbClr val="ADAD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FF00"/>
      </a:hlink>
      <a:folHlink>
        <a:srgbClr val="FF99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CC"/>
        </a:lt1>
        <a:dk2>
          <a:srgbClr val="3333CC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DADE2"/>
        </a:accent3>
        <a:accent4>
          <a:srgbClr val="DADAAE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891</Words>
  <Application>Microsoft Office PowerPoint</Application>
  <PresentationFormat>On-screen Show (4:3)</PresentationFormat>
  <Paragraphs>204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宋体</vt:lpstr>
      <vt:lpstr>Arial</vt:lpstr>
      <vt:lpstr>Bookman Old Style</vt:lpstr>
      <vt:lpstr>Comic Sans MS</vt:lpstr>
      <vt:lpstr>Gill Sans MT</vt:lpstr>
      <vt:lpstr>Gulim</vt:lpstr>
      <vt:lpstr>Times New Roman</vt:lpstr>
      <vt:lpstr>Verdana</vt:lpstr>
      <vt:lpstr>Default Design</vt:lpstr>
      <vt:lpstr>Usable Security (unusable security ain’t secure)</vt:lpstr>
      <vt:lpstr>Outline</vt:lpstr>
      <vt:lpstr>A Poll</vt:lpstr>
      <vt:lpstr>Outline</vt:lpstr>
      <vt:lpstr>Unusable Security Costs Money</vt:lpstr>
      <vt:lpstr>Standard Security Thinking:  “Users Should Make the Effort”</vt:lpstr>
      <vt:lpstr>Does This Really Help Security?</vt:lpstr>
      <vt:lpstr>Productivity Impact – Lost Sales</vt:lpstr>
      <vt:lpstr>Unusable Security is Ridiculous …</vt:lpstr>
      <vt:lpstr>Password Recovery</vt:lpstr>
      <vt:lpstr>PowerPoint Presentation</vt:lpstr>
      <vt:lpstr>Unusable Security Costs Security</vt:lpstr>
      <vt:lpstr>Noncompliance</vt:lpstr>
      <vt:lpstr>Classification of Errors (Norman)</vt:lpstr>
      <vt:lpstr>Impact on Security – Long-Term</vt:lpstr>
      <vt:lpstr>Outline</vt:lpstr>
      <vt:lpstr>Beliefs of Usable Security</vt:lpstr>
      <vt:lpstr>Myths of Usable Security</vt:lpstr>
      <vt:lpstr>Beliefs of Usable Security (2)</vt:lpstr>
      <vt:lpstr>Myths of Usable Security (2)</vt:lpstr>
      <vt:lpstr>The Cost Confusion</vt:lpstr>
      <vt:lpstr>Outline</vt:lpstr>
      <vt:lpstr>Pain and Consequences</vt:lpstr>
      <vt:lpstr>Pain and Consequences</vt:lpstr>
      <vt:lpstr>Technology Should be Smarter</vt:lpstr>
      <vt:lpstr>Summary</vt:lpstr>
    </vt:vector>
  </TitlesOfParts>
  <Company>GMU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632: Cooper Part II</dc:title>
  <dc:creator>Offutt</dc:creator>
  <cp:lastModifiedBy>Paul Ammann</cp:lastModifiedBy>
  <cp:revision>268</cp:revision>
  <cp:lastPrinted>2016-03-31T12:55:57Z</cp:lastPrinted>
  <dcterms:created xsi:type="dcterms:W3CDTF">2001-01-12T22:24:29Z</dcterms:created>
  <dcterms:modified xsi:type="dcterms:W3CDTF">2019-04-11T13:47:01Z</dcterms:modified>
</cp:coreProperties>
</file>