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"/>
  </p:notesMasterIdLst>
  <p:sldIdLst>
    <p:sldId id="278" r:id="rId2"/>
    <p:sldId id="281" r:id="rId3"/>
    <p:sldId id="284" r:id="rId4"/>
    <p:sldId id="280" r:id="rId5"/>
    <p:sldId id="282" r:id="rId6"/>
    <p:sldId id="283" r:id="rId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AC61E"/>
    <a:srgbClr val="FF00FF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4" d="100"/>
          <a:sy n="54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69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69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69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11B31E72-E4A1-48E8-8EB5-A85F6C4500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058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1B31E72-E4A1-48E8-8EB5-A85F6C45009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25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25BF560-B824-4778-98C0-673A807C1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6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487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617538"/>
            <a:ext cx="2047875" cy="5975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17538"/>
            <a:ext cx="5992813" cy="5975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019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532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4194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81200"/>
            <a:ext cx="4019550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1981200"/>
            <a:ext cx="4021138" cy="46116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52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7667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3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21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717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4618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81200"/>
            <a:ext cx="8193088" cy="461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5" name="Rectangle 14"/>
          <p:cNvSpPr>
            <a:spLocks noChangeArrowheads="1"/>
          </p:cNvSpPr>
          <p:nvPr userDrawn="1"/>
        </p:nvSpPr>
        <p:spPr bwMode="auto">
          <a:xfrm>
            <a:off x="6553200" y="6553200"/>
            <a:ext cx="23622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 eaLnBrk="1" hangingPunct="1"/>
            <a:r>
              <a:rPr lang="en-US" altLang="en-US" sz="1200"/>
              <a:t>619 Final Review</a:t>
            </a:r>
            <a:endParaRPr lang="en-US" alt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.gmu.edu/~pammann/619/quizzes/guideFinal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s.gmu.edu/~pammann/619/code/LiskovSet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619 Final Exam</a:t>
            </a:r>
            <a:r>
              <a:rPr lang="en-US" altLang="en-US"/>
              <a:t>: Spring </a:t>
            </a:r>
            <a:r>
              <a:rPr lang="en-US" altLang="en-US" dirty="0"/>
              <a:t>2021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534026"/>
          </a:xfrm>
        </p:spPr>
        <p:txBody>
          <a:bodyPr/>
          <a:lstStyle/>
          <a:p>
            <a:pPr eaLnBrk="1" hangingPunct="1"/>
            <a:r>
              <a:rPr lang="en-US" altLang="en-US" dirty="0"/>
              <a:t>Format</a:t>
            </a:r>
          </a:p>
          <a:p>
            <a:pPr lvl="1" eaLnBrk="1" hangingPunct="1"/>
            <a:r>
              <a:rPr lang="en-US" altLang="en-US" dirty="0"/>
              <a:t>Mostly written “essay” questions on code</a:t>
            </a:r>
          </a:p>
          <a:p>
            <a:pPr lvl="2" eaLnBrk="1" hangingPunct="1"/>
            <a:r>
              <a:rPr lang="en-US" altLang="en-US" dirty="0"/>
              <a:t>“Code” means variations on a public list</a:t>
            </a:r>
          </a:p>
          <a:p>
            <a:pPr lvl="3" eaLnBrk="1" hangingPunct="1"/>
            <a:r>
              <a:rPr lang="en-US" altLang="en-US" dirty="0"/>
              <a:t>Source:  In-class, Bloch, </a:t>
            </a:r>
            <a:r>
              <a:rPr lang="en-US" altLang="en-US" dirty="0" err="1"/>
              <a:t>Liskov</a:t>
            </a:r>
            <a:endParaRPr lang="en-US" altLang="en-US" dirty="0"/>
          </a:p>
          <a:p>
            <a:pPr lvl="3" eaLnBrk="1" hangingPunct="1"/>
            <a:r>
              <a:rPr lang="en-US" sz="1800" dirty="0">
                <a:hlinkClick r:id="rId3"/>
              </a:rPr>
              <a:t>https://cs.gmu.edu/~pammann/619/quizzes/guideFinal.html</a:t>
            </a:r>
            <a:endParaRPr lang="en-US" altLang="en-US" sz="1800" dirty="0"/>
          </a:p>
          <a:p>
            <a:pPr lvl="2" eaLnBrk="1" hangingPunct="1"/>
            <a:r>
              <a:rPr lang="en-US" altLang="en-US" dirty="0"/>
              <a:t>Question structure</a:t>
            </a:r>
          </a:p>
          <a:p>
            <a:pPr lvl="3" eaLnBrk="1" hangingPunct="1"/>
            <a:r>
              <a:rPr lang="en-US" altLang="en-US" dirty="0"/>
              <a:t>“What would Bloch/</a:t>
            </a:r>
            <a:r>
              <a:rPr lang="en-US" altLang="en-US" dirty="0" err="1"/>
              <a:t>Liskov</a:t>
            </a:r>
            <a:r>
              <a:rPr lang="en-US" altLang="en-US" dirty="0"/>
              <a:t> do?”</a:t>
            </a:r>
          </a:p>
          <a:p>
            <a:pPr lvl="3" eaLnBrk="1" hangingPunct="1"/>
            <a:r>
              <a:rPr lang="en-US" altLang="en-US" dirty="0"/>
              <a:t>“Why?”</a:t>
            </a:r>
          </a:p>
          <a:p>
            <a:pPr lvl="2" eaLnBrk="1" hangingPunct="1"/>
            <a:r>
              <a:rPr lang="en-US" altLang="en-US" dirty="0"/>
              <a:t>There will be multiple versions of the exam</a:t>
            </a:r>
          </a:p>
          <a:p>
            <a:pPr lvl="3" eaLnBrk="1" hangingPunct="1"/>
            <a:r>
              <a:rPr lang="en-US" altLang="en-US" dirty="0"/>
              <a:t>Same questions on different code</a:t>
            </a:r>
          </a:p>
          <a:p>
            <a:pPr lvl="3" eaLnBrk="1" hangingPunct="1"/>
            <a:r>
              <a:rPr lang="en-US" altLang="en-US" dirty="0"/>
              <a:t>Different questions on the same code</a:t>
            </a:r>
          </a:p>
          <a:p>
            <a:pPr lvl="1" eaLnBrk="1" hangingPunct="1"/>
            <a:r>
              <a:rPr lang="en-US" altLang="en-US" dirty="0"/>
              <a:t>“Essay” means “&gt;1 plausible answer”</a:t>
            </a:r>
          </a:p>
          <a:p>
            <a:pPr lvl="2" eaLnBrk="1" hangingPunct="1"/>
            <a:r>
              <a:rPr lang="en-US" altLang="en-US" dirty="0"/>
              <a:t>Is your answer plausible?</a:t>
            </a:r>
          </a:p>
          <a:p>
            <a:pPr lvl="3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534026"/>
          </a:xfrm>
        </p:spPr>
        <p:txBody>
          <a:bodyPr/>
          <a:lstStyle/>
          <a:p>
            <a:pPr eaLnBrk="1" hangingPunct="1"/>
            <a:r>
              <a:rPr lang="en-US" altLang="en-US" dirty="0"/>
              <a:t>Format</a:t>
            </a:r>
          </a:p>
          <a:p>
            <a:pPr lvl="1" eaLnBrk="1" hangingPunct="1"/>
            <a:r>
              <a:rPr lang="en-US" altLang="en-US" dirty="0" err="1"/>
              <a:t>Liskov’s</a:t>
            </a:r>
            <a:r>
              <a:rPr lang="en-US" altLang="en-US" dirty="0"/>
              <a:t> </a:t>
            </a:r>
            <a:r>
              <a:rPr lang="en-US" altLang="en-US" dirty="0" err="1"/>
              <a:t>IntSet</a:t>
            </a:r>
            <a:r>
              <a:rPr lang="en-US" altLang="en-US" dirty="0"/>
              <a:t> example</a:t>
            </a:r>
          </a:p>
          <a:p>
            <a:pPr lvl="2" eaLnBrk="1" hangingPunct="1"/>
            <a:r>
              <a:rPr lang="en-US" altLang="en-US" dirty="0">
                <a:hlinkClick r:id="rId2"/>
              </a:rPr>
              <a:t>https://cs.gmu.edu/~pammann/619/code/LiskovSet.java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Sample question:</a:t>
            </a:r>
          </a:p>
          <a:p>
            <a:pPr lvl="2" eaLnBrk="1" hangingPunct="1"/>
            <a:r>
              <a:rPr lang="en-US" altLang="en-US" dirty="0"/>
              <a:t>How might Bloch make this class immutable?  Show changes to code and annotate so I know why you made the change.</a:t>
            </a:r>
          </a:p>
          <a:p>
            <a:pPr lvl="1" eaLnBrk="1" hangingPunct="1"/>
            <a:r>
              <a:rPr lang="en-US" altLang="en-US" dirty="0"/>
              <a:t>Sample answer would be code that:</a:t>
            </a:r>
          </a:p>
          <a:p>
            <a:pPr lvl="2" eaLnBrk="1" hangingPunct="1"/>
            <a:r>
              <a:rPr lang="en-US" altLang="en-US" dirty="0"/>
              <a:t>Included the 5 steps from Bloch as needed</a:t>
            </a:r>
          </a:p>
          <a:p>
            <a:pPr lvl="2" eaLnBrk="1" hangingPunct="1"/>
            <a:r>
              <a:rPr lang="en-US" altLang="en-US" dirty="0"/>
              <a:t>Note that these steps subsume </a:t>
            </a:r>
            <a:r>
              <a:rPr lang="en-US" altLang="en-US" dirty="0" err="1"/>
              <a:t>Liskov’s</a:t>
            </a:r>
            <a:r>
              <a:rPr lang="en-US" altLang="en-US" dirty="0"/>
              <a:t> guidance</a:t>
            </a:r>
          </a:p>
          <a:p>
            <a:pPr lvl="2" eaLnBrk="1" hangingPunct="1"/>
            <a:r>
              <a:rPr lang="en-US" altLang="en-US" dirty="0"/>
              <a:t>The answer is code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331650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Recommended way to study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421688" cy="5534026"/>
          </a:xfrm>
        </p:spPr>
        <p:txBody>
          <a:bodyPr/>
          <a:lstStyle/>
          <a:p>
            <a:pPr lvl="1" eaLnBrk="1" hangingPunct="1"/>
            <a:r>
              <a:rPr lang="en-US" altLang="en-US" dirty="0"/>
              <a:t>Take something from an in-class exercise</a:t>
            </a:r>
          </a:p>
          <a:p>
            <a:pPr lvl="2" eaLnBrk="1" hangingPunct="1"/>
            <a:r>
              <a:rPr lang="en-US" altLang="en-US" dirty="0"/>
              <a:t>Example:  </a:t>
            </a:r>
          </a:p>
          <a:p>
            <a:pPr lvl="3" eaLnBrk="1" hangingPunct="1"/>
            <a:r>
              <a:rPr lang="en-US" altLang="en-US" dirty="0"/>
              <a:t>What’s a decent contract for method m()?</a:t>
            </a:r>
          </a:p>
          <a:p>
            <a:pPr lvl="3" eaLnBrk="1" hangingPunct="1"/>
            <a:r>
              <a:rPr lang="en-US" altLang="en-US" dirty="0"/>
              <a:t>Does m() satisfy that contract?</a:t>
            </a:r>
          </a:p>
          <a:p>
            <a:pPr lvl="3" eaLnBrk="1" hangingPunct="1"/>
            <a:r>
              <a:rPr lang="en-US" altLang="en-US" dirty="0"/>
              <a:t>If not, how would you make that happen?</a:t>
            </a:r>
          </a:p>
          <a:p>
            <a:pPr lvl="1" eaLnBrk="1" hangingPunct="1"/>
            <a:r>
              <a:rPr lang="en-US" altLang="en-US" dirty="0"/>
              <a:t>Apply that to each of the code examples</a:t>
            </a:r>
          </a:p>
          <a:p>
            <a:pPr lvl="2" eaLnBrk="1" hangingPunct="1"/>
            <a:r>
              <a:rPr lang="en-US" altLang="en-US" dirty="0"/>
              <a:t>You might need to supply missing stuff</a:t>
            </a:r>
          </a:p>
          <a:p>
            <a:pPr lvl="3" eaLnBrk="1" hangingPunct="1"/>
            <a:r>
              <a:rPr lang="en-US" altLang="en-US" dirty="0"/>
              <a:t>Maybe there isn’t a rep-invariant.  If not, write one</a:t>
            </a:r>
          </a:p>
          <a:p>
            <a:pPr lvl="3" eaLnBrk="1" hangingPunct="1"/>
            <a:r>
              <a:rPr lang="en-US" altLang="en-US" dirty="0"/>
              <a:t>Maybe the code needs an upgrade (e.g. Chooser.java)</a:t>
            </a:r>
          </a:p>
          <a:p>
            <a:pPr lvl="2" eaLnBrk="1" hangingPunct="1"/>
            <a:r>
              <a:rPr lang="en-US" altLang="en-US" dirty="0"/>
              <a:t>Be careful to follow </a:t>
            </a:r>
            <a:r>
              <a:rPr lang="en-US" altLang="en-US" dirty="0" err="1"/>
              <a:t>Liskov</a:t>
            </a:r>
            <a:r>
              <a:rPr lang="en-US" altLang="en-US" dirty="0"/>
              <a:t>/Bloch</a:t>
            </a:r>
          </a:p>
          <a:p>
            <a:pPr lvl="3" eaLnBrk="1" hangingPunct="1"/>
            <a:r>
              <a:rPr lang="en-US" altLang="en-US" dirty="0"/>
              <a:t>Example – avoid implementation details in contracts</a:t>
            </a:r>
          </a:p>
        </p:txBody>
      </p:sp>
    </p:spTree>
    <p:extLst>
      <p:ext uri="{BB962C8B-B14F-4D97-AF65-F5344CB8AC3E}">
        <p14:creationId xmlns:p14="http://schemas.microsoft.com/office/powerpoint/2010/main" val="2817194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When and Where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6361" y="681831"/>
            <a:ext cx="8269288" cy="5566570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 will distribute exams (probably BB)</a:t>
            </a:r>
          </a:p>
          <a:p>
            <a:pPr lvl="1" eaLnBrk="1" hangingPunct="1"/>
            <a:r>
              <a:rPr lang="en-US" altLang="en-US" dirty="0"/>
              <a:t>Monday, May 3, by 4:30 PM</a:t>
            </a:r>
          </a:p>
          <a:p>
            <a:pPr lvl="1" eaLnBrk="1" hangingPunct="1"/>
            <a:r>
              <a:rPr lang="en-US" altLang="en-US" dirty="0"/>
              <a:t>You have 2 hours and 30 minutes</a:t>
            </a:r>
          </a:p>
          <a:p>
            <a:pPr lvl="1" eaLnBrk="1" hangingPunct="1"/>
            <a:r>
              <a:rPr lang="en-US" altLang="en-US" dirty="0"/>
              <a:t>It shouldn’t take you that long</a:t>
            </a:r>
          </a:p>
          <a:p>
            <a:pPr eaLnBrk="1" hangingPunct="1"/>
            <a:r>
              <a:rPr lang="en-US" altLang="en-US" dirty="0"/>
              <a:t>Submit as PDF on BB by 7:00 PM</a:t>
            </a:r>
          </a:p>
          <a:p>
            <a:pPr lvl="1" eaLnBrk="1" hangingPunct="1"/>
            <a:r>
              <a:rPr lang="en-US" altLang="en-US" dirty="0"/>
              <a:t>Lots of ways to generate PDF…</a:t>
            </a:r>
          </a:p>
          <a:p>
            <a:pPr lvl="2" eaLnBrk="1" hangingPunct="1"/>
            <a:r>
              <a:rPr lang="en-US" altLang="en-US" dirty="0"/>
              <a:t>Figure this out ahead of time</a:t>
            </a:r>
          </a:p>
          <a:p>
            <a:pPr eaLnBrk="1" hangingPunct="1"/>
            <a:r>
              <a:rPr lang="en-US" altLang="en-US" dirty="0"/>
              <a:t>I will be online (usual zoom room)</a:t>
            </a:r>
          </a:p>
          <a:p>
            <a:pPr lvl="1" eaLnBrk="1" hangingPunct="1"/>
            <a:r>
              <a:rPr lang="en-US" altLang="en-US" dirty="0"/>
              <a:t>Questions/technical problems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08009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Constraints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534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Open book, open notes</a:t>
            </a:r>
          </a:p>
          <a:p>
            <a:pPr lvl="1" eaLnBrk="1" hangingPunct="1"/>
            <a:r>
              <a:rPr lang="en-US" altLang="en-US" dirty="0"/>
              <a:t>Difficult to do anything else without proctoring</a:t>
            </a:r>
          </a:p>
          <a:p>
            <a:pPr eaLnBrk="1" hangingPunct="1"/>
            <a:r>
              <a:rPr lang="en-US" altLang="en-US" dirty="0"/>
              <a:t>You should still make a one-page summary</a:t>
            </a:r>
          </a:p>
          <a:p>
            <a:pPr lvl="1" eaLnBrk="1" hangingPunct="1"/>
            <a:r>
              <a:rPr lang="en-US" altLang="en-US" dirty="0"/>
              <a:t>Everything you think is important on a page.</a:t>
            </a:r>
          </a:p>
          <a:p>
            <a:pPr lvl="1" eaLnBrk="1" hangingPunct="1"/>
            <a:r>
              <a:rPr lang="en-US" altLang="en-US" dirty="0"/>
              <a:t>That’s part of studying!</a:t>
            </a:r>
          </a:p>
          <a:p>
            <a:pPr eaLnBrk="1" hangingPunct="1"/>
            <a:r>
              <a:rPr lang="en-US" altLang="en-US" dirty="0"/>
              <a:t>I expect you to do your own work</a:t>
            </a:r>
          </a:p>
          <a:p>
            <a:pPr lvl="1" eaLnBrk="1" hangingPunct="1"/>
            <a:r>
              <a:rPr lang="en-US" altLang="en-US" dirty="0"/>
              <a:t>There will be an honor code statement</a:t>
            </a:r>
          </a:p>
          <a:p>
            <a:pPr lvl="1" eaLnBrk="1" hangingPunct="1"/>
            <a:r>
              <a:rPr lang="en-US" altLang="en-US" dirty="0"/>
              <a:t>Essay format implies variance in answers</a:t>
            </a:r>
          </a:p>
        </p:txBody>
      </p:sp>
    </p:spTree>
    <p:extLst>
      <p:ext uri="{BB962C8B-B14F-4D97-AF65-F5344CB8AC3E}">
        <p14:creationId xmlns:p14="http://schemas.microsoft.com/office/powerpoint/2010/main" val="159406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51" y="304800"/>
            <a:ext cx="7793037" cy="754062"/>
          </a:xfrm>
        </p:spPr>
        <p:txBody>
          <a:bodyPr/>
          <a:lstStyle/>
          <a:p>
            <a:pPr eaLnBrk="1" hangingPunct="1"/>
            <a:r>
              <a:rPr lang="en-US" altLang="en-US" dirty="0"/>
              <a:t>Oral Option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269288" cy="5534026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Same type of questions</a:t>
            </a:r>
          </a:p>
          <a:p>
            <a:pPr lvl="1" eaLnBrk="1" hangingPunct="1"/>
            <a:r>
              <a:rPr lang="en-US" altLang="en-US" dirty="0"/>
              <a:t>But in oral format</a:t>
            </a:r>
          </a:p>
          <a:p>
            <a:pPr lvl="2" eaLnBrk="1" hangingPunct="1"/>
            <a:r>
              <a:rPr lang="en-US" altLang="en-US" dirty="0"/>
              <a:t>20 to 30 minutes</a:t>
            </a:r>
          </a:p>
          <a:p>
            <a:pPr lvl="1" eaLnBrk="1" hangingPunct="1"/>
            <a:r>
              <a:rPr lang="en-US" altLang="en-US" dirty="0"/>
              <a:t>Schedule (with me) </a:t>
            </a:r>
          </a:p>
          <a:p>
            <a:pPr lvl="2" eaLnBrk="1" hangingPunct="1"/>
            <a:r>
              <a:rPr lang="en-US" altLang="en-US" dirty="0"/>
              <a:t>This Friday (April 30)</a:t>
            </a:r>
          </a:p>
          <a:p>
            <a:pPr lvl="2" eaLnBrk="1" hangingPunct="1"/>
            <a:r>
              <a:rPr lang="en-US" altLang="en-US" dirty="0"/>
              <a:t>Next Monday (May 3) – limited times</a:t>
            </a:r>
          </a:p>
          <a:p>
            <a:pPr lvl="2" eaLnBrk="1" hangingPunct="1"/>
            <a:r>
              <a:rPr lang="en-US" altLang="en-US" dirty="0"/>
              <a:t>Next Tuesday (May 4) – if necessary</a:t>
            </a:r>
          </a:p>
          <a:p>
            <a:pPr lvl="1" eaLnBrk="1" hangingPunct="1"/>
            <a:r>
              <a:rPr lang="en-US" altLang="en-US" dirty="0"/>
              <a:t>Oral assessment performance a good guide</a:t>
            </a:r>
          </a:p>
          <a:p>
            <a:pPr lvl="2" eaLnBrk="1" hangingPunct="1"/>
            <a:r>
              <a:rPr lang="en-US" altLang="en-US" dirty="0"/>
              <a:t>Fluency is important</a:t>
            </a:r>
          </a:p>
          <a:p>
            <a:pPr eaLnBrk="1" hangingPunct="1"/>
            <a:r>
              <a:rPr lang="en-US" altLang="en-US" dirty="0"/>
              <a:t>Either oral or written, but not both</a:t>
            </a:r>
          </a:p>
          <a:p>
            <a:pPr lvl="1"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0246125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13182</TotalTime>
  <Words>444</Words>
  <Application>Microsoft Office PowerPoint</Application>
  <PresentationFormat>On-screen Show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Tahoma</vt:lpstr>
      <vt:lpstr>Times New Roman</vt:lpstr>
      <vt:lpstr>Wingdings</vt:lpstr>
      <vt:lpstr>Blends</vt:lpstr>
      <vt:lpstr>619 Final Exam: Spring 2021</vt:lpstr>
      <vt:lpstr>Example</vt:lpstr>
      <vt:lpstr>Recommended way to study</vt:lpstr>
      <vt:lpstr>When and Where</vt:lpstr>
      <vt:lpstr>Constraints</vt:lpstr>
      <vt:lpstr>Oral Option</vt:lpstr>
    </vt:vector>
  </TitlesOfParts>
  <Company>Abridge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619 Final Review</dc:title>
  <dc:creator>Paul Ammann</dc:creator>
  <cp:lastModifiedBy>Paul Ammann</cp:lastModifiedBy>
  <cp:revision>134</cp:revision>
  <dcterms:created xsi:type="dcterms:W3CDTF">2002-01-19T18:08:50Z</dcterms:created>
  <dcterms:modified xsi:type="dcterms:W3CDTF">2021-04-26T20:37:34Z</dcterms:modified>
</cp:coreProperties>
</file>