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4"/>
  </p:notesMasterIdLst>
  <p:sldIdLst>
    <p:sldId id="256" r:id="rId2"/>
    <p:sldId id="258" r:id="rId3"/>
    <p:sldId id="273" r:id="rId4"/>
    <p:sldId id="257" r:id="rId5"/>
    <p:sldId id="267" r:id="rId6"/>
    <p:sldId id="272" r:id="rId7"/>
    <p:sldId id="271" r:id="rId8"/>
    <p:sldId id="275" r:id="rId9"/>
    <p:sldId id="278" r:id="rId10"/>
    <p:sldId id="279" r:id="rId11"/>
    <p:sldId id="280" r:id="rId12"/>
    <p:sldId id="276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0" autoAdjust="0"/>
    <p:restoredTop sz="94660"/>
  </p:normalViewPr>
  <p:slideViewPr>
    <p:cSldViewPr>
      <p:cViewPr varScale="1">
        <p:scale>
          <a:sx n="69" d="100"/>
          <a:sy n="69" d="100"/>
        </p:scale>
        <p:origin x="78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EE14EF5-926F-4F3E-8555-DAFD0B5FA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September 23, 2004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SWE 619 Fall'04 © Saket Kaushik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A176C39-6104-4D2E-A875-DFF2CED04D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22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F9534-74D4-4572-9E53-99B6A0A15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3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27318-6228-4377-9D10-4A665AFC6F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46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4E4FF-9229-41D6-BB4B-8E6268B0E8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5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BF166-F3E8-4A40-BB4A-B455E29E27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20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DB0A4-2889-4BCE-AFE5-3B8326821F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950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89E7D-63D8-41BB-9D17-429CA162F9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75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D0A4C-3DE8-48A9-B16A-D2C17D77DD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83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7CFEE-F292-4E06-A5B1-7C345475D3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90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3E05B-B0BD-4E09-AE0E-91B3ED57C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13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3116C-2B63-45BB-8CF1-EA1030ED4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70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674DE52-C793-4DF8-8D96-F8CFABA700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 Verification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10000"/>
            <a:ext cx="64008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Paul Ammann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Verification Example – Repair 1</a:t>
            </a:r>
          </a:p>
        </p:txBody>
      </p:sp>
      <p:sp>
        <p:nvSpPr>
          <p:cNvPr id="13315" name="Text Placeholder 5"/>
          <p:cNvSpPr>
            <a:spLocks noGrp="1"/>
          </p:cNvSpPr>
          <p:nvPr>
            <p:ph type="body" idx="1"/>
          </p:nvPr>
        </p:nvSpPr>
        <p:spPr>
          <a:xfrm>
            <a:off x="381000" y="1981200"/>
            <a:ext cx="4040188" cy="762000"/>
          </a:xfrm>
        </p:spPr>
        <p:txBody>
          <a:bodyPr/>
          <a:lstStyle/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r>
              <a:rPr lang="en-US" altLang="en-US" sz="2000" smtClean="0"/>
              <a:t>rep-inv: </a:t>
            </a:r>
            <a:r>
              <a:rPr lang="en-US" altLang="en-US" sz="2000" b="0" smtClean="0"/>
              <a:t>members != null</a:t>
            </a:r>
          </a:p>
          <a:p>
            <a:endParaRPr lang="en-US" altLang="en-US" sz="2000" smtClean="0"/>
          </a:p>
        </p:txBody>
      </p:sp>
      <p:sp>
        <p:nvSpPr>
          <p:cNvPr id="13316" name="Content Placeholder 6"/>
          <p:cNvSpPr>
            <a:spLocks noGrp="1"/>
          </p:cNvSpPr>
          <p:nvPr>
            <p:ph sz="half" idx="2"/>
          </p:nvPr>
        </p:nvSpPr>
        <p:spPr>
          <a:xfrm>
            <a:off x="457200" y="2743200"/>
            <a:ext cx="4343400" cy="3810000"/>
          </a:xfrm>
        </p:spPr>
        <p:txBody>
          <a:bodyPr/>
          <a:lstStyle/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</a:p>
          <a:p>
            <a:pPr lvl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As is</a:t>
            </a:r>
          </a:p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leave()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(members.contains(person))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members.remove(person);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317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8200" y="1905000"/>
            <a:ext cx="4041775" cy="639763"/>
          </a:xfrm>
        </p:spPr>
        <p:txBody>
          <a:bodyPr/>
          <a:lstStyle/>
          <a:p>
            <a:r>
              <a:rPr lang="en-US" altLang="en-US" sz="2000" smtClean="0"/>
              <a:t>Analysis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743200"/>
            <a:ext cx="4041775" cy="3657600"/>
          </a:xfrm>
        </p:spPr>
        <p:txBody>
          <a:bodyPr/>
          <a:lstStyle/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</a:p>
          <a:p>
            <a:pPr lvl="1"/>
            <a:r>
              <a:rPr lang="en-US" altLang="en-US" smtClean="0"/>
              <a:t>Maintain rep-inv?</a:t>
            </a:r>
          </a:p>
          <a:p>
            <a:pPr lvl="2"/>
            <a:r>
              <a:rPr lang="en-US" altLang="en-US" smtClean="0"/>
              <a:t>Yes – already analyzed</a:t>
            </a:r>
          </a:p>
          <a:p>
            <a:pPr lvl="1"/>
            <a:r>
              <a:rPr lang="en-US" altLang="en-US" smtClean="0"/>
              <a:t>Satisfy contract?</a:t>
            </a:r>
          </a:p>
          <a:p>
            <a:pPr lvl="2"/>
            <a:r>
              <a:rPr lang="en-US" altLang="en-US" smtClean="0"/>
              <a:t>Yes – already analyzed</a:t>
            </a:r>
          </a:p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leave()</a:t>
            </a:r>
          </a:p>
          <a:p>
            <a:pPr lvl="1"/>
            <a:r>
              <a:rPr lang="en-US" altLang="en-US" smtClean="0"/>
              <a:t>Maintain rep-inv?</a:t>
            </a:r>
          </a:p>
          <a:p>
            <a:pPr lvl="2"/>
            <a:r>
              <a:rPr lang="en-US" altLang="en-US" smtClean="0"/>
              <a:t>Yes</a:t>
            </a:r>
          </a:p>
          <a:p>
            <a:pPr lvl="1"/>
            <a:r>
              <a:rPr lang="en-US" altLang="en-US" smtClean="0"/>
              <a:t>Satisfy contract?</a:t>
            </a:r>
          </a:p>
          <a:p>
            <a:pPr lvl="2"/>
            <a:r>
              <a:rPr lang="en-US" altLang="en-US" smtClean="0"/>
              <a:t>Yes</a:t>
            </a:r>
          </a:p>
          <a:p>
            <a:endParaRPr lang="en-US" altLang="en-US" smtClean="0"/>
          </a:p>
        </p:txBody>
      </p:sp>
      <p:sp>
        <p:nvSpPr>
          <p:cNvPr id="133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4F6174-C4DC-4F1A-88E5-BBF8245B0BC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Verification Example – Repair 2</a:t>
            </a:r>
          </a:p>
        </p:txBody>
      </p:sp>
      <p:sp>
        <p:nvSpPr>
          <p:cNvPr id="14339" name="Text Placeholder 5"/>
          <p:cNvSpPr>
            <a:spLocks noGrp="1"/>
          </p:cNvSpPr>
          <p:nvPr>
            <p:ph type="body" idx="1"/>
          </p:nvPr>
        </p:nvSpPr>
        <p:spPr>
          <a:xfrm>
            <a:off x="381000" y="1981200"/>
            <a:ext cx="4040188" cy="762000"/>
          </a:xfrm>
        </p:spPr>
        <p:txBody>
          <a:bodyPr/>
          <a:lstStyle/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r>
              <a:rPr lang="en-US" altLang="en-US" sz="2000" smtClean="0"/>
              <a:t>rep-inv: </a:t>
            </a:r>
            <a:r>
              <a:rPr lang="en-US" altLang="en-US" sz="2000" b="0" smtClean="0"/>
              <a:t>members != null</a:t>
            </a:r>
            <a:endParaRPr lang="en-US" altLang="en-US" sz="2000" smtClean="0"/>
          </a:p>
          <a:p>
            <a:r>
              <a:rPr lang="en-US" altLang="en-US" sz="2000" b="0" smtClean="0"/>
              <a:t>&amp;&amp; no duplicates in members</a:t>
            </a:r>
          </a:p>
        </p:txBody>
      </p:sp>
      <p:sp>
        <p:nvSpPr>
          <p:cNvPr id="14340" name="Content Placeholder 6"/>
          <p:cNvSpPr>
            <a:spLocks noGrp="1"/>
          </p:cNvSpPr>
          <p:nvPr>
            <p:ph sz="half" idx="2"/>
          </p:nvPr>
        </p:nvSpPr>
        <p:spPr>
          <a:xfrm>
            <a:off x="457200" y="2743200"/>
            <a:ext cx="4343400" cy="3810000"/>
          </a:xfrm>
        </p:spPr>
        <p:txBody>
          <a:bodyPr/>
          <a:lstStyle/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if (!members.contains(person))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members.add(person);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leave()</a:t>
            </a:r>
            <a:endParaRPr lang="en-US" alt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As is</a:t>
            </a:r>
          </a:p>
        </p:txBody>
      </p:sp>
      <p:sp>
        <p:nvSpPr>
          <p:cNvPr id="14341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8200" y="1905000"/>
            <a:ext cx="4041775" cy="639763"/>
          </a:xfrm>
        </p:spPr>
        <p:txBody>
          <a:bodyPr/>
          <a:lstStyle/>
          <a:p>
            <a:r>
              <a:rPr lang="en-US" altLang="en-US" sz="2000" smtClean="0"/>
              <a:t>Analysis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743200"/>
            <a:ext cx="4041775" cy="3657600"/>
          </a:xfrm>
        </p:spPr>
        <p:txBody>
          <a:bodyPr/>
          <a:lstStyle/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</a:p>
          <a:p>
            <a:pPr lvl="1"/>
            <a:r>
              <a:rPr lang="en-US" altLang="en-US" smtClean="0"/>
              <a:t>Maintain rep-inv?</a:t>
            </a:r>
          </a:p>
          <a:p>
            <a:pPr lvl="2"/>
            <a:r>
              <a:rPr lang="en-US" altLang="en-US" smtClean="0"/>
              <a:t>Yes</a:t>
            </a:r>
          </a:p>
          <a:p>
            <a:pPr lvl="1"/>
            <a:r>
              <a:rPr lang="en-US" altLang="en-US" smtClean="0"/>
              <a:t>Satisfy contract?</a:t>
            </a:r>
          </a:p>
          <a:p>
            <a:pPr lvl="2"/>
            <a:r>
              <a:rPr lang="en-US" altLang="en-US" smtClean="0"/>
              <a:t>Yes</a:t>
            </a:r>
          </a:p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leave()</a:t>
            </a:r>
          </a:p>
          <a:p>
            <a:pPr lvl="1"/>
            <a:r>
              <a:rPr lang="en-US" altLang="en-US" smtClean="0"/>
              <a:t>Maintain rep-inv?</a:t>
            </a:r>
          </a:p>
          <a:p>
            <a:pPr lvl="2"/>
            <a:r>
              <a:rPr lang="en-US" altLang="en-US" smtClean="0"/>
              <a:t>Yes – Already analyzed</a:t>
            </a:r>
          </a:p>
          <a:p>
            <a:pPr lvl="1"/>
            <a:r>
              <a:rPr lang="en-US" altLang="en-US" smtClean="0"/>
              <a:t>Satisfy contract?</a:t>
            </a:r>
          </a:p>
          <a:p>
            <a:pPr lvl="2"/>
            <a:r>
              <a:rPr lang="en-US" altLang="en-US" smtClean="0"/>
              <a:t>Yes – Already analyzed</a:t>
            </a:r>
          </a:p>
          <a:p>
            <a:endParaRPr lang="en-US" altLang="en-US" smtClean="0"/>
          </a:p>
        </p:txBody>
      </p:sp>
      <p:sp>
        <p:nvSpPr>
          <p:cNvPr id="143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C3C8AD-E2BC-4E2C-ABD6-5BF0632F025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C4BBB7-B0CE-4649-94A5-0465AD9BCDC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Another Verification Example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Poly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Polys are immutable polynomials c0 + c1x + c2x^2 + 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AF: ci = trms[i] for appropriate values of i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rep-inv: deg = trms.length-1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         trms.length &gt;=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         trms != null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         if deg &gt; 0 then trms[deg] != 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int[] trms; int deg;   // the representation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Post: Return degree of this, ie largest exponent with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coefficient != 0. Returns 0 if this is zero Poly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int degree() { return deg; }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Other methods omitted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How do we decide if degree() is correct?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How must code change if rep-inv changes?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993DEB-50D9-4521-A621-EB2FE59C0AE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Verification vs Validation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Verification vs. Validation</a:t>
            </a:r>
          </a:p>
          <a:p>
            <a:pPr eaLnBrk="1" hangingPunct="1"/>
            <a:r>
              <a:rPr lang="en-US" altLang="en-US" sz="2800" smtClean="0"/>
              <a:t>Verification</a:t>
            </a:r>
          </a:p>
          <a:p>
            <a:pPr lvl="1" eaLnBrk="1" hangingPunct="1"/>
            <a:r>
              <a:rPr lang="en-US" altLang="en-US" sz="2400" smtClean="0"/>
              <a:t>A given implementation is correct with respect to another description</a:t>
            </a:r>
          </a:p>
          <a:p>
            <a:pPr eaLnBrk="1" hangingPunct="1"/>
            <a:r>
              <a:rPr lang="en-US" altLang="en-US" sz="2800" smtClean="0"/>
              <a:t>Validation</a:t>
            </a:r>
          </a:p>
          <a:p>
            <a:pPr lvl="1" eaLnBrk="1" hangingPunct="1"/>
            <a:r>
              <a:rPr lang="en-US" altLang="en-US" sz="2400" smtClean="0"/>
              <a:t>A given description is desirable</a:t>
            </a:r>
          </a:p>
          <a:p>
            <a:pPr eaLnBrk="1" hangingPunct="1"/>
            <a:r>
              <a:rPr lang="en-US" altLang="en-US" sz="2800" smtClean="0"/>
              <a:t>We will focus on Verification in this lecture</a:t>
            </a:r>
          </a:p>
          <a:p>
            <a:pPr lvl="1" eaLnBrk="1" hangingPunct="1"/>
            <a:r>
              <a:rPr lang="en-US" altLang="en-US" sz="2400" smtClean="0"/>
              <a:t>Good news!  All Verification Obligations follow the same basic model!</a:t>
            </a:r>
          </a:p>
          <a:p>
            <a:pPr eaLnBrk="1" hangingPunct="1"/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C7405B-323B-4C87-9E6E-5E2F14C1742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Verification of Method Contracts in Data Abstractions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basic problem</a:t>
            </a:r>
          </a:p>
          <a:p>
            <a:pPr lvl="1" eaLnBrk="1" hangingPunct="1"/>
            <a:r>
              <a:rPr lang="en-US" altLang="en-US" smtClean="0"/>
              <a:t>Contract is in JavaDoc</a:t>
            </a:r>
          </a:p>
          <a:p>
            <a:pPr lvl="1" eaLnBrk="1" hangingPunct="1"/>
            <a:r>
              <a:rPr lang="en-US" altLang="en-US" smtClean="0"/>
              <a:t>Code is in Java</a:t>
            </a:r>
          </a:p>
          <a:p>
            <a:pPr lvl="1" eaLnBrk="1" hangingPunct="1"/>
            <a:r>
              <a:rPr lang="en-US" altLang="en-US" smtClean="0"/>
              <a:t>How are the states related?</a:t>
            </a:r>
          </a:p>
          <a:p>
            <a:pPr eaLnBrk="1" hangingPunct="1"/>
            <a:r>
              <a:rPr lang="en-US" altLang="en-US" smtClean="0"/>
              <a:t>Solution: </a:t>
            </a:r>
          </a:p>
          <a:p>
            <a:pPr lvl="1" eaLnBrk="1" hangingPunct="1"/>
            <a:r>
              <a:rPr lang="en-US" altLang="en-US" smtClean="0"/>
              <a:t>Abstraction Function maps</a:t>
            </a:r>
          </a:p>
          <a:p>
            <a:pPr lvl="2" eaLnBrk="1" hangingPunct="1"/>
            <a:r>
              <a:rPr lang="en-US" altLang="en-US" smtClean="0"/>
              <a:t>Representation States to</a:t>
            </a:r>
          </a:p>
          <a:p>
            <a:pPr lvl="2" eaLnBrk="1" hangingPunct="1"/>
            <a:r>
              <a:rPr lang="en-US" altLang="en-US" smtClean="0"/>
              <a:t>Abstract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E4A429-2461-424E-A668-4EF3CA831C3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 to verifying methods in isolation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Common (flawed) informal approach to analyzing a given method: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See how other methods behave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Worry about method interactions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Interactions are reflected in representation state.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This doesn’t scale!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Instead, we want to analyze each method </a:t>
            </a:r>
            <a:r>
              <a:rPr lang="en-US" altLang="en-US" sz="2400" u="sng" smtClean="0"/>
              <a:t>by itself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We need a general description of important properties relevant to all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Exactly what the Rep Invariant does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A9F6F5-4CE8-4EF0-A51D-3C3BF0DC392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 Verification: Part 1</a:t>
            </a:r>
            <a:br>
              <a:rPr lang="en-US" altLang="en-US" smtClean="0"/>
            </a:br>
            <a:r>
              <a:rPr lang="en-US" altLang="en-US" smtClean="0"/>
              <a:t>The Representation Invariant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Does the method establish/maintain the rep-invariant?</a:t>
            </a:r>
          </a:p>
          <a:p>
            <a:pPr lvl="1" eaLnBrk="1" hangingPunct="1"/>
            <a:r>
              <a:rPr lang="en-US" altLang="en-US" smtClean="0"/>
              <a:t>Base case for constructors</a:t>
            </a:r>
          </a:p>
          <a:p>
            <a:pPr lvl="2" eaLnBrk="1" hangingPunct="1"/>
            <a:r>
              <a:rPr lang="en-US" altLang="en-US" smtClean="0"/>
              <a:t>Plus any other methods that create objects</a:t>
            </a:r>
          </a:p>
          <a:p>
            <a:pPr lvl="3" eaLnBrk="1" hangingPunct="1"/>
            <a:r>
              <a:rPr lang="en-US" altLang="en-US" smtClean="0"/>
              <a:t>Clone? Serialization?</a:t>
            </a:r>
          </a:p>
          <a:p>
            <a:pPr lvl="1" eaLnBrk="1" hangingPunct="1"/>
            <a:r>
              <a:rPr lang="en-US" altLang="en-US" smtClean="0"/>
              <a:t>Inductive case for mutators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F3AEC8-BDCC-4DFB-81E9-7CC6ADB0337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 Verification Part 2:</a:t>
            </a:r>
            <a:br>
              <a:rPr lang="en-US" altLang="en-US" smtClean="0"/>
            </a:br>
            <a:r>
              <a:rPr lang="en-US" altLang="en-US" smtClean="0"/>
              <a:t>The Contract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Given The Rep Invariant as an Assumption</a:t>
            </a:r>
          </a:p>
          <a:p>
            <a:pPr eaLnBrk="1" hangingPunct="1"/>
            <a:r>
              <a:rPr lang="en-US" altLang="en-US" smtClean="0"/>
              <a:t>Given Preconditions as Assumptions</a:t>
            </a:r>
          </a:p>
          <a:p>
            <a:pPr eaLnBrk="1" hangingPunct="1"/>
            <a:r>
              <a:rPr lang="en-US" altLang="en-US" smtClean="0"/>
              <a:t>Does the Postcondition Hold?</a:t>
            </a:r>
          </a:p>
          <a:p>
            <a:pPr lvl="1" eaLnBrk="1" hangingPunct="1"/>
            <a:r>
              <a:rPr lang="en-US" altLang="en-US" smtClean="0"/>
              <a:t>Need to Map States Through Abstraction Function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FE3E9C-FD9C-4FA6-9F5E-07F27E794BE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Verification In Diagram Form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4648200" y="2133600"/>
            <a:ext cx="0" cy="3886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1219200" y="4038600"/>
            <a:ext cx="6705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3276600" y="32004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429000" y="2819400"/>
            <a:ext cx="11430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Method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Contract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3429000" y="5105400"/>
            <a:ext cx="11430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Method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Code</a:t>
            </a: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3200400" y="54864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flipV="1">
            <a:off x="838200" y="3124200"/>
            <a:ext cx="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V="1">
            <a:off x="8305800" y="3048000"/>
            <a:ext cx="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152400" y="3962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AF()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8382000" y="38862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AF()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5638800" y="533400"/>
            <a:ext cx="216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181600" y="2438400"/>
            <a:ext cx="304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Abstract State (After)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1447800" y="2438400"/>
            <a:ext cx="304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Abstract State (Before)</a:t>
            </a: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5029200" y="4495800"/>
            <a:ext cx="304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Representation State (After)</a:t>
            </a: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1143000" y="4572000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Representation State (Before)</a:t>
            </a:r>
          </a:p>
        </p:txBody>
      </p:sp>
      <p:sp>
        <p:nvSpPr>
          <p:cNvPr id="22548" name="Freeform 20"/>
          <p:cNvSpPr>
            <a:spLocks/>
          </p:cNvSpPr>
          <p:nvPr/>
        </p:nvSpPr>
        <p:spPr bwMode="auto">
          <a:xfrm>
            <a:off x="1447800" y="3352800"/>
            <a:ext cx="6045200" cy="2578100"/>
          </a:xfrm>
          <a:custGeom>
            <a:avLst/>
            <a:gdLst>
              <a:gd name="T0" fmla="*/ 2147483646 w 3808"/>
              <a:gd name="T1" fmla="*/ 2147483646 h 1624"/>
              <a:gd name="T2" fmla="*/ 2147483646 w 3808"/>
              <a:gd name="T3" fmla="*/ 2147483646 h 1624"/>
              <a:gd name="T4" fmla="*/ 2147483646 w 3808"/>
              <a:gd name="T5" fmla="*/ 2147483646 h 1624"/>
              <a:gd name="T6" fmla="*/ 2147483646 w 3808"/>
              <a:gd name="T7" fmla="*/ 0 h 1624"/>
              <a:gd name="T8" fmla="*/ 0 60000 65536"/>
              <a:gd name="T9" fmla="*/ 0 60000 65536"/>
              <a:gd name="T10" fmla="*/ 0 60000 65536"/>
              <a:gd name="T11" fmla="*/ 0 60000 65536"/>
              <a:gd name="T12" fmla="*/ 0 w 3808"/>
              <a:gd name="T13" fmla="*/ 0 h 1624"/>
              <a:gd name="T14" fmla="*/ 3808 w 3808"/>
              <a:gd name="T15" fmla="*/ 1624 h 1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08" h="1624">
                <a:moveTo>
                  <a:pt x="480" y="96"/>
                </a:moveTo>
                <a:cubicBezTo>
                  <a:pt x="240" y="636"/>
                  <a:pt x="0" y="1176"/>
                  <a:pt x="480" y="1392"/>
                </a:cubicBezTo>
                <a:cubicBezTo>
                  <a:pt x="960" y="1608"/>
                  <a:pt x="2912" y="1624"/>
                  <a:pt x="3360" y="1392"/>
                </a:cubicBezTo>
                <a:cubicBezTo>
                  <a:pt x="3808" y="1160"/>
                  <a:pt x="3200" y="232"/>
                  <a:pt x="3168" y="0"/>
                </a:cubicBezTo>
              </a:path>
            </a:pathLst>
          </a:custGeom>
          <a:noFill/>
          <a:ln w="635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9" name="Freeform 21"/>
          <p:cNvSpPr>
            <a:spLocks/>
          </p:cNvSpPr>
          <p:nvPr/>
        </p:nvSpPr>
        <p:spPr bwMode="auto">
          <a:xfrm>
            <a:off x="2286000" y="2590800"/>
            <a:ext cx="4191000" cy="787400"/>
          </a:xfrm>
          <a:custGeom>
            <a:avLst/>
            <a:gdLst>
              <a:gd name="T0" fmla="*/ 0 w 2640"/>
              <a:gd name="T1" fmla="*/ 2147483646 h 496"/>
              <a:gd name="T2" fmla="*/ 2147483646 w 2640"/>
              <a:gd name="T3" fmla="*/ 2147483646 h 496"/>
              <a:gd name="T4" fmla="*/ 2147483646 w 2640"/>
              <a:gd name="T5" fmla="*/ 2147483646 h 496"/>
              <a:gd name="T6" fmla="*/ 0 60000 65536"/>
              <a:gd name="T7" fmla="*/ 0 60000 65536"/>
              <a:gd name="T8" fmla="*/ 0 60000 65536"/>
              <a:gd name="T9" fmla="*/ 0 w 2640"/>
              <a:gd name="T10" fmla="*/ 0 h 496"/>
              <a:gd name="T11" fmla="*/ 2640 w 2640"/>
              <a:gd name="T12" fmla="*/ 496 h 4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0" h="496">
                <a:moveTo>
                  <a:pt x="0" y="496"/>
                </a:moveTo>
                <a:cubicBezTo>
                  <a:pt x="476" y="264"/>
                  <a:pt x="952" y="32"/>
                  <a:pt x="1392" y="16"/>
                </a:cubicBezTo>
                <a:cubicBezTo>
                  <a:pt x="1832" y="0"/>
                  <a:pt x="2236" y="200"/>
                  <a:pt x="2640" y="400"/>
                </a:cubicBezTo>
              </a:path>
            </a:pathLst>
          </a:custGeom>
          <a:noFill/>
          <a:ln w="63500">
            <a:solidFill>
              <a:srgbClr val="339966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6629400" y="2895600"/>
            <a:ext cx="5095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5400">
                <a:solidFill>
                  <a:schemeClr val="folHlink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/>
      <p:bldP spid="22536" grpId="0"/>
      <p:bldP spid="22540" grpId="0"/>
      <p:bldP spid="22541" grpId="0"/>
      <p:bldP spid="22543" grpId="0"/>
      <p:bldP spid="22546" grpId="0"/>
      <p:bldP spid="22547" grpId="0"/>
      <p:bldP spid="225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17D24E-634E-45FB-9EE9-91592520A5B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Verification Example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Diagram shown for method verification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Will revisit same diagram for overridden methods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Example to develop in class: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</a:t>
            </a: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Members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Members is a mutable record of organization membership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AF: ??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rep-inv: ??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List&lt;Person&gt; members;   // the representation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 Post: person becomes a member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join (Person person) { members.add   (person);}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 Post: person is no longer a member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void leave(Person person) { members.remove(person);}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Exactly what is incorrect?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Verification tools: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smtClean="0"/>
              <a:t>Contract,  Abstraction function,  Representation Invariant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Validation question: What about null values in 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members</a:t>
            </a:r>
            <a:r>
              <a:rPr lang="en-US" altLang="en-US" sz="2000" smtClean="0">
                <a:cs typeface="Courier New" panose="02070309020205020404" pitchFamily="49" charset="0"/>
              </a:rPr>
              <a:t>?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Verification Example - Analysis</a:t>
            </a:r>
          </a:p>
        </p:txBody>
      </p:sp>
      <p:sp>
        <p:nvSpPr>
          <p:cNvPr id="12291" name="Text Placeholder 5"/>
          <p:cNvSpPr>
            <a:spLocks noGrp="1"/>
          </p:cNvSpPr>
          <p:nvPr>
            <p:ph type="body" idx="1"/>
          </p:nvPr>
        </p:nvSpPr>
        <p:spPr>
          <a:xfrm>
            <a:off x="381000" y="1981200"/>
            <a:ext cx="4040188" cy="762000"/>
          </a:xfrm>
        </p:spPr>
        <p:txBody>
          <a:bodyPr/>
          <a:lstStyle/>
          <a:p>
            <a:endParaRPr lang="en-US" altLang="en-US" sz="2000" smtClean="0"/>
          </a:p>
          <a:p>
            <a:endParaRPr lang="en-US" altLang="en-US" sz="2000" smtClean="0"/>
          </a:p>
          <a:p>
            <a:endParaRPr lang="en-US" altLang="en-US" sz="2000" smtClean="0"/>
          </a:p>
          <a:p>
            <a:r>
              <a:rPr lang="en-US" altLang="en-US" sz="2000" smtClean="0"/>
              <a:t>rep-inv: </a:t>
            </a:r>
            <a:r>
              <a:rPr lang="en-US" altLang="en-US" sz="2000" b="0" smtClean="0"/>
              <a:t>members != null</a:t>
            </a:r>
          </a:p>
          <a:p>
            <a:endParaRPr lang="en-US" altLang="en-US" sz="200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2743200"/>
            <a:ext cx="4040188" cy="3810000"/>
          </a:xfrm>
        </p:spPr>
        <p:txBody>
          <a:bodyPr/>
          <a:lstStyle/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</a:p>
          <a:p>
            <a:pPr lvl="1"/>
            <a:r>
              <a:rPr lang="en-US" altLang="en-US" smtClean="0"/>
              <a:t>Maintain rep-inv?</a:t>
            </a:r>
          </a:p>
          <a:p>
            <a:pPr lvl="2"/>
            <a:r>
              <a:rPr lang="en-US" altLang="en-US" smtClean="0"/>
              <a:t>Yes</a:t>
            </a:r>
          </a:p>
          <a:p>
            <a:pPr lvl="1"/>
            <a:r>
              <a:rPr lang="en-US" altLang="en-US" smtClean="0"/>
              <a:t>Satisfy contract?</a:t>
            </a:r>
          </a:p>
          <a:p>
            <a:pPr lvl="2"/>
            <a:r>
              <a:rPr lang="en-US" altLang="en-US" smtClean="0"/>
              <a:t>Yes</a:t>
            </a:r>
          </a:p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leave()</a:t>
            </a:r>
          </a:p>
          <a:p>
            <a:pPr lvl="1"/>
            <a:r>
              <a:rPr lang="en-US" altLang="en-US" smtClean="0"/>
              <a:t>Maintain rep-inv?</a:t>
            </a:r>
          </a:p>
          <a:p>
            <a:pPr lvl="2"/>
            <a:r>
              <a:rPr lang="en-US" altLang="en-US" smtClean="0"/>
              <a:t>Yes</a:t>
            </a:r>
          </a:p>
          <a:p>
            <a:pPr lvl="1"/>
            <a:r>
              <a:rPr lang="en-US" altLang="en-US" smtClean="0"/>
              <a:t>Satisfy contract?</a:t>
            </a:r>
          </a:p>
          <a:p>
            <a:pPr lvl="2"/>
            <a:r>
              <a:rPr lang="en-US" altLang="en-US" smtClean="0"/>
              <a:t>No</a:t>
            </a:r>
          </a:p>
        </p:txBody>
      </p:sp>
      <p:sp>
        <p:nvSpPr>
          <p:cNvPr id="12293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8200" y="1905000"/>
            <a:ext cx="4041775" cy="639763"/>
          </a:xfrm>
        </p:spPr>
        <p:txBody>
          <a:bodyPr/>
          <a:lstStyle/>
          <a:p>
            <a:r>
              <a:rPr lang="en-US" altLang="en-US" sz="2000" smtClean="0"/>
              <a:t>rep-inv:</a:t>
            </a:r>
            <a:r>
              <a:rPr lang="en-US" altLang="en-US" sz="2000" b="0" smtClean="0"/>
              <a:t> members != null</a:t>
            </a:r>
          </a:p>
          <a:p>
            <a:r>
              <a:rPr lang="en-US" altLang="en-US" sz="2000" b="0" smtClean="0"/>
              <a:t> &amp;&amp; no duplicates in members</a:t>
            </a:r>
            <a:endParaRPr lang="en-US" altLang="en-US" sz="200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743200"/>
            <a:ext cx="4041775" cy="3657600"/>
          </a:xfrm>
        </p:spPr>
        <p:txBody>
          <a:bodyPr/>
          <a:lstStyle/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</a:p>
          <a:p>
            <a:pPr lvl="1"/>
            <a:r>
              <a:rPr lang="en-US" altLang="en-US" smtClean="0"/>
              <a:t>Maintain rep-inv?</a:t>
            </a:r>
          </a:p>
          <a:p>
            <a:pPr lvl="2"/>
            <a:r>
              <a:rPr lang="en-US" altLang="en-US" smtClean="0"/>
              <a:t>No</a:t>
            </a:r>
          </a:p>
          <a:p>
            <a:pPr lvl="1"/>
            <a:r>
              <a:rPr lang="en-US" altLang="en-US" smtClean="0"/>
              <a:t>Satisfy contract?</a:t>
            </a:r>
          </a:p>
          <a:p>
            <a:pPr lvl="2"/>
            <a:r>
              <a:rPr lang="en-US" altLang="en-US" smtClean="0"/>
              <a:t>Not a meaningful question</a:t>
            </a:r>
          </a:p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leave()</a:t>
            </a:r>
          </a:p>
          <a:p>
            <a:pPr lvl="1"/>
            <a:r>
              <a:rPr lang="en-US" altLang="en-US" smtClean="0"/>
              <a:t>Maintain rep-inv?</a:t>
            </a:r>
          </a:p>
          <a:p>
            <a:pPr lvl="2"/>
            <a:r>
              <a:rPr lang="en-US" altLang="en-US" smtClean="0"/>
              <a:t>Yes</a:t>
            </a:r>
          </a:p>
          <a:p>
            <a:pPr lvl="1"/>
            <a:r>
              <a:rPr lang="en-US" altLang="en-US" smtClean="0"/>
              <a:t>Satisfy contract?</a:t>
            </a:r>
          </a:p>
          <a:p>
            <a:pPr lvl="2"/>
            <a:r>
              <a:rPr lang="en-US" altLang="en-US" smtClean="0"/>
              <a:t>Yes</a:t>
            </a:r>
          </a:p>
          <a:p>
            <a:endParaRPr lang="en-US" altLang="en-US" smtClean="0"/>
          </a:p>
        </p:txBody>
      </p:sp>
      <p:sp>
        <p:nvSpPr>
          <p:cNvPr id="122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F83113-DC9D-47D2-8439-F4802748441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2303</TotalTime>
  <Words>676</Words>
  <Application>Microsoft Office PowerPoint</Application>
  <PresentationFormat>On-screen Show (4:3)</PresentationFormat>
  <Paragraphs>170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Tahoma</vt:lpstr>
      <vt:lpstr>Arial</vt:lpstr>
      <vt:lpstr>Wingdings</vt:lpstr>
      <vt:lpstr>Courier New</vt:lpstr>
      <vt:lpstr>Blends</vt:lpstr>
      <vt:lpstr>Method Verification</vt:lpstr>
      <vt:lpstr>Verification vs Validation</vt:lpstr>
      <vt:lpstr>Verification of Method Contracts in Data Abstractions</vt:lpstr>
      <vt:lpstr>Key to verifying methods in isolation</vt:lpstr>
      <vt:lpstr>Method Verification: Part 1 The Representation Invariant</vt:lpstr>
      <vt:lpstr>Method Verification Part 2: The Contract</vt:lpstr>
      <vt:lpstr>Verification In Diagram Form</vt:lpstr>
      <vt:lpstr>Verification Example</vt:lpstr>
      <vt:lpstr>Verification Example - Analysis</vt:lpstr>
      <vt:lpstr>Verification Example – Repair 1</vt:lpstr>
      <vt:lpstr>Verification Example – Repair 2</vt:lpstr>
      <vt:lpstr>Another Verification Example</vt:lpstr>
    </vt:vector>
  </TitlesOfParts>
  <Company>George Mason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Abstraction I</dc:title>
  <dc:creator>IT&amp;E</dc:creator>
  <cp:lastModifiedBy>Paul Ammann</cp:lastModifiedBy>
  <cp:revision>91</cp:revision>
  <cp:lastPrinted>2005-09-21T17:32:20Z</cp:lastPrinted>
  <dcterms:created xsi:type="dcterms:W3CDTF">2004-09-23T04:20:43Z</dcterms:created>
  <dcterms:modified xsi:type="dcterms:W3CDTF">2019-09-18T19:32:20Z</dcterms:modified>
</cp:coreProperties>
</file>