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63" r:id="rId3"/>
    <p:sldId id="286" r:id="rId4"/>
    <p:sldId id="307" r:id="rId5"/>
    <p:sldId id="330" r:id="rId6"/>
    <p:sldId id="331" r:id="rId7"/>
    <p:sldId id="332" r:id="rId8"/>
    <p:sldId id="349" r:id="rId9"/>
    <p:sldId id="289" r:id="rId10"/>
    <p:sldId id="343" r:id="rId11"/>
    <p:sldId id="291" r:id="rId12"/>
    <p:sldId id="333" r:id="rId13"/>
    <p:sldId id="342" r:id="rId14"/>
    <p:sldId id="344" r:id="rId15"/>
    <p:sldId id="350" r:id="rId16"/>
    <p:sldId id="351" r:id="rId17"/>
    <p:sldId id="299" r:id="rId18"/>
    <p:sldId id="334" r:id="rId19"/>
    <p:sldId id="335" r:id="rId20"/>
    <p:sldId id="327" r:id="rId21"/>
    <p:sldId id="336" r:id="rId22"/>
    <p:sldId id="348" r:id="rId23"/>
    <p:sldId id="353" r:id="rId24"/>
    <p:sldId id="354" r:id="rId25"/>
    <p:sldId id="355" r:id="rId26"/>
    <p:sldId id="352" r:id="rId27"/>
    <p:sldId id="356" r:id="rId28"/>
    <p:sldId id="338" r:id="rId29"/>
    <p:sldId id="340" r:id="rId30"/>
    <p:sldId id="34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2AC61E"/>
    <a:srgbClr val="FF00FF"/>
    <a:srgbClr val="FFFF66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94653" autoAdjust="0"/>
  </p:normalViewPr>
  <p:slideViewPr>
    <p:cSldViewPr>
      <p:cViewPr varScale="1">
        <p:scale>
          <a:sx n="77" d="100"/>
          <a:sy n="77" d="100"/>
        </p:scale>
        <p:origin x="59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3" name="Rectangle 5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  <p:sp>
            <p:nvSpPr>
              <p:cNvPr id="11" name="Rectangle 8">
                <a:extLst/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/>
              </a:p>
            </p:txBody>
          </p:sp>
        </p:grpSp>
        <p:sp>
          <p:nvSpPr>
            <p:cNvPr id="7" name="Rectangle 9">
              <a:extLst/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8" name="Rectangle 10">
              <a:extLst/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  <p:sp>
          <p:nvSpPr>
            <p:cNvPr id="9" name="Rectangle 11">
              <a:extLst/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/>
            </a:p>
          </p:txBody>
        </p:sp>
      </p:grpSp>
      <p:sp>
        <p:nvSpPr>
          <p:cNvPr id="41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Rectangle 14">
            <a:extLst/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>
            <a:extLst/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>
            <a:extLst/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bg2"/>
                </a:solidFill>
              </a:defRPr>
            </a:lvl1pPr>
          </a:lstStyle>
          <a:p>
            <a:fld id="{56081D47-373D-4ADF-8D44-E39E04378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6976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8495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69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7213" y="617538"/>
            <a:ext cx="2047875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617538"/>
            <a:ext cx="599281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92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4617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1644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7172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017713"/>
            <a:ext cx="401955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3950" y="2017713"/>
            <a:ext cx="4021138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5766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814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503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95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76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/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7" name="Rectangle 3">
            <a:extLst/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8" name="Rectangle 4">
            <a:extLst/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29" name="Rectangle 5">
            <a:extLst/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0" name="Rectangle 6">
            <a:extLst/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1" name="Rectangle 7">
            <a:extLst/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2" name="Rectangle 8">
            <a:extLst/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2017713"/>
            <a:ext cx="8193088" cy="461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5" name="Rectangle 14">
            <a:extLst/>
          </p:cNvPr>
          <p:cNvSpPr>
            <a:spLocks noChangeArrowheads="1"/>
          </p:cNvSpPr>
          <p:nvPr userDrawn="1"/>
        </p:nvSpPr>
        <p:spPr bwMode="auto">
          <a:xfrm>
            <a:off x="8077200" y="6477000"/>
            <a:ext cx="762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200"/>
              <a:t>Generics</a:t>
            </a:r>
            <a:endParaRPr lang="en-US" altLang="en-US" sz="1000"/>
          </a:p>
        </p:txBody>
      </p:sp>
      <p:sp>
        <p:nvSpPr>
          <p:cNvPr id="3087" name="Text Box 15">
            <a:extLst/>
          </p:cNvPr>
          <p:cNvSpPr txBox="1">
            <a:spLocks noChangeArrowheads="1"/>
          </p:cNvSpPr>
          <p:nvPr userDrawn="1"/>
        </p:nvSpPr>
        <p:spPr bwMode="auto">
          <a:xfrm>
            <a:off x="457200" y="6400800"/>
            <a:ext cx="525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2508CB-7D4A-4EAB-AC02-870AEB5EF216}" type="slidenum">
              <a:rPr lang="en-US" altLang="en-US" sz="1800"/>
              <a:pPr eaLnBrk="1" hangingPunct="1"/>
              <a:t>‹#›</a:t>
            </a:fld>
            <a:endParaRPr lang="en-US" alt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1600200"/>
            <a:ext cx="79248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Effective Java: 3</a:t>
            </a:r>
            <a:r>
              <a:rPr lang="en-US" altLang="en-US" baseline="30000" smtClean="0"/>
              <a:t>rd</a:t>
            </a:r>
            <a:r>
              <a:rPr lang="en-US" altLang="en-US" smtClean="0"/>
              <a:t> Edition </a:t>
            </a:r>
            <a:br>
              <a:rPr lang="en-US" altLang="en-US" smtClean="0"/>
            </a:br>
            <a:r>
              <a:rPr lang="en-US" altLang="en-US" smtClean="0"/>
              <a:t>Generics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586163"/>
            <a:ext cx="6400800" cy="1752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solidFill>
                  <a:schemeClr val="tx2"/>
                </a:solidFill>
              </a:rPr>
              <a:t>Last Updated: Fall 2019</a:t>
            </a:r>
            <a:endParaRPr lang="en-US" altLang="en-US" dirty="0" smtClean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Suppressing Warnings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93088" cy="46116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public &lt;T&gt; T[] toArray (T[] a)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if (a.length &lt; size)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return (T[]) Arrays.copyOf(elements, size, a.getClass());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System.arraycopy(elements, 0, a, 0, size);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if (a.length &gt; size)  a[size] = null;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return a; }</a:t>
            </a:r>
            <a:endParaRPr lang="en-US" altLang="en-US" smtClean="0"/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The compiler generates a warning: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ArrayList.java:305: warning [unchecked] unchecked cast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found   : Object[], required T[]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return (T[]) Arrays.copyOf(elements, size, a.getClass());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Suppressing the warning: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if (a.length &lt; size)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// This cast is correct because the array we’re creating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// is of the same type as the one passed in, which is T[]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@SuppressWarnings(“unchecked”)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T[] result = (T[]) Arrays.copyOf(elements, size, a.getClass());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return result; 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28: Prefer Lists to Arrays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Lists play well with generics</a:t>
            </a:r>
          </a:p>
          <a:p>
            <a:pPr lvl="1" eaLnBrk="1" hangingPunct="1"/>
            <a:r>
              <a:rPr lang="en-US" altLang="en-US" sz="2400" smtClean="0"/>
              <a:t>Generic array creation not typesafe (hence illegal)</a:t>
            </a:r>
          </a:p>
          <a:p>
            <a:pPr lvl="1" eaLnBrk="1" hangingPunct="1"/>
            <a:r>
              <a:rPr lang="en-US" altLang="en-US" sz="2400" smtClean="0"/>
              <a:t>No new List&lt;E&gt;[], new List&lt;String&gt;[] , or new E[]</a:t>
            </a:r>
          </a:p>
          <a:p>
            <a:pPr eaLnBrk="1" hangingPunct="1"/>
            <a:r>
              <a:rPr lang="en-US" altLang="en-US" sz="2800" smtClean="0"/>
              <a:t>Arrays are covariant; generics are invariant</a:t>
            </a:r>
          </a:p>
          <a:p>
            <a:pPr lvl="1" eaLnBrk="1" hangingPunct="1"/>
            <a:r>
              <a:rPr lang="en-US" altLang="en-US" sz="2400" smtClean="0"/>
              <a:t>If Sub is a subtype of Super</a:t>
            </a:r>
          </a:p>
          <a:p>
            <a:pPr lvl="2" eaLnBrk="1" hangingPunct="1"/>
            <a:r>
              <a:rPr lang="en-US" altLang="en-US" sz="2000" smtClean="0"/>
              <a:t>Then Sub[] is a subtype of Super[]</a:t>
            </a:r>
          </a:p>
          <a:p>
            <a:pPr lvl="2" eaLnBrk="1" hangingPunct="1"/>
            <a:r>
              <a:rPr lang="en-US" altLang="en-US" sz="2000" smtClean="0"/>
              <a:t>But List&lt;Sub&gt; is </a:t>
            </a:r>
            <a:r>
              <a:rPr lang="en-US" altLang="en-US" sz="2000" b="1" smtClean="0"/>
              <a:t>not</a:t>
            </a:r>
            <a:r>
              <a:rPr lang="en-US" altLang="en-US" sz="2000" smtClean="0"/>
              <a:t> a subtype of List&lt;Super&gt;</a:t>
            </a:r>
          </a:p>
          <a:p>
            <a:pPr eaLnBrk="1" hangingPunct="1"/>
            <a:r>
              <a:rPr lang="en-US" altLang="en-US" sz="2800" smtClean="0"/>
              <a:t>Arrays are reified; generics are erased</a:t>
            </a:r>
          </a:p>
          <a:p>
            <a:pPr lvl="1" eaLnBrk="1" hangingPunct="1"/>
            <a:r>
              <a:rPr lang="en-US" altLang="en-US" sz="2400" smtClean="0"/>
              <a:t>Generics are compile time only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Covariance vs. Invariance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Fails at runtime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Object[] objectArray = new Long[1];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objectArray[0] = “I don’t fit in!”;           // Throws ArrayStoreException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Won’t compile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List&lt;Object&gt; o1 = new ArrayList&lt;Long&gt;();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o1.add(“I don’t fit in!”);                           //  Incompatible types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smtClean="0"/>
              <a:t>Not compiling is better than a runtime exception.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smtClean="0"/>
              <a:t>This is basically an argument for why invariance is preferable to covariance for generics.   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2400" smtClean="0"/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2400" smtClean="0"/>
              <a:t>Later, we’ll see how to relax this.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Illustrating type (non) safety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Why generic array creation is illegal – won’t compile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1) List&lt;String&gt;[] stringLists = new List&lt;String&gt;[1];  // won’t compile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2) List&lt;Integer&gt; intList = Arrays.asList(42);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3) Object[] objects = stringLists;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4) objects[0] = intList;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5) String s = stringLists[0].get(0);    // compiler generated cast to String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Suppose 1) compiled (it won’t)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2) Creates and initializes  a List&lt;Integer&gt; with one element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3) Stores the List&lt;String&gt; object into an Object array variable,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note, this is legal because arrays are covariant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4) Stores the List&lt;Integer&gt; into the sole element of the Object array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this succeeds because generics are implemented by erasure.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The runtime type is simply List[], so there is no exception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5) Now, we’ve stored a List&lt;Integer&gt; instance into an array that is declared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to hold only List&lt;String&gt; instances.  So, we get a ClassCastException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Example: Chooser class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// </a:t>
            </a:r>
            <a:r>
              <a:rPr lang="en-US" altLang="en-US" sz="1600" b="1" dirty="0" smtClean="0"/>
              <a:t>Chooser – a class badly in need of generics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</a:t>
            </a:r>
            <a:r>
              <a:rPr lang="en-US" altLang="en-US" sz="1600" dirty="0" smtClean="0"/>
              <a:t>ublic class Chooser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private final Object[]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public Chooser(Collection choices)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choices.toArray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public Object choose()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Random </a:t>
            </a:r>
            <a:r>
              <a:rPr lang="en-US" altLang="en-US" sz="1600" dirty="0" err="1" smtClean="0"/>
              <a:t>rnd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ThreadLocalRandom.current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return </a:t>
            </a:r>
            <a:r>
              <a:rPr lang="en-US" altLang="en-US" sz="1600" dirty="0" err="1" smtClean="0"/>
              <a:t>choiceArrary</a:t>
            </a:r>
            <a:r>
              <a:rPr lang="en-US" altLang="en-US" sz="1600" dirty="0" smtClean="0"/>
              <a:t>[</a:t>
            </a:r>
            <a:r>
              <a:rPr lang="en-US" altLang="en-US" sz="1600" dirty="0" err="1" smtClean="0"/>
              <a:t>rnd.nextInt</a:t>
            </a:r>
            <a:r>
              <a:rPr lang="en-US" altLang="en-US" sz="1600" dirty="0" smtClean="0"/>
              <a:t>(</a:t>
            </a:r>
            <a:r>
              <a:rPr lang="en-US" altLang="en-US" sz="1600" dirty="0" err="1" smtClean="0"/>
              <a:t>choiceArray.length</a:t>
            </a:r>
            <a:r>
              <a:rPr lang="en-US" altLang="en-US" sz="1600" dirty="0" smtClean="0"/>
              <a:t>)];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1600" dirty="0" smtClean="0"/>
              <a:t>Flaw: client must always cast return value; hence no type safety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1600" dirty="0" smtClean="0"/>
              <a:t>Flaw: what if collection is empty?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Example: First cut at fixing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// </a:t>
            </a:r>
            <a:r>
              <a:rPr lang="en-US" altLang="en-US" sz="1600" b="1" dirty="0" smtClean="0"/>
              <a:t>A first cut at making Chooser generic – won’t compile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</a:t>
            </a:r>
            <a:r>
              <a:rPr lang="en-US" altLang="en-US" sz="1600" dirty="0" smtClean="0"/>
              <a:t>ublic class Chooser </a:t>
            </a:r>
            <a:r>
              <a:rPr lang="en-US" altLang="en-US" sz="1600" b="1" dirty="0" smtClean="0"/>
              <a:t>&lt;T&gt;</a:t>
            </a:r>
            <a:r>
              <a:rPr lang="en-US" altLang="en-US" sz="1600" dirty="0" smtClean="0"/>
              <a:t>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private final </a:t>
            </a:r>
            <a:r>
              <a:rPr lang="en-US" altLang="en-US" sz="1600" b="1" dirty="0" smtClean="0"/>
              <a:t>T</a:t>
            </a:r>
            <a:r>
              <a:rPr lang="en-US" altLang="en-US" sz="1600" dirty="0" smtClean="0"/>
              <a:t>[]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public Chooser(Collection</a:t>
            </a:r>
            <a:r>
              <a:rPr lang="en-US" altLang="en-US" sz="1600" b="1" dirty="0" smtClean="0"/>
              <a:t>&lt;T&gt; </a:t>
            </a:r>
            <a:r>
              <a:rPr lang="en-US" altLang="en-US" sz="1600" dirty="0" smtClean="0"/>
              <a:t>choices)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choices.toArray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// could fix with 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 = </a:t>
            </a:r>
            <a:r>
              <a:rPr lang="en-US" altLang="en-US" sz="1600" b="1" dirty="0" smtClean="0"/>
              <a:t>(T[]) </a:t>
            </a:r>
            <a:r>
              <a:rPr lang="en-US" altLang="en-US" sz="1600" dirty="0" err="1" smtClean="0"/>
              <a:t>choices.toArray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// choose method unchanged</a:t>
            </a:r>
            <a:endParaRPr lang="en-US" altLang="en-US" sz="16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1600" dirty="0" smtClean="0"/>
              <a:t>Compiler objects to “</a:t>
            </a:r>
            <a:r>
              <a:rPr lang="en-US" altLang="en-US" sz="1600" dirty="0" err="1" smtClean="0"/>
              <a:t>choiceArray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choices.toArray</a:t>
            </a:r>
            <a:r>
              <a:rPr lang="en-US" altLang="en-US" sz="1600" dirty="0" smtClean="0"/>
              <a:t>()”;</a:t>
            </a:r>
          </a:p>
          <a:p>
            <a:pPr marL="609600" indent="-609600" eaLnBrk="1" hangingPunct="1">
              <a:lnSpc>
                <a:spcPct val="80000"/>
              </a:lnSpc>
            </a:pPr>
            <a:r>
              <a:rPr lang="en-US" altLang="en-US" sz="1600" dirty="0" smtClean="0"/>
              <a:t>Fix still yields a warning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2501875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 smtClean="0"/>
              <a:t>Example: prefer lists to arrays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// </a:t>
            </a:r>
            <a:r>
              <a:rPr lang="en-US" altLang="en-US" sz="1600" b="1" dirty="0" smtClean="0"/>
              <a:t>List-based chooser - </a:t>
            </a:r>
            <a:r>
              <a:rPr lang="en-US" altLang="en-US" sz="1600" b="1" dirty="0" err="1" smtClean="0"/>
              <a:t>typesafe</a:t>
            </a:r>
            <a:endParaRPr lang="en-US" altLang="en-US" sz="1600" b="1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// abstract invariant – Chooser objects are never empty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p</a:t>
            </a:r>
            <a:r>
              <a:rPr lang="en-US" altLang="en-US" sz="1600" dirty="0" smtClean="0"/>
              <a:t>ublic </a:t>
            </a:r>
            <a:r>
              <a:rPr lang="en-US" altLang="en-US" sz="1600" smtClean="0"/>
              <a:t>class Chooser&lt;T&gt; {</a:t>
            </a: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private final </a:t>
            </a:r>
            <a:r>
              <a:rPr lang="en-US" altLang="en-US" sz="1600" b="1" dirty="0" smtClean="0"/>
              <a:t>List&lt;T&gt; </a:t>
            </a:r>
            <a:r>
              <a:rPr lang="en-US" altLang="en-US" sz="1600" dirty="0" err="1" smtClean="0"/>
              <a:t>choiceList</a:t>
            </a:r>
            <a:r>
              <a:rPr lang="en-US" altLang="en-US" sz="1600" dirty="0" smtClean="0"/>
              <a:t>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// reject empty collections -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public Chooser(Collection choices)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dirty="0"/>
              <a:t> </a:t>
            </a:r>
            <a:r>
              <a:rPr lang="en-US" altLang="en-US" sz="1600" b="1" dirty="0" smtClean="0"/>
              <a:t>     if (</a:t>
            </a:r>
            <a:r>
              <a:rPr lang="en-US" altLang="en-US" sz="1600" b="1" dirty="0" err="1" smtClean="0"/>
              <a:t>choices.size</a:t>
            </a:r>
            <a:r>
              <a:rPr lang="en-US" altLang="en-US" sz="1600" b="1" dirty="0" smtClean="0"/>
              <a:t>() == 0) throw new IAE(…);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</a:t>
            </a:r>
            <a:r>
              <a:rPr lang="en-US" altLang="en-US" sz="1600" dirty="0" err="1" smtClean="0"/>
              <a:t>choiceList</a:t>
            </a:r>
            <a:r>
              <a:rPr lang="en-US" altLang="en-US" sz="1600" dirty="0" smtClean="0"/>
              <a:t> = </a:t>
            </a:r>
            <a:r>
              <a:rPr lang="en-US" altLang="en-US" sz="1600" b="1" dirty="0" smtClean="0"/>
              <a:t>new </a:t>
            </a:r>
            <a:r>
              <a:rPr lang="en-US" altLang="en-US" sz="1600" b="1" dirty="0" err="1" smtClean="0"/>
              <a:t>ArrayList</a:t>
            </a:r>
            <a:r>
              <a:rPr lang="en-US" altLang="en-US" sz="1600" b="1" dirty="0" smtClean="0"/>
              <a:t>(choices);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  public </a:t>
            </a:r>
            <a:r>
              <a:rPr lang="en-US" altLang="en-US" sz="1600" b="1" dirty="0" smtClean="0"/>
              <a:t>T </a:t>
            </a:r>
            <a:r>
              <a:rPr lang="en-US" altLang="en-US" sz="1600" dirty="0" smtClean="0"/>
              <a:t>choose()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Random </a:t>
            </a:r>
            <a:r>
              <a:rPr lang="en-US" altLang="en-US" sz="1600" dirty="0" err="1" smtClean="0"/>
              <a:t>rnd</a:t>
            </a:r>
            <a:r>
              <a:rPr lang="en-US" altLang="en-US" sz="1600" dirty="0" smtClean="0"/>
              <a:t> = </a:t>
            </a:r>
            <a:r>
              <a:rPr lang="en-US" altLang="en-US" sz="1600" dirty="0" err="1" smtClean="0"/>
              <a:t>ThreadLocalRandom.current</a:t>
            </a:r>
            <a:r>
              <a:rPr lang="en-US" altLang="en-US" sz="16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   return </a:t>
            </a:r>
            <a:r>
              <a:rPr lang="en-US" altLang="en-US" sz="1600" b="1" dirty="0" err="1" smtClean="0"/>
              <a:t>choiceList.get</a:t>
            </a:r>
            <a:r>
              <a:rPr lang="en-US" altLang="en-US" sz="1600" b="1" dirty="0" smtClean="0"/>
              <a:t>(</a:t>
            </a:r>
            <a:r>
              <a:rPr lang="en-US" altLang="en-US" sz="1600" b="1" dirty="0" err="1" smtClean="0"/>
              <a:t>rnd.nextInt</a:t>
            </a:r>
            <a:r>
              <a:rPr lang="en-US" altLang="en-US" sz="1600" b="1" dirty="0" smtClean="0"/>
              <a:t>(</a:t>
            </a:r>
            <a:r>
              <a:rPr lang="en-US" altLang="en-US" sz="1600" b="1" dirty="0" err="1" smtClean="0"/>
              <a:t>choiceList.size</a:t>
            </a:r>
            <a:r>
              <a:rPr lang="en-US" altLang="en-US" sz="1600" b="1" dirty="0" smtClean="0"/>
              <a:t>()));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/>
              <a:t> </a:t>
            </a:r>
            <a:r>
              <a:rPr lang="en-US" altLang="en-US" sz="1600" dirty="0" smtClean="0"/>
              <a:t>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943571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29: Favor Generic Types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Parameterize collection declarations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the generic types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Implementer has to work harder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But clients have type safety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Stack example:  How to support this?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  <a:r>
              <a:rPr lang="en-US" altLang="en-US" sz="2000" smtClean="0"/>
              <a:t>public static void main (String[] args) 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Stack&lt;String&gt; stack = new Stack&lt;String&gt;();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for (String arg: args) { stack.push(arg);}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 while (!stack.isEmpty()) { …stack.pop()…}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Converting collection to generics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class Stack {                 </a:t>
            </a:r>
            <a:r>
              <a:rPr lang="en-US" altLang="en-US" sz="1400" b="1" smtClean="0"/>
              <a:t>// Original Version – no generics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</a:t>
            </a:r>
            <a:r>
              <a:rPr lang="en-US" altLang="en-US" sz="1400" b="1" smtClean="0"/>
              <a:t>Object</a:t>
            </a:r>
            <a:r>
              <a:rPr lang="en-US" altLang="en-US" sz="1400" smtClean="0"/>
              <a:t> [] elements;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int size = 0;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static final int CAP = 16;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Stack() { elements = new </a:t>
            </a:r>
            <a:r>
              <a:rPr lang="en-US" altLang="en-US" sz="1400" b="1" smtClean="0"/>
              <a:t>Object</a:t>
            </a:r>
            <a:r>
              <a:rPr lang="en-US" altLang="en-US" sz="1400" smtClean="0"/>
              <a:t> [CAP];}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void push( </a:t>
            </a:r>
            <a:r>
              <a:rPr lang="en-US" altLang="en-US" sz="1400" b="1" smtClean="0"/>
              <a:t>Object</a:t>
            </a:r>
            <a:r>
              <a:rPr lang="en-US" altLang="en-US" sz="1400" smtClean="0"/>
              <a:t> e 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ensureCapacity();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elements [size++] = e;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</a:t>
            </a:r>
            <a:r>
              <a:rPr lang="en-US" altLang="en-US" sz="1400" b="1" smtClean="0"/>
              <a:t> Object </a:t>
            </a:r>
            <a:r>
              <a:rPr lang="en-US" altLang="en-US" sz="1400" smtClean="0"/>
              <a:t>pop()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if (size == 0) { throw new ISE(…);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</a:t>
            </a:r>
            <a:r>
              <a:rPr lang="en-US" altLang="en-US" sz="1400" b="1" smtClean="0"/>
              <a:t>Object</a:t>
            </a:r>
            <a:r>
              <a:rPr lang="en-US" altLang="en-US" sz="1400" smtClean="0"/>
              <a:t> result = elements [--size];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elements[size] = null;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// remainder of Stack omitted – See Bloch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Converting collection to generics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class Stack </a:t>
            </a:r>
            <a:r>
              <a:rPr lang="en-US" altLang="en-US" sz="1400" b="1" smtClean="0"/>
              <a:t>&lt;E&gt;</a:t>
            </a:r>
            <a:r>
              <a:rPr lang="en-US" altLang="en-US" sz="1400" smtClean="0"/>
              <a:t> {                 </a:t>
            </a:r>
            <a:r>
              <a:rPr lang="en-US" altLang="en-US" sz="1400" b="1" smtClean="0"/>
              <a:t>// First cut at generics – won’t work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</a:t>
            </a:r>
            <a:r>
              <a:rPr lang="en-US" altLang="en-US" sz="1400" b="1" smtClean="0"/>
              <a:t>E </a:t>
            </a:r>
            <a:r>
              <a:rPr lang="en-US" altLang="en-US" sz="1400" smtClean="0"/>
              <a:t>[] elements;                   // Alternate 2: Leave as Object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int size = 0;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static final int CAP = 16;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Stack() { elements  = new </a:t>
            </a:r>
            <a:r>
              <a:rPr lang="en-US" altLang="en-US" sz="1400" b="1" smtClean="0"/>
              <a:t> E</a:t>
            </a:r>
            <a:r>
              <a:rPr lang="en-US" altLang="en-US" sz="1400" smtClean="0"/>
              <a:t> [CAP];}                // error; generic array creation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//   Alternate 1:                 = new (E[]) Object [CAP];}  // warning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// @SuppressWarning(“unchecked”)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//public Stack() { elements = new (E[]) Object [CAP];}   // warning suppressed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public void push( </a:t>
            </a:r>
            <a:r>
              <a:rPr lang="en-US" altLang="en-US" sz="1400" b="1" smtClean="0"/>
              <a:t>E</a:t>
            </a:r>
            <a:r>
              <a:rPr lang="en-US" altLang="en-US" sz="1400" smtClean="0"/>
              <a:t> e 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ensureCapacity();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elements [size++] = e;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</a:t>
            </a:r>
            <a:r>
              <a:rPr lang="en-US" altLang="en-US" sz="1400" b="1" smtClean="0"/>
              <a:t>E</a:t>
            </a:r>
            <a:r>
              <a:rPr lang="en-US" altLang="en-US" sz="1400" smtClean="0"/>
              <a:t> pop()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if (size == 0) { throw new ISE(…);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      E</a:t>
            </a:r>
            <a:r>
              <a:rPr lang="en-US" altLang="en-US" sz="1400" smtClean="0"/>
              <a:t> result = elements [--size];   // Error for Alternate 2; also cast and suppress warning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elements[size] = null;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Agenda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Material From Joshua Bloch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Effective Java: Programming Language Guide</a:t>
            </a:r>
            <a:endParaRPr lang="en-US" altLang="en-US" smtClean="0">
              <a:solidFill>
                <a:srgbClr val="999999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Cover Items 26-31, 33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“Generics” Chapter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Bottom Line: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Generics are safer, than raw types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But generics are also more complex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Raw types are allowed for backwards compatibility</a:t>
            </a:r>
            <a:endParaRPr lang="en-US" altLang="en-US" smtClean="0">
              <a:solidFill>
                <a:srgbClr val="999999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en-US" smtClean="0">
              <a:solidFill>
                <a:srgbClr val="999999"/>
              </a:solidFill>
            </a:endParaRPr>
          </a:p>
          <a:p>
            <a:pPr eaLnBrk="1" hangingPunct="1">
              <a:lnSpc>
                <a:spcPct val="90000"/>
              </a:lnSpc>
            </a:pPr>
            <a:endParaRPr lang="en-US" altLang="en-US" smtClean="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30: Favor Generic Methods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Just as classes benefit from generics</a:t>
            </a:r>
          </a:p>
          <a:p>
            <a:pPr lvl="1" eaLnBrk="1" hangingPunct="1"/>
            <a:r>
              <a:rPr lang="en-US" altLang="en-US" smtClean="0"/>
              <a:t>So do methods</a:t>
            </a:r>
          </a:p>
          <a:p>
            <a:pPr eaLnBrk="1" hangingPunct="1"/>
            <a:r>
              <a:rPr lang="en-US" altLang="en-US" smtClean="0"/>
              <a:t>Writing generic methods is similar to writing generic types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Generic method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// Uses raw types – unacceptable! (Item 23)</a:t>
            </a: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static Set union (Set s1, Set s2)  {  </a:t>
            </a: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Set result = new HashSet(s1);              // Generates a warning       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result.addAll(s2);                                 // Generates a warning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// Generic method</a:t>
            </a:r>
            <a:r>
              <a:rPr lang="en-US" altLang="en-US" sz="140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static &lt;E&gt; Set &lt;E&gt; union (Set &lt;E&gt; s1, Set  &lt;E&gt; s2)  {  </a:t>
            </a: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Set &lt;E&gt; result = new HashSet &lt;E&gt; (s1);       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result.addAll(s2);                               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The first &lt;E&gt; is the type parameter list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Example from the java.util.Collection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The generics can get a bit redundant…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Map &lt;String, List&lt;String&gt;&gt; anagrams = new HashMap&lt;String, List&lt;String&gt;&gt;();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Recursive Type </a:t>
            </a:r>
            <a:r>
              <a:rPr lang="en-US" altLang="en-US" dirty="0" smtClean="0"/>
              <a:t>Bound (1)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/*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*</a:t>
            </a:r>
            <a:r>
              <a:rPr lang="en-US" altLang="en-US" sz="2000" b="1" dirty="0" smtClean="0"/>
              <a:t> </a:t>
            </a:r>
            <a:r>
              <a:rPr lang="en-US" altLang="en-US" sz="2000" b="1" dirty="0" smtClean="0"/>
              <a:t>Returns the maximum value in a </a:t>
            </a:r>
            <a:r>
              <a:rPr lang="en-US" altLang="en-US" sz="2000" b="1" dirty="0" smtClean="0"/>
              <a:t>list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* what must be true of type T?</a:t>
            </a:r>
            <a:endParaRPr lang="en-US" altLang="en-US" sz="2000" b="1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* what exceptions are thrown and when?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*/</a:t>
            </a: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public  static </a:t>
            </a:r>
            <a:r>
              <a:rPr lang="en-US" altLang="en-US" sz="2000" dirty="0" smtClean="0"/>
              <a:t>&lt;?????????&gt;  T  </a:t>
            </a:r>
            <a:r>
              <a:rPr lang="en-US" altLang="en-US" sz="2000" dirty="0" smtClean="0"/>
              <a:t>max (List &lt;T&gt; list</a:t>
            </a:r>
            <a:r>
              <a:rPr lang="en-US" altLang="en-US" sz="2000" dirty="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This is a great example because it is *so* simple.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We’re just finding the max value!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Yet the corner cases are tricky.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It’s one of the rare places in </a:t>
            </a:r>
            <a:r>
              <a:rPr lang="en-US" altLang="en-US" sz="2000" i="1" dirty="0" smtClean="0"/>
              <a:t>Effective Java</a:t>
            </a:r>
            <a:r>
              <a:rPr lang="en-US" altLang="en-US" sz="2000" dirty="0" smtClean="0"/>
              <a:t> where Bloch errs.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</a:t>
            </a:r>
            <a:endParaRPr lang="en-US" altLang="en-US" sz="20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Recursive Type </a:t>
            </a:r>
            <a:r>
              <a:rPr lang="en-US" altLang="en-US" dirty="0" smtClean="0"/>
              <a:t>Bound (2)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/*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* what must be true of type T?</a:t>
            </a:r>
            <a:endParaRPr lang="en-US" altLang="en-US" sz="2000" b="1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*/</a:t>
            </a: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public  static </a:t>
            </a:r>
            <a:r>
              <a:rPr lang="en-US" altLang="en-US" sz="2000" dirty="0" smtClean="0"/>
              <a:t>&lt;?????????&gt;  T  </a:t>
            </a:r>
            <a:r>
              <a:rPr lang="en-US" altLang="en-US" sz="2000" dirty="0" smtClean="0"/>
              <a:t>max (List &lt;T&gt; list)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58645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Recursive Type </a:t>
            </a:r>
            <a:r>
              <a:rPr lang="en-US" altLang="en-US" dirty="0" smtClean="0"/>
              <a:t>Bound (3)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/*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  * what exceptions are thrown and when?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*/</a:t>
            </a: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public  static </a:t>
            </a:r>
            <a:r>
              <a:rPr lang="en-US" altLang="en-US" sz="2000" dirty="0" smtClean="0"/>
              <a:t>&lt;T extends Comparable&lt;T&gt;&gt;  T  </a:t>
            </a:r>
            <a:r>
              <a:rPr lang="en-US" altLang="en-US" sz="2000" dirty="0" smtClean="0"/>
              <a:t>max (List &lt;T&gt; list</a:t>
            </a:r>
            <a:r>
              <a:rPr lang="en-US" altLang="en-US" sz="2000" dirty="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@throws NPE if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@throws NSEE (or IAE) if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@throws CCE if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362114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Recursive Type </a:t>
            </a:r>
            <a:r>
              <a:rPr lang="en-US" altLang="en-US" dirty="0" smtClean="0"/>
              <a:t>Bound (4)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/*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 smtClean="0"/>
              <a:t>  * what exceptions are thrown and when?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dirty="0"/>
              <a:t> </a:t>
            </a:r>
            <a:r>
              <a:rPr lang="en-US" altLang="en-US" sz="2000" b="1" dirty="0" smtClean="0"/>
              <a:t> */</a:t>
            </a: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public  static </a:t>
            </a:r>
            <a:r>
              <a:rPr lang="en-US" altLang="en-US" sz="2000" dirty="0" smtClean="0"/>
              <a:t>&lt;T extends Comparable&lt;T&gt;&gt;  T  </a:t>
            </a:r>
            <a:r>
              <a:rPr lang="en-US" altLang="en-US" sz="2000" dirty="0" smtClean="0"/>
              <a:t>max (List &lt;T&gt; list</a:t>
            </a:r>
            <a:r>
              <a:rPr lang="en-US" altLang="en-US" sz="2000" dirty="0" smtClean="0"/>
              <a:t>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@throws NPE if  list is null or contains null values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  @throws NSEE (or IAE) if list is empty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dirty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 smtClean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dirty="0"/>
              <a:t> </a:t>
            </a:r>
            <a:r>
              <a:rPr lang="en-US" altLang="en-US" sz="2000" dirty="0" smtClean="0"/>
              <a:t>  @throws CCE if list contains mutually incomparable objects</a:t>
            </a:r>
            <a:endParaRPr lang="en-US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30194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Recursive Type </a:t>
            </a:r>
            <a:r>
              <a:rPr lang="en-US" altLang="en-US" dirty="0" smtClean="0"/>
              <a:t>Bound (5)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// Returns the maximum value in a list – uses recursive type bound</a:t>
            </a:r>
            <a:endParaRPr lang="en-US" altLang="en-US" sz="18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public  static &lt;T extends Comparable&lt;T&gt;&gt;  T  max (List &lt;T&gt; list)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Iterator &lt;T&gt; i = </a:t>
            </a:r>
            <a:r>
              <a:rPr lang="en-US" altLang="en-US" sz="1800" dirty="0" err="1" smtClean="0"/>
              <a:t>list.iterator</a:t>
            </a:r>
            <a:r>
              <a:rPr lang="en-US" altLang="en-US" sz="18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T result = </a:t>
            </a:r>
            <a:r>
              <a:rPr lang="en-US" altLang="en-US" sz="1800" dirty="0" err="1" smtClean="0"/>
              <a:t>i.next</a:t>
            </a:r>
            <a:r>
              <a:rPr lang="en-US" altLang="en-US" sz="1800" dirty="0" smtClean="0"/>
              <a:t>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while (</a:t>
            </a:r>
            <a:r>
              <a:rPr lang="en-US" altLang="en-US" sz="1800" dirty="0" err="1" smtClean="0"/>
              <a:t>i.hasNext</a:t>
            </a:r>
            <a:r>
              <a:rPr lang="en-US" altLang="en-US" sz="1800" dirty="0" smtClean="0"/>
              <a:t>())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    T </a:t>
            </a:r>
            <a:r>
              <a:rPr lang="en-US" altLang="en-US" sz="1800" dirty="0" err="1" smtClean="0"/>
              <a:t>t</a:t>
            </a:r>
            <a:r>
              <a:rPr lang="en-US" altLang="en-US" sz="1800" dirty="0" smtClean="0"/>
              <a:t> = </a:t>
            </a:r>
            <a:r>
              <a:rPr lang="en-US" altLang="en-US" sz="1800" dirty="0" err="1" smtClean="0"/>
              <a:t>i.next</a:t>
            </a:r>
            <a:r>
              <a:rPr lang="en-US" altLang="en-US" sz="1800" dirty="0" smtClean="0"/>
              <a:t>();       // Note: no need for a cast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    if (</a:t>
            </a:r>
            <a:r>
              <a:rPr lang="en-US" altLang="en-US" sz="1800" dirty="0" err="1" smtClean="0"/>
              <a:t>t.compareTo</a:t>
            </a:r>
            <a:r>
              <a:rPr lang="en-US" altLang="en-US" sz="1800" dirty="0" smtClean="0"/>
              <a:t>(result) &gt; 0)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        result = 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// Bloch’s solution:  How does he do on the contract?   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6890146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Example: Recursive Type </a:t>
            </a:r>
            <a:r>
              <a:rPr lang="en-US" altLang="en-US" dirty="0" smtClean="0"/>
              <a:t>Bound (6)</a:t>
            </a:r>
            <a:endParaRPr lang="en-US" altLang="en-US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b="1" dirty="0" smtClean="0"/>
              <a:t>// Returns the maximum value in a list – uses recursive type bound</a:t>
            </a:r>
            <a:endParaRPr lang="en-US" altLang="en-US" sz="18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public  static &lt;T extends Comparable&lt;T&gt;&gt;  T  max (List &lt;T&gt; list)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/>
              <a:t>if (</a:t>
            </a:r>
            <a:r>
              <a:rPr lang="en-US" altLang="en-US" sz="1800" dirty="0" err="1" smtClean="0"/>
              <a:t>list.size</a:t>
            </a:r>
            <a:r>
              <a:rPr lang="en-US" altLang="en-US" sz="1800" dirty="0" smtClean="0"/>
              <a:t>() == 0) throw new NSEE(…);   // or IAE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/>
              <a:t>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T result = </a:t>
            </a:r>
            <a:r>
              <a:rPr lang="en-US" altLang="en-US" sz="1800" dirty="0" err="1" smtClean="0"/>
              <a:t>list.get</a:t>
            </a:r>
            <a:r>
              <a:rPr lang="en-US" altLang="en-US" sz="1800" dirty="0" smtClean="0"/>
              <a:t>(0);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</a:t>
            </a:r>
            <a:r>
              <a:rPr lang="en-US" altLang="en-US" sz="1800" dirty="0" smtClean="0"/>
              <a:t>for</a:t>
            </a:r>
            <a:r>
              <a:rPr lang="en-US" altLang="en-US" sz="1800" dirty="0" smtClean="0"/>
              <a:t> (</a:t>
            </a:r>
            <a:r>
              <a:rPr lang="en-US" altLang="en-US" sz="1800" dirty="0" smtClean="0"/>
              <a:t>T </a:t>
            </a:r>
            <a:r>
              <a:rPr lang="en-US" altLang="en-US" sz="1800" dirty="0" err="1" smtClean="0"/>
              <a:t>t</a:t>
            </a:r>
            <a:r>
              <a:rPr lang="en-US" altLang="en-US" sz="1800" dirty="0" smtClean="0"/>
              <a:t> : list</a:t>
            </a:r>
            <a:r>
              <a:rPr lang="en-US" altLang="en-US" sz="1800" dirty="0" smtClean="0"/>
              <a:t>) {   // simpler code, slightly less efficient, but correct!</a:t>
            </a:r>
            <a:endParaRPr lang="en-US" altLang="en-US" sz="18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    if (</a:t>
            </a:r>
            <a:r>
              <a:rPr lang="en-US" altLang="en-US" sz="1800" dirty="0" err="1" smtClean="0"/>
              <a:t>t.compareTo</a:t>
            </a:r>
            <a:r>
              <a:rPr lang="en-US" altLang="en-US" sz="1800" dirty="0" smtClean="0"/>
              <a:t>(result) &gt; 0</a:t>
            </a:r>
            <a:r>
              <a:rPr lang="en-US" altLang="en-US" sz="1800" dirty="0" smtClean="0"/>
              <a:t>)  </a:t>
            </a:r>
            <a:endParaRPr lang="en-US" altLang="en-US" sz="18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        result = 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   return result;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800" dirty="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800" dirty="0" smtClean="0"/>
              <a:t>// One way to correct Bloch’s solution</a:t>
            </a:r>
            <a:endParaRPr lang="en-US" alt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39478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Item 31: Use bounded wildcards to increase API Flexibility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class Stack </a:t>
            </a:r>
            <a:r>
              <a:rPr lang="en-US" altLang="en-US" sz="1400" b="1" smtClean="0"/>
              <a:t>&lt;E&gt;</a:t>
            </a:r>
            <a:r>
              <a:rPr lang="en-US" altLang="en-US" sz="1400" smtClean="0"/>
              <a:t> {         </a:t>
            </a:r>
            <a:r>
              <a:rPr lang="en-US" altLang="en-US" sz="1400" b="1" smtClean="0"/>
              <a:t>// First cut at generics – won’t work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Stack()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void push( </a:t>
            </a:r>
            <a:r>
              <a:rPr lang="en-US" altLang="en-US" sz="1400" b="1" smtClean="0"/>
              <a:t>E</a:t>
            </a:r>
            <a:r>
              <a:rPr lang="en-US" altLang="en-US" sz="1400" smtClean="0"/>
              <a:t> e )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</a:t>
            </a:r>
            <a:r>
              <a:rPr lang="en-US" altLang="en-US" sz="1400" b="1" smtClean="0"/>
              <a:t>E</a:t>
            </a:r>
            <a:r>
              <a:rPr lang="en-US" altLang="en-US" sz="1400" smtClean="0"/>
              <a:t> pop()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boolean isEmpty()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//  </a:t>
            </a:r>
            <a:r>
              <a:rPr lang="en-US" altLang="en-US" sz="1400" b="1" smtClean="0"/>
              <a:t>pushAll method without a wildcard type – deficient!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public void pushAll( </a:t>
            </a:r>
            <a:r>
              <a:rPr lang="en-US" altLang="en-US" sz="1400" b="1" smtClean="0"/>
              <a:t>Iterable&lt;E&gt;</a:t>
            </a:r>
            <a:r>
              <a:rPr lang="en-US" altLang="en-US" sz="1400" smtClean="0"/>
              <a:t> src)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  for (E e : src) { push(e);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//  </a:t>
            </a:r>
            <a:r>
              <a:rPr lang="en-US" altLang="en-US" sz="1400" b="1" smtClean="0"/>
              <a:t>wildcard type for parameter that serves as an E producer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public void pushAll( </a:t>
            </a:r>
            <a:r>
              <a:rPr lang="en-US" altLang="en-US" sz="1400" b="1" smtClean="0"/>
              <a:t>Iterable&lt;? extends E&gt;</a:t>
            </a:r>
            <a:r>
              <a:rPr lang="en-US" altLang="en-US" sz="1400" smtClean="0"/>
              <a:t> src)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  for (E e : src) { push(e);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</a:t>
            </a:r>
            <a:r>
              <a:rPr lang="en-US" altLang="en-US" sz="1400" b="1" smtClean="0"/>
              <a:t>wildcard type for parameter that serves as an E consumer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public void popAll ( </a:t>
            </a:r>
            <a:r>
              <a:rPr lang="en-US" altLang="en-US" sz="1400" b="1" smtClean="0"/>
              <a:t>Collection&lt;? super E&gt;</a:t>
            </a:r>
            <a:r>
              <a:rPr lang="en-US" altLang="en-US" sz="1400" smtClean="0"/>
              <a:t> dst)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  while (!isEmpty()) { dst.add(pop());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}</a:t>
            </a: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PECS mnemonic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</a:t>
            </a:r>
            <a:r>
              <a:rPr lang="en-US" altLang="en-US" sz="1200" b="1" smtClean="0"/>
              <a:t>PECS – producer extends, consumer super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Recall earlier example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public static &lt;E&gt; Set &lt;E&gt; union (Set &lt;E&gt; s1, Set  &lt;E&gt; s2)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Are parameters consumers or producers? ( </a:t>
            </a:r>
            <a:r>
              <a:rPr lang="en-US" altLang="en-US" sz="1200" b="1" smtClean="0"/>
              <a:t>Producers</a:t>
            </a:r>
            <a:r>
              <a:rPr lang="en-US" altLang="en-US" sz="1200" smtClean="0"/>
              <a:t>, so, extend)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public static &lt;E&gt; Set &lt;E&gt; union (Set &lt;? extends E&gt; s1, Set  &lt;? extends E&gt; s2)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Note that return type should still be Set&lt;E&gt;, not Set &lt;? extends E&gt;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otherwise, clients will have to use wildcards…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Set&lt;Integer&gt; integers = 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Set&lt;Double&gt; doublse = 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Set&lt;Number&gt; numbers = union ( integers, doubles);  // compiler error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Set&lt;Number&gt; numbers = union</a:t>
            </a:r>
            <a:r>
              <a:rPr lang="en-US" altLang="en-US" sz="1200" b="1" smtClean="0"/>
              <a:t>.&lt;Number&gt;</a:t>
            </a:r>
            <a:r>
              <a:rPr lang="en-US" altLang="en-US" sz="1200" smtClean="0"/>
              <a:t> ( integers, doubles);  // type parameter works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// max example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public static &lt;T extends Comparable&lt;T&gt;&gt;            T max (List &lt;T&gt;              list )   // original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public static &lt;T extends Comparable&lt;? super T&gt;&gt; T max (List&lt;? extends T&gt; list)   // PECS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2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200" smtClean="0"/>
              <a:t>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26: Don’t Use Raw Types in New Code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A class (interface) with one or more type parameters is a </a:t>
            </a:r>
            <a:r>
              <a:rPr lang="en-US" altLang="en-US" sz="2800" i="1" smtClean="0"/>
              <a:t>generic</a:t>
            </a:r>
            <a:r>
              <a:rPr lang="en-US" altLang="en-US" sz="2800" smtClean="0"/>
              <a:t> class (interface)</a:t>
            </a:r>
          </a:p>
          <a:p>
            <a:pPr eaLnBrk="1" hangingPunct="1"/>
            <a:r>
              <a:rPr lang="en-US" altLang="en-US" sz="2800" smtClean="0"/>
              <a:t>Examples:</a:t>
            </a:r>
          </a:p>
          <a:p>
            <a:pPr lvl="1" eaLnBrk="1" hangingPunct="1"/>
            <a:r>
              <a:rPr lang="en-US" altLang="en-US" sz="2400" smtClean="0">
                <a:latin typeface="Courier" pitchFamily="49" charset="0"/>
              </a:rPr>
              <a:t>List</a:t>
            </a:r>
            <a:r>
              <a:rPr lang="en-US" altLang="en-US" sz="2400" smtClean="0"/>
              <a:t> is a </a:t>
            </a:r>
            <a:r>
              <a:rPr lang="en-US" altLang="en-US" sz="2400" i="1" smtClean="0"/>
              <a:t>raw</a:t>
            </a:r>
            <a:r>
              <a:rPr lang="en-US" altLang="en-US" sz="2400" smtClean="0"/>
              <a:t> type</a:t>
            </a:r>
          </a:p>
          <a:p>
            <a:pPr lvl="1" eaLnBrk="1" hangingPunct="1"/>
            <a:r>
              <a:rPr lang="en-US" altLang="en-US" sz="2400" smtClean="0">
                <a:latin typeface="Courier" pitchFamily="49" charset="0"/>
              </a:rPr>
              <a:t>List&lt;E&gt;</a:t>
            </a:r>
            <a:r>
              <a:rPr lang="en-US" altLang="en-US" sz="2400" smtClean="0"/>
              <a:t> is a </a:t>
            </a:r>
            <a:r>
              <a:rPr lang="en-US" altLang="en-US" sz="2400" i="1" smtClean="0"/>
              <a:t>generic</a:t>
            </a:r>
            <a:r>
              <a:rPr lang="en-US" altLang="en-US" sz="2400" smtClean="0"/>
              <a:t> interface</a:t>
            </a:r>
          </a:p>
          <a:p>
            <a:pPr lvl="1" eaLnBrk="1" hangingPunct="1"/>
            <a:r>
              <a:rPr lang="en-US" altLang="en-US" sz="2400" smtClean="0">
                <a:latin typeface="Courier" pitchFamily="49" charset="0"/>
              </a:rPr>
              <a:t>List&lt;String&gt;</a:t>
            </a:r>
            <a:r>
              <a:rPr lang="en-US" altLang="en-US" sz="2400" smtClean="0"/>
              <a:t> is a parameterized type</a:t>
            </a:r>
          </a:p>
          <a:p>
            <a:pPr lvl="2" eaLnBrk="1" hangingPunct="1"/>
            <a:r>
              <a:rPr lang="en-US" altLang="en-US" sz="2000" smtClean="0">
                <a:latin typeface="Courier" pitchFamily="49" charset="0"/>
              </a:rPr>
              <a:t>String</a:t>
            </a:r>
            <a:r>
              <a:rPr lang="en-US" altLang="en-US" sz="2000" smtClean="0"/>
              <a:t> is the actual type parameter corresponding to </a:t>
            </a:r>
            <a:r>
              <a:rPr lang="en-US" altLang="en-US" sz="2000" smtClean="0">
                <a:latin typeface="Courier" pitchFamily="49" charset="0"/>
              </a:rPr>
              <a:t>E</a:t>
            </a:r>
          </a:p>
          <a:p>
            <a:pPr eaLnBrk="1" hangingPunct="1"/>
            <a:endParaRPr lang="en-US" altLang="en-US" sz="2800" smtClean="0"/>
          </a:p>
          <a:p>
            <a:pPr eaLnBrk="1" hangingPunct="1"/>
            <a:endParaRPr lang="en-US" altLang="en-US" sz="280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685800"/>
            <a:ext cx="7793038" cy="1143000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Item 33: Consider typesafe heterogeneous Containers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// </a:t>
            </a:r>
            <a:r>
              <a:rPr lang="en-US" altLang="en-US" sz="1400" b="1" smtClean="0"/>
              <a:t>Typesafe heterogeneous container pattern – implementation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public class Favorites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private </a:t>
            </a:r>
            <a:r>
              <a:rPr lang="en-US" altLang="en-US" sz="1400" b="1" smtClean="0"/>
              <a:t>Map&lt;Class&lt;?&gt;, Object&gt; favorites</a:t>
            </a:r>
            <a:r>
              <a:rPr lang="en-US" altLang="en-US" sz="1400" smtClean="0"/>
              <a:t> = new HashMap(&lt;Class&lt;?&gt;, Object&gt;();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&lt;T&gt; void putFavorite(Class&lt;T&gt; type, T instance)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if (type == null) { throw new NPE…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favorites.put (type, instance);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public &lt;T&gt; T getFavorite(Class&lt;T&gt; type) {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     return </a:t>
            </a:r>
            <a:r>
              <a:rPr lang="en-US" altLang="en-US" sz="1400" b="1" smtClean="0"/>
              <a:t>type.cast(favorites.get(type));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smtClean="0"/>
              <a:t>   }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// Fairly subtle stuff…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400" b="1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400" b="1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Replacing raw types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Now a raw collection type – </a:t>
            </a:r>
            <a:r>
              <a:rPr lang="en-US" altLang="en-US" sz="1600" b="1" smtClean="0"/>
              <a:t>don’t do this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private final Collection stamps = …; // Contains only Stamps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Erroneous insertion of coin into stamp collection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stamps.add(new Coin(…));   // Oops!  We’re set up for ClassCastException later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Parameterized collection type - typesafe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private final Collection&lt;Stamp&gt; stamps = …;</a:t>
            </a:r>
            <a:endParaRPr lang="en-US" altLang="en-US" sz="16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b="1" smtClean="0"/>
              <a:t>     </a:t>
            </a:r>
            <a:r>
              <a:rPr lang="en-US" altLang="en-US" sz="1600" smtClean="0"/>
              <a:t>stamps.add(new Coin(…));  // result is instead a </a:t>
            </a:r>
            <a:r>
              <a:rPr lang="en-US" altLang="en-US" sz="1600" b="1" smtClean="0"/>
              <a:t>compile</a:t>
            </a:r>
            <a:r>
              <a:rPr lang="en-US" altLang="en-US" sz="1600" smtClean="0"/>
              <a:t> time error, which is </a:t>
            </a:r>
            <a:r>
              <a:rPr lang="en-US" altLang="en-US" sz="1600" b="1" smtClean="0"/>
              <a:t>good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b="1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Now a raw iterator type – </a:t>
            </a:r>
            <a:r>
              <a:rPr lang="en-US" altLang="en-US" sz="1600" b="1" smtClean="0"/>
              <a:t>don’t do this!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for (Iterator I = stamps.iterator(); i.hasNext(); 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Stamp s = (Stamp) i.next();       // Throws ClassCastException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…//  Do something with the stamp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for-each loop over parameterized collection – typesafe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for (Stamp s: stamps) {   // No (explicit) cast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…// Do something with the stamp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smtClean="0"/>
              <a:t>Example: Mixing generic and raw types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Uses raw type (List) – </a:t>
            </a:r>
            <a:r>
              <a:rPr lang="en-US" altLang="en-US" sz="1600" b="1" smtClean="0"/>
              <a:t>fails at runtime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public static void main(String[] args)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List&lt;String&gt; strings = new ArrayList&lt;String&gt;();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unsafeAdd(strings, new Integer(42));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String s = strings.get(0);  //</a:t>
            </a:r>
            <a:r>
              <a:rPr lang="en-US" altLang="en-US" sz="1600" b="1" smtClean="0"/>
              <a:t>Exception from compiler generated cast</a:t>
            </a:r>
            <a:r>
              <a:rPr lang="en-US" altLang="en-US" sz="1600" smtClean="0"/>
              <a:t>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// note use of raw types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private static void unsafeAdd(List list, Object o)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list.add(o);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There is a compile time warning: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Test.java:10: warning: unchecked call to add(E) in raw type List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list.add(o);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     ^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If we ignore the warning, and run the program, we get a ClassCastException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 where the compiler inserted the cast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If we try the following, it won’t compile (see Item 25)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private static void unsafeAdd( </a:t>
            </a:r>
            <a:r>
              <a:rPr lang="en-US" altLang="en-US" sz="1600" b="1" smtClean="0"/>
              <a:t>List&lt;Object&gt; list</a:t>
            </a:r>
            <a:r>
              <a:rPr lang="en-US" altLang="en-US" sz="1600" smtClean="0"/>
              <a:t>, Object o) { list.add(o);}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Using Wildcards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</a:t>
            </a:r>
            <a:r>
              <a:rPr lang="en-US" altLang="en-US" sz="1600" b="1" smtClean="0"/>
              <a:t>Use of raw type for unknown element type – don’t do this!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static int numElementsInCommonSet (Set s1, Set s2)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int result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for (Object o1: s1)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 { if (s2.contains(o1)) result ++;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return result;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</a:t>
            </a:r>
            <a:r>
              <a:rPr lang="en-US" altLang="en-US" sz="1600" b="1" smtClean="0"/>
              <a:t>Unbounded wildcard type – typesafe and flexible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static int numElementsInCommonSet (Set&lt;?&gt; s1, Set&lt;?&gt; s2)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int result = 0;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for (Object o1: s1)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   { if (s2.contains(o1)) result ++;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   return result;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 smtClean="0"/>
              <a:t>// We’ll revisit this type of example in Item 27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160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Example: Using Wildcards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Do the question marks really buy you anything?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Answer: Wildcard is typesafe,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because you can’t add *anything* (except null) to Collection&lt;?&gt;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Two exceptions:  Raw types ok in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000" smtClean="0"/>
              <a:t>Class Literals:  List.class, not List&lt;String&gt;.class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AutoNum type="arabicParenR"/>
            </a:pPr>
            <a:r>
              <a:rPr lang="en-US" altLang="en-US" sz="2000" smtClean="0"/>
              <a:t>instanceof operator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if (o instanceof Set) {   // raw type ok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   Set&lt;?&gt; m = (Set&lt;?&gt;) o;  // Wildcard type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// Why the exceptions?  Compatibility with old Java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Terminology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9800"/>
            <a:ext cx="8991600" cy="4154488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i="1" smtClean="0"/>
              <a:t>Term				Example			Item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Parameterized type		List&lt;String&gt;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Actual type parameter		String	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Generic type			List&lt;E&gt;				Items 23, 26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Formal type parameter		E	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Unbounded wildcard type 	List&lt;?&gt;	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Raw type			List				Item 23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Bounded type parameter	&lt;E extends Number&gt;		Item 26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Recursive type bound		&lt;T extends Comparable&lt;T&gt;&gt;	Item 27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Bounded wildcard type		List&lt;? extends Number&gt;	Item 28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Generic method			static &lt;E&gt; List&lt;E&gt; asList(E[] a)	Item 27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Type token			String.class			Item 29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</a:t>
            </a:r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  <a:p>
            <a:pPr marL="609600" indent="-6096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sz="200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Item 27: Eliminate Unchecked Warnings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Generics result in many compiler warnings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Eliminate them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As a last resort, suppress the warnings	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Do so as at local a level as possible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Options are class down to local declaration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Use the </a:t>
            </a:r>
            <a:r>
              <a:rPr lang="en-US" altLang="en-US" smtClean="0">
                <a:latin typeface="Courier" pitchFamily="49" charset="0"/>
              </a:rPr>
              <a:t>@SuppressWarnings</a:t>
            </a:r>
            <a:r>
              <a:rPr lang="en-US" altLang="en-US" smtClean="0"/>
              <a:t> annotation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Some are easy: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mtClean="0"/>
              <a:t> </a:t>
            </a:r>
            <a:r>
              <a:rPr lang="en-US" altLang="en-US" sz="2000" smtClean="0"/>
              <a:t>Set&lt;Lark&gt; exaltation = new HashSet();              // warning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000" smtClean="0"/>
              <a:t>  Set&lt;Lark&gt; exaltation = new HashSet &lt;Lark&gt;();  // no warning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5546</TotalTime>
  <Words>2841</Words>
  <Application>Microsoft Office PowerPoint</Application>
  <PresentationFormat>On-screen Show (4:3)</PresentationFormat>
  <Paragraphs>471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Courier</vt:lpstr>
      <vt:lpstr>Tahoma</vt:lpstr>
      <vt:lpstr>Wingdings</vt:lpstr>
      <vt:lpstr>Blends</vt:lpstr>
      <vt:lpstr>Effective Java: 3rd Edition  Generics</vt:lpstr>
      <vt:lpstr>Agenda</vt:lpstr>
      <vt:lpstr>Item 26: Don’t Use Raw Types in New Code</vt:lpstr>
      <vt:lpstr>Example: Replacing raw types</vt:lpstr>
      <vt:lpstr>Example: Mixing generic and raw types</vt:lpstr>
      <vt:lpstr>Example: Using Wildcards</vt:lpstr>
      <vt:lpstr>Example: Using Wildcards</vt:lpstr>
      <vt:lpstr>Terminology</vt:lpstr>
      <vt:lpstr>Item 27: Eliminate Unchecked Warnings</vt:lpstr>
      <vt:lpstr>Example: Suppressing Warnings</vt:lpstr>
      <vt:lpstr>Item 28: Prefer Lists to Arrays</vt:lpstr>
      <vt:lpstr>Example: Covariance vs. Invariance</vt:lpstr>
      <vt:lpstr>Example: Illustrating type (non) safety</vt:lpstr>
      <vt:lpstr>Example: Chooser class</vt:lpstr>
      <vt:lpstr>Example: First cut at fixing</vt:lpstr>
      <vt:lpstr>Example: prefer lists to arrays</vt:lpstr>
      <vt:lpstr>Item 29: Favor Generic Types</vt:lpstr>
      <vt:lpstr>Example: Converting collection to generics</vt:lpstr>
      <vt:lpstr>Example: Converting collection to generics</vt:lpstr>
      <vt:lpstr>Item 30: Favor Generic Methods</vt:lpstr>
      <vt:lpstr>Example: Generic method</vt:lpstr>
      <vt:lpstr>Example: Recursive Type Bound (1)</vt:lpstr>
      <vt:lpstr>Example: Recursive Type Bound (2)</vt:lpstr>
      <vt:lpstr>Example: Recursive Type Bound (3)</vt:lpstr>
      <vt:lpstr>Example: Recursive Type Bound (4)</vt:lpstr>
      <vt:lpstr>Example: Recursive Type Bound (5)</vt:lpstr>
      <vt:lpstr>Example: Recursive Type Bound (6)</vt:lpstr>
      <vt:lpstr>Item 31: Use bounded wildcards to increase API Flexibility</vt:lpstr>
      <vt:lpstr>The PECS mnemonic</vt:lpstr>
      <vt:lpstr>Item 33: Consider typesafe heterogeneous Containers</vt:lpstr>
    </vt:vector>
  </TitlesOfParts>
  <Company>Abridge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INFS 501 Discrete Mathematics</dc:title>
  <dc:creator>Richard Bechtold</dc:creator>
  <cp:lastModifiedBy>Ammann</cp:lastModifiedBy>
  <cp:revision>183</cp:revision>
  <dcterms:created xsi:type="dcterms:W3CDTF">2002-01-19T18:08:50Z</dcterms:created>
  <dcterms:modified xsi:type="dcterms:W3CDTF">2020-07-22T16:06:04Z</dcterms:modified>
</cp:coreProperties>
</file>