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28"/>
  </p:handoutMasterIdLst>
  <p:sldIdLst>
    <p:sldId id="256" r:id="rId2"/>
    <p:sldId id="263" r:id="rId3"/>
    <p:sldId id="327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71" r:id="rId13"/>
    <p:sldId id="347" r:id="rId14"/>
    <p:sldId id="362" r:id="rId15"/>
    <p:sldId id="364" r:id="rId16"/>
    <p:sldId id="365" r:id="rId17"/>
    <p:sldId id="351" r:id="rId18"/>
    <p:sldId id="366" r:id="rId19"/>
    <p:sldId id="367" r:id="rId20"/>
    <p:sldId id="368" r:id="rId21"/>
    <p:sldId id="350" r:id="rId22"/>
    <p:sldId id="349" r:id="rId23"/>
    <p:sldId id="369" r:id="rId24"/>
    <p:sldId id="370" r:id="rId25"/>
    <p:sldId id="352" r:id="rId26"/>
    <p:sldId id="353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2AC61E"/>
    <a:srgbClr val="FF00FF"/>
    <a:srgbClr val="FFFF66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 autoAdjust="0"/>
    <p:restoredTop sz="94690" autoAdjust="0"/>
  </p:normalViewPr>
  <p:slideViewPr>
    <p:cSldViewPr>
      <p:cViewPr varScale="1">
        <p:scale>
          <a:sx n="102" d="100"/>
          <a:sy n="102" d="100"/>
        </p:scale>
        <p:origin x="132" y="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/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/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CCBBD4E-35A2-4E50-BEDA-58CAAD8F922D}" type="datetimeFigureOut">
              <a:rPr lang="en-US"/>
              <a:pPr>
                <a:defRPr/>
              </a:pPr>
              <a:t>11/20/2019</a:t>
            </a:fld>
            <a:endParaRPr lang="en-US"/>
          </a:p>
        </p:txBody>
      </p:sp>
      <p:sp>
        <p:nvSpPr>
          <p:cNvPr id="4" name="Footer Placeholder 3">
            <a:extLst/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/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062B6A3-122C-4F08-B803-DFC4217F2B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/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3" name="Rectangle 5">
                <a:extLst/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/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1" name="Rectangle 8">
                <a:extLst/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sp>
          <p:nvSpPr>
            <p:cNvPr id="7" name="Rectangle 9">
              <a:extLst/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" name="Rectangle 10">
              <a:extLst/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" name="Rectangle 11">
              <a:extLst/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>
            <a:extLst/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>
            <a:extLst/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>
            <a:extLst/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45A9FDF-00C4-4F3E-8794-EAE5C87ABB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662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600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7213" y="617538"/>
            <a:ext cx="2047875" cy="60118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617538"/>
            <a:ext cx="5992813" cy="60118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182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101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808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017713"/>
            <a:ext cx="4019550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3950" y="2017713"/>
            <a:ext cx="4021138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3616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065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300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29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78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184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/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1027" name="Rectangle 3">
            <a:extLst/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1028" name="Rectangle 4">
            <a:extLst/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1029" name="Rectangle 5">
            <a:extLst/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1030" name="Rectangle 6">
            <a:extLst/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1031" name="Rectangle 7">
            <a:extLst/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1032" name="Rectangle 8">
            <a:extLst/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017713"/>
            <a:ext cx="8193088" cy="461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5" name="Rectangle 14">
            <a:extLst/>
          </p:cNvPr>
          <p:cNvSpPr>
            <a:spLocks noChangeArrowheads="1"/>
          </p:cNvSpPr>
          <p:nvPr userDrawn="1"/>
        </p:nvSpPr>
        <p:spPr bwMode="auto">
          <a:xfrm>
            <a:off x="6553200" y="6553200"/>
            <a:ext cx="23622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200"/>
              <a:t>Enums and Annotations</a:t>
            </a:r>
            <a:endParaRPr lang="en-US" altLang="en-US" sz="1000"/>
          </a:p>
        </p:txBody>
      </p:sp>
      <p:sp>
        <p:nvSpPr>
          <p:cNvPr id="3087" name="Text Box 15">
            <a:extLst/>
          </p:cNvPr>
          <p:cNvSpPr txBox="1">
            <a:spLocks noChangeArrowheads="1"/>
          </p:cNvSpPr>
          <p:nvPr userDrawn="1"/>
        </p:nvSpPr>
        <p:spPr bwMode="auto">
          <a:xfrm>
            <a:off x="457200" y="6400800"/>
            <a:ext cx="525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47D9A5EF-6CF2-43AC-B8E0-6A8BB75E71EB}" type="slidenum">
              <a:rPr lang="en-US" altLang="en-US" sz="1800" smtClean="0"/>
              <a:pPr eaLnBrk="1" hangingPunct="1">
                <a:defRPr/>
              </a:pPr>
              <a:t>‹#›</a:t>
            </a:fld>
            <a:endParaRPr lang="en-US" altLang="en-US" sz="18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600200"/>
            <a:ext cx="79248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Effective Java, Chapter 6: 3</a:t>
            </a:r>
            <a:r>
              <a:rPr lang="en-US" altLang="en-US" baseline="30000" smtClean="0"/>
              <a:t>rd</a:t>
            </a:r>
            <a:r>
              <a:rPr lang="en-US" altLang="en-US" smtClean="0"/>
              <a:t> Edition, Enums and Annotations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5814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tx2"/>
                </a:solidFill>
              </a:rPr>
              <a:t>Last Updated: Fall 2019</a:t>
            </a:r>
          </a:p>
          <a:p>
            <a:pPr eaLnBrk="1" hangingPunct="1"/>
            <a:endParaRPr lang="en-US" altLang="en-US" smtClean="0">
              <a:solidFill>
                <a:schemeClr val="tx2"/>
              </a:solidFill>
            </a:endParaRPr>
          </a:p>
          <a:p>
            <a:pPr eaLnBrk="1" hangingPunct="1"/>
            <a:endParaRPr lang="en-US" altLang="en-US" dirty="0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Better:  Constant Specific Method Implementations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17713"/>
            <a:ext cx="8610600" cy="46116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 type with constant-specific method implementations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enum Operation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PLUS   { double apply (double x, double y) { return x + y; } };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MINUS  { double apply (double x, double y) { return x - y; } };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TIMES  { double apply (double x, double y) { return x * y; } };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DIVIDE { double apply (double x, double y) { return x / y; } };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// abstract apply() ensures each constant provide definition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abstract double apply(double x, double y);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Both Constant Specific Data and Operations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17713"/>
            <a:ext cx="8610600" cy="46116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 type with constant-specific class bodies and data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enum Operation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PLUS(“+”) {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double apply (double x, double y) { return x + y; } };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MINUS(“-”) {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double apply (double x, double y) { return x - y; } };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TIMES(“*”) {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double apply (double x, double y) { return x * y; } };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DIVIDE(“/”) {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double apply (double x, double y) { return x / y; } };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 final String symbol;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Operation (String symbol) { this.symbol = symbol;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@Override public String toString() { return symbol;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// abstract apply() ensures each constant provide definition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abstract double apply(double x, double y);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An extension from Chapter 7</a:t>
            </a:r>
            <a:endParaRPr lang="en-US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497888" cy="4648199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A more complex </a:t>
            </a:r>
            <a:r>
              <a:rPr lang="en-US" altLang="en-US" sz="2000" dirty="0" err="1" smtClean="0"/>
              <a:t>enum</a:t>
            </a:r>
            <a:r>
              <a:rPr lang="en-US" altLang="en-US" sz="2000" dirty="0" smtClean="0"/>
              <a:t> example:  updated version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with function object fields &amp; constant-specific behavior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public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Operation {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PLUS  ("+",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(x, y) -&gt; x + y),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MINUS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("-", (x, y) -&gt; x - y),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TIMES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("*", (x, y) -&gt; x * y),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DIVIDE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("/", (x, y) -&gt; x / y);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final String symbol;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DoubleBinaryOperator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op;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lambda instance field!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Operation(String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symbol,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DoubleBinaryOperator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op) {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this.symbol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symbol;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op;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Override public 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symbol; }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double apply(double x, double y) {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op.applyAsDouble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(x, y);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600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800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57323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Item 35: Use Instance Fields Instead of Ordinals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Every Enum has an Assocated Ordinal</a:t>
            </a:r>
          </a:p>
          <a:p>
            <a:pPr lvl="1" eaLnBrk="1" hangingPunct="1"/>
            <a:r>
              <a:rPr lang="en-US" altLang="en-US" smtClean="0"/>
              <a:t>Returns the Position of Constant</a:t>
            </a:r>
          </a:p>
          <a:p>
            <a:pPr lvl="1" eaLnBrk="1" hangingPunct="1"/>
            <a:r>
              <a:rPr lang="en-US" altLang="en-US" smtClean="0"/>
              <a:t>Don’t Use This!</a:t>
            </a:r>
          </a:p>
          <a:p>
            <a:pPr lvl="2" eaLnBrk="1" hangingPunct="1"/>
            <a:r>
              <a:rPr lang="en-US" altLang="en-US" smtClean="0"/>
              <a:t>Maintenance Nightmare</a:t>
            </a:r>
          </a:p>
          <a:p>
            <a:pPr lvl="2" eaLnBrk="1" hangingPunct="1"/>
            <a:r>
              <a:rPr lang="en-US" altLang="en-US" smtClean="0"/>
              <a:t>Brings Back the Problems With “Int Enum Pattern”</a:t>
            </a:r>
          </a:p>
          <a:p>
            <a:pPr eaLnBrk="1" hangingPunct="1"/>
            <a:r>
              <a:rPr lang="en-US" altLang="en-US" smtClean="0"/>
              <a:t>Simple Solution</a:t>
            </a:r>
          </a:p>
          <a:p>
            <a:pPr lvl="1" eaLnBrk="1" hangingPunct="1"/>
            <a:r>
              <a:rPr lang="en-US" altLang="en-US" smtClean="0"/>
              <a:t>Use an Instance Field Instead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Instance Fields vs. Ordinals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17713"/>
            <a:ext cx="8763000" cy="46116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Abuse of ordinal to derive an associated value – DON’T DO THIS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enum Ensemble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SOLO,   DUET,   TRIO,  QUARTET, QUINTET,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SEXTET, SEPTET, OCTET, NONET,   DECTET;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int numberOfMusicians() { </a:t>
            </a:r>
            <a:r>
              <a:rPr lang="en-US" alt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ordinal() + 1; </a:t>
            </a: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 if: you add a DOUBLE_QUARTET? You rearrange the constants?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Good Solution:  Use instance fields instead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enum Ensemble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SOLO(1), DUET(2), TRIO(3), QUARTET(4), QUINTET(5), SEXTET(6), SEPTET(7), OCTET(8), DOUBLE_QUARTET(8), TRIPLE_QUARTET(12);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 final int </a:t>
            </a:r>
            <a:r>
              <a:rPr lang="en-US" alt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numberOfMusicians</a:t>
            </a: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Ensemble(int size) { this.numberOfMusicians = size;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int numberOfMusicians() { </a:t>
            </a:r>
            <a:r>
              <a:rPr lang="en-US" alt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numberOfMusisians; </a:t>
            </a: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Item 36: Use EnumSet Instead of Bit Fields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17713"/>
            <a:ext cx="8763000" cy="46116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Bit field enumeration constants – OBSOLETE!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All the disadvantages of int enum constants and more!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Classic bit twiddling!</a:t>
            </a:r>
            <a:endParaRPr lang="en-US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Hard to understand when printed; No easy way to iterate through</a:t>
            </a:r>
            <a:endParaRPr lang="en-US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Text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final int STYLE_BOLD          = 1 &lt;&lt; 0;  // 1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final int STYLE_ITALIC        = 1 &lt;&lt; 1;  // 2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final int STYLE_UNDERLINE     = 1 &lt;&lt; 2;  // 4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final int STYLE_STRIKETHROUGH = 1 &lt;&lt; 3;  // 8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alt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 is bitwise OR of zero or more STYLE_ constants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void applyStyles (int styles) {...}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Use of EnumSet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17713"/>
            <a:ext cx="8763000" cy="46116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EnumSet – a modern replacement for bit fields</a:t>
            </a:r>
            <a:endParaRPr lang="en-US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Text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enum Style {BOLD, ITALIC, UNDERLINE, STRIKETHROUGH}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alt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Any Set could be passed in, but EnumSet is clearly best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Standard practice to pass interface instead of Class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void applyStyles (</a:t>
            </a:r>
            <a:r>
              <a:rPr lang="en-US" alt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&lt;Style&gt; styles) {...}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 code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Text.applyStyles (</a:t>
            </a:r>
            <a:r>
              <a:rPr lang="en-US" alt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EnumSet.of(Style.BOLD, Style.Italic)</a:t>
            </a: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// Bottom line:  Just because an enumerated type is used in sets,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// there is no reason to represent it in bit fields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Item 37: Use Map Instead of Ordinal Indexing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Problem:</a:t>
            </a:r>
          </a:p>
          <a:p>
            <a:pPr lvl="1" eaLnBrk="1" hangingPunct="1"/>
            <a:r>
              <a:rPr lang="en-US" altLang="en-US" smtClean="0"/>
              <a:t>You want to index into an array, but instead of ints, you have an enum</a:t>
            </a:r>
          </a:p>
          <a:p>
            <a:pPr eaLnBrk="1" hangingPunct="1"/>
            <a:r>
              <a:rPr lang="en-US" altLang="en-US" smtClean="0"/>
              <a:t>Bad Solution:</a:t>
            </a:r>
          </a:p>
          <a:p>
            <a:pPr lvl="1" eaLnBrk="1" hangingPunct="1"/>
            <a:r>
              <a:rPr lang="en-US" altLang="en-US" smtClean="0"/>
              <a:t>Use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ordinal() </a:t>
            </a:r>
            <a:r>
              <a:rPr lang="en-US" altLang="en-US" smtClean="0"/>
              <a:t>method to index into array</a:t>
            </a:r>
          </a:p>
          <a:p>
            <a:pPr eaLnBrk="1" hangingPunct="1"/>
            <a:r>
              <a:rPr lang="en-US" altLang="en-US" smtClean="0"/>
              <a:t>Good Solution:</a:t>
            </a:r>
          </a:p>
          <a:p>
            <a:pPr lvl="1" eaLnBrk="1" hangingPunct="1"/>
            <a:r>
              <a:rPr lang="en-US" altLang="en-US" smtClean="0"/>
              <a:t>Use an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EnumMap </a:t>
            </a:r>
            <a:r>
              <a:rPr lang="en-US" altLang="en-US" smtClean="0">
                <a:cs typeface="Courier New" panose="02070309020205020404" pitchFamily="49" charset="0"/>
              </a:rPr>
              <a:t>instead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Class with Enumerated Type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17713"/>
            <a:ext cx="8763000" cy="46116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 class to represent a culinary herb</a:t>
            </a:r>
            <a:endParaRPr lang="en-US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Herb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enum Type {ANNUAL, PERENNIAL, BIENNIAL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final String name;  // getters would be better here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final Type type;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Herb(String name, Type type)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this.name = name; this.type = type;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@Override public String toString() { return name;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en-US" altLang="en-US" sz="16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of What Not to Do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17713"/>
            <a:ext cx="8763000" cy="46116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Using ordinal() to index an array – DON’T DO THIS!</a:t>
            </a:r>
            <a:endParaRPr lang="en-US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Herb[] garden = ...;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Set&lt;Herb&gt;[]) herbsByType = // Indexed by her.Type.ordinal()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(Set&lt;Herb&gt;[]) </a:t>
            </a: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new Set[Herb.Type.values().length];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for (int i= 0; i &lt; herbsByType.length; i++)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herbsByType[i] = new HashSet&lt;Herb&gt;();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for (Herb h : garden)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herbsByType[ </a:t>
            </a:r>
            <a:r>
              <a:rPr lang="en-US" alt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h.type.ordinal() </a:t>
            </a: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].add(h);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// Print the results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for (int i=0; i &lt; herbsByType.length; i++)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System.out.printf(“%s: %s%n”,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Herb.Type.values()[i], herbsByType[i]);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// Problems: Arrays don’t play well with generics; unchecked casts;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// label outputs by hand; ints don’t provide type-safety of enums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en-US" altLang="en-US" sz="16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Agenda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17713"/>
            <a:ext cx="8574088" cy="4611687"/>
          </a:xfrm>
        </p:spPr>
        <p:txBody>
          <a:bodyPr/>
          <a:lstStyle/>
          <a:p>
            <a:pPr eaLnBrk="1" hangingPunct="1"/>
            <a:r>
              <a:rPr lang="en-US" altLang="en-US" smtClean="0"/>
              <a:t>Material From Joshua Bloch</a:t>
            </a:r>
          </a:p>
          <a:p>
            <a:pPr lvl="1" eaLnBrk="1" hangingPunct="1"/>
            <a:r>
              <a:rPr lang="en-US" altLang="en-US" smtClean="0"/>
              <a:t>Effective Java: Programming Language Guide</a:t>
            </a:r>
            <a:endParaRPr lang="en-US" altLang="en-US" smtClean="0">
              <a:solidFill>
                <a:srgbClr val="999999"/>
              </a:solidFill>
            </a:endParaRPr>
          </a:p>
          <a:p>
            <a:pPr eaLnBrk="1" hangingPunct="1"/>
            <a:r>
              <a:rPr lang="en-US" altLang="en-US" smtClean="0"/>
              <a:t>Cover Items 34 through 41</a:t>
            </a:r>
          </a:p>
          <a:p>
            <a:pPr lvl="1" eaLnBrk="1" hangingPunct="1"/>
            <a:r>
              <a:rPr lang="en-US" altLang="en-US" smtClean="0"/>
              <a:t>“Enums and Annotations” Chapter</a:t>
            </a:r>
          </a:p>
          <a:p>
            <a:pPr lvl="1" eaLnBrk="1" hangingPunct="1"/>
            <a:r>
              <a:rPr lang="en-US" altLang="en-US" smtClean="0"/>
              <a:t>New Constructs in Java as of Release 1.5</a:t>
            </a:r>
          </a:p>
          <a:p>
            <a:pPr eaLnBrk="1" hangingPunct="1"/>
            <a:r>
              <a:rPr lang="en-US" altLang="en-US" smtClean="0"/>
              <a:t>Moral:  </a:t>
            </a:r>
          </a:p>
          <a:p>
            <a:pPr lvl="1" eaLnBrk="1" hangingPunct="1"/>
            <a:r>
              <a:rPr lang="en-US" altLang="en-US" smtClean="0"/>
              <a:t>Big Improvement over C-Style “Enum Pattern”</a:t>
            </a:r>
            <a:endParaRPr lang="en-US" altLang="en-US" smtClean="0">
              <a:solidFill>
                <a:srgbClr val="999999"/>
              </a:solidFill>
            </a:endParaRPr>
          </a:p>
          <a:p>
            <a:pPr lvl="1" eaLnBrk="1" hangingPunct="1"/>
            <a:endParaRPr lang="en-US" altLang="en-US" smtClean="0">
              <a:solidFill>
                <a:srgbClr val="999999"/>
              </a:solidFill>
            </a:endParaRPr>
          </a:p>
          <a:p>
            <a:pPr eaLnBrk="1" hangingPunct="1"/>
            <a:endParaRPr lang="en-US" altLang="en-US" smtClean="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Associating Data with an Enum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17713"/>
            <a:ext cx="8763000" cy="46116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Using EnumMap to assoicate data with an enum</a:t>
            </a:r>
            <a:endParaRPr lang="en-US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&lt;Herb.Type, Set&lt;Herb&gt;&gt; herbsByType =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new </a:t>
            </a:r>
            <a:r>
              <a:rPr lang="en-US" alt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EnumMap</a:t>
            </a: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&lt;Herb.Type, Set&lt;Herb&gt;&gt; (Herb.type.class);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for (Herb.type t : Herb.Type.values())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herbsByType.put(t, new HashSet&lt;Herb&gt;());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for (Herb h : garden)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herbsByType.get(h.type).add(h);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 (herbsByType);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// This solution is cleaner; shorter; no unsafe cast;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// no need to label outputs, no possibility of error in computing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// array indices.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// Note that an EnumMap is just a special kind of Map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en-US" altLang="en-US" sz="16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Item 38: Emulate Extensible Enums with Interfaces</a:t>
            </a:r>
          </a:p>
        </p:txBody>
      </p:sp>
      <p:sp>
        <p:nvSpPr>
          <p:cNvPr id="23555" name="Content Placeholder 3"/>
          <p:cNvSpPr>
            <a:spLocks noGrp="1" noChangeArrowheads="1"/>
          </p:cNvSpPr>
          <p:nvPr>
            <p:ph idx="1"/>
          </p:nvPr>
        </p:nvSpPr>
        <p:spPr>
          <a:xfrm>
            <a:off x="228600" y="2017713"/>
            <a:ext cx="8726488" cy="4611687"/>
          </a:xfrm>
        </p:spPr>
        <p:txBody>
          <a:bodyPr/>
          <a:lstStyle/>
          <a:p>
            <a:r>
              <a:rPr lang="en-US" altLang="en-US" smtClean="0"/>
              <a:t>Enum Types Cannot be Extended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enum Sub extends Super  // doesn’t compile</a:t>
            </a:r>
            <a:endParaRPr lang="en-US" altLang="en-US" sz="1800" smtClean="0">
              <a:cs typeface="Courier New" panose="02070309020205020404" pitchFamily="49" charset="0"/>
            </a:endParaRPr>
          </a:p>
          <a:p>
            <a:r>
              <a:rPr lang="en-US" altLang="en-US" smtClean="0"/>
              <a:t>Arguably, this is a good thing</a:t>
            </a:r>
          </a:p>
          <a:p>
            <a:pPr lvl="1"/>
            <a:r>
              <a:rPr lang="en-US" altLang="en-US" smtClean="0"/>
              <a:t>No True Type Relation in Extensible Enums</a:t>
            </a:r>
          </a:p>
          <a:p>
            <a:r>
              <a:rPr lang="en-US" altLang="en-US" smtClean="0"/>
              <a:t>However, Interfaces Can Help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// Emulate enum extension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// Client code uses interface I1, not Sub or Super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enum Super implements I1 // compiles fine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enum Sub implements I1   // share interface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 &lt;I1&gt; myEnums = ...   // client uses Sub or Super</a:t>
            </a:r>
            <a:r>
              <a:rPr lang="en-US" altLang="en-US" sz="40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Item 39: Prefer Annotations to Naming Patterns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17713"/>
            <a:ext cx="8574088" cy="4611687"/>
          </a:xfrm>
        </p:spPr>
        <p:txBody>
          <a:bodyPr/>
          <a:lstStyle/>
          <a:p>
            <a:pPr eaLnBrk="1" hangingPunct="1"/>
            <a:r>
              <a:rPr lang="en-US" altLang="en-US" smtClean="0"/>
              <a:t>Prior to 1.5, Naming Patterns Common</a:t>
            </a:r>
          </a:p>
          <a:p>
            <a:pPr eaLnBrk="1" hangingPunct="1"/>
            <a:r>
              <a:rPr lang="en-US" altLang="en-US" smtClean="0"/>
              <a:t>Example: JUnit test methods</a:t>
            </a:r>
            <a:endParaRPr lang="en-US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testSafetyOverride()  // Junit 3.x thinks this is a test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tset</a:t>
            </a: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SafetyOverride()  // Oops!  Engineers can’t type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Annotations Are Far Better</a:t>
            </a:r>
          </a:p>
          <a:p>
            <a:pPr lvl="1" eaLnBrk="1" hangingPunct="1"/>
            <a:r>
              <a:rPr lang="en-US" altLang="en-US" smtClean="0"/>
              <a:t>Diagnostics for Misspelled Annotations</a:t>
            </a:r>
          </a:p>
          <a:p>
            <a:pPr lvl="1" eaLnBrk="1" hangingPunct="1"/>
            <a:r>
              <a:rPr lang="en-US" altLang="en-US" smtClean="0"/>
              <a:t>Annotations Tied to Appropriate Constructs</a:t>
            </a:r>
          </a:p>
          <a:p>
            <a:pPr lvl="2" eaLnBrk="1" hangingPunct="1"/>
            <a:r>
              <a:rPr lang="en-US" altLang="en-US" smtClean="0"/>
              <a:t>JUnit Tests are Methods, Not Something Else</a:t>
            </a:r>
          </a:p>
          <a:p>
            <a:pPr lvl="1" eaLnBrk="1" hangingPunct="1"/>
            <a:r>
              <a:rPr lang="en-US" altLang="en-US" smtClean="0"/>
              <a:t>Annotations Allow Parameterization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Sample Use of Annotations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17713"/>
            <a:ext cx="8763000" cy="46116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Marker annotation type declaration</a:t>
            </a:r>
            <a:endParaRPr lang="en-US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java.lang.annotation.*;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* Indicates that the annotated method is a test method.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* Use only on parameterless static methods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@Retention (RetentionPolicy.RUNTIME)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@Target(ElementType.METHOD)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@interface Test {}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// Program with annotations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Sample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@Test public static void m1() {} </a:t>
            </a:r>
            <a:r>
              <a:rPr lang="en-US" alt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// Test should pass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m2() {}       </a:t>
            </a:r>
            <a:r>
              <a:rPr lang="en-US" alt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// Not a @Test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@Test public static void m3() {  </a:t>
            </a:r>
            <a:r>
              <a:rPr lang="en-US" alt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// Test should fail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throw new RuntimeException(“Boom”);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@Test public void m4()           </a:t>
            </a:r>
            <a:r>
              <a:rPr lang="en-US" alt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// Invalid nonstatic use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Sample Use Continued – The Simple Version of JUnit</a:t>
            </a:r>
            <a:r>
              <a:rPr lang="en-US" altLang="en-US" smtClean="0">
                <a:sym typeface="Wingdings" panose="05000000000000000000" pitchFamily="2" charset="2"/>
              </a:rPr>
              <a:t></a:t>
            </a:r>
            <a:endParaRPr lang="en-US" altLang="en-US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17713"/>
            <a:ext cx="8763000" cy="46116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Sample code processes marker annotations – See Bloch for variations</a:t>
            </a:r>
            <a:endParaRPr lang="en-US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java.lang.reflect.*;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RunTests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args)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 tests = 0; int passed =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Class testClass = Class.forName(args[0]);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(Method m : testClass.getDeclaredMethods())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alt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m.isAnnotationPresent(Test.class)</a:t>
            </a: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tests++;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try { m.invoke(null); passed++;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catch (InvocationTargetException ite)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System.out.println(m + “ failed: “ + ite.getCause());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catch (Exception e)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System.out.println(“Invalid @Test: “ + m);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}  }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System.out.printf(“Pass: %d, Fail: %d%n”, passed, tests – passed);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  }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Item 40: Consistently Use the @Override Annotation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17713"/>
            <a:ext cx="8650288" cy="4611687"/>
          </a:xfrm>
        </p:spPr>
        <p:txBody>
          <a:bodyPr/>
          <a:lstStyle/>
          <a:p>
            <a:pPr eaLnBrk="1" hangingPunct="1"/>
            <a:r>
              <a:rPr lang="en-US" altLang="en-US" smtClean="0"/>
              <a:t>Most Important Standard Annotation</a:t>
            </a:r>
          </a:p>
          <a:p>
            <a:pPr lvl="1" eaLnBrk="1" hangingPunct="1"/>
            <a:r>
              <a:rPr lang="en-US" altLang="en-US" smtClean="0"/>
              <a:t>Regular Use Prevents Overload/Override Bugs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boolean equals (SomeClass c) { ...}</a:t>
            </a:r>
          </a:p>
          <a:p>
            <a:pPr eaLnBrk="1" hangingPunct="1"/>
            <a:r>
              <a:rPr lang="en-US" altLang="en-US" smtClean="0"/>
              <a:t>IDEs Can Provide </a:t>
            </a:r>
            <a:r>
              <a:rPr lang="en-US" altLang="en-US" i="1" smtClean="0"/>
              <a:t>Code Inspections</a:t>
            </a:r>
          </a:p>
          <a:p>
            <a:pPr lvl="1" eaLnBrk="1" hangingPunct="1"/>
            <a:r>
              <a:rPr lang="en-US" altLang="en-US" smtClean="0"/>
              <a:t>Override Exactly Where You Want</a:t>
            </a:r>
          </a:p>
          <a:p>
            <a:pPr lvl="2" eaLnBrk="1" hangingPunct="1"/>
            <a:r>
              <a:rPr lang="en-US" altLang="en-US" smtClean="0"/>
              <a:t>And nowhere else</a:t>
            </a:r>
          </a:p>
          <a:p>
            <a:pPr eaLnBrk="1" hangingPunct="1"/>
            <a:r>
              <a:rPr lang="en-US" altLang="en-US" smtClean="0"/>
              <a:t>@Override Allowed on Interface Methods</a:t>
            </a:r>
          </a:p>
          <a:p>
            <a:pPr lvl="1" eaLnBrk="1" hangingPunct="1"/>
            <a:r>
              <a:rPr lang="en-US" altLang="en-US" smtClean="0"/>
              <a:t>Important for Abstract Classes and Interfaces</a:t>
            </a:r>
          </a:p>
          <a:p>
            <a:pPr lvl="1"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Item 41: User Marker Interfaces to Define Types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17713"/>
            <a:ext cx="8650288" cy="4611687"/>
          </a:xfrm>
        </p:spPr>
        <p:txBody>
          <a:bodyPr/>
          <a:lstStyle/>
          <a:p>
            <a:pPr eaLnBrk="1" hangingPunct="1"/>
            <a:r>
              <a:rPr lang="en-US" altLang="en-US" smtClean="0"/>
              <a:t>Marker Annotations (Item 35) Are </a:t>
            </a:r>
            <a:r>
              <a:rPr lang="en-US" altLang="en-US" i="1" smtClean="0"/>
              <a:t>Not</a:t>
            </a:r>
            <a:r>
              <a:rPr lang="en-US" altLang="en-US" smtClean="0"/>
              <a:t> Types</a:t>
            </a:r>
          </a:p>
          <a:p>
            <a:pPr lvl="1" eaLnBrk="1" hangingPunct="1"/>
            <a:r>
              <a:rPr lang="en-US" altLang="en-US" smtClean="0"/>
              <a:t>Interfaces </a:t>
            </a:r>
            <a:r>
              <a:rPr lang="en-US" altLang="en-US" i="1" smtClean="0"/>
              <a:t>Are</a:t>
            </a:r>
            <a:r>
              <a:rPr lang="en-US" altLang="en-US" smtClean="0"/>
              <a:t> Types</a:t>
            </a:r>
          </a:p>
          <a:p>
            <a:pPr eaLnBrk="1" hangingPunct="1"/>
            <a:r>
              <a:rPr lang="en-US" altLang="en-US" smtClean="0"/>
              <a:t>Marker Interfaces Do </a:t>
            </a:r>
            <a:r>
              <a:rPr lang="en-US" altLang="en-US" i="1" smtClean="0"/>
              <a:t>Not</a:t>
            </a:r>
            <a:r>
              <a:rPr lang="en-US" altLang="en-US" smtClean="0"/>
              <a:t> Add Methods</a:t>
            </a:r>
          </a:p>
          <a:p>
            <a:pPr lvl="1" eaLnBrk="1" hangingPunct="1"/>
            <a:r>
              <a:rPr lang="en-US" altLang="en-US" smtClean="0"/>
              <a:t>Unlike Mixin Interfaces</a:t>
            </a:r>
          </a:p>
          <a:p>
            <a:pPr eaLnBrk="1" hangingPunct="1"/>
            <a:r>
              <a:rPr lang="en-US" altLang="en-US" smtClean="0"/>
              <a:t>Example Marker Interfaces</a:t>
            </a:r>
          </a:p>
          <a:p>
            <a:pPr lvl="1" eaLnBrk="1" hangingPunct="1"/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Serializable  // Marks Object as Serializable</a:t>
            </a:r>
          </a:p>
          <a:p>
            <a:pPr lvl="1" eaLnBrk="1" hangingPunct="1"/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Set           // Arguably a marker interface</a:t>
            </a:r>
          </a:p>
          <a:p>
            <a:pPr eaLnBrk="1" hangingPunct="1"/>
            <a:r>
              <a:rPr lang="en-US" altLang="en-US" smtClean="0"/>
              <a:t>If You Want a Type, </a:t>
            </a:r>
            <a:r>
              <a:rPr lang="en-US" altLang="en-US" i="1" smtClean="0"/>
              <a:t>Do Use </a:t>
            </a:r>
            <a:r>
              <a:rPr lang="en-US" altLang="en-US" smtClean="0"/>
              <a:t>an Interface</a:t>
            </a:r>
          </a:p>
          <a:p>
            <a:pPr lvl="1" eaLnBrk="1" hangingPunct="1"/>
            <a:r>
              <a:rPr lang="en-US" altLang="en-US" smtClean="0"/>
              <a:t>If You Don’t Want a Type, </a:t>
            </a:r>
            <a:r>
              <a:rPr lang="en-US" altLang="en-US" i="1" smtClean="0"/>
              <a:t>Don’t</a:t>
            </a:r>
            <a:r>
              <a:rPr lang="en-US" altLang="en-US" smtClean="0"/>
              <a:t> (See Item 19)</a:t>
            </a:r>
          </a:p>
          <a:p>
            <a:pPr eaLnBrk="1" hangingPunct="1"/>
            <a:endParaRPr lang="en-US" alt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Item 34: Use Enums instead of int Constants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828800"/>
            <a:ext cx="8802688" cy="4611688"/>
          </a:xfrm>
        </p:spPr>
        <p:txBody>
          <a:bodyPr/>
          <a:lstStyle/>
          <a:p>
            <a:pPr eaLnBrk="1" hangingPunct="1"/>
            <a:r>
              <a:rPr lang="en-US" altLang="en-US" smtClean="0"/>
              <a:t>Enumerated Type</a:t>
            </a:r>
          </a:p>
          <a:p>
            <a:pPr lvl="1" eaLnBrk="1" hangingPunct="1"/>
            <a:r>
              <a:rPr lang="en-US" altLang="en-US" smtClean="0"/>
              <a:t>Definition</a:t>
            </a:r>
          </a:p>
          <a:p>
            <a:pPr lvl="2" eaLnBrk="1" hangingPunct="1"/>
            <a:r>
              <a:rPr lang="en-US" altLang="en-US" smtClean="0"/>
              <a:t>Type With Fixed Set of Constants as Legal Values</a:t>
            </a:r>
          </a:p>
          <a:p>
            <a:pPr lvl="1" eaLnBrk="1" hangingPunct="1"/>
            <a:r>
              <a:rPr lang="en-US" altLang="en-US" smtClean="0"/>
              <a:t>Examples</a:t>
            </a:r>
          </a:p>
          <a:p>
            <a:pPr lvl="2" eaLnBrk="1" hangingPunct="1"/>
            <a:r>
              <a:rPr lang="en-US" altLang="en-US" smtClean="0"/>
              <a:t>Seasons of the Year</a:t>
            </a:r>
          </a:p>
          <a:p>
            <a:pPr lvl="2" eaLnBrk="1" hangingPunct="1"/>
            <a:r>
              <a:rPr lang="en-US" altLang="en-US" smtClean="0"/>
              <a:t>Suits in a Deck of Cards</a:t>
            </a:r>
          </a:p>
          <a:p>
            <a:pPr eaLnBrk="1" hangingPunct="1"/>
            <a:r>
              <a:rPr lang="en-US" altLang="en-US" smtClean="0"/>
              <a:t>Traditionally (as in “C”) Mapped to “int”</a:t>
            </a:r>
          </a:p>
          <a:p>
            <a:pPr lvl="1" eaLnBrk="1" hangingPunct="1"/>
            <a:r>
              <a:rPr lang="en-US" altLang="en-US" smtClean="0"/>
              <a:t>Known as the “Int Enum Pattern”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The (Undesirable) “Int Enum Pattern”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17713"/>
            <a:ext cx="8458200" cy="46116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The int enum pattern – severely deficient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final int APPLE_FUJI         =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final int APPLE_PIPPIN       = 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final int APPLE_GRANNY_SMITH = 2;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final int ORANGE_NAVEL       =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final int ORANGE_TEMPLE      = 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final int ORANGE_BLOOD       = 2;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Tasty citrus flavored applesauce!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 i = (APPLE_FUJI – ORANGE_TEMPLE) / APPLE_PIPPIN;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Problems With Int Enum Pattern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828800"/>
            <a:ext cx="8802688" cy="4611688"/>
          </a:xfrm>
        </p:spPr>
        <p:txBody>
          <a:bodyPr/>
          <a:lstStyle/>
          <a:p>
            <a:pPr eaLnBrk="1" hangingPunct="1"/>
            <a:r>
              <a:rPr lang="en-US" altLang="en-US" smtClean="0"/>
              <a:t>Total Lack of Type Safety</a:t>
            </a:r>
          </a:p>
          <a:p>
            <a:pPr eaLnBrk="1" hangingPunct="1"/>
            <a:r>
              <a:rPr lang="en-US" altLang="en-US" smtClean="0"/>
              <a:t>Brittle Programs</a:t>
            </a:r>
          </a:p>
          <a:p>
            <a:pPr lvl="1" eaLnBrk="1" hangingPunct="1"/>
            <a:r>
              <a:rPr lang="en-US" altLang="en-US" smtClean="0"/>
              <a:t>Names Compiled to Constants in Client Code</a:t>
            </a:r>
          </a:p>
          <a:p>
            <a:pPr lvl="1" eaLnBrk="1" hangingPunct="1"/>
            <a:r>
              <a:rPr lang="en-US" altLang="en-US" smtClean="0"/>
              <a:t>Renumbering Requires Recompiling Clients</a:t>
            </a:r>
          </a:p>
          <a:p>
            <a:pPr lvl="2" eaLnBrk="1" hangingPunct="1"/>
            <a:r>
              <a:rPr lang="en-US" altLang="en-US" smtClean="0"/>
              <a:t>Good Luck with that!</a:t>
            </a:r>
          </a:p>
          <a:p>
            <a:pPr eaLnBrk="1" hangingPunct="1"/>
            <a:r>
              <a:rPr lang="en-US" altLang="en-US" smtClean="0"/>
              <a:t>Inconvenient to Produce Printable Strings</a:t>
            </a:r>
          </a:p>
          <a:p>
            <a:pPr eaLnBrk="1" hangingPunct="1"/>
            <a:r>
              <a:rPr lang="en-US" altLang="en-US" smtClean="0"/>
              <a:t>Hard to Iterate Through</a:t>
            </a:r>
          </a:p>
          <a:p>
            <a:pPr eaLnBrk="1" hangingPunct="1"/>
            <a:r>
              <a:rPr lang="en-US" altLang="en-US" smtClean="0"/>
              <a:t>Alternative “String Enum Pattern” Even Worse</a:t>
            </a:r>
          </a:p>
          <a:p>
            <a:pPr lvl="1" eaLnBrk="1" hangingPunct="1"/>
            <a:r>
              <a:rPr lang="en-US" altLang="en-US" smtClean="0"/>
              <a:t>How Well Do Clients Spell?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Java Enum Types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828800"/>
            <a:ext cx="8802688" cy="4611688"/>
          </a:xfrm>
        </p:spPr>
        <p:txBody>
          <a:bodyPr/>
          <a:lstStyle/>
          <a:p>
            <a:pPr eaLnBrk="1" hangingPunct="1"/>
            <a:r>
              <a:rPr lang="en-US" altLang="en-US" smtClean="0"/>
              <a:t>Export One Instance For Each Constant</a:t>
            </a:r>
          </a:p>
          <a:p>
            <a:pPr lvl="1" eaLnBrk="1" hangingPunct="1"/>
            <a:r>
              <a:rPr lang="en-US" altLang="en-US" smtClean="0"/>
              <a:t>Generalization of Singleton Pattern</a:t>
            </a:r>
          </a:p>
          <a:p>
            <a:pPr eaLnBrk="1" hangingPunct="1"/>
            <a:r>
              <a:rPr lang="en-US" altLang="en-US" smtClean="0"/>
              <a:t>Guarantee Compile-Time Type Safety</a:t>
            </a:r>
          </a:p>
          <a:p>
            <a:pPr lvl="1" eaLnBrk="1" hangingPunct="1"/>
            <a:r>
              <a:rPr lang="en-US" altLang="en-US" smtClean="0"/>
              <a:t>Declaration of Apple Cannot Hold an Orange</a:t>
            </a:r>
          </a:p>
          <a:p>
            <a:pPr eaLnBrk="1" hangingPunct="1"/>
            <a:r>
              <a:rPr lang="en-US" altLang="en-US" smtClean="0"/>
              <a:t>Each Enum Has its own Namespace</a:t>
            </a:r>
          </a:p>
          <a:p>
            <a:pPr lvl="1" eaLnBrk="1" hangingPunct="1"/>
            <a:r>
              <a:rPr lang="en-US" altLang="en-US" smtClean="0"/>
              <a:t>No Need To Prefix Constants With Type Name</a:t>
            </a:r>
          </a:p>
          <a:p>
            <a:pPr eaLnBrk="1" hangingPunct="1"/>
            <a:r>
              <a:rPr lang="en-US" altLang="en-US" smtClean="0"/>
              <a:t>No Need to Recompile Clients</a:t>
            </a:r>
          </a:p>
          <a:p>
            <a:pPr eaLnBrk="1" hangingPunct="1"/>
            <a:r>
              <a:rPr lang="en-US" altLang="en-US" smtClean="0"/>
              <a:t>But Wait, There’s More!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Rich Enum Example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17713"/>
            <a:ext cx="8458200" cy="46116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enum Planet {  // </a:t>
            </a:r>
            <a:r>
              <a:rPr lang="en-US" alt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 type with data and behavior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MERCURY (3.302e+23, 2.439e6),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VENUS   (4.869e+24, 6.052e6),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EARTH   (5.975e+24, 6.378e6),  // plus MARS, JUPITER, etc.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 final double mass;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 final double radius;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 final double surfaceGravity;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 static final double G = 6.67300e-11; // Universal G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Planet (double mass, double radius) {        // Constructor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this.mass = mass; this.radius = radius;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surfaceGravity = G* mass / (radius * radius);}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double mass()           { return mass;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double radius()         { return radius;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double surfaceGravity() { return surfaceGravity;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double surfaceWeight (double mass) {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return mass * surfaceGravity; }   // F = ma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the Enum Example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17713"/>
            <a:ext cx="8229600" cy="46116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WeightTable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 (String[] args)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double earthWeight = Double.parseDouble (args[0]);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double mass = earthWeight / Planet.EARTH.surfaceGravity();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// All Enums have a static values() method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// All Enums have a sensible (and Overridable) toString()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for (Planet p : </a:t>
            </a:r>
            <a:r>
              <a:rPr lang="en-US" alt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Planet.values</a:t>
            </a: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System.out.printf (“Weight on %s is %f%n”,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en-US" alt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, p.surfaceWeight(mass));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// Output: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Weight on MERCURY is 66.133672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Weight on VENUS is 158.383926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Weight on EARTH is 175.000000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Questionable Means of Providing Different Behavior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17713"/>
            <a:ext cx="8229600" cy="46116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 type that switches on its own value – Questionable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enum Operation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PLUS, MINUS, TIMES, DIVIDE;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Do the arithmetic op represented by constant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apply (double x, double y)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lang="en-US" alt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Gag! Roll-your-own dynamic dispatching</a:t>
            </a: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switch (this) {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case PLUS:   return x + y;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case MINUS:  return x – y;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case TIMES:  return x * y;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case DIVIDE: return x / y;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throw new AssertionError(“Unknown op: “ + this);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5263</TotalTime>
  <Words>2373</Words>
  <Application>Microsoft Office PowerPoint</Application>
  <PresentationFormat>On-screen Show (4:3)</PresentationFormat>
  <Paragraphs>363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Courier New</vt:lpstr>
      <vt:lpstr>Tahoma</vt:lpstr>
      <vt:lpstr>Wingdings</vt:lpstr>
      <vt:lpstr>Blends</vt:lpstr>
      <vt:lpstr>Effective Java, Chapter 6: 3rd Edition, Enums and Annotations</vt:lpstr>
      <vt:lpstr>Agenda</vt:lpstr>
      <vt:lpstr>Item 34: Use Enums instead of int Constants</vt:lpstr>
      <vt:lpstr>Example: The (Undesirable) “Int Enum Pattern”</vt:lpstr>
      <vt:lpstr>Problems With Int Enum Pattern</vt:lpstr>
      <vt:lpstr>Java Enum Types</vt:lpstr>
      <vt:lpstr>Rich Enum Example</vt:lpstr>
      <vt:lpstr>Using the Enum Example</vt:lpstr>
      <vt:lpstr>Questionable Means of Providing Different Behavior</vt:lpstr>
      <vt:lpstr>Better:  Constant Specific Method Implementations</vt:lpstr>
      <vt:lpstr>Both Constant Specific Data and Operations</vt:lpstr>
      <vt:lpstr> An extension from Chapter 7</vt:lpstr>
      <vt:lpstr>Item 35: Use Instance Fields Instead of Ordinals</vt:lpstr>
      <vt:lpstr>Instance Fields vs. Ordinals</vt:lpstr>
      <vt:lpstr>Item 36: Use EnumSet Instead of Bit Fields</vt:lpstr>
      <vt:lpstr>Example Use of EnumSet</vt:lpstr>
      <vt:lpstr>Item 37: Use Map Instead of Ordinal Indexing</vt:lpstr>
      <vt:lpstr>Example Class with Enumerated Type</vt:lpstr>
      <vt:lpstr>Example of What Not to Do</vt:lpstr>
      <vt:lpstr>Associating Data with an Enum</vt:lpstr>
      <vt:lpstr>Item 38: Emulate Extensible Enums with Interfaces</vt:lpstr>
      <vt:lpstr>Item 39: Prefer Annotations to Naming Patterns</vt:lpstr>
      <vt:lpstr>Sample Use of Annotations</vt:lpstr>
      <vt:lpstr>Sample Use Continued – The Simple Version of JUnit</vt:lpstr>
      <vt:lpstr>Item 40: Consistently Use the @Override Annotation</vt:lpstr>
      <vt:lpstr>Item 41: User Marker Interfaces to Define Types</vt:lpstr>
    </vt:vector>
  </TitlesOfParts>
  <Company>Abridge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INFS 501 Discrete Mathematics</dc:title>
  <dc:creator>Richard Bechtold</dc:creator>
  <cp:lastModifiedBy>Paul Ammann</cp:lastModifiedBy>
  <cp:revision>190</cp:revision>
  <dcterms:created xsi:type="dcterms:W3CDTF">2002-01-19T18:08:50Z</dcterms:created>
  <dcterms:modified xsi:type="dcterms:W3CDTF">2019-11-20T19:59:35Z</dcterms:modified>
</cp:coreProperties>
</file>